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3848"/>
  </p:normalViewPr>
  <p:slideViewPr>
    <p:cSldViewPr snapToGrid="0" snapToObjects="1">
      <p:cViewPr>
        <p:scale>
          <a:sx n="90" d="100"/>
          <a:sy n="90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866C-3629-8147-9A37-A52402BAA9D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D879F-9918-D649-BDF4-C573CAF6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trained classifier and its output for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with unknown label, we predict the reduction in generalization error that can be expected by adding the label to that point.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learn a different AL strategy A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every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 us which datapoint should be selected at iteration t =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− 2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AL.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samples at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+ 1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 on the samples at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sampling bias of AL is well represented in data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Ξ, ∆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which the final strategy is leant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7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enia-konyushkova/LAL" TargetMode="External"/><Relationship Id="rId2" Type="http://schemas.openxmlformats.org/officeDocument/2006/relationships/hyperlink" Target="https://pdfs.semanticscholar.org/fed6/a1491c61eaeb0d284fdb52a66d23d383c7b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B1C4-FB69-FF44-9F03-24B866CE1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3822-9C08-A34F-BB74-11AFE18BC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Active Learning from Real and Synthetic Data </a:t>
            </a:r>
          </a:p>
          <a:p>
            <a:r>
              <a:rPr lang="en-US" altLang="zh-CN" dirty="0"/>
              <a:t>-Yunong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01F5-8CE5-264C-80D5-D496731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E04-9592-4D4D-B9B5-61A2F1D2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Compare the performance of LAL against several baselines both on synthetic and real data</a:t>
            </a:r>
          </a:p>
          <a:p>
            <a:r>
              <a:rPr lang="en-US" dirty="0"/>
              <a:t>Compare the following versions of our approach: </a:t>
            </a:r>
          </a:p>
          <a:p>
            <a:pPr lvl="1"/>
            <a:r>
              <a:rPr lang="en-US" dirty="0"/>
              <a:t>LAL-MC-2D</a:t>
            </a:r>
            <a:r>
              <a:rPr lang="en-US" altLang="zh-CN" dirty="0"/>
              <a:t>:</a:t>
            </a:r>
            <a:r>
              <a:rPr lang="en-US" dirty="0"/>
              <a:t> Algorithm</a:t>
            </a:r>
            <a:r>
              <a:rPr lang="en-US" altLang="zh-CN" dirty="0"/>
              <a:t>1+Algorithm2</a:t>
            </a:r>
            <a:endParaRPr lang="en-US" dirty="0"/>
          </a:p>
          <a:p>
            <a:pPr lvl="1"/>
            <a:r>
              <a:rPr lang="en-US" dirty="0"/>
              <a:t>LAL-iterative-2D</a:t>
            </a:r>
            <a:r>
              <a:rPr lang="en-US" altLang="zh-CN" dirty="0"/>
              <a:t>:</a:t>
            </a:r>
            <a:r>
              <a:rPr lang="en-US" dirty="0"/>
              <a:t> Algorithm</a:t>
            </a:r>
            <a:r>
              <a:rPr lang="en-US" altLang="zh-CN" dirty="0"/>
              <a:t>1+Algorithm3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gainst the following baselines: </a:t>
            </a:r>
          </a:p>
          <a:p>
            <a:pPr lvl="1"/>
            <a:r>
              <a:rPr lang="en-US" dirty="0"/>
              <a:t>Rs: random sampling.</a:t>
            </a:r>
          </a:p>
          <a:p>
            <a:pPr lvl="1"/>
            <a:r>
              <a:rPr lang="en-US" dirty="0"/>
              <a:t>Us: uncertainty sampling.</a:t>
            </a:r>
          </a:p>
          <a:p>
            <a:pPr lvl="1"/>
            <a:r>
              <a:rPr lang="en-US" dirty="0"/>
              <a:t>Kapoor: approach of Kapoor et al. (2007) that balances exploration against exploitation by incorporating mean and variance estimation of the GP classifier.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5C66-AA01-3344-A096-34F6D44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3429-C7FD-4140-9380-73DA0ADC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7AD9-7196-144D-8BF7-F3582588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1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BF84-07CE-A84D-9C4C-1E0129B7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11B3-8650-7746-AD62-42A5D505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403D2-969F-0440-9F2A-EE56F47D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559"/>
            <a:ext cx="12192000" cy="34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8B76-0E9E-A244-94CF-CF584CF2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1D8B-B09D-4744-B3D2-4BAA8A3A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7B603-0534-024A-B4E4-18DD6056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19100"/>
            <a:ext cx="6959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0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D16-CC4D-6240-BC16-8894E5AE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2E3-FCDB-7C4C-9A67-9B9C324A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https://pdfs.semanticscholar.org/fed6/a1491c61eaeb0d284fdb52a66d23d383c7b7.pdf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https://github.com/ksenia-konyushkova/LAL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C23-E270-A545-816C-41CD4ACC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4439-AD6E-F349-9AE9-45BFF29A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514"/>
            <a:ext cx="8596668" cy="463209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novel data-driven approach to active learning: Learning Active Learning (LAL). </a:t>
            </a:r>
          </a:p>
          <a:p>
            <a:r>
              <a:rPr lang="en-US" altLang="zh-CN" sz="2400" dirty="0"/>
              <a:t>T</a:t>
            </a:r>
            <a:r>
              <a:rPr lang="en-US" sz="2400" dirty="0"/>
              <a:t>rain a regressor that predicts the expected error reduction for a potential sample in a particular learning state. </a:t>
            </a:r>
          </a:p>
          <a:p>
            <a:r>
              <a:rPr lang="en-US" sz="2400" dirty="0"/>
              <a:t>By treating the query selection procedure as a regression problem we are not restricted to dealing with existing AL heuristics </a:t>
            </a:r>
          </a:p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sz="2400" dirty="0"/>
              <a:t>strategies based on experience from previous active learning experiments. </a:t>
            </a:r>
          </a:p>
          <a:p>
            <a:r>
              <a:rPr lang="en-US" altLang="zh-CN" sz="2400" dirty="0"/>
              <a:t>A</a:t>
            </a:r>
            <a:r>
              <a:rPr lang="en-US" sz="2400" dirty="0"/>
              <a:t>utomatically comes up with task-appropriate query selection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28077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AAC9-744A-3740-8E7C-B3EBF655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653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standard AL procedure</a:t>
            </a:r>
            <a:r>
              <a:rPr lang="en-US" altLang="zh-CN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E932-DBB7-1F4B-9116-847A8118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9253"/>
            <a:ext cx="8596668" cy="4802109"/>
          </a:xfrm>
        </p:spPr>
        <p:txBody>
          <a:bodyPr/>
          <a:lstStyle/>
          <a:p>
            <a:r>
              <a:rPr lang="en-US" dirty="0"/>
              <a:t>Target dataset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 d-dimensional feature representation of a datapoint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∈ {0, 1} is its binary label </a:t>
            </a:r>
          </a:p>
          <a:p>
            <a:pPr lvl="1"/>
            <a:r>
              <a:rPr lang="en-US" dirty="0"/>
              <a:t>choose a classifier f that can be trained on some L</a:t>
            </a:r>
            <a:r>
              <a:rPr lang="en-US" sz="800" dirty="0"/>
              <a:t>t </a:t>
            </a:r>
            <a:r>
              <a:rPr lang="en-US" dirty="0"/>
              <a:t>⊂ D to map features to labels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7FBDF-F30E-E543-815F-2582CE629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83" b="20083"/>
          <a:stretch/>
        </p:blipFill>
        <p:spPr>
          <a:xfrm>
            <a:off x="2917998" y="1299411"/>
            <a:ext cx="3606800" cy="288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7B8EA-4C39-8C40-BCD5-7BE8A8CD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69" y="2618540"/>
            <a:ext cx="16256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49DED-991E-854C-B2ED-AAFF3E9D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2" y="3154947"/>
            <a:ext cx="5175979" cy="1839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E7F9C-387D-F54E-95AF-3D56002DA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234" y="2709587"/>
            <a:ext cx="5359504" cy="3020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AFA2CD-FCA2-DD41-A831-2E4170EB8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488" y="5867581"/>
            <a:ext cx="5265250" cy="9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AFAC-6500-3448-BF67-61AFC08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03E76-120E-604C-BDC7-E1B32E6A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666816" cy="3244849"/>
          </a:xfrm>
        </p:spPr>
        <p:txBody>
          <a:bodyPr/>
          <a:lstStyle/>
          <a:p>
            <a:r>
              <a:rPr lang="en-US" sz="2000" dirty="0"/>
              <a:t>Uncertainty Sampling</a:t>
            </a:r>
            <a:r>
              <a:rPr lang="en-US" altLang="zh-CN" sz="2000" dirty="0"/>
              <a:t>:</a:t>
            </a:r>
          </a:p>
          <a:p>
            <a:pPr lvl="1"/>
            <a:r>
              <a:rPr lang="en-US" sz="2000" dirty="0"/>
              <a:t>selecting first samples about which the current classifier is least certain. </a:t>
            </a:r>
          </a:p>
          <a:p>
            <a:pPr lvl="1"/>
            <a:r>
              <a:rPr lang="en-US" sz="2000" dirty="0"/>
              <a:t>There are many definitions of maximum uncertainty but one of the most widely accepted is to select samples that maximize the entropy H over predicted classes. </a:t>
            </a:r>
          </a:p>
          <a:p>
            <a:pPr lvl="1"/>
            <a:r>
              <a:rPr lang="en-US" sz="2000" dirty="0"/>
              <a:t>In other words, this means taking x</a:t>
            </a:r>
            <a:r>
              <a:rPr lang="en-US" sz="2000" baseline="30000" dirty="0"/>
              <a:t>∗</a:t>
            </a:r>
            <a:r>
              <a:rPr lang="en-US" sz="2000" dirty="0"/>
              <a:t> to be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4151E-50FA-A343-8D66-EAA1903A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18" y="3689349"/>
            <a:ext cx="3670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A07-9001-B145-9B20-287214F9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</a:t>
            </a:r>
            <a:r>
              <a:rPr lang="zh-CN" altLang="en-US" dirty="0"/>
              <a:t> </a:t>
            </a:r>
            <a:r>
              <a:rPr lang="en-US" altLang="zh-CN" sz="2400" dirty="0"/>
              <a:t>formulate</a:t>
            </a:r>
            <a:r>
              <a:rPr lang="zh-CN" altLang="en-US" sz="2400" dirty="0"/>
              <a:t> </a:t>
            </a:r>
            <a:r>
              <a:rPr lang="en-US" altLang="zh-CN" sz="2400" dirty="0"/>
              <a:t>LAL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CB58-B4B7-374F-844D-02C60F62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en-US" sz="2000" dirty="0"/>
              <a:t>Split the dataset into training D and testing D′ data and use a small subset of labels from D to train an initial classifier, which performance is tested on D′. </a:t>
            </a:r>
          </a:p>
          <a:p>
            <a:r>
              <a:rPr lang="en-US" sz="2000" dirty="0"/>
              <a:t>A number of parameters </a:t>
            </a:r>
            <a:r>
              <a:rPr lang="el-GR" sz="2000" dirty="0"/>
              <a:t>φ </a:t>
            </a:r>
            <a:r>
              <a:rPr lang="en-US" sz="2000" dirty="0"/>
              <a:t>that characterizes the state of the classifier is evaluated. </a:t>
            </a:r>
          </a:p>
          <a:p>
            <a:r>
              <a:rPr lang="en-US" altLang="zh-CN" sz="2000" dirty="0"/>
              <a:t>I</a:t>
            </a:r>
            <a:r>
              <a:rPr lang="en-US" sz="2000" dirty="0"/>
              <a:t>ncorporate unused labels from D individually to retrain the classifier. </a:t>
            </a:r>
          </a:p>
          <a:p>
            <a:r>
              <a:rPr lang="en-US" altLang="zh-CN" sz="2000" dirty="0"/>
              <a:t>S</a:t>
            </a:r>
            <a:r>
              <a:rPr lang="en-US" sz="2000" dirty="0"/>
              <a:t>tart the LAL Monte-Carlo procedure by splitting D into a labeled set L</a:t>
            </a:r>
            <a:r>
              <a:rPr lang="el-GR" sz="2000" baseline="-25000" dirty="0"/>
              <a:t>τ</a:t>
            </a:r>
            <a:r>
              <a:rPr lang="el-GR" sz="2000" dirty="0"/>
              <a:t> </a:t>
            </a:r>
            <a:r>
              <a:rPr lang="en-US" sz="2000" dirty="0"/>
              <a:t>of size </a:t>
            </a:r>
            <a:r>
              <a:rPr lang="el-GR" sz="2000" dirty="0"/>
              <a:t>τ </a:t>
            </a:r>
            <a:r>
              <a:rPr lang="en-US" sz="2000" dirty="0"/>
              <a:t>and an unlabeled set U</a:t>
            </a:r>
            <a:r>
              <a:rPr lang="el-GR" sz="2000" baseline="-25000" dirty="0"/>
              <a:t>τ</a:t>
            </a:r>
            <a:r>
              <a:rPr lang="el-GR" sz="2000" dirty="0"/>
              <a:t> </a:t>
            </a:r>
            <a:r>
              <a:rPr lang="en-US" sz="2000" dirty="0"/>
              <a:t>containing the remaining points. </a:t>
            </a:r>
          </a:p>
          <a:p>
            <a:r>
              <a:rPr lang="en-US" sz="2000" dirty="0"/>
              <a:t>The loss of f</a:t>
            </a:r>
            <a:r>
              <a:rPr lang="en-US" sz="2000" baseline="-25000" dirty="0"/>
              <a:t>L0</a:t>
            </a:r>
            <a:r>
              <a:rPr lang="en-US" sz="2000" dirty="0"/>
              <a:t> on</a:t>
            </a:r>
            <a:r>
              <a:rPr lang="zh-CN" altLang="en-US" sz="2000" dirty="0"/>
              <a:t> </a:t>
            </a:r>
            <a:r>
              <a:rPr lang="en-US" sz="2000" dirty="0"/>
              <a:t>D′</a:t>
            </a:r>
            <a:r>
              <a:rPr lang="zh-CN" altLang="en-US" sz="2000" dirty="0"/>
              <a:t> </a:t>
            </a:r>
            <a:r>
              <a:rPr lang="en-US" sz="2000" dirty="0"/>
              <a:t>is</a:t>
            </a:r>
            <a:r>
              <a:rPr lang="zh-CN" altLang="en-US" sz="2000" dirty="0"/>
              <a:t>           </a:t>
            </a:r>
            <a:endParaRPr lang="en-US" altLang="zh-CN" sz="2000" dirty="0"/>
          </a:p>
          <a:p>
            <a:pPr lvl="1"/>
            <a:r>
              <a:rPr lang="en-US" sz="2000" dirty="0"/>
              <a:t>Where</a:t>
            </a:r>
          </a:p>
          <a:p>
            <a:pPr lvl="1"/>
            <a:r>
              <a:rPr lang="en-US" sz="2000" dirty="0"/>
              <a:t>Only</a:t>
            </a:r>
            <a:r>
              <a:rPr lang="zh-CN" altLang="en-US" sz="2000" dirty="0"/>
              <a:t> </a:t>
            </a:r>
            <a:r>
              <a:rPr lang="en-US" sz="2000" dirty="0"/>
              <a:t>consider simple 0/1 loss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AA5A5-B717-F645-947F-593B38EC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84" y="4182698"/>
            <a:ext cx="30607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8EB82-D622-0F4D-BA1B-B5409EC7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02" y="4651010"/>
            <a:ext cx="163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56318-0487-6544-A06C-95B901D6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9540" y="0"/>
            <a:ext cx="5787117" cy="4035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FAAAE7-4923-3D48-A10B-488728DC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922462" cy="6415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1BED1-4837-B54F-8AC9-459B160CD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015" y="3939197"/>
            <a:ext cx="5690642" cy="17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B829F-6AA4-274D-AE58-6E20E4E4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5400260" cy="38814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477D6C-A772-5344-BF99-D69EA1B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095-72C4-734E-A4D7-1C2B3A5D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1051"/>
            <a:ext cx="8596668" cy="3880773"/>
          </a:xfrm>
        </p:spPr>
        <p:txBody>
          <a:bodyPr/>
          <a:lstStyle/>
          <a:p>
            <a:r>
              <a:rPr lang="en-US" dirty="0"/>
              <a:t>Characterize the classifier state by recording k parameters </a:t>
            </a:r>
            <a:r>
              <a:rPr lang="el-GR" dirty="0"/>
              <a:t>φ1 (</a:t>
            </a:r>
            <a:r>
              <a:rPr lang="en-US" dirty="0"/>
              <a:t>L</a:t>
            </a:r>
            <a:r>
              <a:rPr lang="el-GR" dirty="0"/>
              <a:t>τ ), . . . , φ</a:t>
            </a:r>
            <a:r>
              <a:rPr lang="en-US" dirty="0"/>
              <a:t>k (L</a:t>
            </a:r>
            <a:r>
              <a:rPr lang="el-GR" dirty="0"/>
              <a:t>τ ), </a:t>
            </a:r>
            <a:r>
              <a:rPr lang="en-US" dirty="0"/>
              <a:t>which are specific to particular classifier families and change as the training progresses.</a:t>
            </a:r>
          </a:p>
          <a:p>
            <a:pPr lvl="1"/>
            <a:r>
              <a:rPr lang="en-US" dirty="0"/>
              <a:t>For example, they can be the parameters of the kernel function if f is kernel-based, average depths of the trees if f is a random forest, or prediction variability if f is an ensemble classifier </a:t>
            </a:r>
          </a:p>
          <a:p>
            <a:r>
              <a:rPr lang="en-US" dirty="0"/>
              <a:t>Characterize the effect of a datapoint on the state of learning by instantiating r parameters </a:t>
            </a:r>
            <a:r>
              <a:rPr lang="el-GR" dirty="0"/>
              <a:t>ψ1 (</a:t>
            </a:r>
            <a:r>
              <a:rPr lang="en-US" dirty="0"/>
              <a:t>x), . . . , </a:t>
            </a:r>
            <a:r>
              <a:rPr lang="el-GR" dirty="0"/>
              <a:t>ψ</a:t>
            </a:r>
            <a:r>
              <a:rPr lang="en-US" dirty="0"/>
              <a:t>r (x). </a:t>
            </a:r>
          </a:p>
          <a:p>
            <a:pPr lvl="1"/>
            <a:r>
              <a:rPr lang="en-US" dirty="0"/>
              <a:t>For example, they can include the predicted probability of class y, the distance to the closest point in the dataset or the distance to the closest labeled point.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l-GR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: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15D5D-E0CB-C34B-BE78-B7943669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9" y="4326304"/>
            <a:ext cx="5265127" cy="2130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694AE-FC7B-5648-AF78-5D13D5FE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19" y="4008804"/>
            <a:ext cx="342900" cy="317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BAAA46-31AB-5B42-BFB8-5917768E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3" y="210651"/>
            <a:ext cx="8596668" cy="1320800"/>
          </a:xfrm>
        </p:spPr>
        <p:txBody>
          <a:bodyPr/>
          <a:lstStyle/>
          <a:p>
            <a:r>
              <a:rPr lang="en-US" altLang="zh-CN" dirty="0"/>
              <a:t>Explanation: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6265-C6E7-2043-9D6E-C23786AB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143"/>
            <a:ext cx="8596668" cy="5482857"/>
          </a:xfrm>
        </p:spPr>
        <p:txBody>
          <a:bodyPr>
            <a:normAutofit/>
          </a:bodyPr>
          <a:lstStyle/>
          <a:p>
            <a:r>
              <a:rPr lang="en-US" dirty="0"/>
              <a:t>Choice of classifier and regressor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classifiers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regressors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r>
              <a:rPr lang="en-US" dirty="0"/>
              <a:t>Classifier features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The vector </a:t>
            </a:r>
            <a:r>
              <a:rPr lang="el-GR" dirty="0"/>
              <a:t>ξ </a:t>
            </a:r>
            <a:r>
              <a:rPr lang="en-US" dirty="0"/>
              <a:t>that characterize the state of the learning process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composed of the following features: </a:t>
            </a:r>
          </a:p>
          <a:p>
            <a:pPr lvl="2"/>
            <a:r>
              <a:rPr lang="en-US" dirty="0"/>
              <a:t>a) predicted </a:t>
            </a:r>
            <a:r>
              <a:rPr lang="en-US" i="1" dirty="0"/>
              <a:t>probability</a:t>
            </a:r>
            <a:r>
              <a:rPr lang="en-US" dirty="0"/>
              <a:t>: p(</a:t>
            </a:r>
            <a:r>
              <a:rPr lang="en-US" dirty="0" err="1"/>
              <a:t>yi</a:t>
            </a:r>
            <a:r>
              <a:rPr lang="en-US" dirty="0"/>
              <a:t> = 0|Dt , xi )</a:t>
            </a:r>
          </a:p>
          <a:p>
            <a:pPr lvl="2"/>
            <a:r>
              <a:rPr lang="en-US" dirty="0"/>
              <a:t>b) </a:t>
            </a:r>
            <a:r>
              <a:rPr lang="en-US" i="1" dirty="0"/>
              <a:t>proportion </a:t>
            </a:r>
            <a:r>
              <a:rPr lang="en-US" dirty="0"/>
              <a:t>of class 0 in Dt </a:t>
            </a:r>
          </a:p>
          <a:p>
            <a:pPr lvl="2"/>
            <a:r>
              <a:rPr lang="en-US" dirty="0"/>
              <a:t>c) </a:t>
            </a:r>
            <a:r>
              <a:rPr lang="en-US" i="1" dirty="0"/>
              <a:t>out-of-bag </a:t>
            </a:r>
            <a:r>
              <a:rPr lang="en-US" dirty="0"/>
              <a:t>cross-validated accuracy of </a:t>
            </a:r>
            <a:r>
              <a:rPr lang="en-US" dirty="0" err="1"/>
              <a:t>f</a:t>
            </a:r>
            <a:r>
              <a:rPr lang="en-US" baseline="-25000" dirty="0" err="1"/>
              <a:t>Dt</a:t>
            </a:r>
            <a:r>
              <a:rPr lang="en-US" baseline="-25000" dirty="0"/>
              <a:t> </a:t>
            </a:r>
          </a:p>
          <a:p>
            <a:pPr lvl="2"/>
            <a:r>
              <a:rPr lang="en-US" dirty="0"/>
              <a:t>d) variance of </a:t>
            </a:r>
            <a:r>
              <a:rPr lang="en-US" i="1" dirty="0"/>
              <a:t>feature importance </a:t>
            </a:r>
            <a:r>
              <a:rPr lang="en-US" dirty="0"/>
              <a:t>of </a:t>
            </a:r>
            <a:r>
              <a:rPr lang="en-US" dirty="0" err="1"/>
              <a:t>f</a:t>
            </a:r>
            <a:r>
              <a:rPr lang="en-US" baseline="-25000" dirty="0" err="1"/>
              <a:t>Dt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e) </a:t>
            </a:r>
            <a:r>
              <a:rPr lang="en-US" i="1" dirty="0"/>
              <a:t>forest variance </a:t>
            </a:r>
            <a:r>
              <a:rPr lang="en-US" dirty="0"/>
              <a:t>computed as variance of trees’ predictions on U</a:t>
            </a:r>
            <a:r>
              <a:rPr lang="en-US" baseline="-25000" dirty="0"/>
              <a:t>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f) average </a:t>
            </a:r>
            <a:r>
              <a:rPr lang="en-US" i="1" dirty="0"/>
              <a:t>tree depth </a:t>
            </a:r>
            <a:r>
              <a:rPr lang="en-US" dirty="0"/>
              <a:t>of the forest </a:t>
            </a:r>
          </a:p>
          <a:p>
            <a:pPr lvl="2"/>
            <a:r>
              <a:rPr lang="en-US" dirty="0"/>
              <a:t>g) </a:t>
            </a:r>
            <a:r>
              <a:rPr lang="en-US" i="1" dirty="0"/>
              <a:t>size </a:t>
            </a:r>
            <a:r>
              <a:rPr lang="en-US" dirty="0"/>
              <a:t>of Lt. </a:t>
            </a:r>
          </a:p>
          <a:p>
            <a:pPr lvl="1"/>
            <a:endParaRPr 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3E938-EA2C-844A-A69B-72831AB9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446"/>
          </a:xfrm>
        </p:spPr>
        <p:txBody>
          <a:bodyPr/>
          <a:lstStyle/>
          <a:p>
            <a:r>
              <a:rPr lang="en-US" altLang="zh-CN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{77407DA1-601A-2D45-99C2-99976540A9D9}tf10001060</Template>
  <TotalTime>1556</TotalTime>
  <Words>764</Words>
  <Application>Microsoft Macintosh PowerPoint</Application>
  <PresentationFormat>Widescreen</PresentationFormat>
  <Paragraphs>77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Active Learning</vt:lpstr>
      <vt:lpstr>Key idea:</vt:lpstr>
      <vt:lpstr>The standard AL procedure:  </vt:lpstr>
      <vt:lpstr>Motivation：</vt:lpstr>
      <vt:lpstr>Approach: formulate LAL as a regression problem</vt:lpstr>
      <vt:lpstr>PowerPoint Presentation</vt:lpstr>
      <vt:lpstr>Algorithm:</vt:lpstr>
      <vt:lpstr>Explanation:</vt:lpstr>
      <vt:lpstr>Examples:</vt:lpstr>
      <vt:lpstr>Experiment: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HYN</dc:creator>
  <cp:lastModifiedBy>HYN</cp:lastModifiedBy>
  <cp:revision>28</cp:revision>
  <dcterms:created xsi:type="dcterms:W3CDTF">2019-06-04T17:49:09Z</dcterms:created>
  <dcterms:modified xsi:type="dcterms:W3CDTF">2019-06-05T19:49:37Z</dcterms:modified>
</cp:coreProperties>
</file>