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5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147"/>
  </p:normalViewPr>
  <p:slideViewPr>
    <p:cSldViewPr snapToGrid="0" snapToObjects="1">
      <p:cViewPr>
        <p:scale>
          <a:sx n="114" d="100"/>
          <a:sy n="114" d="100"/>
        </p:scale>
        <p:origin x="14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9CD05-C640-FA44-803F-3E4F3D826071}" type="datetimeFigureOut">
              <a:rPr lang="en-US" smtClean="0"/>
              <a:t>6/21/19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84CAE-DA10-F747-924B-BDA24F259305}" type="slidenum">
              <a:rPr lang="en-US" smtClean="0"/>
              <a:t>‹#›</a:t>
            </a:fld>
            <a:endParaRPr lang="en-US"/>
          </a:p>
        </p:txBody>
      </p:sp>
    </p:spTree>
    <p:extLst>
      <p:ext uri="{BB962C8B-B14F-4D97-AF65-F5344CB8AC3E}">
        <p14:creationId xmlns:p14="http://schemas.microsoft.com/office/powerpoint/2010/main" val="3276233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r>
              <a:rPr lang="zh-CN" altLang="en-US" dirty="0"/>
              <a:t> </a:t>
            </a:r>
            <a:r>
              <a:rPr lang="en-US" altLang="zh-CN" dirty="0"/>
              <a:t>to</a:t>
            </a:r>
            <a:r>
              <a:rPr lang="zh-CN" altLang="en-US" dirty="0"/>
              <a:t> </a:t>
            </a:r>
            <a:r>
              <a:rPr lang="en-US" altLang="zh-CN" dirty="0"/>
              <a:t>some</a:t>
            </a:r>
            <a:r>
              <a:rPr lang="zh-CN" altLang="en-US" dirty="0"/>
              <a:t> </a:t>
            </a:r>
            <a:r>
              <a:rPr lang="en-US" altLang="zh-CN" dirty="0"/>
              <a:t>baseline</a:t>
            </a:r>
            <a:r>
              <a:rPr lang="zh-CN" altLang="en-US" dirty="0"/>
              <a:t> </a:t>
            </a:r>
            <a:r>
              <a:rPr lang="en-US" altLang="zh-CN" dirty="0"/>
              <a:t>systems</a:t>
            </a:r>
            <a:r>
              <a:rPr lang="zh-CN" altLang="en-US" dirty="0"/>
              <a:t> </a:t>
            </a:r>
            <a:r>
              <a:rPr lang="en-US" altLang="zh-CN" dirty="0"/>
              <a:t>and</a:t>
            </a:r>
            <a:r>
              <a:rPr lang="zh-CN" altLang="en-US" dirty="0"/>
              <a:t> </a:t>
            </a:r>
            <a:r>
              <a:rPr lang="en-US" altLang="zh-CN" dirty="0"/>
              <a:t>their</a:t>
            </a:r>
            <a:r>
              <a:rPr lang="zh-CN" altLang="en-US" dirty="0"/>
              <a:t> </a:t>
            </a:r>
            <a:r>
              <a:rPr lang="en-US" altLang="zh-CN" dirty="0"/>
              <a:t>shortcomings</a:t>
            </a:r>
            <a:endParaRPr lang="en-US" dirty="0"/>
          </a:p>
        </p:txBody>
      </p:sp>
      <p:sp>
        <p:nvSpPr>
          <p:cNvPr id="4" name="Slide Number Placeholder 3"/>
          <p:cNvSpPr>
            <a:spLocks noGrp="1"/>
          </p:cNvSpPr>
          <p:nvPr>
            <p:ph type="sldNum" sz="quarter" idx="5"/>
          </p:nvPr>
        </p:nvSpPr>
        <p:spPr/>
        <p:txBody>
          <a:bodyPr/>
          <a:lstStyle/>
          <a:p>
            <a:fld id="{A4384CAE-DA10-F747-924B-BDA24F259305}" type="slidenum">
              <a:rPr lang="en-US" smtClean="0"/>
              <a:t>3</a:t>
            </a:fld>
            <a:endParaRPr lang="en-US"/>
          </a:p>
        </p:txBody>
      </p:sp>
    </p:spTree>
    <p:extLst>
      <p:ext uri="{BB962C8B-B14F-4D97-AF65-F5344CB8AC3E}">
        <p14:creationId xmlns:p14="http://schemas.microsoft.com/office/powerpoint/2010/main" val="1092082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Dropout: A Simple Way to Prevent Neural Networks from Overfitting </a:t>
            </a:r>
            <a:endParaRPr lang="en-US" dirty="0"/>
          </a:p>
          <a:p>
            <a:endParaRPr lang="en-US" dirty="0"/>
          </a:p>
        </p:txBody>
      </p:sp>
      <p:sp>
        <p:nvSpPr>
          <p:cNvPr id="4" name="Slide Number Placeholder 3"/>
          <p:cNvSpPr>
            <a:spLocks noGrp="1"/>
          </p:cNvSpPr>
          <p:nvPr>
            <p:ph type="sldNum" sz="quarter" idx="5"/>
          </p:nvPr>
        </p:nvSpPr>
        <p:spPr/>
        <p:txBody>
          <a:bodyPr/>
          <a:lstStyle/>
          <a:p>
            <a:fld id="{A4384CAE-DA10-F747-924B-BDA24F259305}" type="slidenum">
              <a:rPr lang="en-US" smtClean="0"/>
              <a:t>5</a:t>
            </a:fld>
            <a:endParaRPr lang="en-US"/>
          </a:p>
        </p:txBody>
      </p:sp>
    </p:spTree>
    <p:extLst>
      <p:ext uri="{BB962C8B-B14F-4D97-AF65-F5344CB8AC3E}">
        <p14:creationId xmlns:p14="http://schemas.microsoft.com/office/powerpoint/2010/main" val="410281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update</a:t>
            </a:r>
            <a:r>
              <a:rPr lang="zh-CN" altLang="en-US" dirty="0"/>
              <a:t> </a:t>
            </a:r>
            <a:r>
              <a:rPr lang="en-US" altLang="zh-CN" dirty="0"/>
              <a:t>some</a:t>
            </a:r>
            <a:r>
              <a:rPr lang="zh-CN" altLang="en-US" dirty="0"/>
              <a:t> </a:t>
            </a:r>
            <a:r>
              <a:rPr lang="en-US" altLang="zh-CN" dirty="0"/>
              <a:t>formula</a:t>
            </a:r>
            <a:r>
              <a:rPr lang="zh-CN" altLang="en-US" dirty="0"/>
              <a:t> </a:t>
            </a:r>
            <a:r>
              <a:rPr lang="en-US" altLang="zh-CN" dirty="0"/>
              <a:t>to</a:t>
            </a:r>
            <a:r>
              <a:rPr lang="zh-CN" altLang="en-US" dirty="0"/>
              <a:t> </a:t>
            </a:r>
            <a:r>
              <a:rPr lang="en-US" altLang="zh-CN" dirty="0"/>
              <a:t>traditional</a:t>
            </a:r>
            <a:r>
              <a:rPr lang="zh-CN" altLang="en-US" dirty="0"/>
              <a:t> </a:t>
            </a:r>
            <a:r>
              <a:rPr lang="en-US" altLang="zh-CN" dirty="0" err="1"/>
              <a:t>lstm</a:t>
            </a:r>
            <a:r>
              <a:rPr lang="zh-CN" altLang="en-US" dirty="0"/>
              <a:t> </a:t>
            </a:r>
            <a:r>
              <a:rPr lang="en-US" altLang="zh-CN" dirty="0"/>
              <a:t>to</a:t>
            </a:r>
            <a:r>
              <a:rPr lang="zh-CN" altLang="en-US" dirty="0"/>
              <a:t> </a:t>
            </a:r>
            <a:r>
              <a:rPr lang="en-US" altLang="zh-CN" dirty="0"/>
              <a:t>form</a:t>
            </a:r>
            <a:r>
              <a:rPr lang="zh-CN" altLang="en-US" dirty="0"/>
              <a:t> </a:t>
            </a:r>
            <a:r>
              <a:rPr lang="en-US" altLang="zh-CN" dirty="0"/>
              <a:t>the</a:t>
            </a:r>
            <a:r>
              <a:rPr lang="zh-CN" altLang="en-US" dirty="0"/>
              <a:t> </a:t>
            </a:r>
            <a:r>
              <a:rPr lang="en-US" altLang="zh-CN" dirty="0"/>
              <a:t>bi-</a:t>
            </a:r>
            <a:r>
              <a:rPr lang="en-US" altLang="zh-CN" dirty="0" err="1"/>
              <a:t>lstm</a:t>
            </a:r>
            <a:endParaRPr lang="en-US" altLang="zh-CN" dirty="0"/>
          </a:p>
        </p:txBody>
      </p:sp>
      <p:sp>
        <p:nvSpPr>
          <p:cNvPr id="4" name="Slide Number Placeholder 3"/>
          <p:cNvSpPr>
            <a:spLocks noGrp="1"/>
          </p:cNvSpPr>
          <p:nvPr>
            <p:ph type="sldNum" sz="quarter" idx="5"/>
          </p:nvPr>
        </p:nvSpPr>
        <p:spPr/>
        <p:txBody>
          <a:bodyPr/>
          <a:lstStyle/>
          <a:p>
            <a:fld id="{A4384CAE-DA10-F747-924B-BDA24F259305}" type="slidenum">
              <a:rPr lang="en-US" smtClean="0"/>
              <a:t>6</a:t>
            </a:fld>
            <a:endParaRPr lang="en-US"/>
          </a:p>
        </p:txBody>
      </p:sp>
    </p:spTree>
    <p:extLst>
      <p:ext uri="{BB962C8B-B14F-4D97-AF65-F5344CB8AC3E}">
        <p14:creationId xmlns:p14="http://schemas.microsoft.com/office/powerpoint/2010/main" val="131469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weight</a:t>
            </a:r>
            <a:r>
              <a:rPr lang="zh-CN" altLang="en-US" dirty="0"/>
              <a:t> </a:t>
            </a:r>
            <a:r>
              <a:rPr lang="en-US" altLang="zh-CN" dirty="0"/>
              <a:t>matrix</a:t>
            </a:r>
          </a:p>
          <a:p>
            <a:r>
              <a:rPr lang="en-US" altLang="zh-CN" dirty="0"/>
              <a:t>bias</a:t>
            </a:r>
            <a:r>
              <a:rPr lang="zh-CN" altLang="en-US" dirty="0"/>
              <a:t> </a:t>
            </a:r>
            <a:r>
              <a:rPr lang="en-US" altLang="zh-CN" dirty="0"/>
              <a:t>vector</a:t>
            </a:r>
            <a:r>
              <a:rPr lang="zh-CN" altLang="en-US" dirty="0"/>
              <a:t> </a:t>
            </a:r>
            <a:r>
              <a:rPr lang="en-US" altLang="zh-CN" dirty="0"/>
              <a:t>used</a:t>
            </a:r>
            <a:r>
              <a:rPr lang="zh-CN" altLang="en-US" dirty="0"/>
              <a:t> </a:t>
            </a:r>
            <a:r>
              <a:rPr lang="en-US" altLang="zh-CN" dirty="0"/>
              <a:t>in</a:t>
            </a:r>
            <a:r>
              <a:rPr lang="zh-CN" altLang="en-US" dirty="0"/>
              <a:t> </a:t>
            </a:r>
            <a:r>
              <a:rPr lang="en-US" altLang="zh-CN" dirty="0" err="1"/>
              <a:t>blstm</a:t>
            </a:r>
            <a:endParaRPr lang="en-US" altLang="zh-CN" dirty="0"/>
          </a:p>
          <a:p>
            <a:endParaRPr lang="en-US" dirty="0"/>
          </a:p>
        </p:txBody>
      </p:sp>
      <p:sp>
        <p:nvSpPr>
          <p:cNvPr id="4" name="Slide Number Placeholder 3"/>
          <p:cNvSpPr>
            <a:spLocks noGrp="1"/>
          </p:cNvSpPr>
          <p:nvPr>
            <p:ph type="sldNum" sz="quarter" idx="5"/>
          </p:nvPr>
        </p:nvSpPr>
        <p:spPr/>
        <p:txBody>
          <a:bodyPr/>
          <a:lstStyle/>
          <a:p>
            <a:fld id="{A4384CAE-DA10-F747-924B-BDA24F259305}" type="slidenum">
              <a:rPr lang="en-US" smtClean="0"/>
              <a:t>7</a:t>
            </a:fld>
            <a:endParaRPr lang="en-US"/>
          </a:p>
        </p:txBody>
      </p:sp>
    </p:spTree>
    <p:extLst>
      <p:ext uri="{BB962C8B-B14F-4D97-AF65-F5344CB8AC3E}">
        <p14:creationId xmlns:p14="http://schemas.microsoft.com/office/powerpoint/2010/main" val="3440483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84CAE-DA10-F747-924B-BDA24F259305}" type="slidenum">
              <a:rPr lang="en-US" smtClean="0"/>
              <a:t>8</a:t>
            </a:fld>
            <a:endParaRPr lang="en-US"/>
          </a:p>
        </p:txBody>
      </p:sp>
    </p:spTree>
    <p:extLst>
      <p:ext uri="{BB962C8B-B14F-4D97-AF65-F5344CB8AC3E}">
        <p14:creationId xmlns:p14="http://schemas.microsoft.com/office/powerpoint/2010/main" val="173440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are the number of of rows and columns in the structure </a:t>
            </a:r>
            <a:endParaRPr lang="en-US" dirty="0"/>
          </a:p>
          <a:p>
            <a:endParaRPr lang="en-US" dirty="0"/>
          </a:p>
        </p:txBody>
      </p:sp>
      <p:sp>
        <p:nvSpPr>
          <p:cNvPr id="4" name="Slide Number Placeholder 3"/>
          <p:cNvSpPr>
            <a:spLocks noGrp="1"/>
          </p:cNvSpPr>
          <p:nvPr>
            <p:ph type="sldNum" sz="quarter" idx="5"/>
          </p:nvPr>
        </p:nvSpPr>
        <p:spPr/>
        <p:txBody>
          <a:bodyPr/>
          <a:lstStyle/>
          <a:p>
            <a:fld id="{A4384CAE-DA10-F747-924B-BDA24F259305}" type="slidenum">
              <a:rPr lang="en-US" smtClean="0"/>
              <a:t>9</a:t>
            </a:fld>
            <a:endParaRPr lang="en-US"/>
          </a:p>
        </p:txBody>
      </p:sp>
    </p:spTree>
    <p:extLst>
      <p:ext uri="{BB962C8B-B14F-4D97-AF65-F5344CB8AC3E}">
        <p14:creationId xmlns:p14="http://schemas.microsoft.com/office/powerpoint/2010/main" val="2099378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typo</a:t>
            </a:r>
            <a:r>
              <a:rPr lang="zh-CN" altLang="en-US" dirty="0"/>
              <a:t> </a:t>
            </a:r>
            <a:r>
              <a:rPr lang="en-US" altLang="zh-CN" dirty="0"/>
              <a:t>of</a:t>
            </a:r>
            <a:r>
              <a:rPr lang="zh-CN" altLang="en-US" dirty="0"/>
              <a:t> </a:t>
            </a:r>
            <a:r>
              <a:rPr lang="en-US" altLang="zh-CN" dirty="0"/>
              <a:t>the</a:t>
            </a:r>
            <a:r>
              <a:rPr lang="zh-CN" altLang="en-US" dirty="0"/>
              <a:t> </a:t>
            </a:r>
            <a:r>
              <a:rPr lang="en-US" altLang="zh-CN" dirty="0"/>
              <a:t>paper:</a:t>
            </a:r>
            <a:r>
              <a:rPr lang="zh-CN" altLang="en-US" dirty="0"/>
              <a:t> </a:t>
            </a:r>
            <a:r>
              <a:rPr lang="en-US" altLang="zh-CN" dirty="0"/>
              <a:t>BLSTM</a:t>
            </a:r>
            <a:r>
              <a:rPr lang="zh-CN" altLang="en-US" dirty="0"/>
              <a:t> </a:t>
            </a:r>
            <a:r>
              <a:rPr lang="en-US" altLang="zh-CN" dirty="0"/>
              <a:t>-</a:t>
            </a:r>
            <a:r>
              <a:rPr lang="zh-CN" altLang="en-US" dirty="0"/>
              <a:t> </a:t>
            </a:r>
            <a:r>
              <a:rPr lang="en-US" altLang="zh-CN" dirty="0"/>
              <a:t>CNN</a:t>
            </a:r>
            <a:r>
              <a:rPr lang="zh-CN" altLang="en-US" dirty="0"/>
              <a:t> </a:t>
            </a:r>
            <a:r>
              <a:rPr lang="en-US" altLang="zh-CN" dirty="0"/>
              <a:t>-</a:t>
            </a:r>
            <a:r>
              <a:rPr lang="zh-CN" altLang="en-US" dirty="0"/>
              <a:t> </a:t>
            </a:r>
            <a:r>
              <a:rPr lang="en-US" altLang="zh-CN" dirty="0"/>
              <a:t>CRF</a:t>
            </a:r>
            <a:endParaRPr lang="en-US" dirty="0"/>
          </a:p>
        </p:txBody>
      </p:sp>
      <p:sp>
        <p:nvSpPr>
          <p:cNvPr id="4" name="Slide Number Placeholder 3"/>
          <p:cNvSpPr>
            <a:spLocks noGrp="1"/>
          </p:cNvSpPr>
          <p:nvPr>
            <p:ph type="sldNum" sz="quarter" idx="5"/>
          </p:nvPr>
        </p:nvSpPr>
        <p:spPr/>
        <p:txBody>
          <a:bodyPr/>
          <a:lstStyle/>
          <a:p>
            <a:fld id="{A4384CAE-DA10-F747-924B-BDA24F259305}" type="slidenum">
              <a:rPr lang="en-US" smtClean="0"/>
              <a:t>13</a:t>
            </a:fld>
            <a:endParaRPr lang="en-US"/>
          </a:p>
        </p:txBody>
      </p:sp>
    </p:spTree>
    <p:extLst>
      <p:ext uri="{BB962C8B-B14F-4D97-AF65-F5344CB8AC3E}">
        <p14:creationId xmlns:p14="http://schemas.microsoft.com/office/powerpoint/2010/main" val="205302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84193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169105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2324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208472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274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137128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994141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135603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311539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325304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8BF31-DA91-7846-854F-ADF74146D49A}" type="datetimeFigureOut">
              <a:rPr lang="en-US" smtClean="0"/>
              <a:t>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235526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8BF31-DA91-7846-854F-ADF74146D49A}" type="datetimeFigureOut">
              <a:rPr lang="en-US" smtClean="0"/>
              <a:t>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363577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8BF31-DA91-7846-854F-ADF74146D49A}" type="datetimeFigureOut">
              <a:rPr lang="en-US" smtClean="0"/>
              <a:t>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420487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8BF31-DA91-7846-854F-ADF74146D49A}" type="datetimeFigureOut">
              <a:rPr lang="en-US" smtClean="0"/>
              <a:t>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275228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8BF31-DA91-7846-854F-ADF74146D49A}" type="datetimeFigureOut">
              <a:rPr lang="en-US" smtClean="0"/>
              <a:t>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94086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8BF31-DA91-7846-854F-ADF74146D49A}" type="datetimeFigureOut">
              <a:rPr lang="en-US" smtClean="0"/>
              <a:t>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100488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C8BF31-DA91-7846-854F-ADF74146D49A}" type="datetimeFigureOut">
              <a:rPr lang="en-US" smtClean="0"/>
              <a:t>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877FDB-7775-9343-8EF1-98F19428333A}" type="slidenum">
              <a:rPr lang="en-US" smtClean="0"/>
              <a:t>‹#›</a:t>
            </a:fld>
            <a:endParaRPr lang="en-US"/>
          </a:p>
        </p:txBody>
      </p:sp>
    </p:spTree>
    <p:extLst>
      <p:ext uri="{BB962C8B-B14F-4D97-AF65-F5344CB8AC3E}">
        <p14:creationId xmlns:p14="http://schemas.microsoft.com/office/powerpoint/2010/main" val="2466721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ayavardhanr/End-to-end-Sequence-Labeling-via-Bi-directional-LSTM-CNNs-CRF-Tutorial" TargetMode="External"/><Relationship Id="rId2" Type="http://schemas.openxmlformats.org/officeDocument/2006/relationships/hyperlink" Target="https://www.aclweb.org/anthology/P16-11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jmlr.org/papers/volume15/srivastava14a.old/srivastava14a.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C62B-A0A6-B347-B928-0612B67562D3}"/>
              </a:ext>
            </a:extLst>
          </p:cNvPr>
          <p:cNvSpPr>
            <a:spLocks noGrp="1"/>
          </p:cNvSpPr>
          <p:nvPr>
            <p:ph type="ctrTitle"/>
          </p:nvPr>
        </p:nvSpPr>
        <p:spPr>
          <a:xfrm>
            <a:off x="828675" y="2404534"/>
            <a:ext cx="8445328" cy="1646302"/>
          </a:xfrm>
        </p:spPr>
        <p:txBody>
          <a:bodyPr/>
          <a:lstStyle/>
          <a:p>
            <a:r>
              <a:rPr lang="en-US" dirty="0"/>
              <a:t>Natural language processing</a:t>
            </a:r>
          </a:p>
        </p:txBody>
      </p:sp>
      <p:sp>
        <p:nvSpPr>
          <p:cNvPr id="3" name="Subtitle 2">
            <a:extLst>
              <a:ext uri="{FF2B5EF4-FFF2-40B4-BE49-F238E27FC236}">
                <a16:creationId xmlns:a16="http://schemas.microsoft.com/office/drawing/2014/main" id="{BD74BD85-8BCE-9D42-8C9E-F6FC6E611A52}"/>
              </a:ext>
            </a:extLst>
          </p:cNvPr>
          <p:cNvSpPr>
            <a:spLocks noGrp="1"/>
          </p:cNvSpPr>
          <p:nvPr>
            <p:ph type="subTitle" idx="1"/>
          </p:nvPr>
        </p:nvSpPr>
        <p:spPr/>
        <p:txBody>
          <a:bodyPr/>
          <a:lstStyle/>
          <a:p>
            <a:r>
              <a:rPr lang="en-US" dirty="0"/>
              <a:t>End-to-end Sequence Labeling via Bi-directional LSTM-CNNs-CRF </a:t>
            </a:r>
          </a:p>
          <a:p>
            <a:r>
              <a:rPr lang="en-US" altLang="zh-CN" dirty="0"/>
              <a:t>-Yunong</a:t>
            </a:r>
            <a:r>
              <a:rPr lang="zh-CN" altLang="en-US" dirty="0"/>
              <a:t> </a:t>
            </a:r>
            <a:r>
              <a:rPr lang="en-US" altLang="zh-CN" dirty="0"/>
              <a:t>He</a:t>
            </a:r>
            <a:endParaRPr lang="en-US" dirty="0"/>
          </a:p>
        </p:txBody>
      </p:sp>
    </p:spTree>
    <p:extLst>
      <p:ext uri="{BB962C8B-B14F-4D97-AF65-F5344CB8AC3E}">
        <p14:creationId xmlns:p14="http://schemas.microsoft.com/office/powerpoint/2010/main" val="223987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C0EF-4F91-404C-9DCC-D5B5C6EFF7BB}"/>
              </a:ext>
            </a:extLst>
          </p:cNvPr>
          <p:cNvSpPr>
            <a:spLocks noGrp="1"/>
          </p:cNvSpPr>
          <p:nvPr>
            <p:ph type="title"/>
          </p:nvPr>
        </p:nvSpPr>
        <p:spPr/>
        <p:txBody>
          <a:bodyPr/>
          <a:lstStyle/>
          <a:p>
            <a:r>
              <a:rPr lang="en-US" dirty="0"/>
              <a:t>Optimization Algorithm</a:t>
            </a:r>
            <a:r>
              <a:rPr lang="en-US" altLang="zh-CN" dirty="0"/>
              <a:t>:</a:t>
            </a:r>
            <a:br>
              <a:rPr lang="en-US" dirty="0"/>
            </a:br>
            <a:endParaRPr lang="en-US" dirty="0"/>
          </a:p>
        </p:txBody>
      </p:sp>
      <p:sp>
        <p:nvSpPr>
          <p:cNvPr id="3" name="Content Placeholder 2">
            <a:extLst>
              <a:ext uri="{FF2B5EF4-FFF2-40B4-BE49-F238E27FC236}">
                <a16:creationId xmlns:a16="http://schemas.microsoft.com/office/drawing/2014/main" id="{6DE5D130-A890-3E44-9103-D2B1948A0340}"/>
              </a:ext>
            </a:extLst>
          </p:cNvPr>
          <p:cNvSpPr>
            <a:spLocks noGrp="1"/>
          </p:cNvSpPr>
          <p:nvPr>
            <p:ph idx="1"/>
          </p:nvPr>
        </p:nvSpPr>
        <p:spPr/>
        <p:txBody>
          <a:bodyPr>
            <a:normAutofit/>
          </a:bodyPr>
          <a:lstStyle/>
          <a:p>
            <a:r>
              <a:rPr lang="en-US" dirty="0"/>
              <a:t>Parameter optimization is performed with mini-batch stochastic gradient descent (SGD) with batch size 10 and momentum 0.9. </a:t>
            </a:r>
          </a:p>
          <a:p>
            <a:r>
              <a:rPr lang="en-US" dirty="0"/>
              <a:t>Early Stopping</a:t>
            </a:r>
            <a:r>
              <a:rPr lang="en-US" altLang="zh-CN" dirty="0"/>
              <a:t>:</a:t>
            </a:r>
            <a:r>
              <a:rPr lang="zh-CN" altLang="en-US" dirty="0"/>
              <a:t> </a:t>
            </a:r>
            <a:r>
              <a:rPr lang="en-US" altLang="zh-CN" dirty="0"/>
              <a:t>U</a:t>
            </a:r>
            <a:r>
              <a:rPr lang="en-US" dirty="0"/>
              <a:t>se early stopping (Giles, 2001; Graves et al., 2013) based on performance on validation sets. The “best” parameters appear at around 50 epochs</a:t>
            </a:r>
            <a:r>
              <a:rPr lang="zh-CN" altLang="en-US" dirty="0"/>
              <a:t> </a:t>
            </a:r>
            <a:r>
              <a:rPr lang="en-US" dirty="0"/>
              <a:t>according to </a:t>
            </a:r>
            <a:r>
              <a:rPr lang="en-US" altLang="zh-CN" dirty="0"/>
              <a:t>the</a:t>
            </a:r>
            <a:r>
              <a:rPr lang="en-US" dirty="0"/>
              <a:t> experiments.</a:t>
            </a:r>
          </a:p>
          <a:p>
            <a:r>
              <a:rPr lang="en-US" dirty="0"/>
              <a:t>Fine Tuning</a:t>
            </a:r>
            <a:r>
              <a:rPr lang="en-US" altLang="zh-CN" dirty="0"/>
              <a:t>:</a:t>
            </a:r>
            <a:r>
              <a:rPr lang="zh-CN" altLang="en-US" dirty="0"/>
              <a:t> </a:t>
            </a:r>
            <a:r>
              <a:rPr lang="en-US" dirty="0"/>
              <a:t>For each of the embeddings, fine-tune initial embeddings, modifying them during gradient updates of the neural network model by back-propagating gradients. (</a:t>
            </a:r>
            <a:r>
              <a:rPr lang="en-US" dirty="0" err="1"/>
              <a:t>Collobert</a:t>
            </a:r>
            <a:r>
              <a:rPr lang="en-US" dirty="0"/>
              <a:t> et al., 2011; Peng and </a:t>
            </a:r>
            <a:r>
              <a:rPr lang="en-US" dirty="0" err="1"/>
              <a:t>Dredze</a:t>
            </a:r>
            <a:r>
              <a:rPr lang="en-US" dirty="0"/>
              <a:t>, 2015).</a:t>
            </a:r>
          </a:p>
          <a:p>
            <a:r>
              <a:rPr lang="en-US" dirty="0"/>
              <a:t>Dropout Training</a:t>
            </a:r>
            <a:r>
              <a:rPr lang="en-US" altLang="zh-CN" dirty="0"/>
              <a:t>:</a:t>
            </a:r>
            <a:r>
              <a:rPr lang="zh-CN" altLang="en-US" dirty="0"/>
              <a:t> </a:t>
            </a:r>
            <a:r>
              <a:rPr lang="en-US" dirty="0"/>
              <a:t>To mitigate overfitting, apply the dropout method (Srivastava et al., 2014) to regularize our model. </a:t>
            </a:r>
            <a:r>
              <a:rPr lang="en-US" altLang="zh-CN" dirty="0"/>
              <a:t>F</a:t>
            </a:r>
            <a:r>
              <a:rPr lang="en-US" dirty="0"/>
              <a:t>ix dropout rate at 0.5 for all dropout layers through all the experiments. </a:t>
            </a:r>
          </a:p>
        </p:txBody>
      </p:sp>
      <p:pic>
        <p:nvPicPr>
          <p:cNvPr id="4" name="Picture 3">
            <a:extLst>
              <a:ext uri="{FF2B5EF4-FFF2-40B4-BE49-F238E27FC236}">
                <a16:creationId xmlns:a16="http://schemas.microsoft.com/office/drawing/2014/main" id="{62F82C12-D75A-CA41-965D-8195430EF38F}"/>
              </a:ext>
            </a:extLst>
          </p:cNvPr>
          <p:cNvPicPr>
            <a:picLocks noChangeAspect="1"/>
          </p:cNvPicPr>
          <p:nvPr/>
        </p:nvPicPr>
        <p:blipFill>
          <a:blip r:embed="rId2"/>
          <a:stretch>
            <a:fillRect/>
          </a:stretch>
        </p:blipFill>
        <p:spPr>
          <a:xfrm>
            <a:off x="6600824" y="0"/>
            <a:ext cx="5591175" cy="2176025"/>
          </a:xfrm>
          <a:prstGeom prst="rect">
            <a:avLst/>
          </a:prstGeom>
        </p:spPr>
      </p:pic>
    </p:spTree>
    <p:extLst>
      <p:ext uri="{BB962C8B-B14F-4D97-AF65-F5344CB8AC3E}">
        <p14:creationId xmlns:p14="http://schemas.microsoft.com/office/powerpoint/2010/main" val="106855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CA0D-2B92-B548-9A05-BFF49FC9983A}"/>
              </a:ext>
            </a:extLst>
          </p:cNvPr>
          <p:cNvSpPr>
            <a:spLocks noGrp="1"/>
          </p:cNvSpPr>
          <p:nvPr>
            <p:ph type="title"/>
          </p:nvPr>
        </p:nvSpPr>
        <p:spPr/>
        <p:txBody>
          <a:bodyPr/>
          <a:lstStyle/>
          <a:p>
            <a:r>
              <a:rPr lang="en-US" dirty="0"/>
              <a:t>Tuning Hyper-Parameters</a:t>
            </a:r>
            <a:r>
              <a:rPr lang="en-US" altLang="zh-CN" dirty="0"/>
              <a:t>:</a:t>
            </a:r>
            <a:br>
              <a:rPr lang="en-US" dirty="0"/>
            </a:br>
            <a:endParaRPr lang="en-US" dirty="0"/>
          </a:p>
        </p:txBody>
      </p:sp>
      <p:sp>
        <p:nvSpPr>
          <p:cNvPr id="3" name="Content Placeholder 2">
            <a:extLst>
              <a:ext uri="{FF2B5EF4-FFF2-40B4-BE49-F238E27FC236}">
                <a16:creationId xmlns:a16="http://schemas.microsoft.com/office/drawing/2014/main" id="{56C515BA-024F-7947-97C6-059B4C908F6C}"/>
              </a:ext>
            </a:extLst>
          </p:cNvPr>
          <p:cNvSpPr>
            <a:spLocks noGrp="1"/>
          </p:cNvSpPr>
          <p:nvPr>
            <p:ph idx="1"/>
          </p:nvPr>
        </p:nvSpPr>
        <p:spPr>
          <a:xfrm>
            <a:off x="677334" y="1488613"/>
            <a:ext cx="8596668" cy="3880773"/>
          </a:xfrm>
        </p:spPr>
        <p:txBody>
          <a:bodyPr>
            <a:normAutofit/>
          </a:bodyPr>
          <a:lstStyle/>
          <a:p>
            <a:r>
              <a:rPr lang="en-US" dirty="0"/>
              <a:t>Tune the hyper-parameters on the development sets by random search. </a:t>
            </a:r>
          </a:p>
          <a:p>
            <a:endParaRPr lang="en-US" dirty="0"/>
          </a:p>
        </p:txBody>
      </p:sp>
      <p:pic>
        <p:nvPicPr>
          <p:cNvPr id="4" name="Picture 3">
            <a:extLst>
              <a:ext uri="{FF2B5EF4-FFF2-40B4-BE49-F238E27FC236}">
                <a16:creationId xmlns:a16="http://schemas.microsoft.com/office/drawing/2014/main" id="{7EB75B8A-32F1-D04B-BF2D-665CA5FE9569}"/>
              </a:ext>
            </a:extLst>
          </p:cNvPr>
          <p:cNvPicPr>
            <a:picLocks noChangeAspect="1"/>
          </p:cNvPicPr>
          <p:nvPr/>
        </p:nvPicPr>
        <p:blipFill>
          <a:blip r:embed="rId2"/>
          <a:stretch>
            <a:fillRect/>
          </a:stretch>
        </p:blipFill>
        <p:spPr>
          <a:xfrm>
            <a:off x="1034120" y="1930399"/>
            <a:ext cx="5712367" cy="4429999"/>
          </a:xfrm>
          <a:prstGeom prst="rect">
            <a:avLst/>
          </a:prstGeom>
        </p:spPr>
      </p:pic>
    </p:spTree>
    <p:extLst>
      <p:ext uri="{BB962C8B-B14F-4D97-AF65-F5344CB8AC3E}">
        <p14:creationId xmlns:p14="http://schemas.microsoft.com/office/powerpoint/2010/main" val="13346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0B6-34E6-1F4F-819D-7AED89897561}"/>
              </a:ext>
            </a:extLst>
          </p:cNvPr>
          <p:cNvSpPr>
            <a:spLocks noGrp="1"/>
          </p:cNvSpPr>
          <p:nvPr>
            <p:ph type="title"/>
          </p:nvPr>
        </p:nvSpPr>
        <p:spPr/>
        <p:txBody>
          <a:bodyPr/>
          <a:lstStyle/>
          <a:p>
            <a:r>
              <a:rPr lang="en-US" altLang="zh-CN" dirty="0"/>
              <a:t>Experiment:</a:t>
            </a:r>
            <a:endParaRPr lang="en-US" dirty="0"/>
          </a:p>
        </p:txBody>
      </p:sp>
      <p:sp>
        <p:nvSpPr>
          <p:cNvPr id="3" name="Content Placeholder 2">
            <a:extLst>
              <a:ext uri="{FF2B5EF4-FFF2-40B4-BE49-F238E27FC236}">
                <a16:creationId xmlns:a16="http://schemas.microsoft.com/office/drawing/2014/main" id="{253EA8D8-2D5A-B146-A73A-C3EEE5BF1F5D}"/>
              </a:ext>
            </a:extLst>
          </p:cNvPr>
          <p:cNvSpPr>
            <a:spLocks noGrp="1"/>
          </p:cNvSpPr>
          <p:nvPr>
            <p:ph idx="1"/>
          </p:nvPr>
        </p:nvSpPr>
        <p:spPr>
          <a:xfrm>
            <a:off x="677334" y="1270000"/>
            <a:ext cx="8596668" cy="3880773"/>
          </a:xfrm>
        </p:spPr>
        <p:txBody>
          <a:bodyPr>
            <a:normAutofit/>
          </a:bodyPr>
          <a:lstStyle/>
          <a:p>
            <a:r>
              <a:rPr lang="en-US" altLang="zh-CN" dirty="0"/>
              <a:t>Data</a:t>
            </a:r>
            <a:r>
              <a:rPr lang="zh-CN" altLang="en-US" dirty="0"/>
              <a:t> </a:t>
            </a:r>
            <a:r>
              <a:rPr lang="en-US" altLang="zh-CN" dirty="0"/>
              <a:t>sets:</a:t>
            </a:r>
          </a:p>
          <a:p>
            <a:pPr lvl="1"/>
            <a:r>
              <a:rPr lang="en-US" dirty="0"/>
              <a:t>POS Tagging: Wall Street Journal (WSJ) portion of Penn Treebank (PTB) (Marcus et al., 1993)</a:t>
            </a:r>
          </a:p>
          <a:p>
            <a:pPr lvl="1"/>
            <a:r>
              <a:rPr lang="en-US" dirty="0"/>
              <a:t>NER: English data from </a:t>
            </a:r>
            <a:r>
              <a:rPr lang="en-US" dirty="0" err="1"/>
              <a:t>CoNLL</a:t>
            </a:r>
            <a:r>
              <a:rPr lang="en-US" dirty="0"/>
              <a:t> 2003 shared task (</a:t>
            </a:r>
            <a:r>
              <a:rPr lang="en-US" dirty="0" err="1"/>
              <a:t>Tjong</a:t>
            </a:r>
            <a:r>
              <a:rPr lang="en-US" dirty="0"/>
              <a:t> Kim Sang and De </a:t>
            </a:r>
            <a:r>
              <a:rPr lang="en-US" dirty="0" err="1"/>
              <a:t>Meulder</a:t>
            </a:r>
            <a:r>
              <a:rPr lang="en-US" dirty="0"/>
              <a:t>, 2003)</a:t>
            </a:r>
          </a:p>
        </p:txBody>
      </p:sp>
      <p:pic>
        <p:nvPicPr>
          <p:cNvPr id="4" name="Picture 3">
            <a:extLst>
              <a:ext uri="{FF2B5EF4-FFF2-40B4-BE49-F238E27FC236}">
                <a16:creationId xmlns:a16="http://schemas.microsoft.com/office/drawing/2014/main" id="{82A5F3ED-D8CE-7A41-AB02-046C48EAF24B}"/>
              </a:ext>
            </a:extLst>
          </p:cNvPr>
          <p:cNvPicPr>
            <a:picLocks noChangeAspect="1"/>
          </p:cNvPicPr>
          <p:nvPr/>
        </p:nvPicPr>
        <p:blipFill>
          <a:blip r:embed="rId2"/>
          <a:stretch>
            <a:fillRect/>
          </a:stretch>
        </p:blipFill>
        <p:spPr>
          <a:xfrm>
            <a:off x="1597468" y="3022164"/>
            <a:ext cx="5606220" cy="3835835"/>
          </a:xfrm>
          <a:prstGeom prst="rect">
            <a:avLst/>
          </a:prstGeom>
        </p:spPr>
      </p:pic>
    </p:spTree>
    <p:extLst>
      <p:ext uri="{BB962C8B-B14F-4D97-AF65-F5344CB8AC3E}">
        <p14:creationId xmlns:p14="http://schemas.microsoft.com/office/powerpoint/2010/main" val="348933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0356-41AD-1B4B-95B6-3B37425374B1}"/>
              </a:ext>
            </a:extLst>
          </p:cNvPr>
          <p:cNvSpPr>
            <a:spLocks noGrp="1"/>
          </p:cNvSpPr>
          <p:nvPr>
            <p:ph type="title"/>
          </p:nvPr>
        </p:nvSpPr>
        <p:spPr/>
        <p:txBody>
          <a:bodyPr/>
          <a:lstStyle/>
          <a:p>
            <a:r>
              <a:rPr lang="en-US" altLang="zh-CN" dirty="0"/>
              <a:t>Main</a:t>
            </a:r>
            <a:r>
              <a:rPr lang="zh-CN" altLang="en-US" dirty="0"/>
              <a:t> </a:t>
            </a:r>
            <a:r>
              <a:rPr lang="en-US" altLang="zh-CN" dirty="0"/>
              <a:t>result:</a:t>
            </a:r>
            <a:endParaRPr lang="en-US" dirty="0"/>
          </a:p>
        </p:txBody>
      </p:sp>
      <p:sp>
        <p:nvSpPr>
          <p:cNvPr id="3" name="Content Placeholder 2">
            <a:extLst>
              <a:ext uri="{FF2B5EF4-FFF2-40B4-BE49-F238E27FC236}">
                <a16:creationId xmlns:a16="http://schemas.microsoft.com/office/drawing/2014/main" id="{8816407A-B44F-1D42-BF51-73EE2A8ED2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D6EB9D3-DD10-C747-BFF3-C3B1657C3FC1}"/>
              </a:ext>
            </a:extLst>
          </p:cNvPr>
          <p:cNvPicPr>
            <a:picLocks noChangeAspect="1"/>
          </p:cNvPicPr>
          <p:nvPr/>
        </p:nvPicPr>
        <p:blipFill>
          <a:blip r:embed="rId3"/>
          <a:stretch>
            <a:fillRect/>
          </a:stretch>
        </p:blipFill>
        <p:spPr>
          <a:xfrm>
            <a:off x="0" y="1530246"/>
            <a:ext cx="12192000" cy="3797508"/>
          </a:xfrm>
          <a:prstGeom prst="rect">
            <a:avLst/>
          </a:prstGeom>
        </p:spPr>
      </p:pic>
    </p:spTree>
    <p:extLst>
      <p:ext uri="{BB962C8B-B14F-4D97-AF65-F5344CB8AC3E}">
        <p14:creationId xmlns:p14="http://schemas.microsoft.com/office/powerpoint/2010/main" val="304626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62A0-8499-5546-BA91-12270775C7B4}"/>
              </a:ext>
            </a:extLst>
          </p:cNvPr>
          <p:cNvSpPr>
            <a:spLocks noGrp="1"/>
          </p:cNvSpPr>
          <p:nvPr>
            <p:ph type="title"/>
          </p:nvPr>
        </p:nvSpPr>
        <p:spPr/>
        <p:txBody>
          <a:bodyPr/>
          <a:lstStyle/>
          <a:p>
            <a:r>
              <a:rPr lang="en-US" altLang="zh-CN" dirty="0"/>
              <a:t>Comparison</a:t>
            </a:r>
            <a:r>
              <a:rPr lang="zh-CN" altLang="en-US" dirty="0"/>
              <a:t> </a:t>
            </a:r>
            <a:r>
              <a:rPr lang="en-US" altLang="zh-CN" dirty="0"/>
              <a:t>with</a:t>
            </a:r>
            <a:r>
              <a:rPr lang="zh-CN" altLang="en-US" dirty="0"/>
              <a:t> </a:t>
            </a:r>
            <a:r>
              <a:rPr lang="en-US" altLang="zh-CN" dirty="0"/>
              <a:t>previous</a:t>
            </a:r>
            <a:r>
              <a:rPr lang="zh-CN" altLang="en-US" dirty="0"/>
              <a:t> </a:t>
            </a:r>
            <a:r>
              <a:rPr lang="en-US" altLang="zh-CN" dirty="0"/>
              <a:t>work:</a:t>
            </a:r>
            <a:endParaRPr lang="en-US" dirty="0"/>
          </a:p>
        </p:txBody>
      </p:sp>
      <p:pic>
        <p:nvPicPr>
          <p:cNvPr id="4" name="Content Placeholder 3">
            <a:extLst>
              <a:ext uri="{FF2B5EF4-FFF2-40B4-BE49-F238E27FC236}">
                <a16:creationId xmlns:a16="http://schemas.microsoft.com/office/drawing/2014/main" id="{8E5BD1D0-C728-504B-8A46-4FB94358A776}"/>
              </a:ext>
            </a:extLst>
          </p:cNvPr>
          <p:cNvPicPr>
            <a:picLocks noGrp="1" noChangeAspect="1"/>
          </p:cNvPicPr>
          <p:nvPr>
            <p:ph idx="1"/>
          </p:nvPr>
        </p:nvPicPr>
        <p:blipFill>
          <a:blip r:embed="rId2"/>
          <a:stretch>
            <a:fillRect/>
          </a:stretch>
        </p:blipFill>
        <p:spPr>
          <a:xfrm>
            <a:off x="687307" y="1669934"/>
            <a:ext cx="4288361" cy="3881437"/>
          </a:xfrm>
          <a:prstGeom prst="rect">
            <a:avLst/>
          </a:prstGeom>
        </p:spPr>
      </p:pic>
      <p:pic>
        <p:nvPicPr>
          <p:cNvPr id="5" name="Picture 4">
            <a:extLst>
              <a:ext uri="{FF2B5EF4-FFF2-40B4-BE49-F238E27FC236}">
                <a16:creationId xmlns:a16="http://schemas.microsoft.com/office/drawing/2014/main" id="{59FCC2E9-B6DD-8E40-9029-7448B97AB1C0}"/>
              </a:ext>
            </a:extLst>
          </p:cNvPr>
          <p:cNvPicPr>
            <a:picLocks noChangeAspect="1"/>
          </p:cNvPicPr>
          <p:nvPr/>
        </p:nvPicPr>
        <p:blipFill>
          <a:blip r:embed="rId3"/>
          <a:stretch>
            <a:fillRect/>
          </a:stretch>
        </p:blipFill>
        <p:spPr>
          <a:xfrm>
            <a:off x="5424386" y="1583472"/>
            <a:ext cx="5205011" cy="5274527"/>
          </a:xfrm>
          <a:prstGeom prst="rect">
            <a:avLst/>
          </a:prstGeom>
        </p:spPr>
      </p:pic>
    </p:spTree>
    <p:extLst>
      <p:ext uri="{BB962C8B-B14F-4D97-AF65-F5344CB8AC3E}">
        <p14:creationId xmlns:p14="http://schemas.microsoft.com/office/powerpoint/2010/main" val="2675445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EC83-B3A4-0F40-ACD2-47EF6AED7291}"/>
              </a:ext>
            </a:extLst>
          </p:cNvPr>
          <p:cNvSpPr>
            <a:spLocks noGrp="1"/>
          </p:cNvSpPr>
          <p:nvPr>
            <p:ph type="title"/>
          </p:nvPr>
        </p:nvSpPr>
        <p:spPr/>
        <p:txBody>
          <a:bodyPr/>
          <a:lstStyle/>
          <a:p>
            <a:r>
              <a:rPr lang="en-US" altLang="zh-CN" dirty="0"/>
              <a:t>Contributions</a:t>
            </a:r>
            <a:r>
              <a:rPr lang="zh-CN" altLang="en-US" dirty="0"/>
              <a:t> </a:t>
            </a:r>
            <a:r>
              <a:rPr lang="en-US" altLang="zh-CN" dirty="0"/>
              <a:t>of</a:t>
            </a:r>
            <a:r>
              <a:rPr lang="zh-CN" altLang="en-US" dirty="0"/>
              <a:t> </a:t>
            </a:r>
            <a:r>
              <a:rPr lang="en-US" altLang="zh-CN" dirty="0"/>
              <a:t>the</a:t>
            </a:r>
            <a:r>
              <a:rPr lang="zh-CN" altLang="en-US" dirty="0"/>
              <a:t> </a:t>
            </a:r>
            <a:r>
              <a:rPr lang="en-US" altLang="zh-CN" dirty="0"/>
              <a:t>paper:</a:t>
            </a:r>
            <a:endParaRPr lang="en-US" dirty="0"/>
          </a:p>
        </p:txBody>
      </p:sp>
      <p:sp>
        <p:nvSpPr>
          <p:cNvPr id="3" name="Content Placeholder 2">
            <a:extLst>
              <a:ext uri="{FF2B5EF4-FFF2-40B4-BE49-F238E27FC236}">
                <a16:creationId xmlns:a16="http://schemas.microsoft.com/office/drawing/2014/main" id="{C3B1F50A-96BD-FB40-96F5-BFDA43BA1BC2}"/>
              </a:ext>
            </a:extLst>
          </p:cNvPr>
          <p:cNvSpPr>
            <a:spLocks noGrp="1"/>
          </p:cNvSpPr>
          <p:nvPr>
            <p:ph idx="1"/>
          </p:nvPr>
        </p:nvSpPr>
        <p:spPr/>
        <p:txBody>
          <a:bodyPr/>
          <a:lstStyle/>
          <a:p>
            <a:r>
              <a:rPr lang="en-US" altLang="zh-CN" dirty="0"/>
              <a:t>P</a:t>
            </a:r>
            <a:r>
              <a:rPr lang="en-US" dirty="0"/>
              <a:t>roposing a novel neural network architecture for linguistic sequence labeling. </a:t>
            </a:r>
          </a:p>
          <a:p>
            <a:r>
              <a:rPr lang="en-US" altLang="zh-CN" dirty="0"/>
              <a:t>G</a:t>
            </a:r>
            <a:r>
              <a:rPr lang="en-US" dirty="0"/>
              <a:t>iving empirical evaluations of this model on benchmark data sets for two classic NLP tasks. </a:t>
            </a:r>
          </a:p>
          <a:p>
            <a:r>
              <a:rPr lang="en-US" altLang="zh-CN" dirty="0"/>
              <a:t>A</a:t>
            </a:r>
            <a:r>
              <a:rPr lang="en-US" dirty="0"/>
              <a:t>chieving state-of-the-art performance with this truly end-to-end system. </a:t>
            </a:r>
          </a:p>
          <a:p>
            <a:endParaRPr lang="en-US" dirty="0"/>
          </a:p>
        </p:txBody>
      </p:sp>
    </p:spTree>
    <p:extLst>
      <p:ext uri="{BB962C8B-B14F-4D97-AF65-F5344CB8AC3E}">
        <p14:creationId xmlns:p14="http://schemas.microsoft.com/office/powerpoint/2010/main" val="2456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B2BD-12A9-3D4E-97C3-E72075D97A72}"/>
              </a:ext>
            </a:extLst>
          </p:cNvPr>
          <p:cNvSpPr>
            <a:spLocks noGrp="1"/>
          </p:cNvSpPr>
          <p:nvPr>
            <p:ph type="title"/>
          </p:nvPr>
        </p:nvSpPr>
        <p:spPr/>
        <p:txBody>
          <a:bodyPr/>
          <a:lstStyle/>
          <a:p>
            <a:r>
              <a:rPr lang="en-US" dirty="0"/>
              <a:t>Thanks</a:t>
            </a:r>
            <a:r>
              <a:rPr lang="en-US" altLang="zh-CN" dirty="0"/>
              <a:t>:</a:t>
            </a:r>
            <a:endParaRPr lang="en-US" dirty="0"/>
          </a:p>
        </p:txBody>
      </p:sp>
      <p:sp>
        <p:nvSpPr>
          <p:cNvPr id="3" name="Content Placeholder 2">
            <a:extLst>
              <a:ext uri="{FF2B5EF4-FFF2-40B4-BE49-F238E27FC236}">
                <a16:creationId xmlns:a16="http://schemas.microsoft.com/office/drawing/2014/main" id="{6CE44440-FAFF-B145-8D33-74CB944FE702}"/>
              </a:ext>
            </a:extLst>
          </p:cNvPr>
          <p:cNvSpPr>
            <a:spLocks noGrp="1"/>
          </p:cNvSpPr>
          <p:nvPr>
            <p:ph idx="1"/>
          </p:nvPr>
        </p:nvSpPr>
        <p:spPr/>
        <p:txBody>
          <a:bodyPr/>
          <a:lstStyle/>
          <a:p>
            <a:r>
              <a:rPr lang="en-US" altLang="zh-CN" dirty="0"/>
              <a:t>Reference:</a:t>
            </a:r>
          </a:p>
          <a:p>
            <a:pPr lvl="1"/>
            <a:r>
              <a:rPr lang="en-US" dirty="0">
                <a:hlinkClick r:id="rId2"/>
              </a:rPr>
              <a:t>https://www.aclweb.org/anthology/P16-1101</a:t>
            </a:r>
            <a:endParaRPr lang="en-US" dirty="0"/>
          </a:p>
          <a:p>
            <a:pPr lvl="1"/>
            <a:r>
              <a:rPr lang="en-US" dirty="0">
                <a:hlinkClick r:id="rId3"/>
              </a:rPr>
              <a:t>https://github.com/jayavardhanr/End-to-end-Sequence-Labeling-via-Bi-directional-LSTM-CNNs-CRF-Tutorial</a:t>
            </a:r>
            <a:endParaRPr lang="en-US" dirty="0"/>
          </a:p>
          <a:p>
            <a:pPr lvl="1"/>
            <a:endParaRPr lang="en-US" dirty="0"/>
          </a:p>
        </p:txBody>
      </p:sp>
    </p:spTree>
    <p:extLst>
      <p:ext uri="{BB962C8B-B14F-4D97-AF65-F5344CB8AC3E}">
        <p14:creationId xmlns:p14="http://schemas.microsoft.com/office/powerpoint/2010/main" val="319334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C03B-17FB-DA4F-B1A5-01B87FDCFD42}"/>
              </a:ext>
            </a:extLst>
          </p:cNvPr>
          <p:cNvSpPr>
            <a:spLocks noGrp="1"/>
          </p:cNvSpPr>
          <p:nvPr>
            <p:ph type="title"/>
          </p:nvPr>
        </p:nvSpPr>
        <p:spPr/>
        <p:txBody>
          <a:bodyPr/>
          <a:lstStyle/>
          <a:p>
            <a:r>
              <a:rPr lang="en-US" altLang="zh-CN" dirty="0"/>
              <a:t>Overview:</a:t>
            </a:r>
            <a:endParaRPr lang="en-US" dirty="0"/>
          </a:p>
        </p:txBody>
      </p:sp>
      <p:sp>
        <p:nvSpPr>
          <p:cNvPr id="3" name="Content Placeholder 2">
            <a:extLst>
              <a:ext uri="{FF2B5EF4-FFF2-40B4-BE49-F238E27FC236}">
                <a16:creationId xmlns:a16="http://schemas.microsoft.com/office/drawing/2014/main" id="{8DEC5D8F-DCEE-2849-B3D1-9B06FE370CB0}"/>
              </a:ext>
            </a:extLst>
          </p:cNvPr>
          <p:cNvSpPr>
            <a:spLocks noGrp="1"/>
          </p:cNvSpPr>
          <p:nvPr>
            <p:ph idx="1"/>
          </p:nvPr>
        </p:nvSpPr>
        <p:spPr/>
        <p:txBody>
          <a:bodyPr>
            <a:normAutofit lnSpcReduction="10000"/>
          </a:bodyPr>
          <a:lstStyle/>
          <a:p>
            <a:r>
              <a:rPr lang="en-US" dirty="0"/>
              <a:t>A novel neutral network architecture that benefits from both word- and character-level representations automatically, by using combination of bidirectional LSTM, CNN and CRF. </a:t>
            </a:r>
          </a:p>
          <a:p>
            <a:r>
              <a:rPr lang="en-US" altLang="zh-CN" dirty="0"/>
              <a:t>T</a:t>
            </a:r>
            <a:r>
              <a:rPr lang="en-US" dirty="0"/>
              <a:t>ruly end-to-end, requiring no task-specific resources, feature engineering, or data pre-processing beyond pre-trained word embeddings on unlabeled corpora </a:t>
            </a:r>
          </a:p>
          <a:p>
            <a:r>
              <a:rPr lang="en-US" altLang="zh-CN" dirty="0"/>
              <a:t>E</a:t>
            </a:r>
            <a:r>
              <a:rPr lang="en-US" dirty="0"/>
              <a:t>valuate </a:t>
            </a:r>
            <a:r>
              <a:rPr lang="en-US" altLang="zh-CN" dirty="0"/>
              <a:t>the</a:t>
            </a:r>
            <a:r>
              <a:rPr lang="en-US" dirty="0"/>
              <a:t> system on two data sets for two sequence labeling tasks </a:t>
            </a:r>
          </a:p>
          <a:p>
            <a:pPr lvl="1"/>
            <a:r>
              <a:rPr lang="en-US" dirty="0"/>
              <a:t>Penn Treebank WSJ corpus for part-of-speech (POS) tagging </a:t>
            </a:r>
          </a:p>
          <a:p>
            <a:pPr lvl="1"/>
            <a:r>
              <a:rPr lang="en-US" dirty="0" err="1"/>
              <a:t>CoNLL</a:t>
            </a:r>
            <a:r>
              <a:rPr lang="en-US" dirty="0"/>
              <a:t> 2003 corpus for named entity recognition (NER) </a:t>
            </a:r>
          </a:p>
          <a:p>
            <a:r>
              <a:rPr lang="en-US" dirty="0"/>
              <a:t>Obtain state-of-the-art performance on both datasets </a:t>
            </a:r>
          </a:p>
          <a:p>
            <a:pPr lvl="1"/>
            <a:r>
              <a:rPr lang="en-US" dirty="0"/>
              <a:t>97.55% accuracy for POS tagging </a:t>
            </a:r>
          </a:p>
          <a:p>
            <a:pPr lvl="1"/>
            <a:r>
              <a:rPr lang="en-US" dirty="0"/>
              <a:t>91.21% F1 for NER. </a:t>
            </a:r>
          </a:p>
          <a:p>
            <a:endParaRPr lang="en-US" dirty="0"/>
          </a:p>
          <a:p>
            <a:endParaRPr lang="en-US" dirty="0"/>
          </a:p>
          <a:p>
            <a:endParaRPr lang="en-US" dirty="0"/>
          </a:p>
        </p:txBody>
      </p:sp>
    </p:spTree>
    <p:extLst>
      <p:ext uri="{BB962C8B-B14F-4D97-AF65-F5344CB8AC3E}">
        <p14:creationId xmlns:p14="http://schemas.microsoft.com/office/powerpoint/2010/main" val="399012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4FD9-1B9F-9D47-9C71-2EB372FFF9DA}"/>
              </a:ext>
            </a:extLst>
          </p:cNvPr>
          <p:cNvSpPr>
            <a:spLocks noGrp="1"/>
          </p:cNvSpPr>
          <p:nvPr>
            <p:ph type="title"/>
          </p:nvPr>
        </p:nvSpPr>
        <p:spPr/>
        <p:txBody>
          <a:bodyPr/>
          <a:lstStyle/>
          <a:p>
            <a:r>
              <a:rPr lang="en-US" altLang="zh-CN" dirty="0"/>
              <a:t>Baseline</a:t>
            </a:r>
            <a:r>
              <a:rPr lang="zh-CN" altLang="en-US" dirty="0"/>
              <a:t> </a:t>
            </a:r>
            <a:r>
              <a:rPr lang="en-US" altLang="zh-CN" dirty="0"/>
              <a:t>systems:</a:t>
            </a:r>
            <a:endParaRPr lang="en-US" dirty="0"/>
          </a:p>
        </p:txBody>
      </p:sp>
      <p:sp>
        <p:nvSpPr>
          <p:cNvPr id="3" name="Content Placeholder 2">
            <a:extLst>
              <a:ext uri="{FF2B5EF4-FFF2-40B4-BE49-F238E27FC236}">
                <a16:creationId xmlns:a16="http://schemas.microsoft.com/office/drawing/2014/main" id="{AD03EF9A-E7F6-A849-BE66-9859F2E723E2}"/>
              </a:ext>
            </a:extLst>
          </p:cNvPr>
          <p:cNvSpPr>
            <a:spLocks noGrp="1"/>
          </p:cNvSpPr>
          <p:nvPr>
            <p:ph idx="1"/>
          </p:nvPr>
        </p:nvSpPr>
        <p:spPr/>
        <p:txBody>
          <a:bodyPr/>
          <a:lstStyle/>
          <a:p>
            <a:r>
              <a:rPr lang="en-US" altLang="zh-CN" dirty="0"/>
              <a:t>Traditional</a:t>
            </a:r>
            <a:r>
              <a:rPr lang="zh-CN" altLang="en-US" dirty="0"/>
              <a:t> </a:t>
            </a:r>
            <a:r>
              <a:rPr lang="en-US" altLang="zh-CN" dirty="0"/>
              <a:t>high</a:t>
            </a:r>
            <a:r>
              <a:rPr lang="zh-CN" altLang="en-US" dirty="0"/>
              <a:t> </a:t>
            </a:r>
            <a:r>
              <a:rPr lang="en-US" altLang="zh-CN" dirty="0"/>
              <a:t>performance</a:t>
            </a:r>
            <a:r>
              <a:rPr lang="zh-CN" altLang="en-US" dirty="0"/>
              <a:t> </a:t>
            </a:r>
            <a:r>
              <a:rPr lang="en-US" altLang="zh-CN" dirty="0"/>
              <a:t>sequence</a:t>
            </a:r>
            <a:r>
              <a:rPr lang="zh-CN" altLang="en-US" dirty="0"/>
              <a:t> </a:t>
            </a:r>
            <a:r>
              <a:rPr lang="en-US" altLang="zh-CN" dirty="0"/>
              <a:t>labeling</a:t>
            </a:r>
            <a:r>
              <a:rPr lang="zh-CN" altLang="en-US" dirty="0"/>
              <a:t> </a:t>
            </a:r>
            <a:r>
              <a:rPr lang="en-US" altLang="zh-CN" dirty="0"/>
              <a:t>model</a:t>
            </a:r>
          </a:p>
          <a:p>
            <a:r>
              <a:rPr lang="en-US" altLang="zh-CN" dirty="0"/>
              <a:t>Linear</a:t>
            </a:r>
            <a:r>
              <a:rPr lang="zh-CN" altLang="en-US" dirty="0"/>
              <a:t> </a:t>
            </a:r>
            <a:r>
              <a:rPr lang="en-US" altLang="zh-CN" dirty="0"/>
              <a:t>statistical</a:t>
            </a:r>
            <a:r>
              <a:rPr lang="zh-CN" altLang="en-US" dirty="0"/>
              <a:t> </a:t>
            </a:r>
            <a:r>
              <a:rPr lang="en-US" altLang="zh-CN" dirty="0"/>
              <a:t>models:</a:t>
            </a:r>
            <a:r>
              <a:rPr lang="zh-CN" altLang="en-US" dirty="0"/>
              <a:t> </a:t>
            </a:r>
            <a:r>
              <a:rPr lang="en-US" altLang="zh-CN" dirty="0"/>
              <a:t>HMM,</a:t>
            </a:r>
            <a:r>
              <a:rPr lang="zh-CN" altLang="en-US" dirty="0"/>
              <a:t> </a:t>
            </a:r>
            <a:r>
              <a:rPr lang="en-US" altLang="zh-CN" dirty="0"/>
              <a:t>CRF</a:t>
            </a:r>
          </a:p>
          <a:p>
            <a:r>
              <a:rPr lang="en-US" dirty="0"/>
              <a:t>Shortcoming</a:t>
            </a:r>
            <a:r>
              <a:rPr lang="en-US" altLang="zh-CN" dirty="0"/>
              <a:t>:</a:t>
            </a:r>
            <a:r>
              <a:rPr lang="en-US" dirty="0"/>
              <a:t> </a:t>
            </a:r>
          </a:p>
          <a:p>
            <a:pPr lvl="1"/>
            <a:r>
              <a:rPr lang="en-US" altLang="zh-CN" dirty="0"/>
              <a:t>Rely</a:t>
            </a:r>
            <a:r>
              <a:rPr lang="zh-CN" altLang="en-US" dirty="0"/>
              <a:t> </a:t>
            </a:r>
            <a:r>
              <a:rPr lang="en-US" dirty="0"/>
              <a:t>heavily on hand-crafted features and task-specific resources </a:t>
            </a:r>
          </a:p>
          <a:p>
            <a:pPr lvl="1"/>
            <a:r>
              <a:rPr lang="en-US" altLang="zh-CN" dirty="0"/>
              <a:t>D</a:t>
            </a:r>
            <a:r>
              <a:rPr lang="en-US" dirty="0"/>
              <a:t>ifficult to adapt to new tasks or new domains </a:t>
            </a:r>
          </a:p>
          <a:p>
            <a:r>
              <a:rPr lang="en-US" altLang="zh-CN" dirty="0"/>
              <a:t>Non-linear</a:t>
            </a:r>
            <a:r>
              <a:rPr lang="zh-CN" altLang="en-US" dirty="0"/>
              <a:t> </a:t>
            </a:r>
            <a:r>
              <a:rPr lang="en-US" altLang="zh-CN" dirty="0"/>
              <a:t>neural</a:t>
            </a:r>
            <a:r>
              <a:rPr lang="zh-CN" altLang="en-US" dirty="0"/>
              <a:t> </a:t>
            </a:r>
            <a:r>
              <a:rPr lang="en-US" altLang="zh-CN" dirty="0"/>
              <a:t>networks:</a:t>
            </a:r>
            <a:r>
              <a:rPr lang="zh-CN" altLang="en-US" dirty="0"/>
              <a:t> </a:t>
            </a:r>
            <a:r>
              <a:rPr lang="en-US" altLang="zh-CN" dirty="0"/>
              <a:t>word</a:t>
            </a:r>
            <a:r>
              <a:rPr lang="zh-CN" altLang="en-US" dirty="0"/>
              <a:t> </a:t>
            </a:r>
            <a:r>
              <a:rPr lang="en-US" altLang="zh-CN" dirty="0"/>
              <a:t>embeddings</a:t>
            </a:r>
          </a:p>
          <a:p>
            <a:r>
              <a:rPr lang="en-US" altLang="zh-CN" dirty="0"/>
              <a:t>Recurrent</a:t>
            </a:r>
            <a:r>
              <a:rPr lang="zh-CN" altLang="en-US" dirty="0"/>
              <a:t> </a:t>
            </a:r>
            <a:r>
              <a:rPr lang="en-US" altLang="zh-CN" dirty="0"/>
              <a:t>neural</a:t>
            </a:r>
            <a:r>
              <a:rPr lang="zh-CN" altLang="en-US" dirty="0"/>
              <a:t> </a:t>
            </a:r>
            <a:r>
              <a:rPr lang="en-US" altLang="zh-CN" dirty="0"/>
              <a:t>networks(RNN),</a:t>
            </a:r>
            <a:r>
              <a:rPr lang="zh-CN" altLang="en-US" dirty="0"/>
              <a:t> </a:t>
            </a:r>
            <a:r>
              <a:rPr lang="en-US" altLang="zh-CN" dirty="0"/>
              <a:t>long-short</a:t>
            </a:r>
            <a:r>
              <a:rPr lang="zh-CN" altLang="en-US" dirty="0"/>
              <a:t> </a:t>
            </a:r>
            <a:r>
              <a:rPr lang="en-US" altLang="zh-CN" dirty="0"/>
              <a:t>term</a:t>
            </a:r>
            <a:r>
              <a:rPr lang="zh-CN" altLang="en-US" dirty="0"/>
              <a:t> </a:t>
            </a:r>
            <a:r>
              <a:rPr lang="en-US" altLang="zh-CN" dirty="0"/>
              <a:t>memory(LSTM),</a:t>
            </a:r>
            <a:r>
              <a:rPr lang="zh-CN" altLang="en-US" dirty="0"/>
              <a:t> </a:t>
            </a:r>
            <a:r>
              <a:rPr lang="en-US" altLang="zh-CN" dirty="0"/>
              <a:t>gated</a:t>
            </a:r>
            <a:r>
              <a:rPr lang="zh-CN" altLang="en-US" dirty="0"/>
              <a:t> </a:t>
            </a:r>
            <a:r>
              <a:rPr lang="en-US" altLang="zh-CN" dirty="0"/>
              <a:t>recurrent</a:t>
            </a:r>
            <a:r>
              <a:rPr lang="zh-CN" altLang="en-US" dirty="0"/>
              <a:t> </a:t>
            </a:r>
            <a:r>
              <a:rPr lang="en-US" altLang="zh-CN" dirty="0"/>
              <a:t>unit(GRU)</a:t>
            </a:r>
          </a:p>
          <a:p>
            <a:r>
              <a:rPr lang="en-US" altLang="zh-CN" dirty="0"/>
              <a:t>Shortcoming:</a:t>
            </a:r>
          </a:p>
          <a:p>
            <a:pPr lvl="1"/>
            <a:r>
              <a:rPr lang="en-US" dirty="0"/>
              <a:t>Performance drops rapidly when the models solely depend on neural embeddings</a:t>
            </a:r>
            <a:endParaRPr lang="en-US" altLang="zh-CN" dirty="0"/>
          </a:p>
          <a:p>
            <a:endParaRPr lang="en-US" dirty="0"/>
          </a:p>
          <a:p>
            <a:pPr lvl="2"/>
            <a:endParaRPr lang="en-US" dirty="0"/>
          </a:p>
          <a:p>
            <a:pPr lvl="1"/>
            <a:endParaRPr lang="en-US" dirty="0"/>
          </a:p>
        </p:txBody>
      </p:sp>
    </p:spTree>
    <p:extLst>
      <p:ext uri="{BB962C8B-B14F-4D97-AF65-F5344CB8AC3E}">
        <p14:creationId xmlns:p14="http://schemas.microsoft.com/office/powerpoint/2010/main" val="386110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DA8A-DCCE-8D43-8465-4F011F57745A}"/>
              </a:ext>
            </a:extLst>
          </p:cNvPr>
          <p:cNvSpPr>
            <a:spLocks noGrp="1"/>
          </p:cNvSpPr>
          <p:nvPr>
            <p:ph type="title"/>
          </p:nvPr>
        </p:nvSpPr>
        <p:spPr/>
        <p:txBody>
          <a:bodyPr/>
          <a:lstStyle/>
          <a:p>
            <a:r>
              <a:rPr lang="en-US" altLang="zh-CN" dirty="0"/>
              <a:t>Method:</a:t>
            </a:r>
            <a:r>
              <a:rPr lang="zh-CN" altLang="en-US" dirty="0"/>
              <a:t> </a:t>
            </a:r>
            <a:r>
              <a:rPr lang="en-US" altLang="zh-CN" dirty="0"/>
              <a:t>B</a:t>
            </a:r>
            <a:r>
              <a:rPr lang="en-US" dirty="0"/>
              <a:t>LSTM-CNNs-CRF</a:t>
            </a:r>
          </a:p>
        </p:txBody>
      </p:sp>
      <p:sp>
        <p:nvSpPr>
          <p:cNvPr id="3" name="Content Placeholder 2">
            <a:extLst>
              <a:ext uri="{FF2B5EF4-FFF2-40B4-BE49-F238E27FC236}">
                <a16:creationId xmlns:a16="http://schemas.microsoft.com/office/drawing/2014/main" id="{3F32E81B-BB72-E343-B76A-545A711CE29A}"/>
              </a:ext>
            </a:extLst>
          </p:cNvPr>
          <p:cNvSpPr>
            <a:spLocks noGrp="1"/>
          </p:cNvSpPr>
          <p:nvPr>
            <p:ph idx="1"/>
          </p:nvPr>
        </p:nvSpPr>
        <p:spPr/>
        <p:txBody>
          <a:bodyPr/>
          <a:lstStyle/>
          <a:p>
            <a:r>
              <a:rPr lang="en-US" altLang="zh-CN" dirty="0"/>
              <a:t>F</a:t>
            </a:r>
            <a:r>
              <a:rPr lang="en-US" dirty="0"/>
              <a:t>irst use convolutional neural networks (CNNs) (</a:t>
            </a:r>
            <a:r>
              <a:rPr lang="en-US" dirty="0" err="1"/>
              <a:t>LeCun</a:t>
            </a:r>
            <a:r>
              <a:rPr lang="en-US" dirty="0"/>
              <a:t> et al., 1989) to encode character-level information of a word into its character-level representation. </a:t>
            </a:r>
          </a:p>
          <a:p>
            <a:r>
              <a:rPr lang="en-US" dirty="0"/>
              <a:t>Then combine character- and word-level representations and feed them into bi-directional LSTM (BLSTM) to model context information of each word. </a:t>
            </a:r>
          </a:p>
          <a:p>
            <a:r>
              <a:rPr lang="en-US" dirty="0"/>
              <a:t>On top of BLSTM, we use a sequential CRF to jointly decode labels for the whole sentence. </a:t>
            </a:r>
          </a:p>
          <a:p>
            <a:endParaRPr lang="en-US" dirty="0"/>
          </a:p>
        </p:txBody>
      </p:sp>
    </p:spTree>
    <p:extLst>
      <p:ext uri="{BB962C8B-B14F-4D97-AF65-F5344CB8AC3E}">
        <p14:creationId xmlns:p14="http://schemas.microsoft.com/office/powerpoint/2010/main" val="86521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0823-F0F1-0C49-A35C-E512A70FD437}"/>
              </a:ext>
            </a:extLst>
          </p:cNvPr>
          <p:cNvSpPr>
            <a:spLocks noGrp="1"/>
          </p:cNvSpPr>
          <p:nvPr>
            <p:ph type="title"/>
          </p:nvPr>
        </p:nvSpPr>
        <p:spPr/>
        <p:txBody>
          <a:bodyPr/>
          <a:lstStyle/>
          <a:p>
            <a:r>
              <a:rPr lang="en-US" dirty="0"/>
              <a:t>CNN for Character-level Representation</a:t>
            </a:r>
            <a:r>
              <a:rPr lang="en-US" altLang="zh-CN" dirty="0"/>
              <a:t>:</a:t>
            </a:r>
            <a:r>
              <a:rPr lang="en-US" dirty="0"/>
              <a:t> </a:t>
            </a:r>
            <a:br>
              <a:rPr lang="en-US" dirty="0"/>
            </a:br>
            <a:endParaRPr lang="en-US" dirty="0"/>
          </a:p>
        </p:txBody>
      </p:sp>
      <p:sp>
        <p:nvSpPr>
          <p:cNvPr id="3" name="Content Placeholder 2">
            <a:extLst>
              <a:ext uri="{FF2B5EF4-FFF2-40B4-BE49-F238E27FC236}">
                <a16:creationId xmlns:a16="http://schemas.microsoft.com/office/drawing/2014/main" id="{30C4A0AD-B540-144E-A4F9-83FB43150288}"/>
              </a:ext>
            </a:extLst>
          </p:cNvPr>
          <p:cNvSpPr>
            <a:spLocks noGrp="1"/>
          </p:cNvSpPr>
          <p:nvPr>
            <p:ph idx="1"/>
          </p:nvPr>
        </p:nvSpPr>
        <p:spPr>
          <a:xfrm>
            <a:off x="677334" y="2160589"/>
            <a:ext cx="5786528" cy="3880773"/>
          </a:xfrm>
        </p:spPr>
        <p:txBody>
          <a:bodyPr/>
          <a:lstStyle/>
          <a:p>
            <a:r>
              <a:rPr lang="en-US" dirty="0"/>
              <a:t>Use only character embeddings as the inputs to CNN, without character type features. A dropout layer (Srivastava et al., 2014) is applied before character embeddings are input to CNN. </a:t>
            </a:r>
          </a:p>
          <a:p>
            <a:endParaRPr lang="en-US" dirty="0"/>
          </a:p>
          <a:p>
            <a:endParaRPr lang="en-US" dirty="0"/>
          </a:p>
          <a:p>
            <a:r>
              <a:rPr lang="en-US" sz="900" dirty="0">
                <a:hlinkClick r:id="rId3"/>
              </a:rPr>
              <a:t>http://jmlr.org/papers/volume15/srivastava14a.old/srivastava14a.pdf</a:t>
            </a:r>
            <a:endParaRPr lang="en-US" sz="900"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02521C2-C19F-F443-9A18-3FE95965EAEA}"/>
              </a:ext>
            </a:extLst>
          </p:cNvPr>
          <p:cNvPicPr>
            <a:picLocks noChangeAspect="1"/>
          </p:cNvPicPr>
          <p:nvPr/>
        </p:nvPicPr>
        <p:blipFill>
          <a:blip r:embed="rId4"/>
          <a:stretch>
            <a:fillRect/>
          </a:stretch>
        </p:blipFill>
        <p:spPr>
          <a:xfrm>
            <a:off x="7096916" y="1229710"/>
            <a:ext cx="5095084" cy="5628290"/>
          </a:xfrm>
          <a:prstGeom prst="rect">
            <a:avLst/>
          </a:prstGeom>
        </p:spPr>
      </p:pic>
    </p:spTree>
    <p:extLst>
      <p:ext uri="{BB962C8B-B14F-4D97-AF65-F5344CB8AC3E}">
        <p14:creationId xmlns:p14="http://schemas.microsoft.com/office/powerpoint/2010/main" val="45637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511-0779-6843-B3ED-DE4E8EC81650}"/>
              </a:ext>
            </a:extLst>
          </p:cNvPr>
          <p:cNvSpPr>
            <a:spLocks noGrp="1"/>
          </p:cNvSpPr>
          <p:nvPr>
            <p:ph type="title"/>
          </p:nvPr>
        </p:nvSpPr>
        <p:spPr/>
        <p:txBody>
          <a:bodyPr/>
          <a:lstStyle/>
          <a:p>
            <a:r>
              <a:rPr lang="en-US" dirty="0"/>
              <a:t>Bi-directional LSTM</a:t>
            </a:r>
            <a:r>
              <a:rPr lang="en-US" altLang="zh-CN" dirty="0"/>
              <a:t>:</a:t>
            </a:r>
            <a:br>
              <a:rPr lang="en-US" dirty="0"/>
            </a:br>
            <a:endParaRPr lang="en-US" dirty="0"/>
          </a:p>
        </p:txBody>
      </p:sp>
      <p:sp>
        <p:nvSpPr>
          <p:cNvPr id="3" name="Content Placeholder 2">
            <a:extLst>
              <a:ext uri="{FF2B5EF4-FFF2-40B4-BE49-F238E27FC236}">
                <a16:creationId xmlns:a16="http://schemas.microsoft.com/office/drawing/2014/main" id="{AAC104ED-AEBB-0641-B391-5720C5966A5D}"/>
              </a:ext>
            </a:extLst>
          </p:cNvPr>
          <p:cNvSpPr>
            <a:spLocks noGrp="1"/>
          </p:cNvSpPr>
          <p:nvPr>
            <p:ph idx="1"/>
          </p:nvPr>
        </p:nvSpPr>
        <p:spPr>
          <a:xfrm>
            <a:off x="677334" y="2160589"/>
            <a:ext cx="5733976" cy="3880773"/>
          </a:xfrm>
        </p:spPr>
        <p:txBody>
          <a:bodyPr/>
          <a:lstStyle/>
          <a:p>
            <a:r>
              <a:rPr lang="en-US" dirty="0"/>
              <a:t>The basic idea is to present each sequence forwards and backwards to two separate hidden states to capture past and future information, respectively. Then the two hidden states are concatenated to form the final output. </a:t>
            </a:r>
          </a:p>
          <a:p>
            <a:endParaRPr lang="en-US" dirty="0"/>
          </a:p>
        </p:txBody>
      </p:sp>
      <p:pic>
        <p:nvPicPr>
          <p:cNvPr id="4" name="Picture 3">
            <a:extLst>
              <a:ext uri="{FF2B5EF4-FFF2-40B4-BE49-F238E27FC236}">
                <a16:creationId xmlns:a16="http://schemas.microsoft.com/office/drawing/2014/main" id="{3326CAE0-ACFC-2644-9BA6-71D7A576F66E}"/>
              </a:ext>
            </a:extLst>
          </p:cNvPr>
          <p:cNvPicPr>
            <a:picLocks noChangeAspect="1"/>
          </p:cNvPicPr>
          <p:nvPr/>
        </p:nvPicPr>
        <p:blipFill>
          <a:blip r:embed="rId3"/>
          <a:stretch>
            <a:fillRect/>
          </a:stretch>
        </p:blipFill>
        <p:spPr>
          <a:xfrm>
            <a:off x="6870807" y="0"/>
            <a:ext cx="5321193" cy="6858000"/>
          </a:xfrm>
          <a:prstGeom prst="rect">
            <a:avLst/>
          </a:prstGeom>
        </p:spPr>
      </p:pic>
    </p:spTree>
    <p:extLst>
      <p:ext uri="{BB962C8B-B14F-4D97-AF65-F5344CB8AC3E}">
        <p14:creationId xmlns:p14="http://schemas.microsoft.com/office/powerpoint/2010/main" val="385438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26E6-352A-6246-A970-ABBA71925954}"/>
              </a:ext>
            </a:extLst>
          </p:cNvPr>
          <p:cNvSpPr>
            <a:spLocks noGrp="1"/>
          </p:cNvSpPr>
          <p:nvPr>
            <p:ph type="title"/>
          </p:nvPr>
        </p:nvSpPr>
        <p:spPr/>
        <p:txBody>
          <a:bodyPr/>
          <a:lstStyle/>
          <a:p>
            <a:r>
              <a:rPr lang="en-US" altLang="zh-CN" dirty="0"/>
              <a:t>Conditional</a:t>
            </a:r>
            <a:r>
              <a:rPr lang="zh-CN" altLang="en-US" dirty="0"/>
              <a:t> </a:t>
            </a:r>
            <a:r>
              <a:rPr lang="en-US" altLang="zh-CN" dirty="0"/>
              <a:t>random</a:t>
            </a:r>
            <a:r>
              <a:rPr lang="zh-CN" altLang="en-US" dirty="0"/>
              <a:t> </a:t>
            </a:r>
            <a:r>
              <a:rPr lang="en-US" altLang="zh-CN" dirty="0"/>
              <a:t>fields:</a:t>
            </a:r>
            <a:endParaRPr lang="en-US" dirty="0"/>
          </a:p>
        </p:txBody>
      </p:sp>
      <p:sp>
        <p:nvSpPr>
          <p:cNvPr id="3" name="Content Placeholder 2">
            <a:extLst>
              <a:ext uri="{FF2B5EF4-FFF2-40B4-BE49-F238E27FC236}">
                <a16:creationId xmlns:a16="http://schemas.microsoft.com/office/drawing/2014/main" id="{C3DF3F4E-614F-6C4D-A882-8EE620358FC4}"/>
              </a:ext>
            </a:extLst>
          </p:cNvPr>
          <p:cNvSpPr>
            <a:spLocks noGrp="1"/>
          </p:cNvSpPr>
          <p:nvPr>
            <p:ph idx="1"/>
          </p:nvPr>
        </p:nvSpPr>
        <p:spPr>
          <a:xfrm>
            <a:off x="677334" y="2160589"/>
            <a:ext cx="6143880" cy="3880773"/>
          </a:xfrm>
        </p:spPr>
        <p:txBody>
          <a:bodyPr/>
          <a:lstStyle/>
          <a:p>
            <a:r>
              <a:rPr lang="en-US" dirty="0"/>
              <a:t>Consider the correlations between labels in neighborhoods and jointly decode the best chain of labels for a given input sentence. </a:t>
            </a:r>
          </a:p>
          <a:p>
            <a:r>
              <a:rPr lang="en-US" dirty="0"/>
              <a:t>use z = {z</a:t>
            </a:r>
            <a:r>
              <a:rPr lang="en-US" baseline="-25000" dirty="0"/>
              <a:t>1</a:t>
            </a:r>
            <a:r>
              <a:rPr lang="en-US" dirty="0"/>
              <a:t>,··· ,</a:t>
            </a:r>
            <a:r>
              <a:rPr lang="en-US" dirty="0" err="1"/>
              <a:t>z</a:t>
            </a:r>
            <a:r>
              <a:rPr lang="en-US" baseline="-25000" dirty="0" err="1"/>
              <a:t>n</a:t>
            </a:r>
            <a:r>
              <a:rPr lang="en-US" dirty="0"/>
              <a:t>} to represent a generic input sequence. y = {y</a:t>
            </a:r>
            <a:r>
              <a:rPr lang="en-US" baseline="-25000" dirty="0"/>
              <a:t>1</a:t>
            </a:r>
            <a:r>
              <a:rPr lang="en-US" dirty="0"/>
              <a:t>,··· ,</a:t>
            </a:r>
            <a:r>
              <a:rPr lang="en-US" dirty="0" err="1"/>
              <a:t>y</a:t>
            </a:r>
            <a:r>
              <a:rPr lang="en-US" baseline="-25000" dirty="0" err="1"/>
              <a:t>n</a:t>
            </a:r>
            <a:r>
              <a:rPr lang="en-US" dirty="0"/>
              <a:t>} represents a generic sequence of labels for z. Y(z) denotes the set of possible label sequences for z. </a:t>
            </a:r>
          </a:p>
          <a:p>
            <a:r>
              <a:rPr lang="en-US" dirty="0"/>
              <a:t>For a sequence CRF model (only interactions between two successive labels are considered), training and decoding can be solved efficiently by adopting the Viterbi algorithm. </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AA20674-205A-F144-855D-D6C6078C70D2}"/>
              </a:ext>
            </a:extLst>
          </p:cNvPr>
          <p:cNvPicPr>
            <a:picLocks noChangeAspect="1"/>
          </p:cNvPicPr>
          <p:nvPr/>
        </p:nvPicPr>
        <p:blipFill>
          <a:blip r:embed="rId3"/>
          <a:stretch>
            <a:fillRect/>
          </a:stretch>
        </p:blipFill>
        <p:spPr>
          <a:xfrm>
            <a:off x="7193614" y="0"/>
            <a:ext cx="4998386" cy="6858000"/>
          </a:xfrm>
          <a:prstGeom prst="rect">
            <a:avLst/>
          </a:prstGeom>
        </p:spPr>
      </p:pic>
    </p:spTree>
    <p:extLst>
      <p:ext uri="{BB962C8B-B14F-4D97-AF65-F5344CB8AC3E}">
        <p14:creationId xmlns:p14="http://schemas.microsoft.com/office/powerpoint/2010/main" val="291278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4F2E-CDA5-7A42-982E-5F2CBE08ACE6}"/>
              </a:ext>
            </a:extLst>
          </p:cNvPr>
          <p:cNvSpPr>
            <a:spLocks noGrp="1"/>
          </p:cNvSpPr>
          <p:nvPr>
            <p:ph type="title"/>
          </p:nvPr>
        </p:nvSpPr>
        <p:spPr/>
        <p:txBody>
          <a:bodyPr/>
          <a:lstStyle/>
          <a:p>
            <a:r>
              <a:rPr lang="en-US" dirty="0"/>
              <a:t>BLSTM-CNNs-CRF</a:t>
            </a:r>
            <a:r>
              <a:rPr lang="en-US" altLang="zh-CN" dirty="0"/>
              <a:t>:</a:t>
            </a:r>
            <a:endParaRPr lang="en-US" dirty="0"/>
          </a:p>
        </p:txBody>
      </p:sp>
      <p:sp>
        <p:nvSpPr>
          <p:cNvPr id="3" name="Content Placeholder 2">
            <a:extLst>
              <a:ext uri="{FF2B5EF4-FFF2-40B4-BE49-F238E27FC236}">
                <a16:creationId xmlns:a16="http://schemas.microsoft.com/office/drawing/2014/main" id="{C665A9C0-49D0-D542-B7AA-D0864E733ABF}"/>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89443DEB-9A3F-5844-83F3-F2A93B3D7996}"/>
              </a:ext>
            </a:extLst>
          </p:cNvPr>
          <p:cNvPicPr>
            <a:picLocks noChangeAspect="1"/>
          </p:cNvPicPr>
          <p:nvPr/>
        </p:nvPicPr>
        <p:blipFill>
          <a:blip r:embed="rId3"/>
          <a:stretch>
            <a:fillRect/>
          </a:stretch>
        </p:blipFill>
        <p:spPr>
          <a:xfrm>
            <a:off x="4975668" y="0"/>
            <a:ext cx="5320513" cy="6858000"/>
          </a:xfrm>
          <a:prstGeom prst="rect">
            <a:avLst/>
          </a:prstGeom>
        </p:spPr>
      </p:pic>
      <p:pic>
        <p:nvPicPr>
          <p:cNvPr id="7" name="Picture 6">
            <a:extLst>
              <a:ext uri="{FF2B5EF4-FFF2-40B4-BE49-F238E27FC236}">
                <a16:creationId xmlns:a16="http://schemas.microsoft.com/office/drawing/2014/main" id="{DEFEAC9B-CB8F-EC4A-9DEB-84E005426041}"/>
              </a:ext>
            </a:extLst>
          </p:cNvPr>
          <p:cNvPicPr>
            <a:picLocks noChangeAspect="1"/>
          </p:cNvPicPr>
          <p:nvPr/>
        </p:nvPicPr>
        <p:blipFill>
          <a:blip r:embed="rId4"/>
          <a:stretch>
            <a:fillRect/>
          </a:stretch>
        </p:blipFill>
        <p:spPr>
          <a:xfrm>
            <a:off x="602037" y="2059757"/>
            <a:ext cx="4373631" cy="2154891"/>
          </a:xfrm>
          <a:prstGeom prst="rect">
            <a:avLst/>
          </a:prstGeom>
        </p:spPr>
      </p:pic>
    </p:spTree>
    <p:extLst>
      <p:ext uri="{BB962C8B-B14F-4D97-AF65-F5344CB8AC3E}">
        <p14:creationId xmlns:p14="http://schemas.microsoft.com/office/powerpoint/2010/main" val="390603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6221-2B23-6C4E-A75E-73F1D535209C}"/>
              </a:ext>
            </a:extLst>
          </p:cNvPr>
          <p:cNvSpPr>
            <a:spLocks noGrp="1"/>
          </p:cNvSpPr>
          <p:nvPr>
            <p:ph type="title"/>
          </p:nvPr>
        </p:nvSpPr>
        <p:spPr>
          <a:xfrm>
            <a:off x="677334" y="280827"/>
            <a:ext cx="8596668" cy="1320800"/>
          </a:xfrm>
        </p:spPr>
        <p:txBody>
          <a:bodyPr/>
          <a:lstStyle/>
          <a:p>
            <a:r>
              <a:rPr lang="en-US" altLang="zh-CN" dirty="0"/>
              <a:t>Network</a:t>
            </a:r>
            <a:r>
              <a:rPr lang="zh-CN" altLang="en-US" dirty="0"/>
              <a:t> </a:t>
            </a:r>
            <a:r>
              <a:rPr lang="en-US" altLang="zh-CN" dirty="0"/>
              <a:t>training:</a:t>
            </a:r>
            <a:r>
              <a:rPr lang="zh-CN" altLang="en-US" dirty="0"/>
              <a:t> </a:t>
            </a:r>
            <a:br>
              <a:rPr lang="en-US" altLang="zh-CN" dirty="0"/>
            </a:br>
            <a:r>
              <a:rPr lang="en-US" altLang="zh-CN" dirty="0"/>
              <a:t>parameter</a:t>
            </a:r>
            <a:r>
              <a:rPr lang="zh-CN" altLang="en-US" dirty="0"/>
              <a:t> </a:t>
            </a:r>
            <a:r>
              <a:rPr lang="en-US" altLang="zh-CN" dirty="0"/>
              <a:t>initialization</a:t>
            </a:r>
            <a:endParaRPr lang="en-US" dirty="0"/>
          </a:p>
        </p:txBody>
      </p:sp>
      <p:sp>
        <p:nvSpPr>
          <p:cNvPr id="3" name="Content Placeholder 2">
            <a:extLst>
              <a:ext uri="{FF2B5EF4-FFF2-40B4-BE49-F238E27FC236}">
                <a16:creationId xmlns:a16="http://schemas.microsoft.com/office/drawing/2014/main" id="{BDFF7B78-2EC3-F54B-AF0F-1EBFB10A0AE9}"/>
              </a:ext>
            </a:extLst>
          </p:cNvPr>
          <p:cNvSpPr>
            <a:spLocks noGrp="1"/>
          </p:cNvSpPr>
          <p:nvPr>
            <p:ph idx="1"/>
          </p:nvPr>
        </p:nvSpPr>
        <p:spPr>
          <a:xfrm>
            <a:off x="677334" y="1601628"/>
            <a:ext cx="8596668" cy="5097124"/>
          </a:xfrm>
        </p:spPr>
        <p:txBody>
          <a:bodyPr>
            <a:normAutofit/>
          </a:bodyPr>
          <a:lstStyle/>
          <a:p>
            <a:r>
              <a:rPr lang="en-US" altLang="zh-CN" dirty="0"/>
              <a:t>Word</a:t>
            </a:r>
            <a:r>
              <a:rPr lang="zh-CN" altLang="en-US" dirty="0"/>
              <a:t> </a:t>
            </a:r>
            <a:r>
              <a:rPr lang="en-US" altLang="zh-CN" dirty="0"/>
              <a:t>embeddings:</a:t>
            </a:r>
          </a:p>
          <a:p>
            <a:pPr lvl="1"/>
            <a:r>
              <a:rPr lang="en-US" altLang="zh-CN" dirty="0"/>
              <a:t>Glove: 100-dimensional embeddings trained on 6 billion words from Wikipedia and web text (Pennington et al., 2014)</a:t>
            </a:r>
          </a:p>
          <a:p>
            <a:pPr lvl="1"/>
            <a:r>
              <a:rPr lang="en-US" altLang="zh-CN" dirty="0"/>
              <a:t>Senna: 50-dimensional embeddings trained on Wikipedia and Reuters RCV-1 corpus (</a:t>
            </a:r>
            <a:r>
              <a:rPr lang="en-US" altLang="zh-CN" dirty="0" err="1"/>
              <a:t>Collobert</a:t>
            </a:r>
            <a:r>
              <a:rPr lang="en-US" altLang="zh-CN" dirty="0"/>
              <a:t> et al., 2011)</a:t>
            </a:r>
          </a:p>
          <a:p>
            <a:pPr lvl="1"/>
            <a:r>
              <a:rPr lang="en-US" altLang="zh-CN" dirty="0"/>
              <a:t>Word2Vec: 300-dimensional embeddings trained on 100 billion words from Google News (</a:t>
            </a:r>
            <a:r>
              <a:rPr lang="en-US" altLang="zh-CN" dirty="0" err="1"/>
              <a:t>Mikolov</a:t>
            </a:r>
            <a:r>
              <a:rPr lang="en-US" altLang="zh-CN" dirty="0"/>
              <a:t> et al., 2013) </a:t>
            </a:r>
          </a:p>
          <a:p>
            <a:pPr lvl="1"/>
            <a:r>
              <a:rPr lang="en-US" altLang="zh-CN" dirty="0"/>
              <a:t>Random: 100-dimensional embeddings uniformly sampled from range </a:t>
            </a:r>
            <a:r>
              <a:rPr lang="zh-CN" altLang="en-US" dirty="0"/>
              <a:t>               </a:t>
            </a:r>
            <a:r>
              <a:rPr lang="en-US" altLang="zh-CN" dirty="0"/>
              <a:t>where dim is the dimension of embeddings.</a:t>
            </a:r>
            <a:r>
              <a:rPr lang="en-US" dirty="0"/>
              <a:t> (He et al., 2015) </a:t>
            </a:r>
          </a:p>
          <a:p>
            <a:r>
              <a:rPr lang="en-US" altLang="zh-CN" dirty="0"/>
              <a:t>Character</a:t>
            </a:r>
            <a:r>
              <a:rPr lang="zh-CN" altLang="en-US" dirty="0"/>
              <a:t> </a:t>
            </a:r>
            <a:r>
              <a:rPr lang="en-US" altLang="zh-CN" dirty="0"/>
              <a:t>embeddings:</a:t>
            </a:r>
            <a:r>
              <a:rPr lang="en-US" dirty="0"/>
              <a:t> Character embeddings are initialized with uniform samples from</a:t>
            </a:r>
            <a:r>
              <a:rPr lang="zh-CN" altLang="en-US" dirty="0"/>
              <a:t> </a:t>
            </a:r>
            <a:r>
              <a:rPr lang="en-US" altLang="zh-CN" dirty="0"/>
              <a:t>range</a:t>
            </a:r>
            <a:r>
              <a:rPr lang="zh-CN" altLang="en-US" dirty="0"/>
              <a:t>                         </a:t>
            </a:r>
            <a:r>
              <a:rPr lang="en-US" dirty="0"/>
              <a:t> </a:t>
            </a:r>
            <a:r>
              <a:rPr lang="en-US" altLang="zh-CN" dirty="0"/>
              <a:t>where</a:t>
            </a:r>
            <a:r>
              <a:rPr lang="zh-CN" altLang="en-US" dirty="0"/>
              <a:t> </a:t>
            </a:r>
            <a:r>
              <a:rPr lang="en-US" altLang="zh-CN" dirty="0"/>
              <a:t>we</a:t>
            </a:r>
            <a:r>
              <a:rPr lang="zh-CN" altLang="en-US" dirty="0"/>
              <a:t> </a:t>
            </a:r>
            <a:r>
              <a:rPr lang="en-US" altLang="zh-CN" dirty="0"/>
              <a:t>set</a:t>
            </a:r>
            <a:r>
              <a:rPr lang="zh-CN" altLang="en-US" dirty="0"/>
              <a:t> </a:t>
            </a:r>
            <a:r>
              <a:rPr lang="en-US" altLang="zh-CN" dirty="0"/>
              <a:t>dim=30</a:t>
            </a:r>
          </a:p>
          <a:p>
            <a:r>
              <a:rPr lang="en-US" dirty="0"/>
              <a:t>Weight Matrices and Bias Vectors</a:t>
            </a:r>
            <a:r>
              <a:rPr lang="en-US" altLang="zh-CN" dirty="0"/>
              <a:t>:</a:t>
            </a:r>
          </a:p>
          <a:p>
            <a:pPr lvl="1"/>
            <a:r>
              <a:rPr lang="en-US" dirty="0"/>
              <a:t>Matrix parameters are randomly initialized with uniform </a:t>
            </a:r>
            <a:r>
              <a:rPr lang="en-US" altLang="zh-CN" dirty="0"/>
              <a:t>sample</a:t>
            </a:r>
            <a:r>
              <a:rPr lang="zh-CN" altLang="en-US" dirty="0"/>
              <a:t> </a:t>
            </a:r>
            <a:r>
              <a:rPr lang="en-US" altLang="zh-CN" dirty="0"/>
              <a:t>from</a:t>
            </a:r>
            <a:r>
              <a:rPr lang="zh-CN" altLang="en-US" dirty="0"/>
              <a:t> </a:t>
            </a:r>
            <a:endParaRPr lang="en-US" altLang="zh-CN" dirty="0"/>
          </a:p>
          <a:p>
            <a:pPr lvl="1"/>
            <a:r>
              <a:rPr lang="en-US" dirty="0"/>
              <a:t>Bias vectors are initialized to zero, except the bias b</a:t>
            </a:r>
            <a:r>
              <a:rPr lang="en-US" baseline="-25000" dirty="0"/>
              <a:t>f</a:t>
            </a:r>
            <a:r>
              <a:rPr lang="en-US" dirty="0"/>
              <a:t> for the forget gate in LSTM , which is initialized to 1.0 (</a:t>
            </a:r>
            <a:r>
              <a:rPr lang="en-US" dirty="0" err="1"/>
              <a:t>Jozefowicz</a:t>
            </a:r>
            <a:r>
              <a:rPr lang="en-US" dirty="0"/>
              <a:t> et al., 2015). </a:t>
            </a:r>
          </a:p>
          <a:p>
            <a:pPr lvl="1"/>
            <a:endParaRPr lang="en-US" dirty="0"/>
          </a:p>
          <a:p>
            <a:endParaRPr lang="en-US" dirty="0"/>
          </a:p>
          <a:p>
            <a:endParaRPr lang="en-US" dirty="0"/>
          </a:p>
          <a:p>
            <a:pPr marL="457200" lvl="1" indent="0">
              <a:buNone/>
            </a:pPr>
            <a:endParaRPr lang="en-US" altLang="zh-CN" dirty="0"/>
          </a:p>
          <a:p>
            <a:endParaRPr lang="en-US" altLang="zh-CN" dirty="0"/>
          </a:p>
          <a:p>
            <a:endParaRPr lang="en-US" dirty="0"/>
          </a:p>
        </p:txBody>
      </p:sp>
      <p:pic>
        <p:nvPicPr>
          <p:cNvPr id="4" name="Picture 3">
            <a:extLst>
              <a:ext uri="{FF2B5EF4-FFF2-40B4-BE49-F238E27FC236}">
                <a16:creationId xmlns:a16="http://schemas.microsoft.com/office/drawing/2014/main" id="{4C3E0256-5E5A-0447-9E94-ACC52B9F77D3}"/>
              </a:ext>
            </a:extLst>
          </p:cNvPr>
          <p:cNvPicPr>
            <a:picLocks noChangeAspect="1"/>
          </p:cNvPicPr>
          <p:nvPr/>
        </p:nvPicPr>
        <p:blipFill rotWithShape="1">
          <a:blip r:embed="rId3"/>
          <a:srcRect t="9912" b="7745"/>
          <a:stretch/>
        </p:blipFill>
        <p:spPr>
          <a:xfrm>
            <a:off x="7822634" y="3791164"/>
            <a:ext cx="1954903" cy="421240"/>
          </a:xfrm>
          <a:prstGeom prst="rect">
            <a:avLst/>
          </a:prstGeom>
        </p:spPr>
      </p:pic>
      <p:pic>
        <p:nvPicPr>
          <p:cNvPr id="5" name="Picture 4">
            <a:extLst>
              <a:ext uri="{FF2B5EF4-FFF2-40B4-BE49-F238E27FC236}">
                <a16:creationId xmlns:a16="http://schemas.microsoft.com/office/drawing/2014/main" id="{87120620-2958-DB42-B7D7-D95C4E18CDD5}"/>
              </a:ext>
            </a:extLst>
          </p:cNvPr>
          <p:cNvPicPr>
            <a:picLocks noChangeAspect="1"/>
          </p:cNvPicPr>
          <p:nvPr/>
        </p:nvPicPr>
        <p:blipFill rotWithShape="1">
          <a:blip r:embed="rId4"/>
          <a:srcRect b="10717"/>
          <a:stretch/>
        </p:blipFill>
        <p:spPr>
          <a:xfrm>
            <a:off x="3144029" y="4782904"/>
            <a:ext cx="1685734" cy="395270"/>
          </a:xfrm>
          <a:prstGeom prst="rect">
            <a:avLst/>
          </a:prstGeom>
        </p:spPr>
      </p:pic>
      <p:pic>
        <p:nvPicPr>
          <p:cNvPr id="6" name="Picture 5">
            <a:extLst>
              <a:ext uri="{FF2B5EF4-FFF2-40B4-BE49-F238E27FC236}">
                <a16:creationId xmlns:a16="http://schemas.microsoft.com/office/drawing/2014/main" id="{CF22DF25-4F90-FB42-B774-746462E9F83C}"/>
              </a:ext>
            </a:extLst>
          </p:cNvPr>
          <p:cNvPicPr>
            <a:picLocks noChangeAspect="1"/>
          </p:cNvPicPr>
          <p:nvPr/>
        </p:nvPicPr>
        <p:blipFill>
          <a:blip r:embed="rId5"/>
          <a:stretch>
            <a:fillRect/>
          </a:stretch>
        </p:blipFill>
        <p:spPr>
          <a:xfrm>
            <a:off x="7898626" y="5478481"/>
            <a:ext cx="1627143" cy="421240"/>
          </a:xfrm>
          <a:prstGeom prst="rect">
            <a:avLst/>
          </a:prstGeom>
        </p:spPr>
      </p:pic>
      <p:pic>
        <p:nvPicPr>
          <p:cNvPr id="8" name="Picture 7">
            <a:extLst>
              <a:ext uri="{FF2B5EF4-FFF2-40B4-BE49-F238E27FC236}">
                <a16:creationId xmlns:a16="http://schemas.microsoft.com/office/drawing/2014/main" id="{6C13D1CF-3DAB-2640-9533-C45A34CAA162}"/>
              </a:ext>
            </a:extLst>
          </p:cNvPr>
          <p:cNvPicPr>
            <a:picLocks noChangeAspect="1"/>
          </p:cNvPicPr>
          <p:nvPr/>
        </p:nvPicPr>
        <p:blipFill>
          <a:blip r:embed="rId6"/>
          <a:stretch>
            <a:fillRect/>
          </a:stretch>
        </p:blipFill>
        <p:spPr>
          <a:xfrm>
            <a:off x="8507002" y="0"/>
            <a:ext cx="3684998" cy="2088634"/>
          </a:xfrm>
          <a:prstGeom prst="rect">
            <a:avLst/>
          </a:prstGeom>
        </p:spPr>
      </p:pic>
    </p:spTree>
    <p:extLst>
      <p:ext uri="{BB962C8B-B14F-4D97-AF65-F5344CB8AC3E}">
        <p14:creationId xmlns:p14="http://schemas.microsoft.com/office/powerpoint/2010/main" val="235755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{77407DA1-601A-2D45-99C2-99976540A9D9}tf10001060</Template>
  <TotalTime>820</TotalTime>
  <Words>945</Words>
  <Application>Microsoft Macintosh PowerPoint</Application>
  <PresentationFormat>Widescreen</PresentationFormat>
  <Paragraphs>93</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Natural language processing</vt:lpstr>
      <vt:lpstr>Overview:</vt:lpstr>
      <vt:lpstr>Baseline systems:</vt:lpstr>
      <vt:lpstr>Method: BLSTM-CNNs-CRF</vt:lpstr>
      <vt:lpstr>CNN for Character-level Representation:  </vt:lpstr>
      <vt:lpstr>Bi-directional LSTM: </vt:lpstr>
      <vt:lpstr>Conditional random fields:</vt:lpstr>
      <vt:lpstr>BLSTM-CNNs-CRF:</vt:lpstr>
      <vt:lpstr>Network training:  parameter initialization</vt:lpstr>
      <vt:lpstr>Optimization Algorithm: </vt:lpstr>
      <vt:lpstr>Tuning Hyper-Parameters: </vt:lpstr>
      <vt:lpstr>Experiment:</vt:lpstr>
      <vt:lpstr>Main result:</vt:lpstr>
      <vt:lpstr>Comparison with previous work:</vt:lpstr>
      <vt:lpstr>Contributions of the paper:</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HYN</dc:creator>
  <cp:lastModifiedBy>HYN</cp:lastModifiedBy>
  <cp:revision>19</cp:revision>
  <dcterms:created xsi:type="dcterms:W3CDTF">2019-06-21T03:10:21Z</dcterms:created>
  <dcterms:modified xsi:type="dcterms:W3CDTF">2019-06-21T16:51:00Z</dcterms:modified>
</cp:coreProperties>
</file>