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40"/>
  </p:notesMasterIdLst>
  <p:handoutMasterIdLst>
    <p:handoutMasterId r:id="rId41"/>
  </p:handoutMasterIdLst>
  <p:sldIdLst>
    <p:sldId id="282" r:id="rId5"/>
    <p:sldId id="289" r:id="rId6"/>
    <p:sldId id="315" r:id="rId7"/>
    <p:sldId id="337" r:id="rId8"/>
    <p:sldId id="317" r:id="rId9"/>
    <p:sldId id="318" r:id="rId10"/>
    <p:sldId id="319" r:id="rId11"/>
    <p:sldId id="348" r:id="rId12"/>
    <p:sldId id="320" r:id="rId13"/>
    <p:sldId id="322" r:id="rId14"/>
    <p:sldId id="324" r:id="rId15"/>
    <p:sldId id="323" r:id="rId16"/>
    <p:sldId id="325" r:id="rId17"/>
    <p:sldId id="321" r:id="rId18"/>
    <p:sldId id="327" r:id="rId19"/>
    <p:sldId id="328" r:id="rId20"/>
    <p:sldId id="329" r:id="rId21"/>
    <p:sldId id="330" r:id="rId22"/>
    <p:sldId id="331" r:id="rId23"/>
    <p:sldId id="332" r:id="rId24"/>
    <p:sldId id="338" r:id="rId25"/>
    <p:sldId id="339" r:id="rId26"/>
    <p:sldId id="353" r:id="rId27"/>
    <p:sldId id="333" r:id="rId28"/>
    <p:sldId id="334" r:id="rId29"/>
    <p:sldId id="347" r:id="rId30"/>
    <p:sldId id="335" r:id="rId31"/>
    <p:sldId id="340" r:id="rId32"/>
    <p:sldId id="350" r:id="rId33"/>
    <p:sldId id="349" r:id="rId34"/>
    <p:sldId id="351" r:id="rId35"/>
    <p:sldId id="352" r:id="rId36"/>
    <p:sldId id="345" r:id="rId37"/>
    <p:sldId id="346" r:id="rId38"/>
    <p:sldId id="304" r:id="rId39"/>
  </p:sldIdLst>
  <p:sldSz cx="9144000" cy="5143500" type="screen16x9"/>
  <p:notesSz cx="7010400" cy="9296400"/>
  <p:custDataLst>
    <p:tags r:id="rId42"/>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795">
          <p15:clr>
            <a:srgbClr val="A4A3A4"/>
          </p15:clr>
        </p15:guide>
        <p15:guide id="5" pos="629">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A204"/>
    <a:srgbClr val="000000"/>
    <a:srgbClr val="444444"/>
    <a:srgbClr val="808080"/>
    <a:srgbClr val="FFAF00"/>
    <a:srgbClr val="3DC6EF"/>
    <a:srgbClr val="6E2585"/>
    <a:srgbClr val="3D6AE6"/>
    <a:srgbClr val="0085C3"/>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6" autoAdjust="0"/>
    <p:restoredTop sz="96296" autoAdjust="0"/>
  </p:normalViewPr>
  <p:slideViewPr>
    <p:cSldViewPr snapToGrid="0">
      <p:cViewPr varScale="1">
        <p:scale>
          <a:sx n="119" d="100"/>
          <a:sy n="119" d="100"/>
        </p:scale>
        <p:origin x="163" y="86"/>
      </p:cViewPr>
      <p:guideLst>
        <p:guide orient="horz" pos="3072"/>
        <p:guide pos="5577"/>
        <p:guide pos="180"/>
        <p:guide orient="horz" pos="795"/>
        <p:guide pos="6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6" d="100"/>
          <a:sy n="56" d="100"/>
        </p:scale>
        <p:origin x="2832"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5" name="Rectangle 5"/>
          <p:cNvSpPr>
            <a:spLocks noGrp="1" noChangeArrowheads="1"/>
          </p:cNvSpPr>
          <p:nvPr>
            <p:ph type="sldNum" sz="quarter" idx="3"/>
          </p:nvPr>
        </p:nvSpPr>
        <p:spPr bwMode="auto">
          <a:xfrm>
            <a:off x="6510918" y="9048205"/>
            <a:ext cx="491516" cy="248194"/>
          </a:xfrm>
          <a:prstGeom prst="rect">
            <a:avLst/>
          </a:prstGeom>
          <a:noFill/>
          <a:ln w="9525">
            <a:noFill/>
            <a:miter lim="800000"/>
            <a:headEnd/>
            <a:tailEnd/>
          </a:ln>
          <a:effectLst/>
        </p:spPr>
        <p:txBody>
          <a:bodyPr vert="horz" wrap="square" lIns="90925" tIns="45464" rIns="90925" bIns="45464" numCol="1" anchor="b" anchorCtr="0" compatLnSpc="1">
            <a:prstTxWarp prst="textNoShape">
              <a:avLst/>
            </a:prstTxWarp>
          </a:bodyPr>
          <a:lstStyle>
            <a:lvl1pPr algn="r" defTabSz="909185" eaLnBrk="0" hangingPunct="0">
              <a:lnSpc>
                <a:spcPct val="100000"/>
              </a:lnSpc>
              <a:spcBef>
                <a:spcPct val="0"/>
              </a:spcBef>
              <a:defRPr sz="1200" b="0">
                <a:latin typeface="Times New Roman" pitchFamily="18" charset="0"/>
              </a:defRPr>
            </a:lvl1pPr>
          </a:lstStyle>
          <a:p>
            <a:pPr>
              <a:defRPr/>
            </a:pPr>
            <a:fld id="{AC8DF440-AC1E-4EB3-BCAA-2AAB8924A793}" type="slidenum">
              <a:rPr lang="en-US" sz="1000">
                <a:latin typeface="Arial"/>
              </a:rPr>
              <a:pPr>
                <a:defRPr/>
              </a:pPr>
              <a:t>‹#›</a:t>
            </a:fld>
            <a:endParaRPr lang="en-US" sz="1000" dirty="0">
              <a:latin typeface="Arial"/>
            </a:endParaRPr>
          </a:p>
        </p:txBody>
      </p:sp>
      <p:sp>
        <p:nvSpPr>
          <p:cNvPr id="2" name="fl" descr="                              Dell - Internal Use - Confidential&#10;"/>
          <p:cNvSpPr txBox="1"/>
          <p:nvPr/>
        </p:nvSpPr>
        <p:spPr>
          <a:xfrm>
            <a:off x="0" y="8973820"/>
            <a:ext cx="7010400" cy="353943"/>
          </a:xfrm>
          <a:prstGeom prst="rect">
            <a:avLst/>
          </a:prstGeom>
          <a:noFill/>
        </p:spPr>
        <p:txBody>
          <a:bodyPr vert="horz" rtlCol="0">
            <a:spAutoFit/>
          </a:bodyPr>
          <a:lstStyle/>
          <a:p>
            <a:r>
              <a:rPr lang="en-US" sz="850" b="1" dirty="0" smtClean="0">
                <a:solidFill>
                  <a:srgbClr val="7F7F7F"/>
                </a:solidFill>
                <a:latin typeface="Arial"/>
              </a:rPr>
              <a:t>                              Dell - Internal Use - Confidential</a:t>
            </a:r>
          </a:p>
          <a:p>
            <a:endParaRPr lang="en-US" sz="850" b="1" dirty="0">
              <a:solidFill>
                <a:srgbClr val="7F7F7F"/>
              </a:solidFill>
              <a:latin typeface="Arial"/>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6038" y="384175"/>
            <a:ext cx="6988175" cy="3932238"/>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695084" y="4514514"/>
            <a:ext cx="5677504" cy="4263791"/>
          </a:xfrm>
          <a:prstGeom prst="rect">
            <a:avLst/>
          </a:prstGeom>
          <a:noFill/>
          <a:ln w="9525">
            <a:noFill/>
            <a:miter lim="800000"/>
            <a:headEnd/>
            <a:tailEnd/>
          </a:ln>
          <a:effectLst/>
        </p:spPr>
        <p:txBody>
          <a:bodyPr vert="horz" wrap="square" lIns="90925" tIns="45464" rIns="90925" bIns="45464"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687" name="Rectangle 7"/>
          <p:cNvSpPr>
            <a:spLocks noGrp="1" noChangeArrowheads="1"/>
          </p:cNvSpPr>
          <p:nvPr>
            <p:ph type="sldNum" sz="quarter" idx="5"/>
          </p:nvPr>
        </p:nvSpPr>
        <p:spPr bwMode="auto">
          <a:xfrm>
            <a:off x="6332759" y="9086840"/>
            <a:ext cx="669675" cy="213454"/>
          </a:xfrm>
          <a:prstGeom prst="rect">
            <a:avLst/>
          </a:prstGeom>
          <a:noFill/>
          <a:ln w="9525">
            <a:noFill/>
            <a:miter lim="800000"/>
            <a:headEnd/>
            <a:tailEnd/>
          </a:ln>
          <a:effectLst/>
        </p:spPr>
        <p:txBody>
          <a:bodyPr vert="horz" wrap="square" lIns="90925" tIns="45464" rIns="90925" bIns="45464" numCol="1" anchor="b" anchorCtr="0" compatLnSpc="1">
            <a:prstTxWarp prst="textNoShape">
              <a:avLst/>
            </a:prstTxWarp>
          </a:bodyPr>
          <a:lstStyle>
            <a:lvl1pPr algn="r" defTabSz="909185" eaLnBrk="0" hangingPunct="0">
              <a:lnSpc>
                <a:spcPct val="100000"/>
              </a:lnSpc>
              <a:spcBef>
                <a:spcPct val="0"/>
              </a:spcBef>
              <a:defRPr sz="1000" b="0">
                <a:latin typeface="Arial"/>
              </a:defRPr>
            </a:lvl1pPr>
          </a:lstStyle>
          <a:p>
            <a:pPr>
              <a:defRPr/>
            </a:pPr>
            <a:fld id="{FA04BB6B-BEDE-48E4-970F-8DFC0D4B5AE7}" type="slidenum">
              <a:rPr lang="en-US" smtClean="0"/>
              <a:pPr>
                <a:defRPr/>
              </a:pPr>
              <a:t>‹#›</a:t>
            </a:fld>
            <a:endParaRPr lang="en-US" dirty="0"/>
          </a:p>
        </p:txBody>
      </p:sp>
      <p:sp>
        <p:nvSpPr>
          <p:cNvPr id="2" name="fl" descr="                              Dell - Internal Use - Confidential&#10;"/>
          <p:cNvSpPr txBox="1"/>
          <p:nvPr/>
        </p:nvSpPr>
        <p:spPr>
          <a:xfrm>
            <a:off x="0" y="8973820"/>
            <a:ext cx="7010400" cy="353943"/>
          </a:xfrm>
          <a:prstGeom prst="rect">
            <a:avLst/>
          </a:prstGeom>
          <a:noFill/>
        </p:spPr>
        <p:txBody>
          <a:bodyPr vert="horz" rtlCol="0">
            <a:spAutoFit/>
          </a:bodyPr>
          <a:lstStyle/>
          <a:p>
            <a:pPr algn="l"/>
            <a:r>
              <a:rPr lang="en-US" sz="850" b="1" i="0" u="none" baseline="0" dirty="0" smtClean="0">
                <a:solidFill>
                  <a:srgbClr val="7F7F7F"/>
                </a:solidFill>
                <a:latin typeface="Arial"/>
              </a:rPr>
              <a:t>                              Dell - Internal Use - Confidential</a:t>
            </a:r>
          </a:p>
          <a:p>
            <a:pPr algn="l"/>
            <a:endParaRPr lang="en-US" sz="850" b="1" i="0" u="none" baseline="0" dirty="0">
              <a:solidFill>
                <a:srgbClr val="7F7F7F"/>
              </a:solidFill>
              <a:latin typeface="Arial"/>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A04BB6B-BEDE-48E4-970F-8DFC0D4B5AE7}" type="slidenum">
              <a:rPr lang="en-US" smtClean="0"/>
              <a:pPr>
                <a:defRPr/>
              </a:pPr>
              <a:t>16</a:t>
            </a:fld>
            <a:endParaRPr lang="en-US" dirty="0"/>
          </a:p>
        </p:txBody>
      </p:sp>
    </p:spTree>
    <p:extLst>
      <p:ext uri="{BB962C8B-B14F-4D97-AF65-F5344CB8AC3E}">
        <p14:creationId xmlns:p14="http://schemas.microsoft.com/office/powerpoint/2010/main" val="4041260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a:defRPr/>
            </a:pPr>
            <a:fld id="{FA04BB6B-BEDE-48E4-970F-8DFC0D4B5AE7}" type="slidenum">
              <a:rPr lang="en-US" smtClean="0"/>
              <a:pPr>
                <a:defRPr/>
              </a:pPr>
              <a:t>18</a:t>
            </a:fld>
            <a:endParaRPr lang="en-US" dirty="0"/>
          </a:p>
        </p:txBody>
      </p:sp>
    </p:spTree>
    <p:extLst>
      <p:ext uri="{BB962C8B-B14F-4D97-AF65-F5344CB8AC3E}">
        <p14:creationId xmlns:p14="http://schemas.microsoft.com/office/powerpoint/2010/main" val="78206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20</a:t>
            </a:fld>
            <a:endParaRPr lang="en-US" dirty="0"/>
          </a:p>
        </p:txBody>
      </p:sp>
    </p:spTree>
    <p:extLst>
      <p:ext uri="{BB962C8B-B14F-4D97-AF65-F5344CB8AC3E}">
        <p14:creationId xmlns:p14="http://schemas.microsoft.com/office/powerpoint/2010/main" val="1243438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34</a:t>
            </a:fld>
            <a:endParaRPr lang="en-US" dirty="0"/>
          </a:p>
        </p:txBody>
      </p:sp>
    </p:spTree>
    <p:extLst>
      <p:ext uri="{BB962C8B-B14F-4D97-AF65-F5344CB8AC3E}">
        <p14:creationId xmlns:p14="http://schemas.microsoft.com/office/powerpoint/2010/main" val="24007548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40080"/>
          </a:xfrm>
          <a:prstGeom prst="rect">
            <a:avLst/>
          </a:prstGeom>
        </p:spPr>
        <p:txBody>
          <a:bodyPr lIns="0" rIns="0"/>
          <a:lstStyle>
            <a:lvl1pPr>
              <a:defRPr>
                <a:latin typeface="Arial" panose="020B0604020202020204" pitchFamily="34" charset="0"/>
                <a:ea typeface="Arial"/>
                <a:cs typeface="Arial" panose="020B0604020202020204" pitchFamily="34" charset="0"/>
              </a:defRPr>
            </a:lvl1pPr>
          </a:lstStyle>
          <a:p>
            <a:r>
              <a:rPr lang="en-US" dirty="0" smtClean="0"/>
              <a:t>Click to edit content page title </a:t>
            </a:r>
            <a:endParaRPr lang="en-US" dirty="0"/>
          </a:p>
        </p:txBody>
      </p:sp>
      <p:sp>
        <p:nvSpPr>
          <p:cNvPr id="6" name="Content Placeholder 2"/>
          <p:cNvSpPr>
            <a:spLocks noGrp="1"/>
          </p:cNvSpPr>
          <p:nvPr>
            <p:ph sz="half" idx="13" hasCustomPrompt="1"/>
          </p:nvPr>
        </p:nvSpPr>
        <p:spPr>
          <a:xfrm>
            <a:off x="2743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ea typeface="Arial"/>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ea typeface="Arial"/>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ea typeface="Arial"/>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3891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ea typeface="Arial"/>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ea typeface="Arial"/>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ea typeface="Arial"/>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24378676"/>
      </p:ext>
    </p:extLst>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0166" y="267705"/>
            <a:ext cx="4285279" cy="640080"/>
          </a:xfrm>
          <a:prstGeom prst="rect">
            <a:avLst/>
          </a:prstGeom>
        </p:spPr>
        <p:txBody>
          <a:bodyPr lIns="0" rIns="0"/>
          <a:lstStyle>
            <a:lvl1pPr>
              <a:defRPr>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270166" y="1280160"/>
            <a:ext cx="428386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ea typeface="Arial"/>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ea typeface="Arial"/>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ea typeface="Arial"/>
                <a:cs typeface="Arial" panose="020B0604020202020204" pitchFamily="34" charset="0"/>
              </a:defRPr>
            </a:lvl3pPr>
            <a:lvl4pPr>
              <a:defRPr sz="10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24754075"/>
      </p:ext>
    </p:extLst>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67706"/>
            <a:ext cx="4865304" cy="486332"/>
          </a:xfrm>
          <a:prstGeom prst="rect">
            <a:avLst/>
          </a:prstGeom>
        </p:spPr>
        <p:txBody>
          <a:bodyPr lIns="0" rIns="0"/>
          <a:lstStyle>
            <a:lvl1pPr>
              <a:defRPr baseline="0">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274320" y="1280160"/>
            <a:ext cx="4297680" cy="32004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ea typeface="Arial"/>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ea typeface="Arial"/>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ea typeface="Arial"/>
                <a:cs typeface="Arial" panose="020B0604020202020204" pitchFamily="34" charset="0"/>
              </a:defRPr>
            </a:lvl3pPr>
            <a:lvl4pPr>
              <a:spcBef>
                <a:spcPts val="300"/>
              </a:spcBef>
              <a:spcAft>
                <a:spcPts val="0"/>
              </a:spcAft>
              <a:buClr>
                <a:srgbClr val="AAAAAA"/>
              </a:buClr>
              <a:defRPr sz="1000" baseline="0">
                <a:solidFill>
                  <a:srgbClr val="000000"/>
                </a:solidFill>
                <a:latin typeface="Arial" panose="020B0604020202020204" pitchFamily="34" charset="0"/>
                <a:ea typeface="Arial"/>
                <a:cs typeface="Arial" panose="020B0604020202020204" pitchFamily="34"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8" name="Text Placeholder 12"/>
          <p:cNvSpPr>
            <a:spLocks noGrp="1"/>
          </p:cNvSpPr>
          <p:nvPr>
            <p:ph type="subTitle" idx="11" hasCustomPrompt="1"/>
          </p:nvPr>
        </p:nvSpPr>
        <p:spPr>
          <a:xfrm>
            <a:off x="266700" y="767409"/>
            <a:ext cx="4305300"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smtClean="0"/>
              <a:t>Click to edit master subtitle style</a:t>
            </a:r>
          </a:p>
        </p:txBody>
      </p:sp>
    </p:spTree>
    <p:extLst>
      <p:ext uri="{BB962C8B-B14F-4D97-AF65-F5344CB8AC3E}">
        <p14:creationId xmlns:p14="http://schemas.microsoft.com/office/powerpoint/2010/main" val="3993007370"/>
      </p:ext>
    </p:extLst>
  </p:cSld>
  <p:clrMapOvr>
    <a:masterClrMapping/>
  </p:clrMapOvr>
  <p:transition spd="med">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67706"/>
            <a:ext cx="4297680" cy="836894"/>
          </a:xfrm>
          <a:prstGeom prst="rect">
            <a:avLst/>
          </a:prstGeom>
        </p:spPr>
        <p:txBody>
          <a:bodyPr lIns="0" rIns="0"/>
          <a:lstStyle>
            <a:lvl1pPr>
              <a:defRPr baseline="0">
                <a:latin typeface="Arial" panose="020B0604020202020204" pitchFamily="34" charset="0"/>
                <a:ea typeface="Arial"/>
                <a:cs typeface="Arial" panose="020B0604020202020204" pitchFamily="34" charset="0"/>
              </a:defRPr>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274320" y="1554480"/>
            <a:ext cx="4297680" cy="301752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ea typeface="Arial"/>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ea typeface="Arial"/>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ea typeface="Arial"/>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Text Placeholder 12"/>
          <p:cNvSpPr>
            <a:spLocks noGrp="1"/>
          </p:cNvSpPr>
          <p:nvPr>
            <p:ph type="subTitle" idx="11" hasCustomPrompt="1"/>
          </p:nvPr>
        </p:nvSpPr>
        <p:spPr>
          <a:xfrm>
            <a:off x="266700" y="1113366"/>
            <a:ext cx="4305300"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smtClean="0"/>
              <a:t>Click to edit master subtitle style</a:t>
            </a:r>
          </a:p>
        </p:txBody>
      </p:sp>
    </p:spTree>
    <p:extLst>
      <p:ext uri="{BB962C8B-B14F-4D97-AF65-F5344CB8AC3E}">
        <p14:creationId xmlns:p14="http://schemas.microsoft.com/office/powerpoint/2010/main" val="78229640"/>
      </p:ext>
    </p:extLst>
  </p:cSld>
  <p:clrMapOvr>
    <a:masterClrMapping/>
  </p:clrMapOvr>
  <p:transition spd="med">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_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64797"/>
          </a:xfrm>
          <a:prstGeom prst="rect">
            <a:avLst/>
          </a:prstGeom>
        </p:spPr>
        <p:txBody>
          <a:bodyPr lIns="0" rIns="0"/>
          <a:lstStyle>
            <a:lvl1pPr>
              <a:defRPr>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Tree>
    <p:extLst>
      <p:ext uri="{BB962C8B-B14F-4D97-AF65-F5344CB8AC3E}">
        <p14:creationId xmlns:p14="http://schemas.microsoft.com/office/powerpoint/2010/main" val="1775402808"/>
      </p:ext>
    </p:extLst>
  </p:cSld>
  <p:clrMapOvr>
    <a:masterClrMapping/>
  </p:clrMapOvr>
  <p:transition spd="med">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364208"/>
      </p:ext>
    </p:extLst>
  </p:cSld>
  <p:clrMapOvr>
    <a:masterClrMapping/>
  </p:clrMapOvr>
  <p:transition spd="med">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_Imag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6780"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smtClean="0"/>
              <a:t>Click to edit divider slide title  </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239998301"/>
      </p:ext>
    </p:extLst>
  </p:cSld>
  <p:clrMapOvr>
    <a:masterClrMapping/>
  </p:clrMapOvr>
  <p:transition spd="med">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_Imag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smtClean="0"/>
              <a:t>Click to edit divider slide title  </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4103083454"/>
      </p:ext>
    </p:extLst>
  </p:cSld>
  <p:clrMapOvr>
    <a:masterClrMapping/>
  </p:clrMapOvr>
  <p:transition spd="med">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smtClean="0"/>
              <a:t>Click to edit divider slide title  </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_Blac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ea typeface="Arial"/>
              </a:defRPr>
            </a:lvl1pPr>
          </a:lstStyle>
          <a:p>
            <a:r>
              <a:rPr lang="en-US" dirty="0" smtClean="0"/>
              <a:t>Click to edit divider slide title  </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1948936941"/>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_Carbon">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ea typeface="Arial"/>
              </a:defRPr>
            </a:lvl1pPr>
          </a:lstStyle>
          <a:p>
            <a:r>
              <a:rPr lang="en-US" dirty="0" smtClean="0"/>
              <a:t>Click to edit divider slide title </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2532675578"/>
      </p:ext>
    </p:extLst>
  </p:cSld>
  <p:clrMapOvr>
    <a:masterClrMapping/>
  </p:clrMapOvr>
  <p:transition spd="med">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_Gran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smtClean="0"/>
              <a:t>Click to edit divider slide title  </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1497252019"/>
      </p:ext>
    </p:extLst>
  </p:cSld>
  <p:clrMapOvr>
    <a:masterClrMapping/>
  </p:clrMapOvr>
  <p:transition spd="med">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ogo slide_Blac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go slide Carb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go slide Granit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_Black">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bg2"/>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_Carbon">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tx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_Blue">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bg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8" y="264629"/>
            <a:ext cx="7955280" cy="640080"/>
          </a:xfrm>
          <a:prstGeom prst="rect">
            <a:avLst/>
          </a:prstGeom>
        </p:spPr>
        <p:txBody>
          <a:bodyPr lIns="0" rIns="0"/>
          <a:lstStyle>
            <a:lvl1pPr>
              <a:defRPr baseline="0">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274319" y="1280160"/>
            <a:ext cx="7955279" cy="3200400"/>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 typeface="Arial" pitchFamily="34" charset="0"/>
              <a:buNone/>
              <a:defRPr sz="1400">
                <a:solidFill>
                  <a:srgbClr val="000000"/>
                </a:solidFill>
                <a:latin typeface="Arial" panose="020B0604020202020204" pitchFamily="34" charset="0"/>
                <a:ea typeface="Arial"/>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p:txBody>
      </p:sp>
    </p:spTree>
    <p:extLst>
      <p:ext uri="{BB962C8B-B14F-4D97-AF65-F5344CB8AC3E}">
        <p14:creationId xmlns:p14="http://schemas.microsoft.com/office/powerpoint/2010/main" val="2175678912"/>
      </p:ext>
    </p:extLst>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40080"/>
          </a:xfrm>
          <a:prstGeom prst="rect">
            <a:avLst/>
          </a:prstGeom>
        </p:spPr>
        <p:txBody>
          <a:bodyPr lIns="0" rIns="0"/>
          <a:lstStyle>
            <a:lvl1pPr>
              <a:defRPr baseline="0">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274319" y="1280160"/>
            <a:ext cx="7955279" cy="32004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ea typeface="Arial"/>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ea typeface="Arial"/>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ea typeface="Arial"/>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78062111"/>
      </p:ext>
    </p:extLst>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1"/>
            <a:ext cx="7955280" cy="640080"/>
          </a:xfrm>
          <a:prstGeom prst="rect">
            <a:avLst/>
          </a:prstGeom>
        </p:spPr>
        <p:txBody>
          <a:bodyPr lIns="0" rIns="0">
            <a:normAutofit/>
          </a:bodyPr>
          <a:lstStyle>
            <a:lvl1pPr>
              <a:defRPr baseline="0">
                <a:latin typeface="Arial" panose="020B0604020202020204" pitchFamily="34" charset="0"/>
                <a:ea typeface="Arial"/>
                <a:cs typeface="Arial" panose="020B0604020202020204" pitchFamily="34" charset="0"/>
              </a:defRPr>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274320" y="1554480"/>
            <a:ext cx="7955280" cy="301752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ea typeface="Arial"/>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ea typeface="Arial"/>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ea typeface="Arial"/>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12"/>
          <p:cNvSpPr>
            <a:spLocks noGrp="1"/>
          </p:cNvSpPr>
          <p:nvPr>
            <p:ph type="subTitle" idx="11" hasCustomPrompt="1"/>
          </p:nvPr>
        </p:nvSpPr>
        <p:spPr>
          <a:xfrm>
            <a:off x="266700" y="1057766"/>
            <a:ext cx="7960422" cy="313267"/>
          </a:xfrm>
          <a:prstGeom prst="rect">
            <a:avLst/>
          </a:prstGeom>
        </p:spPr>
        <p:txBody>
          <a:bodyPr lIns="0" rIns="0" anchor="t" anchorCtr="0"/>
          <a:lstStyle>
            <a:lvl1pPr marL="285750" indent="-285750">
              <a:buFont typeface="Arial"/>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smtClean="0"/>
              <a:t>Click to edit master subtitle style</a:t>
            </a:r>
          </a:p>
        </p:txBody>
      </p:sp>
    </p:spTree>
    <p:extLst>
      <p:ext uri="{BB962C8B-B14F-4D97-AF65-F5344CB8AC3E}">
        <p14:creationId xmlns:p14="http://schemas.microsoft.com/office/powerpoint/2010/main" val="2254111004"/>
      </p:ext>
    </p:extLst>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8/30/2018</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8/30/2018</a:t>
            </a:fld>
            <a:endParaRPr lang="en-US" sz="900" dirty="0" smtClean="0">
              <a:solidFill>
                <a:schemeClr val="bg2">
                  <a:lumMod val="50000"/>
                  <a:lumOff val="50000"/>
                </a:schemeClr>
              </a:solidFill>
              <a:latin typeface="+mn-lt"/>
            </a:endParaRPr>
          </a:p>
        </p:txBody>
      </p:sp>
      <p:sp>
        <p:nvSpPr>
          <p:cNvPr id="11" name="TextBox 10"/>
          <p:cNvSpPr txBox="1"/>
          <p:nvPr/>
        </p:nvSpPr>
        <p:spPr>
          <a:xfrm>
            <a:off x="295274" y="4832722"/>
            <a:ext cx="0" cy="119905"/>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endParaRPr lang="en-US" sz="850" kern="1200" dirty="0" err="1" smtClean="0">
              <a:solidFill>
                <a:schemeClr val="bg2">
                  <a:lumMod val="50000"/>
                  <a:lumOff val="50000"/>
                </a:schemeClr>
              </a:solidFill>
              <a:latin typeface="+mn-lt"/>
              <a:ea typeface="+mn-ea"/>
              <a:cs typeface="+mn-cs"/>
            </a:endParaRPr>
          </a:p>
        </p:txBody>
      </p:sp>
      <p:sp>
        <p:nvSpPr>
          <p:cNvPr id="15" name="fl" descr="                              Dell - Internal Use - Confidential&#10;"/>
          <p:cNvSpPr txBox="1"/>
          <p:nvPr/>
        </p:nvSpPr>
        <p:spPr>
          <a:xfrm>
            <a:off x="998538" y="4832722"/>
            <a:ext cx="1647358" cy="119905"/>
          </a:xfrm>
          <a:prstGeom prst="rect">
            <a:avLst/>
          </a:prstGeom>
          <a:noFill/>
        </p:spPr>
        <p:txBody>
          <a:bodyPr vert="horz" wrap="none" lIns="0" tIns="0" rIns="0" bIns="0" rtlCol="0" anchor="ctr" anchorCtr="0">
            <a:spAutoFit/>
          </a:bodyPr>
          <a:lstStyle/>
          <a:p>
            <a:pPr algn="l">
              <a:lnSpc>
                <a:spcPct val="90000"/>
              </a:lnSpc>
              <a:spcBef>
                <a:spcPts val="100"/>
              </a:spcBef>
              <a:spcAft>
                <a:spcPts val="100"/>
              </a:spcAft>
            </a:pPr>
            <a:r>
              <a:rPr lang="en-US" sz="850" b="1" i="0" u="none" baseline="0" dirty="0" smtClean="0">
                <a:solidFill>
                  <a:srgbClr val="7F7F7F"/>
                </a:solidFill>
                <a:latin typeface="+mn-lt"/>
              </a:rPr>
              <a:t>Dell - Internal Use - Confidential</a:t>
            </a:r>
          </a:p>
        </p:txBody>
      </p:sp>
      <p:sp>
        <p:nvSpPr>
          <p:cNvPr id="18" name="TextBox 17"/>
          <p:cNvSpPr txBox="1"/>
          <p:nvPr/>
        </p:nvSpPr>
        <p:spPr>
          <a:xfrm>
            <a:off x="295274" y="4832722"/>
            <a:ext cx="0" cy="119905"/>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endParaRPr lang="en-US" sz="850" kern="1200" dirty="0" err="1" smtClean="0">
              <a:solidFill>
                <a:schemeClr val="bg2">
                  <a:lumMod val="50000"/>
                  <a:lumOff val="50000"/>
                </a:schemeClr>
              </a:solidFill>
              <a:latin typeface="+mn-lt"/>
              <a:ea typeface="+mn-ea"/>
              <a:cs typeface="+mn-cs"/>
            </a:endParaRPr>
          </a:p>
        </p:txBody>
      </p:sp>
      <p:sp>
        <p:nvSpPr>
          <p:cNvPr id="20" name="TextBox 19"/>
          <p:cNvSpPr txBox="1"/>
          <p:nvPr/>
        </p:nvSpPr>
        <p:spPr>
          <a:xfrm>
            <a:off x="295274" y="4832722"/>
            <a:ext cx="141064" cy="119905"/>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fld id="{58EC7406-F4CC-4ABF-902E-2AF4E70E5C0F}" type="slidenum">
              <a:rPr lang="en-US" sz="850" b="0" kern="1200" smtClean="0">
                <a:solidFill>
                  <a:schemeClr val="bg2">
                    <a:lumMod val="50000"/>
                    <a:lumOff val="50000"/>
                  </a:schemeClr>
                </a:solidFill>
                <a:latin typeface="+mn-lt"/>
                <a:ea typeface="+mn-ea"/>
                <a:cs typeface="+mn-cs"/>
              </a:rPr>
              <a:pPr algn="r" rtl="0" fontAlgn="base">
                <a:lnSpc>
                  <a:spcPct val="90000"/>
                </a:lnSpc>
                <a:spcBef>
                  <a:spcPct val="0"/>
                </a:spcBef>
                <a:spcAft>
                  <a:spcPct val="0"/>
                </a:spcAft>
                <a:buClr>
                  <a:schemeClr val="bg1"/>
                </a:buClr>
              </a:pPr>
              <a:t>‹#›</a:t>
            </a:fld>
            <a:endParaRPr lang="en-US" sz="850" b="0" kern="1200" dirty="0" err="1" smtClean="0">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8201289" y="4838853"/>
            <a:ext cx="675370" cy="120065"/>
          </a:xfrm>
          <a:prstGeom prst="rect">
            <a:avLst/>
          </a:prstGeom>
        </p:spPr>
      </p:pic>
      <p:sp>
        <p:nvSpPr>
          <p:cNvPr id="17" name="TextBox 16"/>
          <p:cNvSpPr txBox="1"/>
          <p:nvPr/>
        </p:nvSpPr>
        <p:spPr>
          <a:xfrm>
            <a:off x="458776" y="4832722"/>
            <a:ext cx="192360" cy="119905"/>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r>
              <a:rPr lang="en-US" sz="850" kern="1200" dirty="0" smtClean="0">
                <a:solidFill>
                  <a:schemeClr val="bg2">
                    <a:lumMod val="50000"/>
                    <a:lumOff val="50000"/>
                  </a:schemeClr>
                </a:solidFill>
                <a:latin typeface="+mn-lt"/>
                <a:ea typeface="+mn-ea"/>
                <a:cs typeface="+mn-cs"/>
              </a:rPr>
              <a:t>of Y</a:t>
            </a:r>
          </a:p>
        </p:txBody>
      </p:sp>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367" r:id="rId7"/>
    <p:sldLayoutId id="2147484244" r:id="rId8"/>
    <p:sldLayoutId id="2147484245" r:id="rId9"/>
    <p:sldLayoutId id="2147484246" r:id="rId10"/>
    <p:sldLayoutId id="2147484247" r:id="rId11"/>
    <p:sldLayoutId id="2147484248" r:id="rId12"/>
    <p:sldLayoutId id="2147484249" r:id="rId13"/>
    <p:sldLayoutId id="2147484250" r:id="rId14"/>
    <p:sldLayoutId id="2147484435" r:id="rId15"/>
    <p:sldLayoutId id="2147484407" r:id="rId16"/>
    <p:sldLayoutId id="2147484433" r:id="rId17"/>
    <p:sldLayoutId id="2147484434" r:id="rId18"/>
    <p:sldLayoutId id="2147484425" r:id="rId19"/>
    <p:sldLayoutId id="2147484424" r:id="rId20"/>
    <p:sldLayoutId id="2147484423" r:id="rId21"/>
    <p:sldLayoutId id="2147484428" r:id="rId22"/>
    <p:sldLayoutId id="2147484429" r:id="rId23"/>
    <p:sldLayoutId id="2147484430" r:id="rId24"/>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rot="10800000">
            <a:off x="0" y="10894"/>
            <a:ext cx="5454650" cy="5132605"/>
            <a:chOff x="4869180" y="639044"/>
            <a:chExt cx="3688080" cy="3621571"/>
          </a:xfrm>
        </p:grpSpPr>
        <p:sp>
          <p:nvSpPr>
            <p:cNvPr id="7" name="椭圆 6"/>
            <p:cNvSpPr/>
            <p:nvPr/>
          </p:nvSpPr>
          <p:spPr>
            <a:xfrm>
              <a:off x="4869180" y="639044"/>
              <a:ext cx="3688080" cy="3621571"/>
            </a:xfrm>
            <a:prstGeom prst="ellipse">
              <a:avLst/>
            </a:prstGeom>
            <a:solidFill>
              <a:schemeClr val="tx2">
                <a:alpha val="15000"/>
              </a:schemeClr>
            </a:solidFill>
            <a:ln w="12700" cmpd="sng">
              <a:noFill/>
            </a:ln>
            <a:effectLst/>
          </p:spPr>
          <p:txBody>
            <a:bodyPr rot="0" spcFirstLastPara="0" vert="horz" wrap="square" lIns="182880" tIns="137160" rIns="137160" bIns="13716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8" name="椭圆 7"/>
            <p:cNvSpPr/>
            <p:nvPr/>
          </p:nvSpPr>
          <p:spPr>
            <a:xfrm>
              <a:off x="6359010" y="1342678"/>
              <a:ext cx="2186940" cy="2214302"/>
            </a:xfrm>
            <a:prstGeom prst="ellipse">
              <a:avLst/>
            </a:prstGeom>
            <a:solidFill>
              <a:schemeClr val="tx2">
                <a:alpha val="15000"/>
              </a:schemeClr>
            </a:solidFill>
            <a:ln w="12700" cmpd="sng">
              <a:noFill/>
            </a:ln>
            <a:effectLst/>
          </p:spPr>
          <p:txBody>
            <a:bodyPr rot="0" spcFirstLastPara="0" vert="horz" wrap="square" lIns="182880" tIns="137160" rIns="137160" bIns="13716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a:lnSpc>
                  <a:spcPct val="90000"/>
                </a:lnSpc>
                <a:spcBef>
                  <a:spcPts val="600"/>
                </a:spcBef>
                <a:spcAft>
                  <a:spcPts val="0"/>
                </a:spcAft>
              </a:pPr>
              <a:endParaRPr lang="en-US" sz="2000" dirty="0" err="1" smtClean="0">
                <a:solidFill>
                  <a:schemeClr val="tx2"/>
                </a:solidFill>
                <a:latin typeface="+mn-lt"/>
              </a:endParaRPr>
            </a:p>
          </p:txBody>
        </p:sp>
      </p:grpSp>
      <p:sp>
        <p:nvSpPr>
          <p:cNvPr id="9" name="椭圆 8"/>
          <p:cNvSpPr/>
          <p:nvPr/>
        </p:nvSpPr>
        <p:spPr>
          <a:xfrm rot="10800000">
            <a:off x="16726" y="476384"/>
            <a:ext cx="4496938" cy="4201626"/>
          </a:xfrm>
          <a:prstGeom prst="ellipse">
            <a:avLst/>
          </a:prstGeom>
          <a:solidFill>
            <a:schemeClr val="tx2">
              <a:alpha val="15000"/>
            </a:schemeClr>
          </a:solidFill>
          <a:ln w="12700" cmpd="sng">
            <a:noFill/>
          </a:ln>
          <a:effectLst/>
        </p:spPr>
        <p:txBody>
          <a:bodyPr rot="0" spcFirstLastPara="0" vert="horz" wrap="square" lIns="182880" tIns="137160" rIns="137160" bIns="13716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4" name="Subtitle 3"/>
          <p:cNvSpPr>
            <a:spLocks noGrp="1"/>
          </p:cNvSpPr>
          <p:nvPr>
            <p:ph type="subTitle" idx="1"/>
          </p:nvPr>
        </p:nvSpPr>
        <p:spPr>
          <a:xfrm>
            <a:off x="742950" y="2264833"/>
            <a:ext cx="3581400" cy="954107"/>
          </a:xfrm>
        </p:spPr>
        <p:txBody>
          <a:bodyPr/>
          <a:lstStyle/>
          <a:p>
            <a:r>
              <a:rPr lang="en-US" sz="2800" dirty="0" smtClean="0">
                <a:solidFill>
                  <a:schemeClr val="accent4">
                    <a:lumMod val="60000"/>
                    <a:lumOff val="40000"/>
                  </a:schemeClr>
                </a:solidFill>
                <a:latin typeface="+mj-lt"/>
              </a:rPr>
              <a:t>Protocol Deep Dive</a:t>
            </a:r>
          </a:p>
          <a:p>
            <a:r>
              <a:rPr lang="en-US" sz="2400" b="0" dirty="0" smtClean="0">
                <a:latin typeface="+mj-lt"/>
              </a:rPr>
              <a:t>Deng, Hang</a:t>
            </a:r>
            <a:endParaRPr lang="en-US" sz="2400" b="0" dirty="0">
              <a:latin typeface="+mj-lt"/>
            </a:endParaRPr>
          </a:p>
        </p:txBody>
      </p:sp>
      <p:sp>
        <p:nvSpPr>
          <p:cNvPr id="3" name="Title 2"/>
          <p:cNvSpPr>
            <a:spLocks noGrp="1"/>
          </p:cNvSpPr>
          <p:nvPr>
            <p:ph type="ctrTitle"/>
          </p:nvPr>
        </p:nvSpPr>
        <p:spPr>
          <a:xfrm>
            <a:off x="698500" y="421162"/>
            <a:ext cx="5473700" cy="1661993"/>
          </a:xfrm>
        </p:spPr>
        <p:txBody>
          <a:bodyPr>
            <a:noAutofit/>
          </a:bodyPr>
          <a:lstStyle/>
          <a:p>
            <a:r>
              <a:rPr lang="en-US" sz="4400" b="1" dirty="0" smtClean="0">
                <a:latin typeface="Cambria" panose="02040503050406030204" pitchFamily="18" charset="0"/>
              </a:rPr>
              <a:t>NFSv4 </a:t>
            </a:r>
            <a:br>
              <a:rPr lang="en-US" sz="4400" b="1" dirty="0" smtClean="0">
                <a:latin typeface="Cambria" panose="02040503050406030204" pitchFamily="18" charset="0"/>
              </a:rPr>
            </a:br>
            <a:r>
              <a:rPr lang="en-US" sz="4400" b="1" dirty="0" smtClean="0">
                <a:latin typeface="Cambria" panose="02040503050406030204" pitchFamily="18" charset="0"/>
              </a:rPr>
              <a:t>Lock &amp; Delegation</a:t>
            </a:r>
            <a:endParaRPr lang="en-US" sz="4400" b="1" dirty="0">
              <a:latin typeface="Cambria" panose="02040503050406030204" pitchFamily="18" charset="0"/>
            </a:endParaRPr>
          </a:p>
        </p:txBody>
      </p:sp>
    </p:spTree>
    <p:extLst>
      <p:ext uri="{BB962C8B-B14F-4D97-AF65-F5344CB8AC3E}">
        <p14:creationId xmlns:p14="http://schemas.microsoft.com/office/powerpoint/2010/main" val="4003582956"/>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Behind the ‘Open’</a:t>
            </a:r>
            <a:endParaRPr lang="en-US" dirty="0">
              <a:solidFill>
                <a:schemeClr val="tx2"/>
              </a:solidFill>
              <a:latin typeface="Cambria" panose="02040503050406030204" pitchFamily="18" charset="0"/>
            </a:endParaRPr>
          </a:p>
        </p:txBody>
      </p:sp>
      <p:grpSp>
        <p:nvGrpSpPr>
          <p:cNvPr id="5" name="组合 4"/>
          <p:cNvGrpSpPr/>
          <p:nvPr/>
        </p:nvGrpSpPr>
        <p:grpSpPr>
          <a:xfrm>
            <a:off x="2172492" y="1842976"/>
            <a:ext cx="1325880" cy="1266872"/>
            <a:chOff x="1158240" y="2245948"/>
            <a:chExt cx="998220" cy="990600"/>
          </a:xfrm>
        </p:grpSpPr>
        <p:sp>
          <p:nvSpPr>
            <p:cNvPr id="2" name="椭圆 1"/>
            <p:cNvSpPr/>
            <p:nvPr/>
          </p:nvSpPr>
          <p:spPr>
            <a:xfrm>
              <a:off x="1158240" y="2245948"/>
              <a:ext cx="998220" cy="990600"/>
            </a:xfrm>
            <a:prstGeom prst="ellipse">
              <a:avLst/>
            </a:prstGeom>
            <a:solidFill>
              <a:schemeClr val="tx2"/>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3" name="流程图: 文档 2"/>
            <p:cNvSpPr/>
            <p:nvPr/>
          </p:nvSpPr>
          <p:spPr>
            <a:xfrm>
              <a:off x="1291590" y="2508838"/>
              <a:ext cx="731520" cy="464820"/>
            </a:xfrm>
            <a:prstGeom prst="flowChartDocumen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400" b="1" dirty="0" smtClean="0">
                  <a:solidFill>
                    <a:schemeClr val="tx2"/>
                  </a:solidFill>
                  <a:latin typeface="Cambria" panose="02040503050406030204" pitchFamily="18" charset="0"/>
                </a:rPr>
                <a:t>Server</a:t>
              </a:r>
            </a:p>
          </p:txBody>
        </p:sp>
      </p:grpSp>
      <p:grpSp>
        <p:nvGrpSpPr>
          <p:cNvPr id="7" name="组合 6"/>
          <p:cNvGrpSpPr/>
          <p:nvPr/>
        </p:nvGrpSpPr>
        <p:grpSpPr>
          <a:xfrm>
            <a:off x="4815335" y="1333959"/>
            <a:ext cx="1051550" cy="1003982"/>
            <a:chOff x="5844550" y="2508838"/>
            <a:chExt cx="824022" cy="727710"/>
          </a:xfrm>
        </p:grpSpPr>
        <p:pic>
          <p:nvPicPr>
            <p:cNvPr id="13" name="Picture 6" descr="https://img.clipartfest.com/f361e0290225552d5c65eb0f169a82fc_computer-icon-computer-symbol-clipart_2168-2400.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844550" y="2508838"/>
              <a:ext cx="824022" cy="72771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5932956" y="2649609"/>
              <a:ext cx="647209" cy="200775"/>
            </a:xfrm>
            <a:prstGeom prst="rect">
              <a:avLst/>
            </a:prstGeom>
            <a:noFill/>
          </p:spPr>
          <p:txBody>
            <a:bodyPr wrap="square" rtlCol="0">
              <a:spAutoFit/>
            </a:bodyPr>
            <a:lstStyle/>
            <a:p>
              <a:pPr algn="ctr">
                <a:spcBef>
                  <a:spcPts val="0"/>
                </a:spcBef>
                <a:spcAft>
                  <a:spcPts val="0"/>
                </a:spcAft>
                <a:buClr>
                  <a:schemeClr val="bg1"/>
                </a:buClr>
              </a:pPr>
              <a:r>
                <a:rPr lang="en-US" sz="1200" b="1" dirty="0" smtClean="0">
                  <a:solidFill>
                    <a:schemeClr val="tx2">
                      <a:lumMod val="75000"/>
                    </a:schemeClr>
                  </a:solidFill>
                  <a:latin typeface="Cambria" panose="02040503050406030204" pitchFamily="18" charset="0"/>
                </a:rPr>
                <a:t>Client a</a:t>
              </a:r>
            </a:p>
          </p:txBody>
        </p:sp>
      </p:grpSp>
      <p:sp>
        <p:nvSpPr>
          <p:cNvPr id="25" name="Rectangle 34"/>
          <p:cNvSpPr/>
          <p:nvPr/>
        </p:nvSpPr>
        <p:spPr>
          <a:xfrm>
            <a:off x="943719" y="1742524"/>
            <a:ext cx="886882" cy="32062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latin typeface="Cambria" panose="02040503050406030204" pitchFamily="18" charset="0"/>
                <a:cs typeface="MV Boli" panose="02000500030200090000" pitchFamily="2" charset="0"/>
              </a:rPr>
              <a:t>stateid</a:t>
            </a:r>
            <a:r>
              <a:rPr lang="en-US" sz="1200" b="1" dirty="0">
                <a:solidFill>
                  <a:schemeClr val="bg1"/>
                </a:solidFill>
                <a:latin typeface="Cambria" panose="02040503050406030204" pitchFamily="18" charset="0"/>
                <a:cs typeface="MV Boli" panose="02000500030200090000" pitchFamily="2" charset="0"/>
              </a:rPr>
              <a:t> </a:t>
            </a:r>
            <a:r>
              <a:rPr lang="en-US" sz="1200" b="1" dirty="0" smtClean="0">
                <a:solidFill>
                  <a:schemeClr val="bg1"/>
                </a:solidFill>
                <a:latin typeface="Cambria" panose="02040503050406030204" pitchFamily="18" charset="0"/>
                <a:cs typeface="MV Boli" panose="02000500030200090000" pitchFamily="2" charset="0"/>
              </a:rPr>
              <a:t>x</a:t>
            </a:r>
            <a:endParaRPr lang="en-US" sz="1200" b="1" dirty="0">
              <a:solidFill>
                <a:schemeClr val="bg1"/>
              </a:solidFill>
              <a:latin typeface="Cambria" panose="02040503050406030204" pitchFamily="18" charset="0"/>
              <a:cs typeface="MV Boli" panose="02000500030200090000" pitchFamily="2" charset="0"/>
            </a:endParaRPr>
          </a:p>
        </p:txBody>
      </p:sp>
      <p:sp>
        <p:nvSpPr>
          <p:cNvPr id="27" name="Rectangle 34"/>
          <p:cNvSpPr/>
          <p:nvPr/>
        </p:nvSpPr>
        <p:spPr>
          <a:xfrm>
            <a:off x="946730" y="2346029"/>
            <a:ext cx="886882" cy="32062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latin typeface="Cambria" panose="02040503050406030204" pitchFamily="18" charset="0"/>
                <a:cs typeface="MV Boli" panose="02000500030200090000" pitchFamily="2" charset="0"/>
              </a:rPr>
              <a:t>Stateid y</a:t>
            </a:r>
            <a:endParaRPr lang="en-US" sz="1200" b="1" dirty="0">
              <a:solidFill>
                <a:schemeClr val="bg1"/>
              </a:solidFill>
              <a:latin typeface="Cambria" panose="02040503050406030204" pitchFamily="18" charset="0"/>
              <a:cs typeface="MV Boli" panose="02000500030200090000" pitchFamily="2" charset="0"/>
            </a:endParaRPr>
          </a:p>
        </p:txBody>
      </p:sp>
      <p:grpSp>
        <p:nvGrpSpPr>
          <p:cNvPr id="28" name="组合 27"/>
          <p:cNvGrpSpPr/>
          <p:nvPr/>
        </p:nvGrpSpPr>
        <p:grpSpPr>
          <a:xfrm>
            <a:off x="4815335" y="3162759"/>
            <a:ext cx="1051550" cy="1003982"/>
            <a:chOff x="5844550" y="2508838"/>
            <a:chExt cx="824022" cy="727710"/>
          </a:xfrm>
        </p:grpSpPr>
        <p:pic>
          <p:nvPicPr>
            <p:cNvPr id="29" name="Picture 6" descr="https://img.clipartfest.com/f361e0290225552d5c65eb0f169a82fc_computer-icon-computer-symbol-clipart_2168-2400.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844550" y="2508838"/>
              <a:ext cx="824022" cy="72771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5932956" y="2649609"/>
              <a:ext cx="647209" cy="200775"/>
            </a:xfrm>
            <a:prstGeom prst="rect">
              <a:avLst/>
            </a:prstGeom>
            <a:noFill/>
          </p:spPr>
          <p:txBody>
            <a:bodyPr wrap="square" rtlCol="0">
              <a:spAutoFit/>
            </a:bodyPr>
            <a:lstStyle/>
            <a:p>
              <a:pPr algn="ctr">
                <a:spcBef>
                  <a:spcPts val="0"/>
                </a:spcBef>
                <a:spcAft>
                  <a:spcPts val="0"/>
                </a:spcAft>
                <a:buClr>
                  <a:schemeClr val="bg1"/>
                </a:buClr>
              </a:pPr>
              <a:r>
                <a:rPr lang="en-US" sz="1200" b="1" dirty="0" smtClean="0">
                  <a:solidFill>
                    <a:schemeClr val="tx2">
                      <a:lumMod val="75000"/>
                    </a:schemeClr>
                  </a:solidFill>
                  <a:latin typeface="Cambria" panose="02040503050406030204" pitchFamily="18" charset="0"/>
                </a:rPr>
                <a:t>Client b</a:t>
              </a:r>
            </a:p>
          </p:txBody>
        </p:sp>
      </p:grpSp>
      <p:sp>
        <p:nvSpPr>
          <p:cNvPr id="39" name="Striped Right Arrow 1028"/>
          <p:cNvSpPr/>
          <p:nvPr/>
        </p:nvSpPr>
        <p:spPr>
          <a:xfrm>
            <a:off x="6398960" y="1112904"/>
            <a:ext cx="1308131" cy="591866"/>
          </a:xfrm>
          <a:prstGeom prst="strip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process 1</a:t>
            </a:r>
          </a:p>
          <a:p>
            <a:pPr algn="ctr"/>
            <a:r>
              <a:rPr lang="en-US" sz="800" dirty="0" smtClean="0">
                <a:solidFill>
                  <a:schemeClr val="tx2"/>
                </a:solidFill>
                <a:latin typeface="Cambria" panose="02040503050406030204" pitchFamily="18" charset="0"/>
                <a:cs typeface="MV Boli" panose="02000500030200090000" pitchFamily="2" charset="0"/>
              </a:rPr>
              <a:t>(open-owner 1)</a:t>
            </a:r>
            <a:endParaRPr lang="en-US" sz="800" dirty="0">
              <a:solidFill>
                <a:schemeClr val="tx2"/>
              </a:solidFill>
              <a:latin typeface="Cambria" panose="02040503050406030204" pitchFamily="18" charset="0"/>
              <a:cs typeface="MV Boli" panose="02000500030200090000" pitchFamily="2" charset="0"/>
            </a:endParaRPr>
          </a:p>
        </p:txBody>
      </p:sp>
      <p:sp>
        <p:nvSpPr>
          <p:cNvPr id="42" name="Striped Right Arrow 85"/>
          <p:cNvSpPr/>
          <p:nvPr/>
        </p:nvSpPr>
        <p:spPr>
          <a:xfrm>
            <a:off x="6398960" y="1875335"/>
            <a:ext cx="1308131" cy="638500"/>
          </a:xfrm>
          <a:prstGeom prst="strip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process 2</a:t>
            </a:r>
          </a:p>
          <a:p>
            <a:pPr algn="ctr"/>
            <a:r>
              <a:rPr lang="en-US" sz="800" dirty="0" smtClean="0">
                <a:solidFill>
                  <a:schemeClr val="tx2"/>
                </a:solidFill>
                <a:latin typeface="Cambria" panose="02040503050406030204" pitchFamily="18" charset="0"/>
                <a:cs typeface="MV Boli" panose="02000500030200090000" pitchFamily="2" charset="0"/>
              </a:rPr>
              <a:t>(open-owner 2)</a:t>
            </a:r>
            <a:endParaRPr lang="en-US" sz="800" dirty="0">
              <a:solidFill>
                <a:schemeClr val="tx2"/>
              </a:solidFill>
              <a:latin typeface="Cambria" panose="02040503050406030204" pitchFamily="18" charset="0"/>
              <a:cs typeface="MV Boli" panose="02000500030200090000" pitchFamily="2" charset="0"/>
            </a:endParaRPr>
          </a:p>
        </p:txBody>
      </p:sp>
      <p:sp>
        <p:nvSpPr>
          <p:cNvPr id="44" name="Flowchart: Document 1031"/>
          <p:cNvSpPr/>
          <p:nvPr/>
        </p:nvSpPr>
        <p:spPr>
          <a:xfrm>
            <a:off x="2348164" y="3343061"/>
            <a:ext cx="832864" cy="581819"/>
          </a:xfrm>
          <a:prstGeom prst="flowChartDocumen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solidFill>
                <a:latin typeface="Cambria" panose="02040503050406030204" pitchFamily="18" charset="0"/>
                <a:cs typeface="MV Boli" panose="02000500030200090000" pitchFamily="2" charset="0"/>
              </a:rPr>
              <a:t>i</a:t>
            </a:r>
            <a:r>
              <a:rPr lang="en-US" sz="1400" b="1" dirty="0" smtClean="0">
                <a:solidFill>
                  <a:schemeClr val="tx2"/>
                </a:solidFill>
                <a:latin typeface="Cambria" panose="02040503050406030204" pitchFamily="18" charset="0"/>
                <a:cs typeface="MV Boli" panose="02000500030200090000" pitchFamily="2" charset="0"/>
              </a:rPr>
              <a:t>node 1</a:t>
            </a:r>
            <a:endParaRPr lang="en-US" sz="1400" b="1" dirty="0">
              <a:solidFill>
                <a:schemeClr val="tx2"/>
              </a:solidFill>
              <a:latin typeface="Cambria" panose="02040503050406030204" pitchFamily="18" charset="0"/>
              <a:cs typeface="MV Boli" panose="02000500030200090000" pitchFamily="2" charset="0"/>
            </a:endParaRPr>
          </a:p>
        </p:txBody>
      </p:sp>
      <p:cxnSp>
        <p:nvCxnSpPr>
          <p:cNvPr id="10" name="直接连接符 9"/>
          <p:cNvCxnSpPr/>
          <p:nvPr/>
        </p:nvCxnSpPr>
        <p:spPr>
          <a:xfrm flipV="1">
            <a:off x="4101909" y="904709"/>
            <a:ext cx="12188" cy="3501776"/>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Rectangle 34"/>
          <p:cNvSpPr/>
          <p:nvPr/>
        </p:nvSpPr>
        <p:spPr>
          <a:xfrm>
            <a:off x="943719" y="2949534"/>
            <a:ext cx="886882" cy="32062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latin typeface="Cambria" panose="02040503050406030204" pitchFamily="18" charset="0"/>
                <a:cs typeface="MV Boli" panose="02000500030200090000" pitchFamily="2" charset="0"/>
              </a:rPr>
              <a:t>Stateid z</a:t>
            </a:r>
            <a:endParaRPr lang="en-US" sz="1200" b="1" dirty="0">
              <a:solidFill>
                <a:schemeClr val="bg1"/>
              </a:solidFill>
              <a:latin typeface="Cambria" panose="02040503050406030204" pitchFamily="18" charset="0"/>
              <a:cs typeface="MV Boli" panose="02000500030200090000" pitchFamily="2" charset="0"/>
            </a:endParaRPr>
          </a:p>
        </p:txBody>
      </p:sp>
      <p:sp>
        <p:nvSpPr>
          <p:cNvPr id="46" name="Striped Right Arrow 85"/>
          <p:cNvSpPr/>
          <p:nvPr/>
        </p:nvSpPr>
        <p:spPr>
          <a:xfrm rot="18343381">
            <a:off x="6567204" y="3338267"/>
            <a:ext cx="1477196" cy="638500"/>
          </a:xfrm>
          <a:prstGeom prst="strip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process  3</a:t>
            </a:r>
          </a:p>
          <a:p>
            <a:pPr algn="ctr"/>
            <a:r>
              <a:rPr lang="en-US" sz="800" dirty="0" smtClean="0">
                <a:solidFill>
                  <a:schemeClr val="tx2"/>
                </a:solidFill>
                <a:latin typeface="Cambria" panose="02040503050406030204" pitchFamily="18" charset="0"/>
                <a:cs typeface="MV Boli" panose="02000500030200090000" pitchFamily="2" charset="0"/>
              </a:rPr>
              <a:t>(open-owner </a:t>
            </a:r>
            <a:r>
              <a:rPr lang="en-US" sz="800" dirty="0">
                <a:solidFill>
                  <a:schemeClr val="tx2"/>
                </a:solidFill>
                <a:latin typeface="Cambria" panose="02040503050406030204" pitchFamily="18" charset="0"/>
                <a:cs typeface="MV Boli" panose="02000500030200090000" pitchFamily="2" charset="0"/>
              </a:rPr>
              <a:t>3</a:t>
            </a:r>
            <a:r>
              <a:rPr lang="en-US" sz="800" dirty="0" smtClean="0">
                <a:solidFill>
                  <a:schemeClr val="tx2"/>
                </a:solidFill>
                <a:latin typeface="Cambria" panose="02040503050406030204" pitchFamily="18" charset="0"/>
                <a:cs typeface="MV Boli" panose="02000500030200090000" pitchFamily="2" charset="0"/>
              </a:rPr>
              <a:t>)</a:t>
            </a:r>
            <a:endParaRPr lang="en-US" sz="800" dirty="0">
              <a:solidFill>
                <a:schemeClr val="tx2"/>
              </a:solidFill>
              <a:latin typeface="Cambria" panose="02040503050406030204" pitchFamily="18" charset="0"/>
              <a:cs typeface="MV Boli" panose="02000500030200090000" pitchFamily="2" charset="0"/>
            </a:endParaRPr>
          </a:p>
        </p:txBody>
      </p:sp>
    </p:spTree>
    <p:extLst>
      <p:ext uri="{BB962C8B-B14F-4D97-AF65-F5344CB8AC3E}">
        <p14:creationId xmlns:p14="http://schemas.microsoft.com/office/powerpoint/2010/main" val="386529361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1"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1000"/>
                                        <p:tgtEl>
                                          <p:spTgt spid="44"/>
                                        </p:tgtEl>
                                      </p:cBhvr>
                                    </p:animEffect>
                                    <p:anim calcmode="lin" valueType="num">
                                      <p:cBhvr>
                                        <p:cTn id="19" dur="1000" fill="hold"/>
                                        <p:tgtEl>
                                          <p:spTgt spid="44"/>
                                        </p:tgtEl>
                                        <p:attrNameLst>
                                          <p:attrName>ppt_x</p:attrName>
                                        </p:attrNameLst>
                                      </p:cBhvr>
                                      <p:tavLst>
                                        <p:tav tm="0">
                                          <p:val>
                                            <p:strVal val="#ppt_x"/>
                                          </p:val>
                                        </p:tav>
                                        <p:tav tm="100000">
                                          <p:val>
                                            <p:strVal val="#ppt_x"/>
                                          </p:val>
                                        </p:tav>
                                      </p:tavLst>
                                    </p:anim>
                                    <p:anim calcmode="lin" valueType="num">
                                      <p:cBhvr>
                                        <p:cTn id="2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 0 L 0 0 C 0.00191 -0.00371 0.00399 -0.00679 0.00573 -0.0105 C 0.00642 -0.01173 0.00677 -0.01358 0.00747 -0.01482 C 0.00816 -0.01698 0.00903 -0.01883 0.0099 -0.02099 C 0.01337 -0.0392 0.01267 -0.03179 0.01076 -0.06389 C 0.01059 -0.06698 0.00938 -0.06976 0.00903 -0.07284 C 0.00885 -0.07531 0.00851 -0.07778 0.00833 -0.08025 C 0.00694 -0.09568 0.00833 -0.08735 0.0066 -0.0963 C 0.00625 -0.10186 0.00608 -0.10741 0.00573 -0.11266 C 0.00538 -0.11729 0.00469 -0.12439 0.00417 -0.12902 C 0.00434 -0.14198 0.00451 -0.15463 0.00486 -0.1676 C 0.00503 -0.17068 0.00608 -0.175 0.0066 -0.17778 C 0.00694 -0.17994 0.00712 -0.18179 0.00747 -0.18396 C 0.00799 -0.18673 0.00799 -0.19013 0.00903 -0.1926 L 0.01163 -0.19877 C 0.01181 -0.20062 0.01198 -0.20278 0.0125 -0.20463 C 0.01493 -0.21328 0.01476 -0.21235 0.01823 -0.21636 C 0.01979 -0.2247 0.01788 -0.21821 0.0224 -0.22223 C 0.03194 -0.23087 0.02274 -0.22686 0.03247 -0.22963 C 0.03351 -0.23087 0.03455 -0.23179 0.03576 -0.23272 C 0.03924 -0.23519 0.04271 -0.23704 0.04653 -0.23704 C 0.06858 -0.23797 0.09045 -0.23828 0.1125 -0.23858 L 0.13333 -0.24013 L 0.17917 -0.24167 C 0.18073 -0.24167 0.18247 -0.2426 0.18403 -0.24321 C 0.18663 -0.24383 0.18906 -0.24414 0.19167 -0.24445 C 0.19306 -0.24599 0.19427 -0.24784 0.19583 -0.24908 C 0.1974 -0.25031 0.19913 -0.25093 0.20069 -0.25186 C 0.20295 -0.2534 0.20521 -0.25494 0.20747 -0.25649 C 0.2099 -0.25834 0.21233 -0.26081 0.21493 -0.26235 C 0.21684 -0.26358 0.21875 -0.2642 0.22083 -0.26544 C 0.22222 -0.26605 0.22344 -0.26729 0.225 -0.26821 C 0.22899 -0.27099 0.22899 -0.26945 0.23403 -0.27562 C 0.2349 -0.27655 0.23576 -0.27747 0.23663 -0.27871 C 0.23802 -0.28056 0.23924 -0.28272 0.2408 -0.28457 C 0.24201 -0.28612 0.24358 -0.28735 0.24497 -0.28889 C 0.24618 -0.29075 0.24705 -0.29321 0.24826 -0.29507 C 0.24948 -0.29661 0.25104 -0.29784 0.25243 -0.29939 C 0.26719 -0.31791 0.24653 -0.29414 0.26076 -0.30988 C 0.26406 -0.31358 0.26458 -0.31513 0.2691 -0.31852 C 0.27014 -0.31945 0.27135 -0.31976 0.2724 -0.32007 C 0.27361 -0.32161 0.27448 -0.32377 0.27569 -0.3247 C 0.2809 -0.32871 0.28611 -0.33241 0.29167 -0.33488 C 0.29271 -0.3355 0.29375 -0.33581 0.29497 -0.33642 C 0.30295 -0.34136 0.29497 -0.33828 0.30417 -0.34075 C 0.30486 -0.34198 0.30573 -0.34321 0.3066 -0.34383 C 0.30955 -0.34599 0.31267 -0.34692 0.3158 -0.34815 C 0.31667 -0.34877 0.31736 -0.34908 0.31823 -0.3497 C 0.31944 -0.35062 0.32031 -0.35247 0.32153 -0.35278 C 0.33021 -0.35402 0.33889 -0.35371 0.3474 -0.35433 L 0.36163 -0.3571 C 0.37188 -0.35834 0.38212 -0.35926 0.39236 -0.36019 C 0.44792 -0.36544 0.41337 -0.36173 0.5316 -0.36451 C 0.53438 -0.36513 0.53715 -0.36513 0.53993 -0.36605 C 0.54115 -0.36667 0.54201 -0.36852 0.54323 -0.36914 C 0.54479 -0.36976 0.54653 -0.36976 0.54826 -0.37038 C 0.54913 -0.37099 0.54983 -0.37161 0.55069 -0.37192 C 0.5533 -0.37284 0.55573 -0.37284 0.55833 -0.37346 C 0.55903 -0.37408 0.5599 -0.3747 0.56076 -0.375 C 0.56267 -0.37562 0.56458 -0.37593 0.56667 -0.37655 C 0.56806 -0.37686 0.56944 -0.37747 0.57083 -0.37778 C 0.57361 -0.37747 0.57639 -0.37717 0.57917 -0.37655 C 0.58021 -0.37624 0.58559 -0.37223 0.58576 -0.37192 C 0.58733 -0.3713 0.58906 -0.37099 0.5908 -0.37038 C 0.59514 -0.36544 0.59219 -0.3676 0.6 -0.3676 " pathEditMode="relative" ptsTypes="AAAAAAAAAAAAAAAAAAAAAAAAAAAAAAAAAAAAAAAAAAAAAAAAAAAAAAAAAAAAAAAAAA">
                                      <p:cBhvr>
                                        <p:cTn id="24" dur="2000" fill="hold"/>
                                        <p:tgtEl>
                                          <p:spTgt spid="44"/>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randombar(horizontal)">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anim calcmode="lin" valueType="num">
                                      <p:cBhvr>
                                        <p:cTn id="35" dur="1000" fill="hold"/>
                                        <p:tgtEl>
                                          <p:spTgt spid="25"/>
                                        </p:tgtEl>
                                        <p:attrNameLst>
                                          <p:attrName>ppt_x</p:attrName>
                                        </p:attrNameLst>
                                      </p:cBhvr>
                                      <p:tavLst>
                                        <p:tav tm="0">
                                          <p:val>
                                            <p:strVal val="#ppt_x"/>
                                          </p:val>
                                        </p:tav>
                                        <p:tav tm="100000">
                                          <p:val>
                                            <p:strVal val="#ppt_x"/>
                                          </p:val>
                                        </p:tav>
                                      </p:tavLst>
                                    </p:anim>
                                    <p:anim calcmode="lin" valueType="num">
                                      <p:cBhvr>
                                        <p:cTn id="3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randombar(horizontal)">
                                      <p:cBhvr>
                                        <p:cTn id="41" dur="500"/>
                                        <p:tgtEl>
                                          <p:spTgt spid="42"/>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1000"/>
                                        <p:tgtEl>
                                          <p:spTgt spid="27"/>
                                        </p:tgtEl>
                                      </p:cBhvr>
                                    </p:animEffect>
                                    <p:anim calcmode="lin" valueType="num">
                                      <p:cBhvr>
                                        <p:cTn id="47" dur="1000" fill="hold"/>
                                        <p:tgtEl>
                                          <p:spTgt spid="27"/>
                                        </p:tgtEl>
                                        <p:attrNameLst>
                                          <p:attrName>ppt_x</p:attrName>
                                        </p:attrNameLst>
                                      </p:cBhvr>
                                      <p:tavLst>
                                        <p:tav tm="0">
                                          <p:val>
                                            <p:strVal val="#ppt_x"/>
                                          </p:val>
                                        </p:tav>
                                        <p:tav tm="100000">
                                          <p:val>
                                            <p:strVal val="#ppt_x"/>
                                          </p:val>
                                        </p:tav>
                                      </p:tavLst>
                                    </p:anim>
                                    <p:anim calcmode="lin" valueType="num">
                                      <p:cBhvr>
                                        <p:cTn id="4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randombar(horizontal)">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1000"/>
                                        <p:tgtEl>
                                          <p:spTgt spid="46"/>
                                        </p:tgtEl>
                                      </p:cBhvr>
                                    </p:animEffect>
                                    <p:anim calcmode="lin" valueType="num">
                                      <p:cBhvr>
                                        <p:cTn id="59" dur="1000" fill="hold"/>
                                        <p:tgtEl>
                                          <p:spTgt spid="46"/>
                                        </p:tgtEl>
                                        <p:attrNameLst>
                                          <p:attrName>ppt_x</p:attrName>
                                        </p:attrNameLst>
                                      </p:cBhvr>
                                      <p:tavLst>
                                        <p:tav tm="0">
                                          <p:val>
                                            <p:strVal val="#ppt_x"/>
                                          </p:val>
                                        </p:tav>
                                        <p:tav tm="100000">
                                          <p:val>
                                            <p:strVal val="#ppt_x"/>
                                          </p:val>
                                        </p:tav>
                                      </p:tavLst>
                                    </p:anim>
                                    <p:anim calcmode="lin" valueType="num">
                                      <p:cBhvr>
                                        <p:cTn id="6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1000"/>
                                        <p:tgtEl>
                                          <p:spTgt spid="45"/>
                                        </p:tgtEl>
                                      </p:cBhvr>
                                    </p:animEffect>
                                    <p:anim calcmode="lin" valueType="num">
                                      <p:cBhvr>
                                        <p:cTn id="66" dur="1000" fill="hold"/>
                                        <p:tgtEl>
                                          <p:spTgt spid="45"/>
                                        </p:tgtEl>
                                        <p:attrNameLst>
                                          <p:attrName>ppt_x</p:attrName>
                                        </p:attrNameLst>
                                      </p:cBhvr>
                                      <p:tavLst>
                                        <p:tav tm="0">
                                          <p:val>
                                            <p:strVal val="#ppt_x"/>
                                          </p:val>
                                        </p:tav>
                                        <p:tav tm="100000">
                                          <p:val>
                                            <p:strVal val="#ppt_x"/>
                                          </p:val>
                                        </p:tav>
                                      </p:tavLst>
                                    </p:anim>
                                    <p:anim calcmode="lin" valueType="num">
                                      <p:cBhvr>
                                        <p:cTn id="67"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39" grpId="0" animBg="1"/>
      <p:bldP spid="42" grpId="0" animBg="1"/>
      <p:bldP spid="44" grpId="0" animBg="1"/>
      <p:bldP spid="44" grpId="1" animBg="1"/>
      <p:bldP spid="45" grpId="0" animBg="1"/>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5"/>
          <p:cNvGrpSpPr/>
          <p:nvPr/>
        </p:nvGrpSpPr>
        <p:grpSpPr>
          <a:xfrm>
            <a:off x="3493140" y="1064965"/>
            <a:ext cx="5650860" cy="3533348"/>
            <a:chOff x="4092106" y="1173178"/>
            <a:chExt cx="4340383" cy="2633844"/>
          </a:xfrm>
        </p:grpSpPr>
        <p:sp>
          <p:nvSpPr>
            <p:cNvPr id="14" name="椭圆 1"/>
            <p:cNvSpPr/>
            <p:nvPr/>
          </p:nvSpPr>
          <p:spPr>
            <a:xfrm>
              <a:off x="5738375" y="1173178"/>
              <a:ext cx="2694114" cy="2633844"/>
            </a:xfrm>
            <a:prstGeom prst="ellipse">
              <a:avLst/>
            </a:prstGeom>
            <a:solidFill>
              <a:schemeClr val="tx2">
                <a:alpha val="1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1800" dirty="0" err="1" smtClean="0">
                <a:solidFill>
                  <a:schemeClr val="tx2"/>
                </a:solidFill>
                <a:latin typeface="Cambria" panose="02040503050406030204" pitchFamily="18" charset="0"/>
              </a:endParaRPr>
            </a:p>
          </p:txBody>
        </p:sp>
        <p:sp>
          <p:nvSpPr>
            <p:cNvPr id="15" name="椭圆 6"/>
            <p:cNvSpPr/>
            <p:nvPr/>
          </p:nvSpPr>
          <p:spPr>
            <a:xfrm>
              <a:off x="4092106" y="1173178"/>
              <a:ext cx="2697573" cy="2633844"/>
            </a:xfrm>
            <a:prstGeom prst="ellipse">
              <a:avLst/>
            </a:prstGeom>
            <a:solidFill>
              <a:schemeClr val="tx2">
                <a:alpha val="1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1800" dirty="0" err="1" smtClean="0">
                <a:solidFill>
                  <a:schemeClr val="tx2"/>
                </a:solidFill>
                <a:latin typeface="Cambria" panose="02040503050406030204" pitchFamily="18" charset="0"/>
              </a:endParaRPr>
            </a:p>
          </p:txBody>
        </p:sp>
      </p:grpSp>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Sequence ID</a:t>
            </a:r>
            <a:endParaRPr lang="en-US" dirty="0">
              <a:solidFill>
                <a:schemeClr val="tx2"/>
              </a:solidFill>
              <a:latin typeface="Cambria" panose="02040503050406030204" pitchFamily="18" charset="0"/>
            </a:endParaRPr>
          </a:p>
        </p:txBody>
      </p:sp>
      <p:sp>
        <p:nvSpPr>
          <p:cNvPr id="34" name="文本框 33"/>
          <p:cNvSpPr txBox="1"/>
          <p:nvPr/>
        </p:nvSpPr>
        <p:spPr>
          <a:xfrm>
            <a:off x="532041" y="2067325"/>
            <a:ext cx="7184662" cy="646331"/>
          </a:xfrm>
          <a:prstGeom prst="rect">
            <a:avLst/>
          </a:prstGeom>
          <a:noFill/>
        </p:spPr>
        <p:txBody>
          <a:bodyPr wrap="square" rtlCol="0">
            <a:spAutoFit/>
          </a:bodyPr>
          <a:lstStyle/>
          <a:p>
            <a:pPr lvl="0"/>
            <a:r>
              <a:rPr lang="en-US" sz="1800" b="1" dirty="0">
                <a:solidFill>
                  <a:schemeClr val="tx2"/>
                </a:solidFill>
                <a:latin typeface="Cambria" panose="02040503050406030204" pitchFamily="18" charset="0"/>
                <a:cs typeface="MV Boli" panose="02000500030200090000" pitchFamily="2" charset="0"/>
              </a:rPr>
              <a:t>In several contexts, 32-bit sequence values called "</a:t>
            </a:r>
            <a:r>
              <a:rPr lang="en-US" sz="1800" b="1" dirty="0" smtClean="0">
                <a:solidFill>
                  <a:schemeClr val="tx2"/>
                </a:solidFill>
                <a:latin typeface="Cambria" panose="02040503050406030204" pitchFamily="18" charset="0"/>
                <a:cs typeface="MV Boli" panose="02000500030200090000" pitchFamily="2" charset="0"/>
              </a:rPr>
              <a:t>seq-id" </a:t>
            </a:r>
            <a:r>
              <a:rPr lang="en-US" sz="1800" b="1" dirty="0">
                <a:solidFill>
                  <a:schemeClr val="tx2"/>
                </a:solidFill>
                <a:latin typeface="Cambria" panose="02040503050406030204" pitchFamily="18" charset="0"/>
                <a:cs typeface="MV Boli" panose="02000500030200090000" pitchFamily="2" charset="0"/>
              </a:rPr>
              <a:t>are used as part of managing locking state. Such values are </a:t>
            </a:r>
            <a:r>
              <a:rPr lang="en-US" sz="1800" b="1" dirty="0" smtClean="0">
                <a:solidFill>
                  <a:schemeClr val="tx2"/>
                </a:solidFill>
                <a:latin typeface="Cambria" panose="02040503050406030204" pitchFamily="18" charset="0"/>
                <a:cs typeface="MV Boli" panose="02000500030200090000" pitchFamily="2" charset="0"/>
              </a:rPr>
              <a:t>used:</a:t>
            </a:r>
            <a:endParaRPr lang="en-US" sz="1800" b="1" dirty="0">
              <a:solidFill>
                <a:schemeClr val="tx2"/>
              </a:solidFill>
              <a:latin typeface="Cambria" panose="02040503050406030204" pitchFamily="18" charset="0"/>
              <a:cs typeface="MV Boli" panose="02000500030200090000" pitchFamily="2" charset="0"/>
            </a:endParaRPr>
          </a:p>
        </p:txBody>
      </p:sp>
      <p:sp>
        <p:nvSpPr>
          <p:cNvPr id="7" name="TextBox 9"/>
          <p:cNvSpPr txBox="1"/>
          <p:nvPr/>
        </p:nvSpPr>
        <p:spPr>
          <a:xfrm>
            <a:off x="840651" y="2877446"/>
            <a:ext cx="656744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b="1" dirty="0" smtClean="0">
                <a:solidFill>
                  <a:schemeClr val="tx2"/>
                </a:solidFill>
                <a:latin typeface="Cambria" panose="02040503050406030204" pitchFamily="18" charset="0"/>
                <a:cs typeface="MV Boli" panose="02000500030200090000" pitchFamily="2" charset="0"/>
              </a:rPr>
              <a:t>To </a:t>
            </a:r>
            <a:r>
              <a:rPr lang="en-US" b="1" dirty="0">
                <a:solidFill>
                  <a:schemeClr val="tx2"/>
                </a:solidFill>
                <a:latin typeface="Cambria" panose="02040503050406030204" pitchFamily="18" charset="0"/>
                <a:cs typeface="MV Boli" panose="02000500030200090000" pitchFamily="2" charset="0"/>
              </a:rPr>
              <a:t>provide an ordering of locking-related operations </a:t>
            </a:r>
            <a:r>
              <a:rPr lang="en-US" b="1" dirty="0" smtClean="0">
                <a:solidFill>
                  <a:schemeClr val="tx2"/>
                </a:solidFill>
                <a:latin typeface="Cambria" panose="02040503050406030204" pitchFamily="18" charset="0"/>
                <a:cs typeface="MV Boli" panose="02000500030200090000" pitchFamily="2" charset="0"/>
              </a:rPr>
              <a:t>associated with </a:t>
            </a:r>
            <a:r>
              <a:rPr lang="en-US" b="1" dirty="0">
                <a:solidFill>
                  <a:schemeClr val="tx2"/>
                </a:solidFill>
                <a:latin typeface="Cambria" panose="02040503050406030204" pitchFamily="18" charset="0"/>
                <a:cs typeface="MV Boli" panose="02000500030200090000" pitchFamily="2" charset="0"/>
              </a:rPr>
              <a:t>a particular lock-owner or open-owner</a:t>
            </a:r>
            <a:r>
              <a:rPr lang="en-US" b="1" dirty="0" smtClean="0">
                <a:solidFill>
                  <a:schemeClr val="tx2"/>
                </a:solidFill>
                <a:latin typeface="Cambria" panose="02040503050406030204" pitchFamily="18" charset="0"/>
                <a:cs typeface="MV Boli" panose="02000500030200090000" pitchFamily="2" charset="0"/>
              </a:rPr>
              <a:t>.</a:t>
            </a:r>
            <a:endParaRPr lang="en-US" b="1" dirty="0">
              <a:solidFill>
                <a:schemeClr val="tx2"/>
              </a:solidFill>
              <a:latin typeface="Cambria" panose="02040503050406030204" pitchFamily="18" charset="0"/>
            </a:endParaRPr>
          </a:p>
        </p:txBody>
      </p:sp>
      <p:sp>
        <p:nvSpPr>
          <p:cNvPr id="8" name="TextBox 19"/>
          <p:cNvSpPr txBox="1"/>
          <p:nvPr/>
        </p:nvSpPr>
        <p:spPr>
          <a:xfrm>
            <a:off x="840651" y="3555862"/>
            <a:ext cx="6567442"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b="1" dirty="0" smtClean="0">
                <a:solidFill>
                  <a:schemeClr val="tx2"/>
                </a:solidFill>
                <a:latin typeface="Cambria" panose="02040503050406030204" pitchFamily="18" charset="0"/>
                <a:cs typeface="MV Boli" panose="02000500030200090000" pitchFamily="2" charset="0"/>
              </a:rPr>
              <a:t>To </a:t>
            </a:r>
            <a:r>
              <a:rPr lang="en-US" b="1" dirty="0">
                <a:solidFill>
                  <a:schemeClr val="tx2"/>
                </a:solidFill>
                <a:latin typeface="Cambria" panose="02040503050406030204" pitchFamily="18" charset="0"/>
                <a:cs typeface="MV Boli" panose="02000500030200090000" pitchFamily="2" charset="0"/>
              </a:rPr>
              <a:t>define an ordered set of instances of a set of locks sharing </a:t>
            </a:r>
            <a:r>
              <a:rPr lang="en-US" b="1" dirty="0" smtClean="0">
                <a:solidFill>
                  <a:schemeClr val="tx2"/>
                </a:solidFill>
                <a:latin typeface="Cambria" panose="02040503050406030204" pitchFamily="18" charset="0"/>
                <a:cs typeface="MV Boli" panose="02000500030200090000" pitchFamily="2" charset="0"/>
              </a:rPr>
              <a:t>a particular </a:t>
            </a:r>
            <a:r>
              <a:rPr lang="en-US" b="1" dirty="0">
                <a:solidFill>
                  <a:schemeClr val="tx2"/>
                </a:solidFill>
                <a:latin typeface="Cambria" panose="02040503050406030204" pitchFamily="18" charset="0"/>
                <a:cs typeface="MV Boli" panose="02000500030200090000" pitchFamily="2" charset="0"/>
              </a:rPr>
              <a:t>set of </a:t>
            </a:r>
            <a:r>
              <a:rPr lang="en-US" b="1" dirty="0" smtClean="0">
                <a:solidFill>
                  <a:schemeClr val="tx2"/>
                </a:solidFill>
                <a:latin typeface="Cambria" panose="02040503050406030204" pitchFamily="18" charset="0"/>
                <a:cs typeface="MV Boli" panose="02000500030200090000" pitchFamily="2" charset="0"/>
              </a:rPr>
              <a:t>ownership characteristics.</a:t>
            </a:r>
            <a:r>
              <a:rPr lang="en-US" b="1" dirty="0">
                <a:solidFill>
                  <a:schemeClr val="tx2"/>
                </a:solidFill>
                <a:latin typeface="Cambria" panose="02040503050406030204" pitchFamily="18" charset="0"/>
                <a:cs typeface="MV Boli" panose="02000500030200090000" pitchFamily="2" charset="0"/>
              </a:rPr>
              <a:t/>
            </a:r>
            <a:br>
              <a:rPr lang="en-US" b="1" dirty="0">
                <a:solidFill>
                  <a:schemeClr val="tx2"/>
                </a:solidFill>
                <a:latin typeface="Cambria" panose="02040503050406030204" pitchFamily="18" charset="0"/>
                <a:cs typeface="MV Boli" panose="02000500030200090000" pitchFamily="2" charset="0"/>
              </a:rPr>
            </a:br>
            <a:endParaRPr lang="en-US" b="1" dirty="0">
              <a:solidFill>
                <a:schemeClr val="tx2"/>
              </a:solidFill>
              <a:latin typeface="Cambria" panose="02040503050406030204" pitchFamily="18" charset="0"/>
              <a:cs typeface="MV Boli" panose="02000500030200090000" pitchFamily="2" charset="0"/>
            </a:endParaRPr>
          </a:p>
        </p:txBody>
      </p:sp>
      <p:sp>
        <p:nvSpPr>
          <p:cNvPr id="9" name="TextBox 19"/>
          <p:cNvSpPr txBox="1"/>
          <p:nvPr/>
        </p:nvSpPr>
        <p:spPr>
          <a:xfrm>
            <a:off x="532041" y="1140218"/>
            <a:ext cx="7184662"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tx2"/>
                </a:solidFill>
                <a:latin typeface="Cambria" panose="02040503050406030204" pitchFamily="18" charset="0"/>
                <a:cs typeface="MV Boli" panose="02000500030200090000" pitchFamily="2" charset="0"/>
              </a:rPr>
              <a:t>Seq-id is the head part of state-id, which value starts from 0 when the state-id instantiated, and advances 1 for each subsequent operations </a:t>
            </a:r>
            <a:endParaRPr lang="en-US" b="1" dirty="0">
              <a:solidFill>
                <a:schemeClr val="tx2"/>
              </a:solidFill>
              <a:latin typeface="Cambria" panose="02040503050406030204" pitchFamily="18" charset="0"/>
              <a:cs typeface="MV Boli" panose="02000500030200090000" pitchFamily="2" charset="0"/>
            </a:endParaRPr>
          </a:p>
        </p:txBody>
      </p:sp>
    </p:spTree>
    <p:extLst>
      <p:ext uri="{BB962C8B-B14F-4D97-AF65-F5344CB8AC3E}">
        <p14:creationId xmlns:p14="http://schemas.microsoft.com/office/powerpoint/2010/main" val="28572125"/>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State ID</a:t>
            </a:r>
            <a:endParaRPr lang="en-US" dirty="0">
              <a:solidFill>
                <a:schemeClr val="tx2"/>
              </a:solidFill>
              <a:latin typeface="Cambria" panose="02040503050406030204" pitchFamily="18" charset="0"/>
            </a:endParaRPr>
          </a:p>
        </p:txBody>
      </p:sp>
      <p:grpSp>
        <p:nvGrpSpPr>
          <p:cNvPr id="3" name="组合 2"/>
          <p:cNvGrpSpPr/>
          <p:nvPr/>
        </p:nvGrpSpPr>
        <p:grpSpPr>
          <a:xfrm>
            <a:off x="441960" y="904709"/>
            <a:ext cx="7711440" cy="1828313"/>
            <a:chOff x="441960" y="827571"/>
            <a:chExt cx="7711440" cy="1828313"/>
          </a:xfrm>
        </p:grpSpPr>
        <p:grpSp>
          <p:nvGrpSpPr>
            <p:cNvPr id="90" name="Group 19"/>
            <p:cNvGrpSpPr/>
            <p:nvPr/>
          </p:nvGrpSpPr>
          <p:grpSpPr>
            <a:xfrm>
              <a:off x="1552209" y="2013184"/>
              <a:ext cx="5399498" cy="642700"/>
              <a:chOff x="902224" y="5333998"/>
              <a:chExt cx="5399498" cy="642700"/>
            </a:xfrm>
          </p:grpSpPr>
          <p:grpSp>
            <p:nvGrpSpPr>
              <p:cNvPr id="91" name="Group 20"/>
              <p:cNvGrpSpPr/>
              <p:nvPr/>
            </p:nvGrpSpPr>
            <p:grpSpPr>
              <a:xfrm>
                <a:off x="902224" y="5610998"/>
                <a:ext cx="5399498" cy="365700"/>
                <a:chOff x="653753" y="4319790"/>
                <a:chExt cx="5399498" cy="365700"/>
              </a:xfrm>
            </p:grpSpPr>
            <p:grpSp>
              <p:nvGrpSpPr>
                <p:cNvPr id="98" name="Group 27"/>
                <p:cNvGrpSpPr/>
                <p:nvPr/>
              </p:nvGrpSpPr>
              <p:grpSpPr>
                <a:xfrm>
                  <a:off x="653753" y="4319791"/>
                  <a:ext cx="3263933" cy="365699"/>
                  <a:chOff x="1600200" y="3657600"/>
                  <a:chExt cx="3444193" cy="365699"/>
                </a:xfrm>
              </p:grpSpPr>
              <p:sp>
                <p:nvSpPr>
                  <p:cNvPr id="100" name="Rectangle 29"/>
                  <p:cNvSpPr/>
                  <p:nvPr/>
                </p:nvSpPr>
                <p:spPr>
                  <a:xfrm>
                    <a:off x="1600200" y="3657600"/>
                    <a:ext cx="990600" cy="3656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solidFill>
                        <a:latin typeface="Cambria" panose="02040503050406030204" pitchFamily="18" charset="0"/>
                        <a:cs typeface="MV Boli" panose="02000500030200090000" pitchFamily="2" charset="0"/>
                      </a:rPr>
                      <a:t>Seqid=0</a:t>
                    </a:r>
                    <a:endParaRPr lang="en-US" sz="1100" b="1" dirty="0">
                      <a:solidFill>
                        <a:schemeClr val="tx2"/>
                      </a:solidFill>
                      <a:latin typeface="Cambria" panose="02040503050406030204" pitchFamily="18" charset="0"/>
                      <a:cs typeface="MV Boli" panose="02000500030200090000" pitchFamily="2" charset="0"/>
                    </a:endParaRPr>
                  </a:p>
                </p:txBody>
              </p:sp>
              <p:sp>
                <p:nvSpPr>
                  <p:cNvPr id="101" name="Rectangle 30"/>
                  <p:cNvSpPr/>
                  <p:nvPr/>
                </p:nvSpPr>
                <p:spPr>
                  <a:xfrm>
                    <a:off x="2590800" y="3657600"/>
                    <a:ext cx="2453593" cy="365699"/>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solidFill>
                        <a:latin typeface="Cambria" panose="02040503050406030204" pitchFamily="18" charset="0"/>
                        <a:cs typeface="MV Boli" panose="02000500030200090000" pitchFamily="2" charset="0"/>
                      </a:rPr>
                      <a:t> open (reservation) / delegation</a:t>
                    </a:r>
                    <a:endParaRPr lang="en-US" sz="1100" b="1" dirty="0">
                      <a:solidFill>
                        <a:schemeClr val="tx2"/>
                      </a:solidFill>
                      <a:latin typeface="Cambria" panose="02040503050406030204" pitchFamily="18" charset="0"/>
                      <a:cs typeface="MV Boli" panose="02000500030200090000" pitchFamily="2" charset="0"/>
                    </a:endParaRPr>
                  </a:p>
                </p:txBody>
              </p:sp>
            </p:grpSp>
            <p:sp>
              <p:nvSpPr>
                <p:cNvPr id="99" name="Rectangle 28"/>
                <p:cNvSpPr/>
                <p:nvPr/>
              </p:nvSpPr>
              <p:spPr>
                <a:xfrm>
                  <a:off x="3917687" y="4319790"/>
                  <a:ext cx="2135564" cy="365699"/>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solidFill>
                      <a:latin typeface="Cambria" panose="02040503050406030204" pitchFamily="18" charset="0"/>
                      <a:cs typeface="MV Boli" panose="02000500030200090000" pitchFamily="2" charset="0"/>
                    </a:rPr>
                    <a:t>openowner &amp; inode</a:t>
                  </a:r>
                  <a:endParaRPr lang="en-US" sz="1100" b="1" dirty="0">
                    <a:solidFill>
                      <a:schemeClr val="tx2"/>
                    </a:solidFill>
                    <a:latin typeface="Cambria" panose="02040503050406030204" pitchFamily="18" charset="0"/>
                    <a:cs typeface="MV Boli" panose="02000500030200090000" pitchFamily="2" charset="0"/>
                  </a:endParaRPr>
                </a:p>
              </p:txBody>
            </p:sp>
          </p:grpSp>
          <p:sp>
            <p:nvSpPr>
              <p:cNvPr id="97" name="TextBox 26"/>
              <p:cNvSpPr txBox="1"/>
              <p:nvPr/>
            </p:nvSpPr>
            <p:spPr>
              <a:xfrm>
                <a:off x="971952" y="5333999"/>
                <a:ext cx="799300" cy="261610"/>
              </a:xfrm>
              <a:prstGeom prst="rect">
                <a:avLst/>
              </a:prstGeom>
              <a:noFill/>
              <a:ln>
                <a:noFill/>
              </a:ln>
            </p:spPr>
            <p:txBody>
              <a:bodyPr wrap="square" rtlCol="0">
                <a:spAutoFit/>
              </a:bodyPr>
              <a:lstStyle/>
              <a:p>
                <a:r>
                  <a:rPr lang="en-US" sz="1100" b="1" dirty="0" smtClean="0">
                    <a:solidFill>
                      <a:schemeClr val="tx2"/>
                    </a:solidFill>
                    <a:latin typeface="Cambria" panose="02040503050406030204" pitchFamily="18" charset="0"/>
                    <a:cs typeface="MV Boli" panose="02000500030200090000" pitchFamily="2" charset="0"/>
                  </a:rPr>
                  <a:t>32 bits</a:t>
                </a:r>
                <a:endParaRPr lang="en-US" sz="1100" b="1" dirty="0">
                  <a:solidFill>
                    <a:schemeClr val="tx2"/>
                  </a:solidFill>
                  <a:latin typeface="Cambria" panose="02040503050406030204" pitchFamily="18" charset="0"/>
                  <a:cs typeface="MV Boli" panose="02000500030200090000" pitchFamily="2" charset="0"/>
                </a:endParaRPr>
              </a:p>
            </p:txBody>
          </p:sp>
          <p:sp>
            <p:nvSpPr>
              <p:cNvPr id="95" name="TextBox 24"/>
              <p:cNvSpPr txBox="1"/>
              <p:nvPr/>
            </p:nvSpPr>
            <p:spPr>
              <a:xfrm>
                <a:off x="3435644" y="5333998"/>
                <a:ext cx="1461026" cy="261610"/>
              </a:xfrm>
              <a:prstGeom prst="rect">
                <a:avLst/>
              </a:prstGeom>
              <a:noFill/>
              <a:ln>
                <a:noFill/>
              </a:ln>
            </p:spPr>
            <p:txBody>
              <a:bodyPr wrap="square" rtlCol="0">
                <a:spAutoFit/>
              </a:bodyPr>
              <a:lstStyle/>
              <a:p>
                <a:pPr algn="ctr"/>
                <a:r>
                  <a:rPr lang="en-US" sz="1100" b="1" dirty="0" smtClean="0">
                    <a:solidFill>
                      <a:schemeClr val="tx2"/>
                    </a:solidFill>
                    <a:latin typeface="Cambria" panose="02040503050406030204" pitchFamily="18" charset="0"/>
                    <a:cs typeface="MV Boli" panose="02000500030200090000" pitchFamily="2" charset="0"/>
                  </a:rPr>
                  <a:t>96 bits “Others”</a:t>
                </a:r>
                <a:endParaRPr lang="en-US" sz="1100" b="1" dirty="0">
                  <a:solidFill>
                    <a:schemeClr val="tx2"/>
                  </a:solidFill>
                  <a:latin typeface="Cambria" panose="02040503050406030204" pitchFamily="18" charset="0"/>
                  <a:cs typeface="MV Boli" panose="02000500030200090000" pitchFamily="2" charset="0"/>
                </a:endParaRPr>
              </a:p>
            </p:txBody>
          </p:sp>
        </p:grpSp>
        <p:sp>
          <p:nvSpPr>
            <p:cNvPr id="102" name="Rectangle 3"/>
            <p:cNvSpPr/>
            <p:nvPr/>
          </p:nvSpPr>
          <p:spPr>
            <a:xfrm>
              <a:off x="441960" y="827571"/>
              <a:ext cx="7711440" cy="52322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400" b="1" u="sng" dirty="0" smtClean="0">
                  <a:solidFill>
                    <a:schemeClr val="tx2"/>
                  </a:solidFill>
                  <a:latin typeface="Cambria" panose="02040503050406030204" pitchFamily="18" charset="0"/>
                  <a:cs typeface="MV Boli" panose="02000500030200090000" pitchFamily="2" charset="0"/>
                </a:rPr>
                <a:t>A Stateid</a:t>
              </a:r>
              <a:r>
                <a:rPr lang="en-US" sz="1400" b="1" dirty="0" smtClean="0">
                  <a:solidFill>
                    <a:schemeClr val="tx2"/>
                  </a:solidFill>
                  <a:latin typeface="Cambria" panose="02040503050406030204" pitchFamily="18" charset="0"/>
                  <a:cs typeface="MV Boli" panose="02000500030200090000" pitchFamily="2" charset="0"/>
                </a:rPr>
                <a:t> </a:t>
              </a:r>
              <a:r>
                <a:rPr lang="en-US" sz="1400" b="1" dirty="0">
                  <a:solidFill>
                    <a:schemeClr val="tx2"/>
                  </a:solidFill>
                  <a:latin typeface="Cambria" panose="02040503050406030204" pitchFamily="18" charset="0"/>
                  <a:cs typeface="MV Boli" panose="02000500030200090000" pitchFamily="2" charset="0"/>
                </a:rPr>
                <a:t>may </a:t>
              </a:r>
              <a:r>
                <a:rPr lang="en-US" sz="1400" b="1" dirty="0" smtClean="0">
                  <a:solidFill>
                    <a:schemeClr val="tx2"/>
                  </a:solidFill>
                  <a:latin typeface="Cambria" panose="02040503050406030204" pitchFamily="18" charset="0"/>
                  <a:cs typeface="MV Boli" panose="02000500030200090000" pitchFamily="2" charset="0"/>
                </a:rPr>
                <a:t>represents a open of particular file. </a:t>
              </a:r>
              <a:r>
                <a:rPr lang="en-US" sz="1400" b="1" dirty="0">
                  <a:solidFill>
                    <a:schemeClr val="tx2"/>
                  </a:solidFill>
                  <a:latin typeface="Cambria" panose="02040503050406030204" pitchFamily="18" charset="0"/>
                  <a:cs typeface="MV Boli" panose="02000500030200090000" pitchFamily="2" charset="0"/>
                </a:rPr>
                <a:t/>
              </a:r>
              <a:br>
                <a:rPr lang="en-US" sz="1400" b="1" dirty="0">
                  <a:solidFill>
                    <a:schemeClr val="tx2"/>
                  </a:solidFill>
                  <a:latin typeface="Cambria" panose="02040503050406030204" pitchFamily="18" charset="0"/>
                  <a:cs typeface="MV Boli" panose="02000500030200090000" pitchFamily="2" charset="0"/>
                </a:rPr>
              </a:br>
              <a:endParaRPr lang="en-US" sz="1400" b="1" dirty="0">
                <a:solidFill>
                  <a:schemeClr val="tx2"/>
                </a:solidFill>
                <a:latin typeface="Cambria" panose="02040503050406030204" pitchFamily="18" charset="0"/>
                <a:cs typeface="MV Boli" panose="02000500030200090000" pitchFamily="2" charset="0"/>
              </a:endParaRPr>
            </a:p>
          </p:txBody>
        </p:sp>
        <p:sp>
          <p:nvSpPr>
            <p:cNvPr id="103" name="Rectangle 5"/>
            <p:cNvSpPr/>
            <p:nvPr/>
          </p:nvSpPr>
          <p:spPr>
            <a:xfrm>
              <a:off x="441960" y="1175069"/>
              <a:ext cx="7711440" cy="73866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400" b="1" u="sng" dirty="0" smtClean="0">
                  <a:solidFill>
                    <a:schemeClr val="tx2"/>
                  </a:solidFill>
                  <a:latin typeface="Cambria" panose="02040503050406030204" pitchFamily="18" charset="0"/>
                  <a:cs typeface="MV Boli" panose="02000500030200090000" pitchFamily="2" charset="0"/>
                </a:rPr>
                <a:t>A Stateid </a:t>
              </a:r>
              <a:r>
                <a:rPr lang="en-US" sz="1400" b="1" dirty="0">
                  <a:solidFill>
                    <a:schemeClr val="tx2"/>
                  </a:solidFill>
                  <a:latin typeface="Cambria" panose="02040503050406030204" pitchFamily="18" charset="0"/>
                  <a:cs typeface="MV Boli" panose="02000500030200090000" pitchFamily="2" charset="0"/>
                </a:rPr>
                <a:t>may </a:t>
              </a:r>
              <a:r>
                <a:rPr lang="en-US" sz="1400" b="1" dirty="0" smtClean="0">
                  <a:solidFill>
                    <a:schemeClr val="tx2"/>
                  </a:solidFill>
                  <a:latin typeface="Cambria" panose="02040503050406030204" pitchFamily="18" charset="0"/>
                  <a:cs typeface="MV Boli" panose="02000500030200090000" pitchFamily="2" charset="0"/>
                </a:rPr>
                <a:t>represents </a:t>
              </a:r>
              <a:r>
                <a:rPr lang="en-US" sz="1400" b="1" dirty="0">
                  <a:solidFill>
                    <a:schemeClr val="tx2"/>
                  </a:solidFill>
                  <a:latin typeface="Cambria" panose="02040503050406030204" pitchFamily="18" charset="0"/>
                  <a:cs typeface="MV Boli" panose="02000500030200090000" pitchFamily="2" charset="0"/>
                </a:rPr>
                <a:t>file </a:t>
              </a:r>
              <a:r>
                <a:rPr lang="en-US" sz="1400" b="1" dirty="0" smtClean="0">
                  <a:solidFill>
                    <a:schemeClr val="tx2"/>
                  </a:solidFill>
                  <a:latin typeface="Cambria" panose="02040503050406030204" pitchFamily="18" charset="0"/>
                  <a:cs typeface="MV Boli" panose="02000500030200090000" pitchFamily="2" charset="0"/>
                </a:rPr>
                <a:t>delegation, </a:t>
              </a:r>
              <a:r>
                <a:rPr lang="en-US" sz="1400" b="1" dirty="0">
                  <a:solidFill>
                    <a:schemeClr val="tx2"/>
                  </a:solidFill>
                  <a:latin typeface="Cambria" panose="02040503050406030204" pitchFamily="18" charset="0"/>
                  <a:cs typeface="MV Boli" panose="02000500030200090000" pitchFamily="2" charset="0"/>
                </a:rPr>
                <a:t>which </a:t>
              </a:r>
              <a:r>
                <a:rPr lang="en-US" sz="1400" b="1" dirty="0" smtClean="0">
                  <a:solidFill>
                    <a:schemeClr val="tx2"/>
                  </a:solidFill>
                  <a:latin typeface="Cambria" panose="02040503050406030204" pitchFamily="18" charset="0"/>
                  <a:cs typeface="MV Boli" panose="02000500030200090000" pitchFamily="2" charset="0"/>
                </a:rPr>
                <a:t>is recallable guarantee </a:t>
              </a:r>
              <a:r>
                <a:rPr lang="en-US" sz="1400" b="1" dirty="0">
                  <a:solidFill>
                    <a:schemeClr val="tx2"/>
                  </a:solidFill>
                  <a:latin typeface="Cambria" panose="02040503050406030204" pitchFamily="18" charset="0"/>
                  <a:cs typeface="MV Boli" panose="02000500030200090000" pitchFamily="2" charset="0"/>
                </a:rPr>
                <a:t>by the server to the client that other clients will </a:t>
              </a:r>
              <a:r>
                <a:rPr lang="en-US" sz="1400" b="1" dirty="0" smtClean="0">
                  <a:solidFill>
                    <a:schemeClr val="tx2"/>
                  </a:solidFill>
                  <a:latin typeface="Cambria" panose="02040503050406030204" pitchFamily="18" charset="0"/>
                  <a:cs typeface="MV Boli" panose="02000500030200090000" pitchFamily="2" charset="0"/>
                </a:rPr>
                <a:t>not reference</a:t>
              </a:r>
              <a:r>
                <a:rPr lang="en-US" sz="1400" b="1" dirty="0">
                  <a:solidFill>
                    <a:schemeClr val="tx2"/>
                  </a:solidFill>
                  <a:latin typeface="Cambria" panose="02040503050406030204" pitchFamily="18" charset="0"/>
                  <a:cs typeface="MV Boli" panose="02000500030200090000" pitchFamily="2" charset="0"/>
                </a:rPr>
                <a:t>, or will not modify, a particular file until </a:t>
              </a:r>
              <a:r>
                <a:rPr lang="en-US" sz="1400" b="1" dirty="0" smtClean="0">
                  <a:solidFill>
                    <a:schemeClr val="tx2"/>
                  </a:solidFill>
                  <a:latin typeface="Cambria" panose="02040503050406030204" pitchFamily="18" charset="0"/>
                  <a:cs typeface="MV Boli" panose="02000500030200090000" pitchFamily="2" charset="0"/>
                </a:rPr>
                <a:t>the delegation </a:t>
              </a:r>
              <a:r>
                <a:rPr lang="en-US" sz="1400" b="1" dirty="0">
                  <a:solidFill>
                    <a:schemeClr val="tx2"/>
                  </a:solidFill>
                  <a:latin typeface="Cambria" panose="02040503050406030204" pitchFamily="18" charset="0"/>
                  <a:cs typeface="MV Boli" panose="02000500030200090000" pitchFamily="2" charset="0"/>
                </a:rPr>
                <a:t>is returned</a:t>
              </a:r>
              <a:r>
                <a:rPr lang="en-US" sz="1400" b="1" dirty="0" smtClean="0">
                  <a:solidFill>
                    <a:schemeClr val="tx2"/>
                  </a:solidFill>
                  <a:latin typeface="Cambria" panose="02040503050406030204" pitchFamily="18" charset="0"/>
                  <a:cs typeface="MV Boli" panose="02000500030200090000" pitchFamily="2" charset="0"/>
                </a:rPr>
                <a:t>.</a:t>
              </a:r>
              <a:endParaRPr lang="en-US" sz="1400" b="1" dirty="0">
                <a:solidFill>
                  <a:schemeClr val="tx2"/>
                </a:solidFill>
                <a:latin typeface="Cambria" panose="02040503050406030204" pitchFamily="18" charset="0"/>
                <a:cs typeface="MV Boli" panose="02000500030200090000" pitchFamily="2" charset="0"/>
              </a:endParaRPr>
            </a:p>
          </p:txBody>
        </p:sp>
      </p:grpSp>
      <p:grpSp>
        <p:nvGrpSpPr>
          <p:cNvPr id="2" name="组合 1"/>
          <p:cNvGrpSpPr/>
          <p:nvPr/>
        </p:nvGrpSpPr>
        <p:grpSpPr>
          <a:xfrm>
            <a:off x="441960" y="3195563"/>
            <a:ext cx="6629400" cy="1238544"/>
            <a:chOff x="441960" y="3156994"/>
            <a:chExt cx="6629400" cy="1238544"/>
          </a:xfrm>
        </p:grpSpPr>
        <p:grpSp>
          <p:nvGrpSpPr>
            <p:cNvPr id="108" name="Group 19"/>
            <p:cNvGrpSpPr/>
            <p:nvPr/>
          </p:nvGrpSpPr>
          <p:grpSpPr>
            <a:xfrm>
              <a:off x="1552209" y="3752838"/>
              <a:ext cx="5399498" cy="642700"/>
              <a:chOff x="902224" y="5333998"/>
              <a:chExt cx="5399498" cy="642700"/>
            </a:xfrm>
          </p:grpSpPr>
          <p:grpSp>
            <p:nvGrpSpPr>
              <p:cNvPr id="109" name="Group 20"/>
              <p:cNvGrpSpPr/>
              <p:nvPr/>
            </p:nvGrpSpPr>
            <p:grpSpPr>
              <a:xfrm>
                <a:off x="902224" y="5610998"/>
                <a:ext cx="5399498" cy="365700"/>
                <a:chOff x="653753" y="4319790"/>
                <a:chExt cx="5399498" cy="365700"/>
              </a:xfrm>
            </p:grpSpPr>
            <p:grpSp>
              <p:nvGrpSpPr>
                <p:cNvPr id="112" name="Group 27"/>
                <p:cNvGrpSpPr/>
                <p:nvPr/>
              </p:nvGrpSpPr>
              <p:grpSpPr>
                <a:xfrm>
                  <a:off x="653753" y="4319791"/>
                  <a:ext cx="3263933" cy="365699"/>
                  <a:chOff x="1600200" y="3657600"/>
                  <a:chExt cx="3444193" cy="365699"/>
                </a:xfrm>
              </p:grpSpPr>
              <p:sp>
                <p:nvSpPr>
                  <p:cNvPr id="114" name="Rectangle 29"/>
                  <p:cNvSpPr/>
                  <p:nvPr/>
                </p:nvSpPr>
                <p:spPr>
                  <a:xfrm>
                    <a:off x="1600200" y="3657600"/>
                    <a:ext cx="990600" cy="3656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2"/>
                        </a:solidFill>
                        <a:latin typeface="Cambria" panose="02040503050406030204" pitchFamily="18" charset="0"/>
                        <a:cs typeface="MV Boli" panose="02000500030200090000" pitchFamily="2" charset="0"/>
                      </a:rPr>
                      <a:t>Seqid=0</a:t>
                    </a:r>
                    <a:endParaRPr lang="en-US" sz="900" b="1" dirty="0">
                      <a:solidFill>
                        <a:schemeClr val="tx2"/>
                      </a:solidFill>
                      <a:latin typeface="Cambria" panose="02040503050406030204" pitchFamily="18" charset="0"/>
                      <a:cs typeface="MV Boli" panose="02000500030200090000" pitchFamily="2" charset="0"/>
                    </a:endParaRPr>
                  </a:p>
                </p:txBody>
              </p:sp>
              <p:sp>
                <p:nvSpPr>
                  <p:cNvPr id="115" name="Rectangle 30"/>
                  <p:cNvSpPr/>
                  <p:nvPr/>
                </p:nvSpPr>
                <p:spPr>
                  <a:xfrm>
                    <a:off x="2590800" y="3657600"/>
                    <a:ext cx="2453593" cy="365699"/>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2"/>
                        </a:solidFill>
                        <a:latin typeface="Cambria" panose="02040503050406030204" pitchFamily="18" charset="0"/>
                        <a:cs typeface="MV Boli" panose="02000500030200090000" pitchFamily="2" charset="0"/>
                      </a:rPr>
                      <a:t> [lock1, lock2, lock3]</a:t>
                    </a:r>
                    <a:endParaRPr lang="en-US" sz="900" b="1" dirty="0">
                      <a:solidFill>
                        <a:schemeClr val="tx2"/>
                      </a:solidFill>
                      <a:latin typeface="Cambria" panose="02040503050406030204" pitchFamily="18" charset="0"/>
                      <a:cs typeface="MV Boli" panose="02000500030200090000" pitchFamily="2" charset="0"/>
                    </a:endParaRPr>
                  </a:p>
                </p:txBody>
              </p:sp>
            </p:grpSp>
            <p:sp>
              <p:nvSpPr>
                <p:cNvPr id="113" name="Rectangle 28"/>
                <p:cNvSpPr/>
                <p:nvPr/>
              </p:nvSpPr>
              <p:spPr>
                <a:xfrm>
                  <a:off x="3917687" y="4319790"/>
                  <a:ext cx="2135564" cy="365699"/>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2"/>
                      </a:solidFill>
                      <a:latin typeface="Cambria" panose="02040503050406030204" pitchFamily="18" charset="0"/>
                      <a:cs typeface="MV Boli" panose="02000500030200090000" pitchFamily="2" charset="0"/>
                    </a:rPr>
                    <a:t>openowner &amp; </a:t>
                  </a:r>
                  <a:r>
                    <a:rPr lang="en-US" sz="900" b="1" dirty="0" err="1" smtClean="0">
                      <a:solidFill>
                        <a:schemeClr val="tx2"/>
                      </a:solidFill>
                      <a:latin typeface="Cambria" panose="02040503050406030204" pitchFamily="18" charset="0"/>
                      <a:cs typeface="MV Boli" panose="02000500030200090000" pitchFamily="2" charset="0"/>
                    </a:rPr>
                    <a:t>locksowner</a:t>
                  </a:r>
                  <a:r>
                    <a:rPr lang="en-US" sz="900" b="1" dirty="0" smtClean="0">
                      <a:solidFill>
                        <a:schemeClr val="tx2"/>
                      </a:solidFill>
                      <a:latin typeface="Cambria" panose="02040503050406030204" pitchFamily="18" charset="0"/>
                      <a:cs typeface="MV Boli" panose="02000500030200090000" pitchFamily="2" charset="0"/>
                    </a:rPr>
                    <a:t> &amp; inode</a:t>
                  </a:r>
                  <a:endParaRPr lang="en-US" sz="900" b="1" dirty="0">
                    <a:solidFill>
                      <a:schemeClr val="tx2"/>
                    </a:solidFill>
                    <a:latin typeface="Cambria" panose="02040503050406030204" pitchFamily="18" charset="0"/>
                    <a:cs typeface="MV Boli" panose="02000500030200090000" pitchFamily="2" charset="0"/>
                  </a:endParaRPr>
                </a:p>
              </p:txBody>
            </p:sp>
          </p:grpSp>
          <p:sp>
            <p:nvSpPr>
              <p:cNvPr id="110" name="TextBox 26"/>
              <p:cNvSpPr txBox="1"/>
              <p:nvPr/>
            </p:nvSpPr>
            <p:spPr>
              <a:xfrm>
                <a:off x="971952" y="5333999"/>
                <a:ext cx="799300" cy="276999"/>
              </a:xfrm>
              <a:prstGeom prst="rect">
                <a:avLst/>
              </a:prstGeom>
              <a:noFill/>
              <a:ln>
                <a:noFill/>
              </a:ln>
            </p:spPr>
            <p:txBody>
              <a:bodyPr wrap="square" rtlCol="0">
                <a:spAutoFit/>
              </a:bodyPr>
              <a:lstStyle/>
              <a:p>
                <a:r>
                  <a:rPr lang="en-US" sz="1200" b="1" dirty="0" smtClean="0">
                    <a:solidFill>
                      <a:schemeClr val="tx2"/>
                    </a:solidFill>
                    <a:latin typeface="Cambria" panose="02040503050406030204" pitchFamily="18" charset="0"/>
                    <a:cs typeface="MV Boli" panose="02000500030200090000" pitchFamily="2" charset="0"/>
                  </a:rPr>
                  <a:t>32 bits</a:t>
                </a:r>
                <a:endParaRPr lang="en-US" sz="1200" b="1" dirty="0">
                  <a:solidFill>
                    <a:schemeClr val="tx2"/>
                  </a:solidFill>
                  <a:latin typeface="Cambria" panose="02040503050406030204" pitchFamily="18" charset="0"/>
                  <a:cs typeface="MV Boli" panose="02000500030200090000" pitchFamily="2" charset="0"/>
                </a:endParaRPr>
              </a:p>
            </p:txBody>
          </p:sp>
          <p:sp>
            <p:nvSpPr>
              <p:cNvPr id="111" name="TextBox 24"/>
              <p:cNvSpPr txBox="1"/>
              <p:nvPr/>
            </p:nvSpPr>
            <p:spPr>
              <a:xfrm>
                <a:off x="3435644" y="5333998"/>
                <a:ext cx="1461026" cy="276999"/>
              </a:xfrm>
              <a:prstGeom prst="rect">
                <a:avLst/>
              </a:prstGeom>
              <a:noFill/>
              <a:ln>
                <a:noFill/>
              </a:ln>
            </p:spPr>
            <p:txBody>
              <a:bodyPr wrap="square" rtlCol="0">
                <a:spAutoFit/>
              </a:bodyPr>
              <a:lstStyle/>
              <a:p>
                <a:pPr algn="ctr"/>
                <a:r>
                  <a:rPr lang="en-US" sz="1200" b="1" dirty="0" smtClean="0">
                    <a:solidFill>
                      <a:schemeClr val="tx2"/>
                    </a:solidFill>
                    <a:latin typeface="Cambria" panose="02040503050406030204" pitchFamily="18" charset="0"/>
                    <a:cs typeface="MV Boli" panose="02000500030200090000" pitchFamily="2" charset="0"/>
                  </a:rPr>
                  <a:t>96 bits “Others”</a:t>
                </a:r>
                <a:endParaRPr lang="en-US" sz="1200" b="1" dirty="0">
                  <a:solidFill>
                    <a:schemeClr val="tx2"/>
                  </a:solidFill>
                  <a:latin typeface="Cambria" panose="02040503050406030204" pitchFamily="18" charset="0"/>
                  <a:cs typeface="MV Boli" panose="02000500030200090000" pitchFamily="2" charset="0"/>
                </a:endParaRPr>
              </a:p>
            </p:txBody>
          </p:sp>
        </p:grpSp>
        <p:sp>
          <p:nvSpPr>
            <p:cNvPr id="116" name="Rectangle 4"/>
            <p:cNvSpPr/>
            <p:nvPr/>
          </p:nvSpPr>
          <p:spPr>
            <a:xfrm>
              <a:off x="441960" y="3156994"/>
              <a:ext cx="6629400" cy="307777"/>
            </a:xfrm>
            <a:prstGeom prst="rect">
              <a:avLst/>
            </a:prstGeom>
          </p:spPr>
          <p:txBody>
            <a:bodyPr wrap="square">
              <a:spAutoFit/>
            </a:bodyPr>
            <a:lstStyle/>
            <a:p>
              <a:pPr lvl="0"/>
              <a:r>
                <a:rPr lang="en-US" sz="1400" b="1" u="sng" dirty="0" smtClean="0">
                  <a:solidFill>
                    <a:schemeClr val="tx2"/>
                  </a:solidFill>
                  <a:latin typeface="Cambria" panose="02040503050406030204" pitchFamily="18" charset="0"/>
                  <a:cs typeface="MV Boli" panose="02000500030200090000" pitchFamily="2" charset="0"/>
                </a:rPr>
                <a:t>A Stateid </a:t>
              </a:r>
              <a:r>
                <a:rPr lang="en-US" sz="1400" b="1" dirty="0">
                  <a:solidFill>
                    <a:schemeClr val="tx2"/>
                  </a:solidFill>
                  <a:latin typeface="Cambria" panose="02040503050406030204" pitchFamily="18" charset="0"/>
                  <a:cs typeface="MV Boli" panose="02000500030200090000" pitchFamily="2" charset="0"/>
                </a:rPr>
                <a:t>may </a:t>
              </a:r>
              <a:r>
                <a:rPr lang="en-US" sz="1400" b="1" dirty="0" smtClean="0">
                  <a:solidFill>
                    <a:schemeClr val="tx2"/>
                  </a:solidFill>
                  <a:latin typeface="Cambria" panose="02040503050406030204" pitchFamily="18" charset="0"/>
                  <a:cs typeface="MV Boli" panose="02000500030200090000" pitchFamily="2" charset="0"/>
                </a:rPr>
                <a:t>represents a set of byte-range locks. </a:t>
              </a:r>
              <a:endParaRPr lang="en-US" sz="1400" b="1" dirty="0">
                <a:solidFill>
                  <a:schemeClr val="tx2"/>
                </a:solidFill>
                <a:latin typeface="Cambria" panose="02040503050406030204" pitchFamily="18" charset="0"/>
                <a:cs typeface="MV Boli" panose="02000500030200090000" pitchFamily="2" charset="0"/>
              </a:endParaRPr>
            </a:p>
          </p:txBody>
        </p:sp>
      </p:grpSp>
    </p:spTree>
    <p:extLst>
      <p:ext uri="{BB962C8B-B14F-4D97-AF65-F5344CB8AC3E}">
        <p14:creationId xmlns:p14="http://schemas.microsoft.com/office/powerpoint/2010/main" val="92861426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5"/>
          <p:cNvGrpSpPr/>
          <p:nvPr/>
        </p:nvGrpSpPr>
        <p:grpSpPr>
          <a:xfrm>
            <a:off x="3893820" y="0"/>
            <a:ext cx="5250180" cy="5143500"/>
            <a:chOff x="4869180" y="639044"/>
            <a:chExt cx="3688080" cy="3621571"/>
          </a:xfrm>
        </p:grpSpPr>
        <p:sp>
          <p:nvSpPr>
            <p:cNvPr id="13" name="椭圆 1"/>
            <p:cNvSpPr/>
            <p:nvPr/>
          </p:nvSpPr>
          <p:spPr>
            <a:xfrm>
              <a:off x="4869180" y="639044"/>
              <a:ext cx="3688080" cy="3621571"/>
            </a:xfrm>
            <a:prstGeom prst="ellipse">
              <a:avLst/>
            </a:prstGeom>
            <a:solidFill>
              <a:schemeClr val="tx2">
                <a:alpha val="1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4" name="椭圆 6"/>
            <p:cNvSpPr/>
            <p:nvPr/>
          </p:nvSpPr>
          <p:spPr>
            <a:xfrm>
              <a:off x="6370320" y="1377492"/>
              <a:ext cx="2186940" cy="2214302"/>
            </a:xfrm>
            <a:prstGeom prst="ellipse">
              <a:avLst/>
            </a:prstGeom>
            <a:solidFill>
              <a:schemeClr val="tx2">
                <a:alpha val="1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b="1" dirty="0" smtClean="0">
                <a:solidFill>
                  <a:schemeClr val="accent1">
                    <a:lumMod val="20000"/>
                    <a:lumOff val="80000"/>
                  </a:schemeClr>
                </a:solidFill>
                <a:latin typeface="+mn-lt"/>
              </a:endParaRPr>
            </a:p>
          </p:txBody>
        </p:sp>
      </p:grpSp>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Anonymous State ID</a:t>
            </a:r>
            <a:endParaRPr lang="en-US" dirty="0">
              <a:solidFill>
                <a:schemeClr val="tx2"/>
              </a:solidFill>
              <a:latin typeface="Cambria" panose="02040503050406030204" pitchFamily="18" charset="0"/>
            </a:endParaRPr>
          </a:p>
        </p:txBody>
      </p:sp>
      <p:grpSp>
        <p:nvGrpSpPr>
          <p:cNvPr id="5" name="组合 4"/>
          <p:cNvGrpSpPr/>
          <p:nvPr/>
        </p:nvGrpSpPr>
        <p:grpSpPr>
          <a:xfrm>
            <a:off x="355808" y="1163235"/>
            <a:ext cx="6393648" cy="1236195"/>
            <a:chOff x="-2332" y="815548"/>
            <a:chExt cx="6393648" cy="1236195"/>
          </a:xfrm>
        </p:grpSpPr>
        <p:grpSp>
          <p:nvGrpSpPr>
            <p:cNvPr id="108" name="Group 19"/>
            <p:cNvGrpSpPr/>
            <p:nvPr/>
          </p:nvGrpSpPr>
          <p:grpSpPr>
            <a:xfrm>
              <a:off x="116135" y="1405460"/>
              <a:ext cx="3263935" cy="646283"/>
              <a:chOff x="654870" y="5508371"/>
              <a:chExt cx="3263935" cy="646283"/>
            </a:xfrm>
          </p:grpSpPr>
          <p:grpSp>
            <p:nvGrpSpPr>
              <p:cNvPr id="112" name="Group 27"/>
              <p:cNvGrpSpPr/>
              <p:nvPr/>
            </p:nvGrpSpPr>
            <p:grpSpPr>
              <a:xfrm>
                <a:off x="654870" y="5788955"/>
                <a:ext cx="3263935" cy="365699"/>
                <a:chOff x="1339185" y="3835556"/>
                <a:chExt cx="3444196" cy="365699"/>
              </a:xfrm>
            </p:grpSpPr>
            <p:sp>
              <p:nvSpPr>
                <p:cNvPr id="114" name="Rectangle 29"/>
                <p:cNvSpPr/>
                <p:nvPr/>
              </p:nvSpPr>
              <p:spPr>
                <a:xfrm>
                  <a:off x="1339185" y="3835556"/>
                  <a:ext cx="990600" cy="3656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2"/>
                      </a:solidFill>
                      <a:latin typeface="Cambria" panose="02040503050406030204" pitchFamily="18" charset="0"/>
                      <a:cs typeface="MV Boli" panose="02000500030200090000" pitchFamily="2" charset="0"/>
                    </a:rPr>
                    <a:t>0 0 0 0  … 0</a:t>
                  </a:r>
                  <a:endParaRPr lang="en-US" sz="900" b="1" dirty="0">
                    <a:solidFill>
                      <a:schemeClr val="tx2"/>
                    </a:solidFill>
                    <a:latin typeface="Cambria" panose="02040503050406030204" pitchFamily="18" charset="0"/>
                    <a:cs typeface="MV Boli" panose="02000500030200090000" pitchFamily="2" charset="0"/>
                  </a:endParaRPr>
                </a:p>
              </p:txBody>
            </p:sp>
            <p:sp>
              <p:nvSpPr>
                <p:cNvPr id="115" name="Rectangle 30"/>
                <p:cNvSpPr/>
                <p:nvPr/>
              </p:nvSpPr>
              <p:spPr>
                <a:xfrm>
                  <a:off x="2329788" y="3835556"/>
                  <a:ext cx="2453593" cy="365699"/>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2"/>
                      </a:solidFill>
                      <a:latin typeface="Cambria" panose="02040503050406030204" pitchFamily="18" charset="0"/>
                      <a:cs typeface="MV Boli" panose="02000500030200090000" pitchFamily="2" charset="0"/>
                    </a:rPr>
                    <a:t> 0 0 0 0 0 0 0 0 0  … 0</a:t>
                  </a:r>
                  <a:endParaRPr lang="en-US" sz="900" b="1" dirty="0">
                    <a:solidFill>
                      <a:schemeClr val="tx2"/>
                    </a:solidFill>
                    <a:latin typeface="Cambria" panose="02040503050406030204" pitchFamily="18" charset="0"/>
                    <a:cs typeface="MV Boli" panose="02000500030200090000" pitchFamily="2" charset="0"/>
                  </a:endParaRPr>
                </a:p>
              </p:txBody>
            </p:sp>
          </p:grpSp>
          <p:sp>
            <p:nvSpPr>
              <p:cNvPr id="110" name="TextBox 26"/>
              <p:cNvSpPr txBox="1"/>
              <p:nvPr/>
            </p:nvSpPr>
            <p:spPr>
              <a:xfrm>
                <a:off x="724599" y="5511955"/>
                <a:ext cx="799300" cy="276999"/>
              </a:xfrm>
              <a:prstGeom prst="rect">
                <a:avLst/>
              </a:prstGeom>
              <a:noFill/>
              <a:ln>
                <a:noFill/>
              </a:ln>
            </p:spPr>
            <p:txBody>
              <a:bodyPr wrap="square" rtlCol="0">
                <a:spAutoFit/>
              </a:bodyPr>
              <a:lstStyle/>
              <a:p>
                <a:r>
                  <a:rPr lang="en-US" sz="1200" b="1" dirty="0" smtClean="0">
                    <a:solidFill>
                      <a:schemeClr val="tx2"/>
                    </a:solidFill>
                    <a:latin typeface="Cambria" panose="02040503050406030204" pitchFamily="18" charset="0"/>
                    <a:cs typeface="MV Boli" panose="02000500030200090000" pitchFamily="2" charset="0"/>
                  </a:rPr>
                  <a:t>32 bits</a:t>
                </a:r>
                <a:endParaRPr lang="en-US" sz="1200" b="1" dirty="0">
                  <a:solidFill>
                    <a:schemeClr val="tx2"/>
                  </a:solidFill>
                  <a:latin typeface="Cambria" panose="02040503050406030204" pitchFamily="18" charset="0"/>
                  <a:cs typeface="MV Boli" panose="02000500030200090000" pitchFamily="2" charset="0"/>
                </a:endParaRPr>
              </a:p>
            </p:txBody>
          </p:sp>
          <p:sp>
            <p:nvSpPr>
              <p:cNvPr id="111" name="TextBox 24"/>
              <p:cNvSpPr txBox="1"/>
              <p:nvPr/>
            </p:nvSpPr>
            <p:spPr>
              <a:xfrm>
                <a:off x="2091011" y="5508371"/>
                <a:ext cx="1461026" cy="276999"/>
              </a:xfrm>
              <a:prstGeom prst="rect">
                <a:avLst/>
              </a:prstGeom>
              <a:noFill/>
              <a:ln>
                <a:noFill/>
              </a:ln>
            </p:spPr>
            <p:txBody>
              <a:bodyPr wrap="square" rtlCol="0">
                <a:spAutoFit/>
              </a:bodyPr>
              <a:lstStyle/>
              <a:p>
                <a:pPr algn="ctr"/>
                <a:r>
                  <a:rPr lang="en-US" sz="1200" b="1" dirty="0" smtClean="0">
                    <a:solidFill>
                      <a:schemeClr val="tx2"/>
                    </a:solidFill>
                    <a:latin typeface="Cambria" panose="02040503050406030204" pitchFamily="18" charset="0"/>
                    <a:cs typeface="MV Boli" panose="02000500030200090000" pitchFamily="2" charset="0"/>
                  </a:rPr>
                  <a:t>96 bits “Others”</a:t>
                </a:r>
                <a:endParaRPr lang="en-US" sz="1200" b="1" dirty="0">
                  <a:solidFill>
                    <a:schemeClr val="tx2"/>
                  </a:solidFill>
                  <a:latin typeface="Cambria" panose="02040503050406030204" pitchFamily="18" charset="0"/>
                  <a:cs typeface="MV Boli" panose="02000500030200090000" pitchFamily="2" charset="0"/>
                </a:endParaRPr>
              </a:p>
            </p:txBody>
          </p:sp>
        </p:grpSp>
        <p:sp>
          <p:nvSpPr>
            <p:cNvPr id="25" name="Rectangle 31"/>
            <p:cNvSpPr/>
            <p:nvPr/>
          </p:nvSpPr>
          <p:spPr>
            <a:xfrm>
              <a:off x="-2332" y="815548"/>
              <a:ext cx="6393648" cy="3385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600" b="1" dirty="0" smtClean="0">
                  <a:solidFill>
                    <a:schemeClr val="tx2"/>
                  </a:solidFill>
                  <a:latin typeface="Cambria" panose="02040503050406030204" pitchFamily="18" charset="0"/>
                  <a:cs typeface="MV Boli" panose="02000500030200090000" pitchFamily="2" charset="0"/>
                </a:rPr>
                <a:t>Special State-id like anonymous state-id has all bits are 0</a:t>
              </a:r>
              <a:endParaRPr lang="en-US" sz="1600" b="1" dirty="0">
                <a:solidFill>
                  <a:schemeClr val="tx2"/>
                </a:solidFill>
                <a:latin typeface="Cambria" panose="02040503050406030204" pitchFamily="18" charset="0"/>
                <a:cs typeface="MV Boli" panose="02000500030200090000" pitchFamily="2" charset="0"/>
              </a:endParaRPr>
            </a:p>
          </p:txBody>
        </p:sp>
      </p:grpSp>
      <p:sp>
        <p:nvSpPr>
          <p:cNvPr id="45" name="Rectangle 31"/>
          <p:cNvSpPr/>
          <p:nvPr/>
        </p:nvSpPr>
        <p:spPr>
          <a:xfrm>
            <a:off x="355808" y="2974467"/>
            <a:ext cx="6393648" cy="58477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600" b="1" dirty="0" smtClean="0">
                <a:solidFill>
                  <a:schemeClr val="tx2"/>
                </a:solidFill>
                <a:latin typeface="Cambria" panose="02040503050406030204" pitchFamily="18" charset="0"/>
                <a:cs typeface="MV Boli" panose="02000500030200090000" pitchFamily="2" charset="0"/>
              </a:rPr>
              <a:t>Anonymous state-id is used to initialize the common state-id whenever the client acquired the Client ID from server.</a:t>
            </a:r>
            <a:endParaRPr lang="en-US" sz="1600" b="1" dirty="0">
              <a:solidFill>
                <a:schemeClr val="tx2"/>
              </a:solidFill>
              <a:latin typeface="Cambria" panose="02040503050406030204" pitchFamily="18" charset="0"/>
              <a:cs typeface="MV Boli" panose="02000500030200090000" pitchFamily="2" charset="0"/>
            </a:endParaRPr>
          </a:p>
        </p:txBody>
      </p:sp>
      <p:sp>
        <p:nvSpPr>
          <p:cNvPr id="15" name="Rectangle 31"/>
          <p:cNvSpPr/>
          <p:nvPr/>
        </p:nvSpPr>
        <p:spPr>
          <a:xfrm>
            <a:off x="355807" y="3725503"/>
            <a:ext cx="6393649" cy="58477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600" b="1" dirty="0" smtClean="0">
                <a:solidFill>
                  <a:schemeClr val="tx2"/>
                </a:solidFill>
                <a:latin typeface="Cambria" panose="02040503050406030204" pitchFamily="18" charset="0"/>
                <a:cs typeface="MV Boli" panose="02000500030200090000" pitchFamily="2" charset="0"/>
              </a:rPr>
              <a:t>Actually, there is another special State-id which has all bits are 1, we won’t discuss as it’s out of today’s scope.</a:t>
            </a:r>
            <a:endParaRPr lang="en-US" sz="1600" b="1" dirty="0">
              <a:solidFill>
                <a:schemeClr val="tx2"/>
              </a:solidFill>
              <a:latin typeface="Cambria" panose="02040503050406030204" pitchFamily="18" charset="0"/>
              <a:cs typeface="MV Boli" panose="02000500030200090000" pitchFamily="2" charset="0"/>
            </a:endParaRPr>
          </a:p>
        </p:txBody>
      </p:sp>
    </p:spTree>
    <p:extLst>
      <p:ext uri="{BB962C8B-B14F-4D97-AF65-F5344CB8AC3E}">
        <p14:creationId xmlns:p14="http://schemas.microsoft.com/office/powerpoint/2010/main" val="1246112072"/>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Client ID Induces State ID</a:t>
            </a:r>
            <a:endParaRPr lang="en-US" dirty="0">
              <a:solidFill>
                <a:schemeClr val="tx2"/>
              </a:solidFill>
              <a:latin typeface="Cambria" panose="02040503050406030204" pitchFamily="18" charset="0"/>
            </a:endParaRPr>
          </a:p>
        </p:txBody>
      </p:sp>
      <p:sp>
        <p:nvSpPr>
          <p:cNvPr id="34" name="文本框 33"/>
          <p:cNvSpPr txBox="1"/>
          <p:nvPr/>
        </p:nvSpPr>
        <p:spPr>
          <a:xfrm>
            <a:off x="829527" y="887599"/>
            <a:ext cx="7372095" cy="830997"/>
          </a:xfrm>
          <a:prstGeom prst="rect">
            <a:avLst/>
          </a:prstGeom>
          <a:noFill/>
        </p:spPr>
        <p:txBody>
          <a:bodyPr wrap="square" rtlCol="0">
            <a:spAutoFit/>
          </a:bodyPr>
          <a:lstStyle/>
          <a:p>
            <a:pPr lvl="0" algn="ctr"/>
            <a:r>
              <a:rPr lang="en-US" sz="1600" b="1" dirty="0" smtClean="0">
                <a:solidFill>
                  <a:schemeClr val="tx2"/>
                </a:solidFill>
                <a:latin typeface="Cambria" panose="02040503050406030204" pitchFamily="18" charset="0"/>
                <a:cs typeface="MV Boli" panose="02000500030200090000" pitchFamily="2" charset="0"/>
              </a:rPr>
              <a:t>Client ID is used to bridge the initial connection and as the fundamental element to work out the state-id</a:t>
            </a:r>
            <a:r>
              <a:rPr lang="en-US" sz="1600" dirty="0">
                <a:solidFill>
                  <a:schemeClr val="tx1">
                    <a:lumMod val="50000"/>
                    <a:lumOff val="50000"/>
                  </a:schemeClr>
                </a:solidFill>
                <a:latin typeface="Cambria" panose="02040503050406030204" pitchFamily="18" charset="0"/>
                <a:cs typeface="MV Boli" panose="02000500030200090000" pitchFamily="2" charset="0"/>
              </a:rPr>
              <a:t/>
            </a:r>
            <a:br>
              <a:rPr lang="en-US" sz="1600" dirty="0">
                <a:solidFill>
                  <a:schemeClr val="tx1">
                    <a:lumMod val="50000"/>
                    <a:lumOff val="50000"/>
                  </a:schemeClr>
                </a:solidFill>
                <a:latin typeface="Cambria" panose="02040503050406030204" pitchFamily="18" charset="0"/>
                <a:cs typeface="MV Boli" panose="02000500030200090000" pitchFamily="2" charset="0"/>
              </a:rPr>
            </a:br>
            <a:endParaRPr lang="en-US" sz="1600" dirty="0">
              <a:solidFill>
                <a:schemeClr val="tx1">
                  <a:lumMod val="50000"/>
                  <a:lumOff val="50000"/>
                </a:schemeClr>
              </a:solidFill>
              <a:latin typeface="Cambria" panose="02040503050406030204" pitchFamily="18" charset="0"/>
              <a:cs typeface="MV Boli" panose="02000500030200090000" pitchFamily="2" charset="0"/>
            </a:endParaRPr>
          </a:p>
        </p:txBody>
      </p:sp>
      <p:grpSp>
        <p:nvGrpSpPr>
          <p:cNvPr id="5" name="组合 4"/>
          <p:cNvGrpSpPr/>
          <p:nvPr/>
        </p:nvGrpSpPr>
        <p:grpSpPr>
          <a:xfrm>
            <a:off x="1212372" y="2154188"/>
            <a:ext cx="1325880" cy="1266872"/>
            <a:chOff x="1158240" y="2245948"/>
            <a:chExt cx="998220" cy="990600"/>
          </a:xfrm>
        </p:grpSpPr>
        <p:sp>
          <p:nvSpPr>
            <p:cNvPr id="2" name="椭圆 1"/>
            <p:cNvSpPr/>
            <p:nvPr/>
          </p:nvSpPr>
          <p:spPr>
            <a:xfrm>
              <a:off x="1158240" y="2245948"/>
              <a:ext cx="998220" cy="990600"/>
            </a:xfrm>
            <a:prstGeom prst="ellipse">
              <a:avLst/>
            </a:prstGeom>
            <a:solidFill>
              <a:schemeClr val="tx2"/>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3" name="流程图: 文档 2"/>
            <p:cNvSpPr/>
            <p:nvPr/>
          </p:nvSpPr>
          <p:spPr>
            <a:xfrm>
              <a:off x="1291590" y="2508838"/>
              <a:ext cx="731520" cy="464820"/>
            </a:xfrm>
            <a:prstGeom prst="flowChartDocumen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400" b="1" dirty="0" smtClean="0">
                  <a:solidFill>
                    <a:schemeClr val="tx2"/>
                  </a:solidFill>
                  <a:latin typeface="Cambria" panose="02040503050406030204" pitchFamily="18" charset="0"/>
                </a:rPr>
                <a:t>Server</a:t>
              </a:r>
            </a:p>
          </p:txBody>
        </p:sp>
      </p:grpSp>
      <p:grpSp>
        <p:nvGrpSpPr>
          <p:cNvPr id="7" name="组合 6"/>
          <p:cNvGrpSpPr/>
          <p:nvPr/>
        </p:nvGrpSpPr>
        <p:grpSpPr>
          <a:xfrm>
            <a:off x="5924089" y="2167207"/>
            <a:ext cx="1051550" cy="1003982"/>
            <a:chOff x="5844550" y="2508838"/>
            <a:chExt cx="824022" cy="727710"/>
          </a:xfrm>
        </p:grpSpPr>
        <p:pic>
          <p:nvPicPr>
            <p:cNvPr id="13" name="Picture 6" descr="https://img.clipartfest.com/f361e0290225552d5c65eb0f169a82fc_computer-icon-computer-symbol-clipart_2168-2400.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844550" y="2508838"/>
              <a:ext cx="824022" cy="72771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5944141" y="2618777"/>
              <a:ext cx="624840" cy="223084"/>
            </a:xfrm>
            <a:prstGeom prst="rect">
              <a:avLst/>
            </a:prstGeom>
            <a:noFill/>
          </p:spPr>
          <p:txBody>
            <a:bodyPr wrap="square" rtlCol="0">
              <a:spAutoFit/>
            </a:bodyPr>
            <a:lstStyle/>
            <a:p>
              <a:pPr algn="ctr">
                <a:spcBef>
                  <a:spcPts val="0"/>
                </a:spcBef>
                <a:spcAft>
                  <a:spcPts val="0"/>
                </a:spcAft>
                <a:buClr>
                  <a:schemeClr val="bg1"/>
                </a:buClr>
              </a:pPr>
              <a:r>
                <a:rPr lang="en-US" sz="1400" b="1" dirty="0" smtClean="0">
                  <a:solidFill>
                    <a:schemeClr val="tx2">
                      <a:lumMod val="75000"/>
                    </a:schemeClr>
                  </a:solidFill>
                  <a:latin typeface="Cambria" panose="02040503050406030204" pitchFamily="18" charset="0"/>
                </a:rPr>
                <a:t>client</a:t>
              </a:r>
            </a:p>
          </p:txBody>
        </p:sp>
      </p:grpSp>
      <p:sp>
        <p:nvSpPr>
          <p:cNvPr id="16" name="TextBox 1"/>
          <p:cNvSpPr txBox="1"/>
          <p:nvPr/>
        </p:nvSpPr>
        <p:spPr>
          <a:xfrm>
            <a:off x="5853939" y="1783591"/>
            <a:ext cx="1191849" cy="523220"/>
          </a:xfrm>
          <a:prstGeom prst="rect">
            <a:avLst/>
          </a:prstGeom>
          <a:solidFill>
            <a:schemeClr val="bg1"/>
          </a:solidFill>
          <a:ln w="19050">
            <a:solidFill>
              <a:schemeClr val="tx2"/>
            </a:solidFill>
          </a:ln>
        </p:spPr>
        <p:txBody>
          <a:bodyPr wrap="square" rtlCol="0">
            <a:spAutoFit/>
          </a:bodyPr>
          <a:lstStyle/>
          <a:p>
            <a:pPr algn="ctr"/>
            <a:r>
              <a:rPr lang="en-US" sz="1400" b="1" dirty="0" smtClean="0">
                <a:solidFill>
                  <a:schemeClr val="tx2"/>
                </a:solidFill>
                <a:latin typeface="Cambria" panose="02040503050406030204" pitchFamily="18" charset="0"/>
                <a:cs typeface="Courier New" panose="02070309020205020404" pitchFamily="49" charset="0"/>
              </a:rPr>
              <a:t>SETCLIENTID</a:t>
            </a:r>
            <a:endParaRPr lang="en-US" sz="1400" b="1" dirty="0">
              <a:solidFill>
                <a:schemeClr val="tx2"/>
              </a:solidFill>
              <a:latin typeface="Cambria" panose="02040503050406030204" pitchFamily="18" charset="0"/>
              <a:cs typeface="Courier New" panose="02070309020205020404" pitchFamily="49" charset="0"/>
            </a:endParaRPr>
          </a:p>
        </p:txBody>
      </p:sp>
      <p:sp>
        <p:nvSpPr>
          <p:cNvPr id="18" name="TextBox 1"/>
          <p:cNvSpPr txBox="1"/>
          <p:nvPr/>
        </p:nvSpPr>
        <p:spPr>
          <a:xfrm>
            <a:off x="921097" y="3603379"/>
            <a:ext cx="1908427" cy="523220"/>
          </a:xfrm>
          <a:prstGeom prst="rect">
            <a:avLst/>
          </a:prstGeom>
          <a:solidFill>
            <a:schemeClr val="bg1"/>
          </a:solidFill>
          <a:ln w="19050">
            <a:solidFill>
              <a:schemeClr val="tx2"/>
            </a:solidFill>
          </a:ln>
        </p:spPr>
        <p:txBody>
          <a:bodyPr wrap="square" rtlCol="0">
            <a:spAutoFit/>
          </a:bodyPr>
          <a:lstStyle/>
          <a:p>
            <a:pPr algn="ctr"/>
            <a:r>
              <a:rPr lang="en-US" sz="1400" b="1" dirty="0" smtClean="0">
                <a:solidFill>
                  <a:schemeClr val="tx2"/>
                </a:solidFill>
                <a:latin typeface="Cambria" panose="02040503050406030204" pitchFamily="18" charset="0"/>
                <a:cs typeface="Courier New" panose="02070309020205020404" pitchFamily="49" charset="0"/>
              </a:rPr>
              <a:t>SETCLIENTID_CONFIRM</a:t>
            </a:r>
            <a:endParaRPr lang="en-US" sz="1400" b="1" dirty="0">
              <a:solidFill>
                <a:schemeClr val="tx2"/>
              </a:solidFill>
              <a:latin typeface="Cambria" panose="02040503050406030204" pitchFamily="18" charset="0"/>
              <a:cs typeface="Courier New" panose="02070309020205020404" pitchFamily="49" charset="0"/>
            </a:endParaRPr>
          </a:p>
        </p:txBody>
      </p:sp>
      <p:sp>
        <p:nvSpPr>
          <p:cNvPr id="19" name="Rectangle 40"/>
          <p:cNvSpPr/>
          <p:nvPr/>
        </p:nvSpPr>
        <p:spPr>
          <a:xfrm>
            <a:off x="4570237" y="4274355"/>
            <a:ext cx="1087959" cy="365699"/>
          </a:xfrm>
          <a:prstGeom prst="rect">
            <a:avLst/>
          </a:prstGeom>
          <a:solidFill>
            <a:schemeClr val="bg1">
              <a:lumMod val="95000"/>
            </a:schemeClr>
          </a:solidFill>
          <a:ln>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2"/>
                </a:solidFill>
                <a:latin typeface="Cambria" panose="02040503050406030204" pitchFamily="18" charset="0"/>
                <a:cs typeface="MV Boli" panose="02000500030200090000" pitchFamily="2" charset="0"/>
              </a:rPr>
              <a:t> </a:t>
            </a:r>
            <a:r>
              <a:rPr lang="en-US" sz="1000" b="1" dirty="0" smtClean="0">
                <a:solidFill>
                  <a:schemeClr val="tx2"/>
                </a:solidFill>
                <a:latin typeface="Cambria" panose="02040503050406030204" pitchFamily="18" charset="0"/>
                <a:cs typeface="MV Boli" panose="02000500030200090000" pitchFamily="2" charset="0"/>
              </a:rPr>
              <a:t>anonymous </a:t>
            </a:r>
          </a:p>
          <a:p>
            <a:pPr algn="ctr"/>
            <a:r>
              <a:rPr lang="en-US" sz="1000" b="1" dirty="0" smtClean="0">
                <a:solidFill>
                  <a:schemeClr val="tx2"/>
                </a:solidFill>
                <a:latin typeface="Cambria" panose="02040503050406030204" pitchFamily="18" charset="0"/>
                <a:cs typeface="MV Boli" panose="02000500030200090000" pitchFamily="2" charset="0"/>
              </a:rPr>
              <a:t>stateid</a:t>
            </a:r>
            <a:endParaRPr lang="en-US" sz="1000" b="1" dirty="0">
              <a:solidFill>
                <a:schemeClr val="tx2"/>
              </a:solidFill>
              <a:latin typeface="Cambria" panose="02040503050406030204" pitchFamily="18" charset="0"/>
              <a:cs typeface="MV Boli" panose="02000500030200090000" pitchFamily="2" charset="0"/>
            </a:endParaRPr>
          </a:p>
        </p:txBody>
      </p:sp>
      <p:sp>
        <p:nvSpPr>
          <p:cNvPr id="20" name="Rectangle 22"/>
          <p:cNvSpPr/>
          <p:nvPr/>
        </p:nvSpPr>
        <p:spPr>
          <a:xfrm>
            <a:off x="5658196" y="4274357"/>
            <a:ext cx="1087959" cy="365699"/>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2"/>
                </a:solidFill>
                <a:latin typeface="Cambria" panose="02040503050406030204" pitchFamily="18" charset="0"/>
                <a:cs typeface="MV Boli" panose="02000500030200090000" pitchFamily="2" charset="0"/>
              </a:rPr>
              <a:t> Client ID</a:t>
            </a:r>
            <a:endParaRPr lang="en-US" sz="900" b="1" dirty="0">
              <a:solidFill>
                <a:schemeClr val="tx2"/>
              </a:solidFill>
              <a:latin typeface="Cambria" panose="02040503050406030204" pitchFamily="18" charset="0"/>
              <a:cs typeface="MV Boli" panose="02000500030200090000" pitchFamily="2" charset="0"/>
            </a:endParaRPr>
          </a:p>
        </p:txBody>
      </p:sp>
      <p:sp>
        <p:nvSpPr>
          <p:cNvPr id="21" name="Rectangle 20"/>
          <p:cNvSpPr/>
          <p:nvPr/>
        </p:nvSpPr>
        <p:spPr>
          <a:xfrm>
            <a:off x="6746155" y="4274356"/>
            <a:ext cx="1191850" cy="365699"/>
          </a:xfrm>
          <a:prstGeom prst="rect">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2"/>
                </a:solidFill>
                <a:latin typeface="Cambria" panose="02040503050406030204" pitchFamily="18" charset="0"/>
                <a:cs typeface="MV Boli" panose="02000500030200090000" pitchFamily="2" charset="0"/>
              </a:rPr>
              <a:t>Opaque Array</a:t>
            </a:r>
          </a:p>
        </p:txBody>
      </p:sp>
      <p:grpSp>
        <p:nvGrpSpPr>
          <p:cNvPr id="22" name="Group 14"/>
          <p:cNvGrpSpPr/>
          <p:nvPr/>
        </p:nvGrpSpPr>
        <p:grpSpPr>
          <a:xfrm>
            <a:off x="5658196" y="3603379"/>
            <a:ext cx="2279809" cy="583495"/>
            <a:chOff x="-695323" y="5033306"/>
            <a:chExt cx="2279809" cy="583495"/>
          </a:xfrm>
        </p:grpSpPr>
        <p:sp>
          <p:nvSpPr>
            <p:cNvPr id="23" name="Freeform 15"/>
            <p:cNvSpPr/>
            <p:nvPr/>
          </p:nvSpPr>
          <p:spPr>
            <a:xfrm>
              <a:off x="-695323" y="5294916"/>
              <a:ext cx="2279809" cy="321885"/>
            </a:xfrm>
            <a:custGeom>
              <a:avLst/>
              <a:gdLst>
                <a:gd name="connsiteX0" fmla="*/ 5684 w 863239"/>
                <a:gd name="connsiteY0" fmla="*/ 190500 h 228600"/>
                <a:gd name="connsiteX1" fmla="*/ 43784 w 863239"/>
                <a:gd name="connsiteY1" fmla="*/ 123825 h 228600"/>
                <a:gd name="connsiteX2" fmla="*/ 329534 w 863239"/>
                <a:gd name="connsiteY2" fmla="*/ 104775 h 228600"/>
                <a:gd name="connsiteX3" fmla="*/ 424784 w 863239"/>
                <a:gd name="connsiteY3" fmla="*/ 0 h 228600"/>
                <a:gd name="connsiteX4" fmla="*/ 453359 w 863239"/>
                <a:gd name="connsiteY4" fmla="*/ 104775 h 228600"/>
                <a:gd name="connsiteX5" fmla="*/ 739109 w 863239"/>
                <a:gd name="connsiteY5" fmla="*/ 133350 h 228600"/>
                <a:gd name="connsiteX6" fmla="*/ 843884 w 863239"/>
                <a:gd name="connsiteY6" fmla="*/ 142875 h 228600"/>
                <a:gd name="connsiteX7" fmla="*/ 862934 w 863239"/>
                <a:gd name="connsiteY7"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239" h="228600">
                  <a:moveTo>
                    <a:pt x="5684" y="190500"/>
                  </a:moveTo>
                  <a:cubicBezTo>
                    <a:pt x="-2254" y="164306"/>
                    <a:pt x="-10191" y="138112"/>
                    <a:pt x="43784" y="123825"/>
                  </a:cubicBezTo>
                  <a:cubicBezTo>
                    <a:pt x="97759" y="109537"/>
                    <a:pt x="266034" y="125412"/>
                    <a:pt x="329534" y="104775"/>
                  </a:cubicBezTo>
                  <a:cubicBezTo>
                    <a:pt x="393034" y="84138"/>
                    <a:pt x="404147" y="0"/>
                    <a:pt x="424784" y="0"/>
                  </a:cubicBezTo>
                  <a:cubicBezTo>
                    <a:pt x="445421" y="0"/>
                    <a:pt x="400972" y="82550"/>
                    <a:pt x="453359" y="104775"/>
                  </a:cubicBezTo>
                  <a:cubicBezTo>
                    <a:pt x="505746" y="127000"/>
                    <a:pt x="739109" y="133350"/>
                    <a:pt x="739109" y="133350"/>
                  </a:cubicBezTo>
                  <a:cubicBezTo>
                    <a:pt x="804196" y="139700"/>
                    <a:pt x="823247" y="127000"/>
                    <a:pt x="843884" y="142875"/>
                  </a:cubicBezTo>
                  <a:cubicBezTo>
                    <a:pt x="864522" y="158750"/>
                    <a:pt x="863728" y="193675"/>
                    <a:pt x="862934" y="228600"/>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2"/>
                </a:solidFill>
                <a:latin typeface="Cambria" panose="02040503050406030204" pitchFamily="18" charset="0"/>
              </a:endParaRPr>
            </a:p>
          </p:txBody>
        </p:sp>
        <p:sp>
          <p:nvSpPr>
            <p:cNvPr id="24" name="TextBox 16"/>
            <p:cNvSpPr txBox="1"/>
            <p:nvPr/>
          </p:nvSpPr>
          <p:spPr>
            <a:xfrm>
              <a:off x="-562791" y="5033306"/>
              <a:ext cx="2014743" cy="261610"/>
            </a:xfrm>
            <a:prstGeom prst="rect">
              <a:avLst/>
            </a:prstGeom>
            <a:noFill/>
            <a:ln>
              <a:noFill/>
            </a:ln>
          </p:spPr>
          <p:txBody>
            <a:bodyPr wrap="square" rtlCol="0">
              <a:spAutoFit/>
            </a:bodyPr>
            <a:lstStyle/>
            <a:p>
              <a:pPr algn="ctr"/>
              <a:r>
                <a:rPr lang="en-US" sz="1100" b="1" dirty="0" smtClean="0">
                  <a:solidFill>
                    <a:schemeClr val="tx2"/>
                  </a:solidFill>
                  <a:latin typeface="Cambria" panose="02040503050406030204" pitchFamily="18" charset="0"/>
                  <a:cs typeface="MV Boli" panose="02000500030200090000" pitchFamily="2" charset="0"/>
                </a:rPr>
                <a:t>Open-owner</a:t>
              </a:r>
              <a:endParaRPr lang="en-US" sz="1100" b="1" dirty="0">
                <a:solidFill>
                  <a:schemeClr val="tx2"/>
                </a:solidFill>
                <a:latin typeface="Cambria" panose="02040503050406030204" pitchFamily="18" charset="0"/>
                <a:cs typeface="MV Boli" panose="02000500030200090000" pitchFamily="2" charset="0"/>
              </a:endParaRPr>
            </a:p>
          </p:txBody>
        </p:sp>
      </p:grpSp>
      <p:sp>
        <p:nvSpPr>
          <p:cNvPr id="25" name="Rectangle 34"/>
          <p:cNvSpPr/>
          <p:nvPr/>
        </p:nvSpPr>
        <p:spPr>
          <a:xfrm>
            <a:off x="1431869" y="1720049"/>
            <a:ext cx="886882" cy="32062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latin typeface="Cambria" panose="02040503050406030204" pitchFamily="18" charset="0"/>
                <a:cs typeface="MV Boli" panose="02000500030200090000" pitchFamily="2" charset="0"/>
              </a:rPr>
              <a:t>stateid</a:t>
            </a:r>
            <a:endParaRPr lang="en-US" sz="1200" b="1" dirty="0">
              <a:solidFill>
                <a:schemeClr val="bg1"/>
              </a:solidFill>
              <a:latin typeface="Cambria" panose="02040503050406030204" pitchFamily="18" charset="0"/>
              <a:cs typeface="MV Boli" panose="02000500030200090000" pitchFamily="2" charset="0"/>
            </a:endParaRPr>
          </a:p>
        </p:txBody>
      </p:sp>
      <p:sp>
        <p:nvSpPr>
          <p:cNvPr id="26" name="TextBox 37"/>
          <p:cNvSpPr txBox="1"/>
          <p:nvPr/>
        </p:nvSpPr>
        <p:spPr>
          <a:xfrm rot="16200000">
            <a:off x="3347932" y="2395032"/>
            <a:ext cx="1342083" cy="461665"/>
          </a:xfrm>
          <a:prstGeom prst="rect">
            <a:avLst/>
          </a:prstGeom>
          <a:noFill/>
        </p:spPr>
        <p:txBody>
          <a:bodyPr wrap="square" rtlCol="0">
            <a:spAutoFit/>
          </a:bodyPr>
          <a:lstStyle/>
          <a:p>
            <a:pPr algn="ctr"/>
            <a:r>
              <a:rPr lang="en-US" b="1" dirty="0" smtClean="0">
                <a:solidFill>
                  <a:schemeClr val="tx2"/>
                </a:solidFill>
                <a:latin typeface="Cambria" panose="02040503050406030204" pitchFamily="18" charset="0"/>
                <a:cs typeface="MV Boli" panose="02000500030200090000" pitchFamily="2" charset="0"/>
              </a:rPr>
              <a:t>TCP/IP</a:t>
            </a:r>
            <a:endParaRPr lang="en-US" b="1" dirty="0">
              <a:solidFill>
                <a:schemeClr val="tx2"/>
              </a:solidFill>
              <a:latin typeface="Cambria" panose="02040503050406030204" pitchFamily="18" charset="0"/>
              <a:cs typeface="MV Boli" panose="02000500030200090000" pitchFamily="2" charset="0"/>
            </a:endParaRPr>
          </a:p>
        </p:txBody>
      </p:sp>
      <p:sp>
        <p:nvSpPr>
          <p:cNvPr id="27" name="Rectangle 34"/>
          <p:cNvSpPr/>
          <p:nvPr/>
        </p:nvSpPr>
        <p:spPr>
          <a:xfrm>
            <a:off x="1431869" y="1720049"/>
            <a:ext cx="886882" cy="32062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latin typeface="Cambria" panose="02040503050406030204" pitchFamily="18" charset="0"/>
                <a:cs typeface="MV Boli" panose="02000500030200090000" pitchFamily="2" charset="0"/>
              </a:rPr>
              <a:t>stateid</a:t>
            </a:r>
            <a:endParaRPr lang="en-US" sz="1200" b="1" dirty="0">
              <a:solidFill>
                <a:schemeClr val="bg1"/>
              </a:solidFill>
              <a:latin typeface="Cambria" panose="02040503050406030204" pitchFamily="18" charset="0"/>
              <a:cs typeface="MV Boli" panose="02000500030200090000" pitchFamily="2" charset="0"/>
            </a:endParaRPr>
          </a:p>
        </p:txBody>
      </p:sp>
    </p:spTree>
    <p:extLst>
      <p:ext uri="{BB962C8B-B14F-4D97-AF65-F5344CB8AC3E}">
        <p14:creationId xmlns:p14="http://schemas.microsoft.com/office/powerpoint/2010/main" val="94121371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1.94444E-6 -3.20988E-6 L -1.94444E-6 0.00031 C -0.0026 -0.00031 -0.00503 -0.00061 -0.00764 -0.00154 C -0.0085 -0.00185 -0.0092 -0.00277 -0.01007 -0.00277 C -0.01927 -0.00277 -0.02847 -0.00185 -0.03767 -0.00154 C -0.05069 0.00247 -0.03437 -0.00277 -0.04757 0.00309 C -0.04982 0.00402 -0.05208 0.00463 -0.05434 0.00587 L -0.0592 0.00895 C -0.06007 0.00957 -0.06128 0.00957 -0.0618 0.0105 C -0.06267 0.01142 -0.06337 0.01266 -0.06423 0.01327 C -0.06771 0.01636 -0.0691 0.01544 -0.0717 0.02068 L -0.07691 0.03426 C -0.07725 0.0355 -0.0776 0.03766 -0.07847 0.03858 L -0.0809 0.04167 C -0.08212 0.04445 -0.08368 0.04723 -0.0842 0.05031 C -0.08455 0.05186 -0.08455 0.05371 -0.08524 0.05494 C -0.08576 0.05618 -0.0868 0.05679 -0.08767 0.05772 C -0.08785 0.06019 -0.08802 0.06297 -0.08837 0.06544 C -0.08941 0.07006 -0.09531 0.07871 -0.096 0.08025 C -0.09653 0.08148 -0.09687 0.08334 -0.09757 0.08457 C -0.09913 0.08766 -0.10121 0.08982 -0.1026 0.09352 C -0.1033 0.09506 -0.10347 0.09692 -0.10451 0.09784 C -0.10625 0.10093 -0.10833 0.10432 -0.11094 0.10525 C -0.11198 0.10587 -0.11319 0.10618 -0.11423 0.10679 C -0.1184 0.10895 -0.11545 0.10834 -0.121 0.10988 C -0.12309 0.1105 -0.12535 0.1105 -0.1276 0.11111 C -0.12899 0.11173 -0.13038 0.11235 -0.13177 0.11266 C -0.13489 0.11327 -0.13785 0.11358 -0.14097 0.1142 C -0.14375 0.11482 -0.14653 0.11544 -0.1493 0.11574 C -0.15347 0.11636 -0.15764 0.11667 -0.1618 0.11729 C -0.16423 0.1176 -0.16684 0.11821 -0.16927 0.11852 C -0.17344 0.11914 -0.1776 0.11976 -0.18177 0.12006 C -0.18298 0.12068 -0.18403 0.12099 -0.18507 0.12161 C -0.18594 0.12192 -0.1868 0.12284 -0.18767 0.12315 C -0.19149 0.12439 -0.19531 0.12562 -0.1993 0.12593 C -0.21458 0.1284 -0.2059 0.12716 -0.22517 0.12902 C -0.22986 0.13025 -0.23541 0.13148 -0.2401 0.1321 C -0.24548 0.13272 -0.25069 0.13303 -0.2559 0.13365 L -0.31094 0.1321 C -0.31649 0.13179 -0.32205 0.13056 -0.3276 0.13056 C -0.34219 0.13056 -0.3566 0.13148 -0.371 0.1321 L -0.39844 0.13056 C -0.40035 0.13025 -0.40729 0.12809 -0.40937 0.12747 C -0.41128 0.12716 -0.41319 0.12686 -0.4151 0.12593 C -0.41719 0.12531 -0.4191 0.12408 -0.421 0.12315 C -0.42187 0.12253 -0.42257 0.12192 -0.42344 0.12161 C -0.42656 0.12099 -0.42969 0.12068 -0.43264 0.12006 C -0.43524 0.11976 -0.43767 0.11914 -0.4401 0.11852 C -0.45243 0.11667 -0.45972 0.11605 -0.47344 0.11574 C -0.48316 0.11544 -0.49288 0.11574 -0.5026 0.11574 " pathEditMode="relative" rAng="0" ptsTypes="AAAAAAAAAAAAAAAAAAAAAAAAAAAAAAAAAAAAAAAAAAAAAAAAAA">
                                      <p:cBhvr>
                                        <p:cTn id="21" dur="2000" fill="hold"/>
                                        <p:tgtEl>
                                          <p:spTgt spid="16"/>
                                        </p:tgtEl>
                                        <p:attrNameLst>
                                          <p:attrName>ppt_x</p:attrName>
                                          <p:attrName>ppt_y</p:attrName>
                                        </p:attrNameLst>
                                      </p:cBhvr>
                                      <p:rCtr x="-25139" y="6543"/>
                                    </p:animMotion>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grpId="2" nodeType="clickEffect">
                                  <p:stCondLst>
                                    <p:cond delay="0"/>
                                  </p:stCondLst>
                                  <p:childTnLst>
                                    <p:animEffect transition="out" filter="fade">
                                      <p:cBhvr>
                                        <p:cTn id="25" dur="1000"/>
                                        <p:tgtEl>
                                          <p:spTgt spid="16"/>
                                        </p:tgtEl>
                                      </p:cBhvr>
                                    </p:animEffect>
                                    <p:anim calcmode="lin" valueType="num">
                                      <p:cBhvr>
                                        <p:cTn id="26" dur="1000"/>
                                        <p:tgtEl>
                                          <p:spTgt spid="16"/>
                                        </p:tgtEl>
                                        <p:attrNameLst>
                                          <p:attrName>ppt_x</p:attrName>
                                        </p:attrNameLst>
                                      </p:cBhvr>
                                      <p:tavLst>
                                        <p:tav tm="0">
                                          <p:val>
                                            <p:strVal val="ppt_x"/>
                                          </p:val>
                                        </p:tav>
                                        <p:tav tm="100000">
                                          <p:val>
                                            <p:strVal val="ppt_x"/>
                                          </p:val>
                                        </p:tav>
                                      </p:tavLst>
                                    </p:anim>
                                    <p:anim calcmode="lin" valueType="num">
                                      <p:cBhvr>
                                        <p:cTn id="27" dur="1000"/>
                                        <p:tgtEl>
                                          <p:spTgt spid="16"/>
                                        </p:tgtEl>
                                        <p:attrNameLst>
                                          <p:attrName>ppt_y</p:attrName>
                                        </p:attrNameLst>
                                      </p:cBhvr>
                                      <p:tavLst>
                                        <p:tav tm="0">
                                          <p:val>
                                            <p:strVal val="ppt_y"/>
                                          </p:val>
                                        </p:tav>
                                        <p:tav tm="100000">
                                          <p:val>
                                            <p:strVal val="ppt_y+.1"/>
                                          </p:val>
                                        </p:tav>
                                      </p:tavLst>
                                    </p:anim>
                                    <p:set>
                                      <p:cBhvr>
                                        <p:cTn id="28" dur="1" fill="hold">
                                          <p:stCondLst>
                                            <p:cond delay="999"/>
                                          </p:stCondLst>
                                        </p:cTn>
                                        <p:tgtEl>
                                          <p:spTgt spid="1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4.72222E-6 4.44444E-6 L -4.72222E-6 0.0003 C 0.00278 0.00061 0.00556 0.00061 0.00834 0.00154 C 0.00921 0.00185 0.0099 0.00277 0.01077 0.00308 C 0.01303 0.0037 0.01528 0.00401 0.01737 0.00463 C 0.02796 0.00401 0.03855 0.00401 0.04914 0.00308 C 0.05053 0.00277 0.05191 0.00185 0.0533 0.00154 C 0.05487 0.00092 0.0566 0.0003 0.05834 4.44444E-6 C 0.06858 -0.00155 0.079 -0.00124 0.08907 -0.00433 C 0.09775 -0.0071 0.08681 -0.00402 0.09584 -0.00896 C 0.0974 -0.00957 0.09914 -0.00957 0.1007 -0.01019 C 0.10157 -0.01081 0.10244 -0.01142 0.1033 -0.01173 C 0.10469 -0.01235 0.10608 -0.01266 0.10747 -0.01328 C 0.1106 -0.01698 0.11494 -0.02254 0.11823 -0.025 C 0.1231 -0.02902 0.12032 -0.02377 0.125 -0.02963 C 0.12587 -0.03087 0.12657 -0.03272 0.12744 -0.03396 C 0.12848 -0.0355 0.12987 -0.03673 0.13073 -0.03858 C 0.13212 -0.04105 0.13264 -0.04476 0.13421 -0.04723 L 0.1375 -0.0534 C 0.13768 -0.05463 0.13803 -0.05618 0.13837 -0.05772 C 0.13855 -0.05957 0.13872 -0.06173 0.13907 -0.06358 C 0.13959 -0.06513 0.14028 -0.06667 0.1408 -0.06821 C 0.14289 -0.08673 0.14011 -0.06667 0.14323 -0.07994 C 0.14653 -0.09321 0.14167 -0.07902 0.14584 -0.09013 C 0.14775 -0.10834 0.14514 -0.08581 0.14827 -0.10649 C 0.15087 -0.12284 0.14671 -0.10402 0.15157 -0.12439 C 0.15261 -0.13303 0.15261 -0.13365 0.15417 -0.14352 C 0.15435 -0.14507 0.15469 -0.14661 0.15504 -0.14815 C 0.15539 -0.15031 0.15539 -0.15309 0.15573 -0.15556 C 0.15643 -0.15865 0.15764 -0.16112 0.15834 -0.1642 C 0.15921 -0.16852 0.15955 -0.17346 0.16077 -0.17747 C 0.16198 -0.18118 0.16285 -0.18457 0.16407 -0.18797 C 0.16494 -0.19013 0.16598 -0.19167 0.16667 -0.19383 C 0.16737 -0.19568 0.16875 -0.20247 0.16997 -0.20433 C 0.17205 -0.20741 0.17414 -0.20741 0.17657 -0.20865 C 0.1783 -0.20957 0.18004 -0.21081 0.1816 -0.21173 C 0.18334 -0.21266 0.18525 -0.21297 0.18664 -0.21451 C 0.19046 -0.21914 0.18768 -0.21636 0.19167 -0.21914 C 0.19549 -0.22161 0.19653 -0.22346 0.20087 -0.22346 C 0.22136 -0.22439 0.24185 -0.22439 0.2625 -0.225 C 0.27466 -0.22963 0.26702 -0.22747 0.28334 -0.22933 L 0.29497 -0.23087 C 0.29757 -0.23118 0.3 -0.2321 0.30244 -0.23241 C 0.31025 -0.23303 0.31806 -0.23334 0.32587 -0.23396 C 0.33855 -0.23673 0.33282 -0.23581 0.3533 -0.23673 L 0.41667 -0.23982 C 0.41823 -0.24044 0.41997 -0.24044 0.42153 -0.24136 C 0.4231 -0.24198 0.42448 -0.24352 0.42587 -0.24414 C 0.42744 -0.24507 0.42917 -0.24507 0.43091 -0.24568 C 0.4323 -0.2463 0.43369 -0.24692 0.4349 -0.24723 C 0.44132 -0.24815 0.4474 -0.24815 0.45417 -0.24877 L 0.46841 -0.25 L 0.48004 -0.24877 C 0.49827 -0.24661 0.48959 -0.24846 0.50087 -0.24568 L 0.5033 -0.24414 " pathEditMode="relative" rAng="0" ptsTypes="AAAAAAAAAAAAAAAAAAAAAAAAAAAAAAAAAAAAAAAAAAAAAAAAAAAAAAA">
                                      <p:cBhvr>
                                        <p:cTn id="39" dur="2000" fill="hold"/>
                                        <p:tgtEl>
                                          <p:spTgt spid="18"/>
                                        </p:tgtEl>
                                        <p:attrNameLst>
                                          <p:attrName>ppt_x</p:attrName>
                                          <p:attrName>ppt_y</p:attrName>
                                        </p:attrNameLst>
                                      </p:cBhvr>
                                      <p:rCtr x="25156" y="-12284"/>
                                    </p:animMotion>
                                  </p:childTnLst>
                                </p:cTn>
                              </p:par>
                            </p:childTnLst>
                          </p:cTn>
                        </p:par>
                      </p:childTnLst>
                    </p:cTn>
                  </p:par>
                  <p:par>
                    <p:cTn id="40" fill="hold">
                      <p:stCondLst>
                        <p:cond delay="indefinite"/>
                      </p:stCondLst>
                      <p:childTnLst>
                        <p:par>
                          <p:cTn id="41" fill="hold">
                            <p:stCondLst>
                              <p:cond delay="0"/>
                            </p:stCondLst>
                            <p:childTnLst>
                              <p:par>
                                <p:cTn id="42" presetID="42" presetClass="exit" presetSubtype="0" fill="hold" grpId="2" nodeType="clickEffect">
                                  <p:stCondLst>
                                    <p:cond delay="0"/>
                                  </p:stCondLst>
                                  <p:childTnLst>
                                    <p:animEffect transition="out" filter="fade">
                                      <p:cBhvr>
                                        <p:cTn id="43" dur="1000"/>
                                        <p:tgtEl>
                                          <p:spTgt spid="18"/>
                                        </p:tgtEl>
                                      </p:cBhvr>
                                    </p:animEffect>
                                    <p:anim calcmode="lin" valueType="num">
                                      <p:cBhvr>
                                        <p:cTn id="44" dur="1000"/>
                                        <p:tgtEl>
                                          <p:spTgt spid="18"/>
                                        </p:tgtEl>
                                        <p:attrNameLst>
                                          <p:attrName>ppt_x</p:attrName>
                                        </p:attrNameLst>
                                      </p:cBhvr>
                                      <p:tavLst>
                                        <p:tav tm="0">
                                          <p:val>
                                            <p:strVal val="ppt_x"/>
                                          </p:val>
                                        </p:tav>
                                        <p:tav tm="100000">
                                          <p:val>
                                            <p:strVal val="ppt_x"/>
                                          </p:val>
                                        </p:tav>
                                      </p:tavLst>
                                    </p:anim>
                                    <p:anim calcmode="lin" valueType="num">
                                      <p:cBhvr>
                                        <p:cTn id="45" dur="1000"/>
                                        <p:tgtEl>
                                          <p:spTgt spid="18"/>
                                        </p:tgtEl>
                                        <p:attrNameLst>
                                          <p:attrName>ppt_y</p:attrName>
                                        </p:attrNameLst>
                                      </p:cBhvr>
                                      <p:tavLst>
                                        <p:tav tm="0">
                                          <p:val>
                                            <p:strVal val="ppt_y"/>
                                          </p:val>
                                        </p:tav>
                                        <p:tav tm="100000">
                                          <p:val>
                                            <p:strVal val="ppt_y+.1"/>
                                          </p:val>
                                        </p:tav>
                                      </p:tavLst>
                                    </p:anim>
                                    <p:set>
                                      <p:cBhvr>
                                        <p:cTn id="46" dur="1" fill="hold">
                                          <p:stCondLst>
                                            <p:cond delay="999"/>
                                          </p:stCondLst>
                                        </p:cTn>
                                        <p:tgtEl>
                                          <p:spTgt spid="1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randombar(horizontal)">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randombar(horizontal)">
                                      <p:cBhvr>
                                        <p:cTn id="56" dur="500"/>
                                        <p:tgtEl>
                                          <p:spTgt spid="21"/>
                                        </p:tgtEl>
                                      </p:cBhvr>
                                    </p:animEffect>
                                  </p:childTnLst>
                                </p:cTn>
                              </p:par>
                              <p:par>
                                <p:cTn id="57" presetID="14" presetClass="entr" presetSubtype="1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randombar(horizontal)">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randombar(horizontal)">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1" nodeType="clickEffect">
                                  <p:stCondLst>
                                    <p:cond delay="0"/>
                                  </p:stCondLst>
                                  <p:childTnLst>
                                    <p:animMotion origin="layout" path="M 1.38889E-6 3.33333E-6 L 1.38889E-6 0.00031 C -0.00261 -0.00124 -0.00504 -0.00186 -0.00764 -0.00309 C -0.0092 -0.00402 -0.01094 -0.00556 -0.01267 -0.00618 C -0.01424 -0.00648 -0.01615 -0.00679 -0.01754 -0.00772 C -0.0184 -0.00803 -0.01927 -0.00895 -0.02014 -0.00895 C -0.02431 -0.00988 -0.02865 -0.01019 -0.03264 -0.0105 C -0.06024 -0.00803 -0.05122 -0.00803 -0.09254 -0.0105 C -0.09479 -0.01081 -0.09705 -0.01142 -0.09931 -0.01204 L -0.10677 -0.01358 C -0.10781 -0.01389 -0.10903 -0.01451 -0.11007 -0.01513 C -0.11285 -0.01605 -0.11563 -0.01667 -0.1184 -0.0179 C -0.12379 -0.02037 -0.12795 -0.02346 -0.13351 -0.02686 C -0.1349 -0.02871 -0.13611 -0.03118 -0.13767 -0.03272 C -0.13976 -0.03519 -0.14254 -0.0355 -0.14427 -0.03858 C -0.1467 -0.0429 -0.14792 -0.04537 -0.15087 -0.04908 C -0.15191 -0.05031 -0.15313 -0.05093 -0.15434 -0.05216 C -0.15556 -0.05895 -0.15452 -0.05432 -0.15677 -0.06081 C -0.16077 -0.07223 -0.15764 -0.06451 -0.16181 -0.07439 C -0.16493 -0.10278 -0.1599 -0.05988 -0.16424 -0.0892 C -0.16493 -0.09383 -0.16545 -0.09908 -0.16597 -0.10402 C -0.16615 -0.10648 -0.16667 -0.10895 -0.16684 -0.11142 C -0.16702 -0.11636 -0.16736 -0.1213 -0.16754 -0.12624 C -0.16875 -0.14877 -0.16754 -0.13889 -0.16927 -0.15124 C -0.16962 -0.15834 -0.16962 -0.16513 -0.17014 -0.17223 C -0.17049 -0.17624 -0.17118 -0.17994 -0.1717 -0.18395 C -0.17205 -0.18642 -0.17222 -0.18889 -0.17257 -0.19136 C -0.17327 -0.19507 -0.17431 -0.19815 -0.17517 -0.20186 C -0.1757 -0.20463 -0.17604 -0.20772 -0.17674 -0.2105 C -0.17761 -0.2142 -0.18038 -0.22346 -0.18177 -0.22686 C -0.18368 -0.23148 -0.18507 -0.23673 -0.18767 -0.24013 C -0.19167 -0.24568 -0.19636 -0.25247 -0.20087 -0.25648 C -0.21111 -0.26574 -0.21059 -0.26389 -0.2217 -0.26698 C -0.22257 -0.26729 -0.22344 -0.2679 -0.22431 -0.26852 C -0.2257 -0.26945 -0.22691 -0.27099 -0.22847 -0.2713 C -0.23125 -0.27223 -0.23403 -0.27223 -0.23681 -0.27284 C -0.24011 -0.27377 -0.2434 -0.275 -0.2467 -0.27593 C -0.24896 -0.27655 -0.25122 -0.27686 -0.25347 -0.27716 L -0.35764 -0.27593 C -0.39184 -0.275 -0.3849 -0.27562 -0.40677 -0.27284 C -0.41545 -0.2676 -0.40972 -0.27068 -0.42934 -0.26976 L -0.4809 -0.26852 C -0.48177 -0.2679 -0.48264 -0.26729 -0.48351 -0.26698 C -0.49028 -0.26389 -0.49583 -0.26451 -0.50347 -0.26389 C -0.50677 -0.26389 -0.51007 -0.26389 -0.51337 -0.26389 " pathEditMode="relative" rAng="0" ptsTypes="AAAAAAAAAAAAAAAAAAAAAAAAAAAAAAAAAAAAAAAAAAAAA">
                                      <p:cBhvr>
                                        <p:cTn id="68" dur="2000" fill="hold"/>
                                        <p:tgtEl>
                                          <p:spTgt spid="20"/>
                                        </p:tgtEl>
                                        <p:attrNameLst>
                                          <p:attrName>ppt_x</p:attrName>
                                          <p:attrName>ppt_y</p:attrName>
                                        </p:attrNameLst>
                                      </p:cBhvr>
                                      <p:rCtr x="-25677" y="-13858"/>
                                    </p:animMotion>
                                  </p:childTnLst>
                                </p:cTn>
                              </p:par>
                              <p:par>
                                <p:cTn id="69" presetID="0" presetClass="path" presetSubtype="0" accel="50000" decel="50000" fill="hold" grpId="1" nodeType="withEffect">
                                  <p:stCondLst>
                                    <p:cond delay="0"/>
                                  </p:stCondLst>
                                  <p:childTnLst>
                                    <p:animMotion origin="layout" path="M -1.38889E-6 3.33333E-6 L -1.38889E-6 0.00031 C -0.0026 -0.00124 -0.00503 -0.00186 -0.00764 -0.00309 C -0.0092 -0.00402 -0.01094 -0.00556 -0.01267 -0.00618 C -0.01423 -0.00648 -0.01597 -0.00679 -0.01753 -0.00772 C -0.0184 -0.00803 -0.01927 -0.00895 -0.02014 -0.00895 C -0.0243 -0.00988 -0.02847 -0.01019 -0.03264 -0.0105 C -0.06024 -0.00803 -0.05121 -0.00803 -0.09253 -0.0105 C -0.09479 -0.01081 -0.09705 -0.01142 -0.0993 -0.01204 L -0.10677 -0.01358 C -0.10781 -0.01389 -0.10903 -0.01451 -0.11007 -0.01513 C -0.11285 -0.01605 -0.11562 -0.01667 -0.1184 -0.0179 C -0.12378 -0.02037 -0.12795 -0.02346 -0.13351 -0.02686 C -0.13489 -0.02871 -0.13611 -0.03118 -0.13767 -0.03272 C -0.13976 -0.03519 -0.14253 -0.0355 -0.14427 -0.03858 C -0.1467 -0.0429 -0.14792 -0.04537 -0.15087 -0.04908 C -0.15191 -0.05031 -0.15312 -0.05093 -0.15434 -0.05216 C -0.15555 -0.05895 -0.15451 -0.05432 -0.15677 -0.06081 C -0.16076 -0.07223 -0.15764 -0.06451 -0.1618 -0.07439 C -0.16493 -0.10278 -0.15989 -0.05988 -0.16423 -0.0892 C -0.16493 -0.09383 -0.16545 -0.09908 -0.16597 -0.10402 C -0.16614 -0.10648 -0.16667 -0.10895 -0.16684 -0.11142 C -0.16701 -0.11636 -0.16736 -0.1213 -0.16753 -0.12624 C -0.16875 -0.14877 -0.16753 -0.13889 -0.16927 -0.15124 C -0.16962 -0.15834 -0.16962 -0.16513 -0.17014 -0.17223 C -0.17048 -0.17624 -0.17118 -0.17994 -0.1717 -0.18395 C -0.17205 -0.18642 -0.17222 -0.18889 -0.17257 -0.19136 C -0.17326 -0.19507 -0.1743 -0.19815 -0.17517 -0.20186 C -0.17569 -0.20463 -0.17604 -0.20772 -0.17673 -0.2105 C -0.1776 -0.2142 -0.18038 -0.22346 -0.18177 -0.22686 C -0.18368 -0.23148 -0.18507 -0.23673 -0.18767 -0.24013 C -0.19167 -0.24568 -0.19635 -0.25247 -0.20087 -0.25648 C -0.21111 -0.26574 -0.21059 -0.26389 -0.2217 -0.26698 C -0.22257 -0.26729 -0.22344 -0.2679 -0.2243 -0.26852 C -0.22569 -0.26945 -0.22691 -0.27099 -0.22847 -0.2713 C -0.23125 -0.27223 -0.23403 -0.27223 -0.2368 -0.27284 C -0.2401 -0.27377 -0.2434 -0.275 -0.2467 -0.27593 C -0.24896 -0.27655 -0.25121 -0.27686 -0.25347 -0.27716 L -0.35764 -0.27593 C -0.39184 -0.275 -0.38489 -0.27562 -0.40677 -0.27284 C -0.41545 -0.2676 -0.40972 -0.27068 -0.42934 -0.26976 L -0.4809 -0.26852 C -0.48177 -0.2679 -0.48264 -0.26729 -0.48351 -0.26698 C -0.49028 -0.26389 -0.49583 -0.26451 -0.50347 -0.26389 C -0.50677 -0.26389 -0.51007 -0.26389 -0.51337 -0.26389 " pathEditMode="relative" rAng="0" ptsTypes="AAAAAAAAAAAAAAAAAAAAAAAAAAAAAAAAAAAAAAAAAAAAA">
                                      <p:cBhvr>
                                        <p:cTn id="70" dur="2000" fill="hold"/>
                                        <p:tgtEl>
                                          <p:spTgt spid="21"/>
                                        </p:tgtEl>
                                        <p:attrNameLst>
                                          <p:attrName>ppt_x</p:attrName>
                                          <p:attrName>ppt_y</p:attrName>
                                        </p:attrNameLst>
                                      </p:cBhvr>
                                      <p:rCtr x="-25677" y="-13858"/>
                                    </p:animMotion>
                                  </p:childTnLst>
                                </p:cTn>
                              </p:par>
                              <p:par>
                                <p:cTn id="71" presetID="0" presetClass="path" presetSubtype="0" accel="50000" decel="50000" fill="hold" nodeType="withEffect">
                                  <p:stCondLst>
                                    <p:cond delay="0"/>
                                  </p:stCondLst>
                                  <p:childTnLst>
                                    <p:animMotion origin="layout" path="M -2.77778E-6 1.23457E-6 L -2.77778E-6 0.00031 C -0.0026 -0.00124 -0.00503 -0.00185 -0.00764 -0.00309 C -0.0092 -0.00401 -0.01093 -0.00556 -0.01267 -0.00617 C -0.01423 -0.00648 -0.01597 -0.00679 -0.01753 -0.00772 C -0.0184 -0.00803 -0.01927 -0.00895 -0.02014 -0.00895 C -0.0243 -0.00988 -0.02847 -0.01019 -0.03264 -0.0105 C -0.06024 -0.00803 -0.05121 -0.00803 -0.09253 -0.0105 C -0.09479 -0.0108 -0.09705 -0.01142 -0.0993 -0.01204 L -0.10677 -0.01358 C -0.10781 -0.01389 -0.10902 -0.01451 -0.11007 -0.01512 C -0.11284 -0.01605 -0.11562 -0.01667 -0.1184 -0.0179 C -0.12378 -0.02037 -0.12795 -0.02346 -0.1335 -0.02685 C -0.13489 -0.0287 -0.13611 -0.03117 -0.13767 -0.03272 C -0.13975 -0.03519 -0.14253 -0.0355 -0.14427 -0.03858 C -0.1467 -0.0429 -0.14791 -0.04537 -0.15087 -0.04908 C -0.15191 -0.05031 -0.15312 -0.05093 -0.15434 -0.05216 C -0.15555 -0.05895 -0.15451 -0.05432 -0.15677 -0.0608 C -0.16076 -0.07222 -0.15764 -0.06451 -0.1618 -0.07438 C -0.16493 -0.10278 -0.15989 -0.05988 -0.16423 -0.0892 C -0.16493 -0.09383 -0.16545 -0.09908 -0.16597 -0.10401 C -0.16614 -0.10648 -0.16666 -0.10895 -0.16684 -0.11142 C -0.16701 -0.11636 -0.16736 -0.1213 -0.16753 -0.12624 C -0.16875 -0.14877 -0.16753 -0.13889 -0.16927 -0.15124 C -0.16962 -0.15833 -0.16962 -0.16512 -0.17014 -0.17222 C -0.17048 -0.17624 -0.17118 -0.17994 -0.1717 -0.18395 C -0.17205 -0.18642 -0.17222 -0.18889 -0.17257 -0.19136 C -0.17326 -0.19506 -0.1743 -0.19815 -0.17517 -0.20185 C -0.17569 -0.20463 -0.17604 -0.20772 -0.17673 -0.2105 C -0.1776 -0.2142 -0.18038 -0.22346 -0.18177 -0.22685 C -0.18368 -0.23148 -0.18507 -0.23673 -0.18767 -0.24012 C -0.19166 -0.24568 -0.19635 -0.25247 -0.20087 -0.25648 C -0.21111 -0.26574 -0.21059 -0.26389 -0.2217 -0.26698 C -0.22257 -0.26729 -0.22343 -0.2679 -0.2243 -0.26852 C -0.22569 -0.26945 -0.22691 -0.27099 -0.22847 -0.2713 C -0.23125 -0.27222 -0.23402 -0.27222 -0.2368 -0.27284 C -0.2401 -0.27377 -0.2434 -0.275 -0.2467 -0.27593 C -0.24896 -0.27654 -0.25121 -0.27685 -0.25347 -0.27716 L -0.35764 -0.27593 C -0.39184 -0.275 -0.38489 -0.27562 -0.40677 -0.27284 C -0.41545 -0.26759 -0.40972 -0.27068 -0.42934 -0.26975 L -0.4809 -0.26852 C -0.48177 -0.2679 -0.48264 -0.26729 -0.4835 -0.26698 C -0.49027 -0.26389 -0.49583 -0.26451 -0.50347 -0.26389 C -0.50677 -0.26389 -0.51007 -0.26389 -0.51337 -0.26389 " pathEditMode="relative" rAng="0" ptsTypes="AAAAAAAAAAAAAAAAAAAAAAAAAAAAAAAAAAAAAAAAAAAAA">
                                      <p:cBhvr>
                                        <p:cTn id="72" dur="2000" fill="hold"/>
                                        <p:tgtEl>
                                          <p:spTgt spid="22"/>
                                        </p:tgtEl>
                                        <p:attrNameLst>
                                          <p:attrName>ppt_x</p:attrName>
                                          <p:attrName>ppt_y</p:attrName>
                                        </p:attrNameLst>
                                      </p:cBhvr>
                                      <p:rCtr x="-25677" y="-13858"/>
                                    </p:animMotion>
                                  </p:childTnLst>
                                </p:cTn>
                              </p:par>
                              <p:par>
                                <p:cTn id="73" presetID="0" presetClass="path" presetSubtype="0" accel="50000" decel="50000" fill="hold" grpId="1" nodeType="withEffect">
                                  <p:stCondLst>
                                    <p:cond delay="0"/>
                                  </p:stCondLst>
                                  <p:childTnLst>
                                    <p:animMotion origin="layout" path="M -1.38889E-6 3.33333E-6 L -1.38889E-6 0.00031 C -0.0026 -0.00124 -0.00503 -0.00186 -0.00764 -0.00309 C -0.0092 -0.00402 -0.01094 -0.00556 -0.01267 -0.00618 C -0.01423 -0.00648 -0.01614 -0.00679 -0.01753 -0.00772 C -0.0184 -0.00803 -0.01927 -0.00895 -0.02014 -0.00895 C -0.0243 -0.00988 -0.02864 -0.01019 -0.03264 -0.0105 C -0.06024 -0.00803 -0.05121 -0.00803 -0.09253 -0.0105 C -0.09479 -0.01081 -0.09705 -0.01142 -0.0993 -0.01204 L -0.10677 -0.01358 C -0.10781 -0.01389 -0.10903 -0.01451 -0.11007 -0.01513 C -0.11285 -0.01605 -0.11562 -0.01667 -0.1184 -0.0179 C -0.12378 -0.02037 -0.12795 -0.02346 -0.13351 -0.02686 C -0.13489 -0.02871 -0.13611 -0.03118 -0.13767 -0.03272 C -0.13976 -0.03519 -0.14253 -0.0355 -0.14427 -0.03858 C -0.1467 -0.0429 -0.14792 -0.04537 -0.15087 -0.04908 C -0.15191 -0.05031 -0.15312 -0.05093 -0.15434 -0.05216 C -0.15555 -0.05895 -0.15451 -0.05432 -0.15677 -0.06081 C -0.16076 -0.07223 -0.15764 -0.06451 -0.1618 -0.07439 C -0.16493 -0.10278 -0.15989 -0.05988 -0.16423 -0.0892 C -0.16493 -0.09383 -0.16545 -0.09908 -0.16597 -0.10402 C -0.16614 -0.10648 -0.16667 -0.10895 -0.16684 -0.11142 C -0.16701 -0.11636 -0.16736 -0.1213 -0.16753 -0.12624 C -0.16875 -0.14877 -0.16753 -0.13889 -0.16927 -0.15124 C -0.16962 -0.15834 -0.16962 -0.16513 -0.17014 -0.17223 C -0.17048 -0.17624 -0.17118 -0.17994 -0.1717 -0.18395 C -0.17205 -0.18642 -0.17222 -0.18889 -0.17257 -0.19136 C -0.17326 -0.19507 -0.1743 -0.19815 -0.17517 -0.20186 C -0.17569 -0.20463 -0.17604 -0.20772 -0.17673 -0.2105 C -0.1776 -0.2142 -0.18038 -0.22346 -0.18177 -0.22686 C -0.18368 -0.23148 -0.18507 -0.23673 -0.18767 -0.24013 C -0.19167 -0.24568 -0.19635 -0.25247 -0.20104 -0.25648 C -0.21128 -0.26574 -0.21059 -0.26389 -0.2217 -0.26698 C -0.22257 -0.26729 -0.22344 -0.2679 -0.2243 -0.26852 C -0.22569 -0.26945 -0.22691 -0.27099 -0.22864 -0.2713 C -0.23142 -0.27223 -0.23403 -0.27223 -0.2368 -0.27284 C -0.24028 -0.27377 -0.2434 -0.275 -0.2467 -0.27593 C -0.24896 -0.27655 -0.25121 -0.27686 -0.25347 -0.27716 L -0.35764 -0.27593 C -0.39184 -0.275 -0.38489 -0.27562 -0.40677 -0.27284 C -0.41545 -0.2676 -0.40972 -0.27068 -0.42934 -0.26976 L -0.4809 -0.26852 C -0.48177 -0.2679 -0.48264 -0.26729 -0.48351 -0.26698 C -0.49028 -0.26389 -0.49583 -0.26451 -0.50347 -0.26389 C -0.50677 -0.26389 -0.51007 -0.26389 -0.51337 -0.26389 " pathEditMode="relative" rAng="0" ptsTypes="AAAAAAAAAAAAAAAAAAAAAAAAAAAAAAAAAAAAAAAAAAAAA">
                                      <p:cBhvr>
                                        <p:cTn id="74" dur="2000" fill="hold"/>
                                        <p:tgtEl>
                                          <p:spTgt spid="19"/>
                                        </p:tgtEl>
                                        <p:attrNameLst>
                                          <p:attrName>ppt_x</p:attrName>
                                          <p:attrName>ppt_y</p:attrName>
                                        </p:attrNameLst>
                                      </p:cBhvr>
                                      <p:rCtr x="-25677" y="-13858"/>
                                    </p:animMotion>
                                  </p:childTnLst>
                                </p:cTn>
                              </p:par>
                            </p:childTnLst>
                          </p:cTn>
                        </p:par>
                      </p:childTnLst>
                    </p:cTn>
                  </p:par>
                  <p:par>
                    <p:cTn id="75" fill="hold">
                      <p:stCondLst>
                        <p:cond delay="indefinite"/>
                      </p:stCondLst>
                      <p:childTnLst>
                        <p:par>
                          <p:cTn id="76" fill="hold">
                            <p:stCondLst>
                              <p:cond delay="0"/>
                            </p:stCondLst>
                            <p:childTnLst>
                              <p:par>
                                <p:cTn id="77" presetID="42" presetClass="exit" presetSubtype="0" fill="hold" grpId="2" nodeType="clickEffect">
                                  <p:stCondLst>
                                    <p:cond delay="0"/>
                                  </p:stCondLst>
                                  <p:childTnLst>
                                    <p:animEffect transition="out" filter="fade">
                                      <p:cBhvr>
                                        <p:cTn id="78" dur="1000"/>
                                        <p:tgtEl>
                                          <p:spTgt spid="20"/>
                                        </p:tgtEl>
                                      </p:cBhvr>
                                    </p:animEffect>
                                    <p:anim calcmode="lin" valueType="num">
                                      <p:cBhvr>
                                        <p:cTn id="79" dur="1000"/>
                                        <p:tgtEl>
                                          <p:spTgt spid="20"/>
                                        </p:tgtEl>
                                        <p:attrNameLst>
                                          <p:attrName>ppt_x</p:attrName>
                                        </p:attrNameLst>
                                      </p:cBhvr>
                                      <p:tavLst>
                                        <p:tav tm="0">
                                          <p:val>
                                            <p:strVal val="ppt_x"/>
                                          </p:val>
                                        </p:tav>
                                        <p:tav tm="100000">
                                          <p:val>
                                            <p:strVal val="ppt_x"/>
                                          </p:val>
                                        </p:tav>
                                      </p:tavLst>
                                    </p:anim>
                                    <p:anim calcmode="lin" valueType="num">
                                      <p:cBhvr>
                                        <p:cTn id="80" dur="1000"/>
                                        <p:tgtEl>
                                          <p:spTgt spid="20"/>
                                        </p:tgtEl>
                                        <p:attrNameLst>
                                          <p:attrName>ppt_y</p:attrName>
                                        </p:attrNameLst>
                                      </p:cBhvr>
                                      <p:tavLst>
                                        <p:tav tm="0">
                                          <p:val>
                                            <p:strVal val="ppt_y"/>
                                          </p:val>
                                        </p:tav>
                                        <p:tav tm="100000">
                                          <p:val>
                                            <p:strVal val="ppt_y+.1"/>
                                          </p:val>
                                        </p:tav>
                                      </p:tavLst>
                                    </p:anim>
                                    <p:set>
                                      <p:cBhvr>
                                        <p:cTn id="81" dur="1" fill="hold">
                                          <p:stCondLst>
                                            <p:cond delay="999"/>
                                          </p:stCondLst>
                                        </p:cTn>
                                        <p:tgtEl>
                                          <p:spTgt spid="20"/>
                                        </p:tgtEl>
                                        <p:attrNameLst>
                                          <p:attrName>style.visibility</p:attrName>
                                        </p:attrNameLst>
                                      </p:cBhvr>
                                      <p:to>
                                        <p:strVal val="hidden"/>
                                      </p:to>
                                    </p:set>
                                  </p:childTnLst>
                                </p:cTn>
                              </p:par>
                              <p:par>
                                <p:cTn id="82" presetID="42" presetClass="exit" presetSubtype="0" fill="hold" grpId="2" nodeType="withEffect">
                                  <p:stCondLst>
                                    <p:cond delay="0"/>
                                  </p:stCondLst>
                                  <p:childTnLst>
                                    <p:animEffect transition="out" filter="fade">
                                      <p:cBhvr>
                                        <p:cTn id="83" dur="1000"/>
                                        <p:tgtEl>
                                          <p:spTgt spid="21"/>
                                        </p:tgtEl>
                                      </p:cBhvr>
                                    </p:animEffect>
                                    <p:anim calcmode="lin" valueType="num">
                                      <p:cBhvr>
                                        <p:cTn id="84" dur="1000"/>
                                        <p:tgtEl>
                                          <p:spTgt spid="21"/>
                                        </p:tgtEl>
                                        <p:attrNameLst>
                                          <p:attrName>ppt_x</p:attrName>
                                        </p:attrNameLst>
                                      </p:cBhvr>
                                      <p:tavLst>
                                        <p:tav tm="0">
                                          <p:val>
                                            <p:strVal val="ppt_x"/>
                                          </p:val>
                                        </p:tav>
                                        <p:tav tm="100000">
                                          <p:val>
                                            <p:strVal val="ppt_x"/>
                                          </p:val>
                                        </p:tav>
                                      </p:tavLst>
                                    </p:anim>
                                    <p:anim calcmode="lin" valueType="num">
                                      <p:cBhvr>
                                        <p:cTn id="85" dur="1000"/>
                                        <p:tgtEl>
                                          <p:spTgt spid="21"/>
                                        </p:tgtEl>
                                        <p:attrNameLst>
                                          <p:attrName>ppt_y</p:attrName>
                                        </p:attrNameLst>
                                      </p:cBhvr>
                                      <p:tavLst>
                                        <p:tav tm="0">
                                          <p:val>
                                            <p:strVal val="ppt_y"/>
                                          </p:val>
                                        </p:tav>
                                        <p:tav tm="100000">
                                          <p:val>
                                            <p:strVal val="ppt_y+.1"/>
                                          </p:val>
                                        </p:tav>
                                      </p:tavLst>
                                    </p:anim>
                                    <p:set>
                                      <p:cBhvr>
                                        <p:cTn id="86" dur="1" fill="hold">
                                          <p:stCondLst>
                                            <p:cond delay="999"/>
                                          </p:stCondLst>
                                        </p:cTn>
                                        <p:tgtEl>
                                          <p:spTgt spid="21"/>
                                        </p:tgtEl>
                                        <p:attrNameLst>
                                          <p:attrName>style.visibility</p:attrName>
                                        </p:attrNameLst>
                                      </p:cBhvr>
                                      <p:to>
                                        <p:strVal val="hidden"/>
                                      </p:to>
                                    </p:set>
                                  </p:childTnLst>
                                </p:cTn>
                              </p:par>
                              <p:par>
                                <p:cTn id="87" presetID="42" presetClass="exit" presetSubtype="0" fill="hold" nodeType="withEffect">
                                  <p:stCondLst>
                                    <p:cond delay="0"/>
                                  </p:stCondLst>
                                  <p:childTnLst>
                                    <p:animEffect transition="out" filter="fade">
                                      <p:cBhvr>
                                        <p:cTn id="88" dur="1000"/>
                                        <p:tgtEl>
                                          <p:spTgt spid="22"/>
                                        </p:tgtEl>
                                      </p:cBhvr>
                                    </p:animEffect>
                                    <p:anim calcmode="lin" valueType="num">
                                      <p:cBhvr>
                                        <p:cTn id="89" dur="1000"/>
                                        <p:tgtEl>
                                          <p:spTgt spid="22"/>
                                        </p:tgtEl>
                                        <p:attrNameLst>
                                          <p:attrName>ppt_x</p:attrName>
                                        </p:attrNameLst>
                                      </p:cBhvr>
                                      <p:tavLst>
                                        <p:tav tm="0">
                                          <p:val>
                                            <p:strVal val="ppt_x"/>
                                          </p:val>
                                        </p:tav>
                                        <p:tav tm="100000">
                                          <p:val>
                                            <p:strVal val="ppt_x"/>
                                          </p:val>
                                        </p:tav>
                                      </p:tavLst>
                                    </p:anim>
                                    <p:anim calcmode="lin" valueType="num">
                                      <p:cBhvr>
                                        <p:cTn id="90" dur="1000"/>
                                        <p:tgtEl>
                                          <p:spTgt spid="22"/>
                                        </p:tgtEl>
                                        <p:attrNameLst>
                                          <p:attrName>ppt_y</p:attrName>
                                        </p:attrNameLst>
                                      </p:cBhvr>
                                      <p:tavLst>
                                        <p:tav tm="0">
                                          <p:val>
                                            <p:strVal val="ppt_y"/>
                                          </p:val>
                                        </p:tav>
                                        <p:tav tm="100000">
                                          <p:val>
                                            <p:strVal val="ppt_y+.1"/>
                                          </p:val>
                                        </p:tav>
                                      </p:tavLst>
                                    </p:anim>
                                    <p:set>
                                      <p:cBhvr>
                                        <p:cTn id="91" dur="1" fill="hold">
                                          <p:stCondLst>
                                            <p:cond delay="999"/>
                                          </p:stCondLst>
                                        </p:cTn>
                                        <p:tgtEl>
                                          <p:spTgt spid="22"/>
                                        </p:tgtEl>
                                        <p:attrNameLst>
                                          <p:attrName>style.visibility</p:attrName>
                                        </p:attrNameLst>
                                      </p:cBhvr>
                                      <p:to>
                                        <p:strVal val="hidden"/>
                                      </p:to>
                                    </p:set>
                                  </p:childTnLst>
                                </p:cTn>
                              </p:par>
                              <p:par>
                                <p:cTn id="92" presetID="42" presetClass="exit" presetSubtype="0" fill="hold" grpId="2" nodeType="withEffect">
                                  <p:stCondLst>
                                    <p:cond delay="0"/>
                                  </p:stCondLst>
                                  <p:childTnLst>
                                    <p:animEffect transition="out" filter="fade">
                                      <p:cBhvr>
                                        <p:cTn id="93" dur="1000"/>
                                        <p:tgtEl>
                                          <p:spTgt spid="19"/>
                                        </p:tgtEl>
                                      </p:cBhvr>
                                    </p:animEffect>
                                    <p:anim calcmode="lin" valueType="num">
                                      <p:cBhvr>
                                        <p:cTn id="94" dur="1000"/>
                                        <p:tgtEl>
                                          <p:spTgt spid="19"/>
                                        </p:tgtEl>
                                        <p:attrNameLst>
                                          <p:attrName>ppt_x</p:attrName>
                                        </p:attrNameLst>
                                      </p:cBhvr>
                                      <p:tavLst>
                                        <p:tav tm="0">
                                          <p:val>
                                            <p:strVal val="ppt_x"/>
                                          </p:val>
                                        </p:tav>
                                        <p:tav tm="100000">
                                          <p:val>
                                            <p:strVal val="ppt_x"/>
                                          </p:val>
                                        </p:tav>
                                      </p:tavLst>
                                    </p:anim>
                                    <p:anim calcmode="lin" valueType="num">
                                      <p:cBhvr>
                                        <p:cTn id="95" dur="1000"/>
                                        <p:tgtEl>
                                          <p:spTgt spid="19"/>
                                        </p:tgtEl>
                                        <p:attrNameLst>
                                          <p:attrName>ppt_y</p:attrName>
                                        </p:attrNameLst>
                                      </p:cBhvr>
                                      <p:tavLst>
                                        <p:tav tm="0">
                                          <p:val>
                                            <p:strVal val="ppt_y"/>
                                          </p:val>
                                        </p:tav>
                                        <p:tav tm="100000">
                                          <p:val>
                                            <p:strVal val="ppt_y+.1"/>
                                          </p:val>
                                        </p:tav>
                                      </p:tavLst>
                                    </p:anim>
                                    <p:set>
                                      <p:cBhvr>
                                        <p:cTn id="96" dur="1" fill="hold">
                                          <p:stCondLst>
                                            <p:cond delay="999"/>
                                          </p:stCondLst>
                                        </p:cTn>
                                        <p:tgtEl>
                                          <p:spTgt spid="1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fade">
                                      <p:cBhvr>
                                        <p:cTn id="101" dur="1000"/>
                                        <p:tgtEl>
                                          <p:spTgt spid="25"/>
                                        </p:tgtEl>
                                      </p:cBhvr>
                                    </p:animEffect>
                                    <p:anim calcmode="lin" valueType="num">
                                      <p:cBhvr>
                                        <p:cTn id="102" dur="1000" fill="hold"/>
                                        <p:tgtEl>
                                          <p:spTgt spid="25"/>
                                        </p:tgtEl>
                                        <p:attrNameLst>
                                          <p:attrName>ppt_x</p:attrName>
                                        </p:attrNameLst>
                                      </p:cBhvr>
                                      <p:tavLst>
                                        <p:tav tm="0">
                                          <p:val>
                                            <p:strVal val="#ppt_x"/>
                                          </p:val>
                                        </p:tav>
                                        <p:tav tm="100000">
                                          <p:val>
                                            <p:strVal val="#ppt_x"/>
                                          </p:val>
                                        </p:tav>
                                      </p:tavLst>
                                    </p:anim>
                                    <p:anim calcmode="lin" valueType="num">
                                      <p:cBhvr>
                                        <p:cTn id="10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7"/>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grpId="1" nodeType="clickEffect">
                                  <p:stCondLst>
                                    <p:cond delay="0"/>
                                  </p:stCondLst>
                                  <p:childTnLst>
                                    <p:animMotion origin="layout" path="M -4.72222E-6 -2.09877E-6 L -4.72222E-6 0.00031 C 0.01789 0.00957 0.00035 0.00031 0.01025 0.00525 C 0.01112 0.00556 0.01181 0.00587 0.0125 0.00617 C 0.01494 0.00772 0.01823 0.00864 0.02066 0.00895 C 0.025 0.00957 0.02917 0.00988 0.03351 0.0105 C 0.03941 0.01297 0.0375 0.01235 0.04705 0.01297 C 0.05556 0.01389 0.06407 0.0142 0.07257 0.0142 C 0.07639 0.01513 0.07848 0.01482 0.08143 0.01729 C 0.08264 0.0179 0.08369 0.01883 0.08455 0.01976 C 0.08542 0.02037 0.08612 0.02192 0.08716 0.02253 C 0.0882 0.02315 0.08976 0.02315 0.09115 0.02377 C 0.09167 0.02531 0.09185 0.02716 0.09254 0.02778 C 0.09584 0.03025 0.10226 0.03303 0.10226 0.03334 C 0.10469 0.03735 0.10504 0.03858 0.10869 0.04105 C 0.10955 0.04198 0.11077 0.04198 0.11198 0.04259 C 0.11771 0.04908 0.11042 0.04043 0.11667 0.04908 C 0.11737 0.05031 0.11823 0.05093 0.1191 0.05185 C 0.12049 0.05895 0.11893 0.05309 0.12223 0.05988 C 0.1257 0.06636 0.12188 0.06173 0.12622 0.06636 C 0.12726 0.06976 0.12848 0.07284 0.12952 0.07593 C 0.13021 0.0784 0.13056 0.08179 0.13195 0.08395 C 0.1356 0.09074 0.14167 0.09568 0.14636 0.1 C 0.14879 0.10247 0.15834 0.11019 0.1606 0.1108 L 0.16719 0.11235 C 0.17014 0.11389 0.17292 0.11605 0.17587 0.11759 C 0.17882 0.11883 0.18178 0.11945 0.18473 0.12006 C 0.19202 0.12192 0.20226 0.12222 0.20886 0.12284 C 0.22691 0.12655 0.19688 0.12068 0.23195 0.12562 C 0.23594 0.12624 0.23994 0.12716 0.24393 0.12809 L 0.27431 0.12562 C 0.27674 0.12531 0.27917 0.12438 0.28143 0.12408 C 0.29306 0.12284 0.29601 0.12315 0.30712 0.1213 C 0.31372 0.12068 0.31233 0.12037 0.31754 0.11883 C 0.32691 0.11574 0.31754 0.11883 0.32882 0.11605 C 0.33021 0.11574 0.33143 0.11513 0.33282 0.11482 C 0.33507 0.1142 0.34098 0.11235 0.34323 0.11235 C 0.35504 0.10988 0.37275 0.10926 0.3823 0.10803 L 0.39428 0.10648 C 0.39514 0.10648 0.39601 0.10587 0.39688 0.10556 C 0.40313 0.10309 0.39983 0.10525 0.40573 0.10278 C 0.40643 0.10247 0.40712 0.10155 0.40799 0.10124 C 0.41476 0.09969 0.41476 0.10062 0.42084 0.09877 C 0.42709 0.09661 0.42691 0.09568 0.43282 0.09321 C 0.43421 0.09259 0.4356 0.09229 0.43681 0.09198 C 0.45244 0.09229 0.46841 0.09198 0.48403 0.09321 C 0.48507 0.09352 0.48594 0.09476 0.48629 0.09599 C 0.48698 0.09784 0.48681 0.09969 0.48716 0.10124 C 0.4875 0.10278 0.48785 0.10401 0.48803 0.10556 C 0.48837 0.1071 0.48837 0.10926 0.48889 0.1108 C 0.48924 0.11235 0.49011 0.11327 0.49028 0.11482 C 0.49705 0.13426 0.48837 0.10926 0.49289 0.12408 C 0.49358 0.12655 0.49445 0.1284 0.49514 0.13087 C 0.49723 0.13797 0.49671 0.13858 0.49775 0.14568 C 0.49792 0.14692 0.49827 0.14815 0.49862 0.14969 C 0.49827 0.19938 0.49775 0.24938 0.49775 0.29969 " pathEditMode="relative" rAng="0" ptsTypes="AAAAAAAAAAAAAAAAAAAAAAAAAAAAAAAAAAAAAAAAAAAAAAAAAAAAAAAA">
                                      <p:cBhvr>
                                        <p:cTn id="111" dur="2000" fill="hold"/>
                                        <p:tgtEl>
                                          <p:spTgt spid="27"/>
                                        </p:tgtEl>
                                        <p:attrNameLst>
                                          <p:attrName>ppt_x</p:attrName>
                                          <p:attrName>ppt_y</p:attrName>
                                        </p:attrNameLst>
                                      </p:cBhvr>
                                      <p:rCtr x="24931" y="149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5" grpId="0" animBg="1"/>
      <p:bldP spid="27" grpId="0" animBg="1"/>
      <p:bldP spid="2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63"/>
          <p:cNvSpPr txBox="1"/>
          <p:nvPr/>
        </p:nvSpPr>
        <p:spPr>
          <a:xfrm>
            <a:off x="165483" y="82993"/>
            <a:ext cx="5432729" cy="276999"/>
          </a:xfrm>
          <a:prstGeom prst="rect">
            <a:avLst/>
          </a:prstGeom>
          <a:noFill/>
        </p:spPr>
        <p:txBody>
          <a:bodyPr wrap="square" rtlCol="0">
            <a:spAutoFit/>
          </a:bodyPr>
          <a:lstStyle/>
          <a:p>
            <a:r>
              <a:rPr lang="en-US" sz="1200" b="1" dirty="0" smtClean="0">
                <a:solidFill>
                  <a:schemeClr val="tx2"/>
                </a:solidFill>
                <a:latin typeface="Cambria" panose="02040503050406030204" pitchFamily="18" charset="0"/>
                <a:cs typeface="MV Boli" panose="02000500030200090000" pitchFamily="2" charset="0"/>
              </a:rPr>
              <a:t>Step 1. Client M, Process ‘pa’ opens the NFS file ‘</a:t>
            </a:r>
            <a:r>
              <a:rPr lang="en-US" sz="1200" b="1" dirty="0">
                <a:solidFill>
                  <a:schemeClr val="tx2"/>
                </a:solidFill>
                <a:latin typeface="Cambria" panose="02040503050406030204" pitchFamily="18" charset="0"/>
                <a:cs typeface="MV Boli" panose="02000500030200090000" pitchFamily="2" charset="0"/>
              </a:rPr>
              <a:t>x</a:t>
            </a:r>
            <a:r>
              <a:rPr lang="en-US" sz="1200" b="1" dirty="0" smtClean="0">
                <a:solidFill>
                  <a:schemeClr val="tx2"/>
                </a:solidFill>
                <a:latin typeface="Cambria" panose="02040503050406030204" pitchFamily="18" charset="0"/>
                <a:cs typeface="MV Boli" panose="02000500030200090000" pitchFamily="2" charset="0"/>
              </a:rPr>
              <a:t>’</a:t>
            </a:r>
            <a:endParaRPr lang="en-US" sz="1200" b="1" dirty="0">
              <a:solidFill>
                <a:schemeClr val="tx2"/>
              </a:solidFill>
              <a:latin typeface="Cambria" panose="02040503050406030204" pitchFamily="18" charset="0"/>
              <a:cs typeface="MV Boli" panose="02000500030200090000" pitchFamily="2" charset="0"/>
            </a:endParaRPr>
          </a:p>
        </p:txBody>
      </p:sp>
      <p:sp>
        <p:nvSpPr>
          <p:cNvPr id="19" name="TextBox 64"/>
          <p:cNvSpPr txBox="1"/>
          <p:nvPr/>
        </p:nvSpPr>
        <p:spPr>
          <a:xfrm>
            <a:off x="165483" y="308042"/>
            <a:ext cx="5443173" cy="276999"/>
          </a:xfrm>
          <a:prstGeom prst="rect">
            <a:avLst/>
          </a:prstGeom>
          <a:noFill/>
        </p:spPr>
        <p:txBody>
          <a:bodyPr wrap="square" rtlCol="0">
            <a:spAutoFit/>
          </a:bodyPr>
          <a:lstStyle/>
          <a:p>
            <a:r>
              <a:rPr lang="en-US" sz="1200" b="1" dirty="0" smtClean="0">
                <a:solidFill>
                  <a:schemeClr val="tx2"/>
                </a:solidFill>
                <a:latin typeface="Cambria" panose="02040503050406030204" pitchFamily="18" charset="0"/>
                <a:cs typeface="MV Boli" panose="02000500030200090000" pitchFamily="2" charset="0"/>
              </a:rPr>
              <a:t>Step 2. ‘pa’ Create </a:t>
            </a:r>
            <a:r>
              <a:rPr lang="en-US" sz="1200" b="1" dirty="0">
                <a:solidFill>
                  <a:schemeClr val="tx2"/>
                </a:solidFill>
                <a:latin typeface="Cambria" panose="02040503050406030204" pitchFamily="18" charset="0"/>
                <a:cs typeface="MV Boli" panose="02000500030200090000" pitchFamily="2" charset="0"/>
              </a:rPr>
              <a:t>2</a:t>
            </a:r>
            <a:r>
              <a:rPr lang="en-US" sz="1200" b="1" dirty="0" smtClean="0">
                <a:solidFill>
                  <a:schemeClr val="tx2"/>
                </a:solidFill>
                <a:latin typeface="Cambria" panose="02040503050406030204" pitchFamily="18" charset="0"/>
                <a:cs typeface="MV Boli" panose="02000500030200090000" pitchFamily="2" charset="0"/>
              </a:rPr>
              <a:t> byte-range locks one by one</a:t>
            </a:r>
            <a:endParaRPr lang="en-US" sz="1200" b="1" dirty="0">
              <a:solidFill>
                <a:schemeClr val="tx2"/>
              </a:solidFill>
              <a:latin typeface="Cambria" panose="02040503050406030204" pitchFamily="18" charset="0"/>
              <a:cs typeface="MV Boli" panose="02000500030200090000" pitchFamily="2" charset="0"/>
            </a:endParaRPr>
          </a:p>
        </p:txBody>
      </p:sp>
      <p:sp>
        <p:nvSpPr>
          <p:cNvPr id="23" name="TextBox 71"/>
          <p:cNvSpPr txBox="1"/>
          <p:nvPr/>
        </p:nvSpPr>
        <p:spPr>
          <a:xfrm>
            <a:off x="149062" y="556113"/>
            <a:ext cx="5316143" cy="276999"/>
          </a:xfrm>
          <a:prstGeom prst="rect">
            <a:avLst/>
          </a:prstGeom>
          <a:noFill/>
        </p:spPr>
        <p:txBody>
          <a:bodyPr wrap="square" rtlCol="0">
            <a:spAutoFit/>
          </a:bodyPr>
          <a:lstStyle/>
          <a:p>
            <a:r>
              <a:rPr lang="en-US" sz="1200" b="1" dirty="0" smtClean="0">
                <a:solidFill>
                  <a:schemeClr val="tx2"/>
                </a:solidFill>
                <a:latin typeface="Cambria" panose="02040503050406030204" pitchFamily="18" charset="0"/>
                <a:cs typeface="MV Boli" panose="02000500030200090000" pitchFamily="2" charset="0"/>
              </a:rPr>
              <a:t>Step </a:t>
            </a:r>
            <a:r>
              <a:rPr lang="en-US" sz="1200" b="1" dirty="0">
                <a:solidFill>
                  <a:schemeClr val="tx2"/>
                </a:solidFill>
                <a:latin typeface="Cambria" panose="02040503050406030204" pitchFamily="18" charset="0"/>
                <a:cs typeface="MV Boli" panose="02000500030200090000" pitchFamily="2" charset="0"/>
              </a:rPr>
              <a:t>3</a:t>
            </a:r>
            <a:r>
              <a:rPr lang="en-US" sz="1200" b="1" dirty="0" smtClean="0">
                <a:solidFill>
                  <a:schemeClr val="tx2"/>
                </a:solidFill>
                <a:latin typeface="Cambria" panose="02040503050406030204" pitchFamily="18" charset="0"/>
                <a:cs typeface="MV Boli" panose="02000500030200090000" pitchFamily="2" charset="0"/>
              </a:rPr>
              <a:t>. Client N, Process ‘pb’ opens the NFS file ‘x’</a:t>
            </a:r>
            <a:endParaRPr lang="en-US" sz="1200" b="1" dirty="0">
              <a:solidFill>
                <a:schemeClr val="tx2"/>
              </a:solidFill>
              <a:latin typeface="Cambria" panose="02040503050406030204" pitchFamily="18" charset="0"/>
              <a:cs typeface="MV Boli" panose="02000500030200090000" pitchFamily="2" charset="0"/>
            </a:endParaRPr>
          </a:p>
        </p:txBody>
      </p:sp>
      <p:grpSp>
        <p:nvGrpSpPr>
          <p:cNvPr id="3" name="组合 2"/>
          <p:cNvGrpSpPr/>
          <p:nvPr/>
        </p:nvGrpSpPr>
        <p:grpSpPr>
          <a:xfrm>
            <a:off x="238396" y="796100"/>
            <a:ext cx="8675524" cy="4223908"/>
            <a:chOff x="186188" y="851021"/>
            <a:chExt cx="8675524" cy="4223908"/>
          </a:xfrm>
        </p:grpSpPr>
        <p:sp>
          <p:nvSpPr>
            <p:cNvPr id="22" name="TextBox 69"/>
            <p:cNvSpPr txBox="1"/>
            <p:nvPr/>
          </p:nvSpPr>
          <p:spPr>
            <a:xfrm>
              <a:off x="692080" y="909860"/>
              <a:ext cx="1168927" cy="338554"/>
            </a:xfrm>
            <a:prstGeom prst="rect">
              <a:avLst/>
            </a:prstGeom>
            <a:noFill/>
          </p:spPr>
          <p:txBody>
            <a:bodyPr wrap="square" rtlCol="0">
              <a:spAutoFit/>
            </a:bodyPr>
            <a:lstStyle/>
            <a:p>
              <a:pPr algn="ctr"/>
              <a:r>
                <a:rPr lang="en-US" sz="800" b="1" dirty="0" smtClean="0">
                  <a:solidFill>
                    <a:schemeClr val="tx2"/>
                  </a:solidFill>
                  <a:latin typeface="Cambria" panose="02040503050406030204" pitchFamily="18" charset="0"/>
                  <a:cs typeface="MV Boli" panose="02000500030200090000" pitchFamily="2" charset="0"/>
                </a:rPr>
                <a:t>Server </a:t>
              </a:r>
            </a:p>
            <a:p>
              <a:pPr algn="ctr"/>
              <a:r>
                <a:rPr lang="en-US" sz="800" b="1" dirty="0" smtClean="0">
                  <a:solidFill>
                    <a:schemeClr val="tx2"/>
                  </a:solidFill>
                  <a:latin typeface="Cambria" panose="02040503050406030204" pitchFamily="18" charset="0"/>
                  <a:cs typeface="MV Boli" panose="02000500030200090000" pitchFamily="2" charset="0"/>
                </a:rPr>
                <a:t>Stateid pool</a:t>
              </a:r>
              <a:endParaRPr lang="en-US" sz="800" b="1" dirty="0">
                <a:solidFill>
                  <a:schemeClr val="tx2"/>
                </a:solidFill>
                <a:latin typeface="Cambria" panose="02040503050406030204" pitchFamily="18" charset="0"/>
                <a:cs typeface="MV Boli" panose="02000500030200090000" pitchFamily="2" charset="0"/>
              </a:endParaRPr>
            </a:p>
          </p:txBody>
        </p:sp>
        <p:grpSp>
          <p:nvGrpSpPr>
            <p:cNvPr id="24" name="Group 25"/>
            <p:cNvGrpSpPr/>
            <p:nvPr/>
          </p:nvGrpSpPr>
          <p:grpSpPr>
            <a:xfrm>
              <a:off x="2824417" y="851021"/>
              <a:ext cx="2588580" cy="4223907"/>
              <a:chOff x="2959619" y="2621113"/>
              <a:chExt cx="2588580" cy="3899425"/>
            </a:xfrm>
          </p:grpSpPr>
          <p:sp>
            <p:nvSpPr>
              <p:cNvPr id="26" name="Rectangle 123"/>
              <p:cNvSpPr/>
              <p:nvPr/>
            </p:nvSpPr>
            <p:spPr>
              <a:xfrm>
                <a:off x="2959619" y="2621113"/>
                <a:ext cx="2588580" cy="3899425"/>
              </a:xfrm>
              <a:prstGeom prst="rect">
                <a:avLst/>
              </a:prstGeom>
              <a:pattFill prst="lgCheck">
                <a:fgClr>
                  <a:schemeClr val="bg1">
                    <a:lumMod val="95000"/>
                  </a:schemeClr>
                </a:fgClr>
                <a:bgClr>
                  <a:schemeClr val="bg1"/>
                </a:bgClr>
              </a:patt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2"/>
                  </a:solidFill>
                  <a:latin typeface="Cambria" panose="02040503050406030204" pitchFamily="18" charset="0"/>
                </a:endParaRPr>
              </a:p>
            </p:txBody>
          </p:sp>
          <p:sp>
            <p:nvSpPr>
              <p:cNvPr id="27" name="TextBox 54"/>
              <p:cNvSpPr txBox="1"/>
              <p:nvPr/>
            </p:nvSpPr>
            <p:spPr>
              <a:xfrm>
                <a:off x="3575166" y="2651807"/>
                <a:ext cx="1254152" cy="312546"/>
              </a:xfrm>
              <a:prstGeom prst="rect">
                <a:avLst/>
              </a:prstGeom>
              <a:noFill/>
            </p:spPr>
            <p:txBody>
              <a:bodyPr wrap="square" rtlCol="0">
                <a:spAutoFit/>
              </a:bodyPr>
              <a:lstStyle/>
              <a:p>
                <a:pPr algn="ctr"/>
                <a:r>
                  <a:rPr lang="en-US" sz="800" b="1" dirty="0" smtClean="0">
                    <a:solidFill>
                      <a:schemeClr val="tx2"/>
                    </a:solidFill>
                    <a:latin typeface="Cambria" panose="02040503050406030204" pitchFamily="18" charset="0"/>
                    <a:cs typeface="MV Boli" panose="02000500030200090000" pitchFamily="2" charset="0"/>
                  </a:rPr>
                  <a:t>Client M</a:t>
                </a:r>
              </a:p>
              <a:p>
                <a:pPr algn="ctr"/>
                <a:r>
                  <a:rPr lang="en-US" sz="800" b="1" dirty="0" smtClean="0">
                    <a:solidFill>
                      <a:schemeClr val="tx2"/>
                    </a:solidFill>
                    <a:latin typeface="Cambria" panose="02040503050406030204" pitchFamily="18" charset="0"/>
                    <a:cs typeface="MV Boli" panose="02000500030200090000" pitchFamily="2" charset="0"/>
                  </a:rPr>
                  <a:t>Stateid pool</a:t>
                </a:r>
                <a:endParaRPr lang="en-US" sz="800" b="1" dirty="0">
                  <a:solidFill>
                    <a:schemeClr val="tx2"/>
                  </a:solidFill>
                  <a:latin typeface="Cambria" panose="02040503050406030204" pitchFamily="18" charset="0"/>
                  <a:cs typeface="MV Boli" panose="02000500030200090000" pitchFamily="2" charset="0"/>
                </a:endParaRPr>
              </a:p>
            </p:txBody>
          </p:sp>
        </p:grpSp>
        <p:grpSp>
          <p:nvGrpSpPr>
            <p:cNvPr id="28" name="Group 2"/>
            <p:cNvGrpSpPr/>
            <p:nvPr/>
          </p:nvGrpSpPr>
          <p:grpSpPr>
            <a:xfrm>
              <a:off x="2923395" y="1284430"/>
              <a:ext cx="2251527" cy="385957"/>
              <a:chOff x="4347866" y="4748429"/>
              <a:chExt cx="2251527" cy="336368"/>
            </a:xfrm>
          </p:grpSpPr>
          <p:sp>
            <p:nvSpPr>
              <p:cNvPr id="29" name="Rectangle 70"/>
              <p:cNvSpPr/>
              <p:nvPr/>
            </p:nvSpPr>
            <p:spPr>
              <a:xfrm>
                <a:off x="5105086" y="4927206"/>
                <a:ext cx="1494307" cy="157590"/>
              </a:xfrm>
              <a:prstGeom prst="rect">
                <a:avLst/>
              </a:prstGeom>
              <a:solidFill>
                <a:schemeClr val="bg1">
                  <a:lumMod val="95000"/>
                </a:schemeClr>
              </a:solidFill>
              <a:ln>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0000 … 000 </a:t>
                </a:r>
                <a:endParaRPr lang="en-US" sz="800" dirty="0">
                  <a:solidFill>
                    <a:schemeClr val="tx2"/>
                  </a:solidFill>
                  <a:latin typeface="Cambria" panose="02040503050406030204" pitchFamily="18" charset="0"/>
                  <a:cs typeface="MV Boli" panose="02000500030200090000" pitchFamily="2" charset="0"/>
                </a:endParaRPr>
              </a:p>
            </p:txBody>
          </p:sp>
          <p:sp>
            <p:nvSpPr>
              <p:cNvPr id="30" name="TextBox 80"/>
              <p:cNvSpPr txBox="1"/>
              <p:nvPr/>
            </p:nvSpPr>
            <p:spPr>
              <a:xfrm>
                <a:off x="4347866" y="4748429"/>
                <a:ext cx="2008842" cy="187763"/>
              </a:xfrm>
              <a:prstGeom prst="rect">
                <a:avLst/>
              </a:prstGeom>
              <a:noFill/>
            </p:spPr>
            <p:txBody>
              <a:bodyPr wrap="square" rtlCol="0">
                <a:spAutoFit/>
              </a:bodyPr>
              <a:lstStyle/>
              <a:p>
                <a:r>
                  <a:rPr lang="en-US" sz="800" dirty="0" smtClean="0">
                    <a:solidFill>
                      <a:schemeClr val="tx2"/>
                    </a:solidFill>
                    <a:latin typeface="Cambria" panose="02040503050406030204" pitchFamily="18" charset="0"/>
                    <a:cs typeface="MV Boli" panose="02000500030200090000" pitchFamily="2" charset="0"/>
                  </a:rPr>
                  <a:t>anonymous stateid</a:t>
                </a:r>
                <a:endParaRPr lang="en-US" sz="800" dirty="0">
                  <a:solidFill>
                    <a:schemeClr val="tx2"/>
                  </a:solidFill>
                  <a:latin typeface="Cambria" panose="02040503050406030204" pitchFamily="18" charset="0"/>
                  <a:cs typeface="MV Boli" panose="02000500030200090000" pitchFamily="2" charset="0"/>
                </a:endParaRPr>
              </a:p>
            </p:txBody>
          </p:sp>
          <p:sp>
            <p:nvSpPr>
              <p:cNvPr id="31" name="Rectangle 81"/>
              <p:cNvSpPr/>
              <p:nvPr/>
            </p:nvSpPr>
            <p:spPr>
              <a:xfrm>
                <a:off x="4403577" y="4926594"/>
                <a:ext cx="701509" cy="158203"/>
              </a:xfrm>
              <a:prstGeom prst="rect">
                <a:avLst/>
              </a:prstGeom>
              <a:solidFill>
                <a:schemeClr val="bg1">
                  <a:lumMod val="95000"/>
                </a:schemeClr>
              </a:solidFill>
              <a:ln>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Seqid=0</a:t>
                </a:r>
                <a:endParaRPr lang="en-US" sz="800" dirty="0">
                  <a:solidFill>
                    <a:schemeClr val="tx2"/>
                  </a:solidFill>
                  <a:latin typeface="Cambria" panose="02040503050406030204" pitchFamily="18" charset="0"/>
                  <a:cs typeface="MV Boli" panose="02000500030200090000" pitchFamily="2" charset="0"/>
                </a:endParaRPr>
              </a:p>
            </p:txBody>
          </p:sp>
        </p:grpSp>
        <p:grpSp>
          <p:nvGrpSpPr>
            <p:cNvPr id="32" name="Group 44"/>
            <p:cNvGrpSpPr/>
            <p:nvPr/>
          </p:nvGrpSpPr>
          <p:grpSpPr>
            <a:xfrm>
              <a:off x="5521143" y="851022"/>
              <a:ext cx="2588580" cy="4223907"/>
              <a:chOff x="5663551" y="2621112"/>
              <a:chExt cx="2588580" cy="3899425"/>
            </a:xfrm>
          </p:grpSpPr>
          <p:sp>
            <p:nvSpPr>
              <p:cNvPr id="33" name="Rectangle 124"/>
              <p:cNvSpPr/>
              <p:nvPr/>
            </p:nvSpPr>
            <p:spPr>
              <a:xfrm>
                <a:off x="5663551" y="2621112"/>
                <a:ext cx="2588580" cy="3899425"/>
              </a:xfrm>
              <a:prstGeom prst="rect">
                <a:avLst/>
              </a:prstGeom>
              <a:pattFill prst="lgCheck">
                <a:fgClr>
                  <a:schemeClr val="bg1">
                    <a:lumMod val="95000"/>
                  </a:schemeClr>
                </a:fgClr>
                <a:bgClr>
                  <a:schemeClr val="bg1"/>
                </a:bgClr>
              </a:patt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2"/>
                  </a:solidFill>
                  <a:latin typeface="Cambria" panose="02040503050406030204" pitchFamily="18" charset="0"/>
                </a:endParaRPr>
              </a:p>
            </p:txBody>
          </p:sp>
          <p:sp>
            <p:nvSpPr>
              <p:cNvPr id="34" name="TextBox 83"/>
              <p:cNvSpPr txBox="1"/>
              <p:nvPr/>
            </p:nvSpPr>
            <p:spPr>
              <a:xfrm>
                <a:off x="6246958" y="2634339"/>
                <a:ext cx="1191291" cy="312546"/>
              </a:xfrm>
              <a:prstGeom prst="rect">
                <a:avLst/>
              </a:prstGeom>
              <a:noFill/>
            </p:spPr>
            <p:txBody>
              <a:bodyPr wrap="square" rtlCol="0">
                <a:spAutoFit/>
              </a:bodyPr>
              <a:lstStyle/>
              <a:p>
                <a:pPr algn="ctr"/>
                <a:r>
                  <a:rPr lang="en-US" sz="800" b="1" dirty="0" smtClean="0">
                    <a:solidFill>
                      <a:schemeClr val="tx2"/>
                    </a:solidFill>
                    <a:latin typeface="Cambria" panose="02040503050406030204" pitchFamily="18" charset="0"/>
                    <a:cs typeface="MV Boli" panose="02000500030200090000" pitchFamily="2" charset="0"/>
                  </a:rPr>
                  <a:t>Client N</a:t>
                </a:r>
              </a:p>
              <a:p>
                <a:pPr algn="ctr"/>
                <a:r>
                  <a:rPr lang="en-US" sz="800" b="1" dirty="0" smtClean="0">
                    <a:solidFill>
                      <a:schemeClr val="tx2"/>
                    </a:solidFill>
                    <a:latin typeface="Cambria" panose="02040503050406030204" pitchFamily="18" charset="0"/>
                    <a:cs typeface="MV Boli" panose="02000500030200090000" pitchFamily="2" charset="0"/>
                  </a:rPr>
                  <a:t>Stateid pool</a:t>
                </a:r>
                <a:endParaRPr lang="en-US" sz="800" b="1" dirty="0">
                  <a:solidFill>
                    <a:schemeClr val="tx2"/>
                  </a:solidFill>
                  <a:latin typeface="Cambria" panose="02040503050406030204" pitchFamily="18" charset="0"/>
                  <a:cs typeface="MV Boli" panose="02000500030200090000" pitchFamily="2" charset="0"/>
                </a:endParaRPr>
              </a:p>
            </p:txBody>
          </p:sp>
        </p:grpSp>
        <p:grpSp>
          <p:nvGrpSpPr>
            <p:cNvPr id="35" name="Group 89"/>
            <p:cNvGrpSpPr/>
            <p:nvPr/>
          </p:nvGrpSpPr>
          <p:grpSpPr>
            <a:xfrm>
              <a:off x="2884519" y="1758346"/>
              <a:ext cx="2282521" cy="389105"/>
              <a:chOff x="597083" y="4117953"/>
              <a:chExt cx="2282521" cy="426095"/>
            </a:xfrm>
          </p:grpSpPr>
          <p:sp>
            <p:nvSpPr>
              <p:cNvPr id="36" name="Rectangle 90"/>
              <p:cNvSpPr/>
              <p:nvPr/>
            </p:nvSpPr>
            <p:spPr>
              <a:xfrm>
                <a:off x="653753" y="4319792"/>
                <a:ext cx="70185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Seqid=0</a:t>
                </a:r>
                <a:endParaRPr lang="en-US" sz="800" dirty="0">
                  <a:solidFill>
                    <a:schemeClr val="tx2"/>
                  </a:solidFill>
                  <a:latin typeface="Cambria" panose="02040503050406030204" pitchFamily="18" charset="0"/>
                  <a:cs typeface="MV Boli" panose="02000500030200090000" pitchFamily="2" charset="0"/>
                </a:endParaRPr>
              </a:p>
            </p:txBody>
          </p:sp>
          <p:sp>
            <p:nvSpPr>
              <p:cNvPr id="37" name="Rectangle 91"/>
              <p:cNvSpPr/>
              <p:nvPr/>
            </p:nvSpPr>
            <p:spPr>
              <a:xfrm>
                <a:off x="1355604" y="4319791"/>
                <a:ext cx="152400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openowner=a, inode=x</a:t>
                </a:r>
                <a:endParaRPr lang="en-US" sz="800" dirty="0">
                  <a:solidFill>
                    <a:schemeClr val="tx2"/>
                  </a:solidFill>
                  <a:latin typeface="Cambria" panose="02040503050406030204" pitchFamily="18" charset="0"/>
                  <a:cs typeface="MV Boli" panose="02000500030200090000" pitchFamily="2" charset="0"/>
                </a:endParaRPr>
              </a:p>
            </p:txBody>
          </p:sp>
          <p:sp>
            <p:nvSpPr>
              <p:cNvPr id="38" name="TextBox 92"/>
              <p:cNvSpPr txBox="1"/>
              <p:nvPr/>
            </p:nvSpPr>
            <p:spPr>
              <a:xfrm>
                <a:off x="597083" y="4117953"/>
                <a:ext cx="987923" cy="235925"/>
              </a:xfrm>
              <a:prstGeom prst="rect">
                <a:avLst/>
              </a:prstGeom>
              <a:noFill/>
              <a:ln>
                <a:noFill/>
              </a:ln>
            </p:spPr>
            <p:txBody>
              <a:bodyPr wrap="square" rtlCol="0">
                <a:spAutoFit/>
              </a:bodyPr>
              <a:lstStyle/>
              <a:p>
                <a:r>
                  <a:rPr lang="en-US" sz="800" b="1" dirty="0">
                    <a:solidFill>
                      <a:schemeClr val="tx2"/>
                    </a:solidFill>
                    <a:latin typeface="Cambria" panose="02040503050406030204" pitchFamily="18" charset="0"/>
                    <a:cs typeface="MV Boli" panose="02000500030200090000" pitchFamily="2" charset="0"/>
                  </a:rPr>
                  <a:t>s</a:t>
                </a:r>
                <a:r>
                  <a:rPr lang="en-US" sz="800" b="1" dirty="0" smtClean="0">
                    <a:solidFill>
                      <a:schemeClr val="tx2"/>
                    </a:solidFill>
                    <a:latin typeface="Cambria" panose="02040503050406030204" pitchFamily="18" charset="0"/>
                    <a:cs typeface="MV Boli" panose="02000500030200090000" pitchFamily="2" charset="0"/>
                  </a:rPr>
                  <a:t>tateid xxx</a:t>
                </a:r>
                <a:endParaRPr lang="en-US" sz="800" b="1" dirty="0">
                  <a:solidFill>
                    <a:schemeClr val="tx2"/>
                  </a:solidFill>
                  <a:latin typeface="Cambria" panose="02040503050406030204" pitchFamily="18" charset="0"/>
                  <a:cs typeface="MV Boli" panose="02000500030200090000" pitchFamily="2" charset="0"/>
                </a:endParaRPr>
              </a:p>
            </p:txBody>
          </p:sp>
        </p:grpSp>
        <p:grpSp>
          <p:nvGrpSpPr>
            <p:cNvPr id="39" name="Group 95"/>
            <p:cNvGrpSpPr/>
            <p:nvPr/>
          </p:nvGrpSpPr>
          <p:grpSpPr>
            <a:xfrm>
              <a:off x="2884518" y="2668159"/>
              <a:ext cx="2282521" cy="385326"/>
              <a:chOff x="597083" y="4072195"/>
              <a:chExt cx="2282521" cy="471853"/>
            </a:xfrm>
          </p:grpSpPr>
          <p:sp>
            <p:nvSpPr>
              <p:cNvPr id="40" name="Rectangle 96"/>
              <p:cNvSpPr/>
              <p:nvPr/>
            </p:nvSpPr>
            <p:spPr>
              <a:xfrm>
                <a:off x="653753" y="4319792"/>
                <a:ext cx="70185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Seqid=2</a:t>
                </a:r>
                <a:endParaRPr lang="en-US" sz="800" dirty="0">
                  <a:solidFill>
                    <a:schemeClr val="tx2"/>
                  </a:solidFill>
                  <a:latin typeface="Cambria" panose="02040503050406030204" pitchFamily="18" charset="0"/>
                  <a:cs typeface="MV Boli" panose="02000500030200090000" pitchFamily="2" charset="0"/>
                </a:endParaRPr>
              </a:p>
            </p:txBody>
          </p:sp>
          <p:sp>
            <p:nvSpPr>
              <p:cNvPr id="41" name="Rectangle 97"/>
              <p:cNvSpPr/>
              <p:nvPr/>
            </p:nvSpPr>
            <p:spPr>
              <a:xfrm>
                <a:off x="1355604" y="4319791"/>
                <a:ext cx="152400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Lockowner=a, inode=x</a:t>
                </a:r>
                <a:endParaRPr lang="en-US" sz="800" dirty="0">
                  <a:solidFill>
                    <a:schemeClr val="tx2"/>
                  </a:solidFill>
                  <a:latin typeface="Cambria" panose="02040503050406030204" pitchFamily="18" charset="0"/>
                  <a:cs typeface="MV Boli" panose="02000500030200090000" pitchFamily="2" charset="0"/>
                </a:endParaRPr>
              </a:p>
            </p:txBody>
          </p:sp>
          <p:sp>
            <p:nvSpPr>
              <p:cNvPr id="42" name="TextBox 98"/>
              <p:cNvSpPr txBox="1"/>
              <p:nvPr/>
            </p:nvSpPr>
            <p:spPr>
              <a:xfrm>
                <a:off x="597083" y="4072195"/>
                <a:ext cx="987923" cy="263823"/>
              </a:xfrm>
              <a:prstGeom prst="rect">
                <a:avLst/>
              </a:prstGeom>
              <a:noFill/>
              <a:ln>
                <a:noFill/>
              </a:ln>
            </p:spPr>
            <p:txBody>
              <a:bodyPr wrap="square" rtlCol="0">
                <a:spAutoFit/>
              </a:bodyPr>
              <a:lstStyle/>
              <a:p>
                <a:r>
                  <a:rPr lang="en-US" sz="800" b="1" dirty="0">
                    <a:solidFill>
                      <a:schemeClr val="tx2"/>
                    </a:solidFill>
                    <a:latin typeface="Cambria" panose="02040503050406030204" pitchFamily="18" charset="0"/>
                    <a:cs typeface="MV Boli" panose="02000500030200090000" pitchFamily="2" charset="0"/>
                  </a:rPr>
                  <a:t>s</a:t>
                </a:r>
                <a:r>
                  <a:rPr lang="en-US" sz="800" b="1" dirty="0" smtClean="0">
                    <a:solidFill>
                      <a:schemeClr val="tx2"/>
                    </a:solidFill>
                    <a:latin typeface="Cambria" panose="02040503050406030204" pitchFamily="18" charset="0"/>
                    <a:cs typeface="MV Boli" panose="02000500030200090000" pitchFamily="2" charset="0"/>
                  </a:rPr>
                  <a:t>tateid xxx</a:t>
                </a:r>
                <a:endParaRPr lang="en-US" sz="800" b="1" dirty="0">
                  <a:solidFill>
                    <a:schemeClr val="tx2"/>
                  </a:solidFill>
                  <a:latin typeface="Cambria" panose="02040503050406030204" pitchFamily="18" charset="0"/>
                  <a:cs typeface="MV Boli" panose="02000500030200090000" pitchFamily="2" charset="0"/>
                </a:endParaRPr>
              </a:p>
            </p:txBody>
          </p:sp>
        </p:grpSp>
        <p:grpSp>
          <p:nvGrpSpPr>
            <p:cNvPr id="43" name="Group 99"/>
            <p:cNvGrpSpPr/>
            <p:nvPr/>
          </p:nvGrpSpPr>
          <p:grpSpPr>
            <a:xfrm>
              <a:off x="227248" y="2686226"/>
              <a:ext cx="2282521" cy="375419"/>
              <a:chOff x="597083" y="4072195"/>
              <a:chExt cx="2282521" cy="471853"/>
            </a:xfrm>
          </p:grpSpPr>
          <p:sp>
            <p:nvSpPr>
              <p:cNvPr id="44" name="Rectangle 100"/>
              <p:cNvSpPr/>
              <p:nvPr/>
            </p:nvSpPr>
            <p:spPr>
              <a:xfrm>
                <a:off x="653753" y="4319792"/>
                <a:ext cx="70185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Seqid=2</a:t>
                </a:r>
                <a:endParaRPr lang="en-US" sz="800" dirty="0">
                  <a:solidFill>
                    <a:schemeClr val="tx2"/>
                  </a:solidFill>
                  <a:latin typeface="Cambria" panose="02040503050406030204" pitchFamily="18" charset="0"/>
                  <a:cs typeface="MV Boli" panose="02000500030200090000" pitchFamily="2" charset="0"/>
                </a:endParaRPr>
              </a:p>
            </p:txBody>
          </p:sp>
          <p:sp>
            <p:nvSpPr>
              <p:cNvPr id="46" name="Rectangle 101"/>
              <p:cNvSpPr/>
              <p:nvPr/>
            </p:nvSpPr>
            <p:spPr>
              <a:xfrm>
                <a:off x="1355604" y="4319791"/>
                <a:ext cx="152400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Lockowner=a, inode=x</a:t>
                </a:r>
                <a:endParaRPr lang="en-US" sz="800" dirty="0">
                  <a:solidFill>
                    <a:schemeClr val="tx2"/>
                  </a:solidFill>
                  <a:latin typeface="Cambria" panose="02040503050406030204" pitchFamily="18" charset="0"/>
                  <a:cs typeface="MV Boli" panose="02000500030200090000" pitchFamily="2" charset="0"/>
                </a:endParaRPr>
              </a:p>
            </p:txBody>
          </p:sp>
          <p:sp>
            <p:nvSpPr>
              <p:cNvPr id="47" name="TextBox 102"/>
              <p:cNvSpPr txBox="1"/>
              <p:nvPr/>
            </p:nvSpPr>
            <p:spPr>
              <a:xfrm>
                <a:off x="597083" y="4072195"/>
                <a:ext cx="987923" cy="270785"/>
              </a:xfrm>
              <a:prstGeom prst="rect">
                <a:avLst/>
              </a:prstGeom>
              <a:noFill/>
              <a:ln>
                <a:noFill/>
              </a:ln>
            </p:spPr>
            <p:txBody>
              <a:bodyPr wrap="square" rtlCol="0">
                <a:spAutoFit/>
              </a:bodyPr>
              <a:lstStyle/>
              <a:p>
                <a:r>
                  <a:rPr lang="en-US" sz="800" b="1" dirty="0">
                    <a:solidFill>
                      <a:schemeClr val="tx2"/>
                    </a:solidFill>
                    <a:latin typeface="Cambria" panose="02040503050406030204" pitchFamily="18" charset="0"/>
                    <a:cs typeface="MV Boli" panose="02000500030200090000" pitchFamily="2" charset="0"/>
                  </a:rPr>
                  <a:t>s</a:t>
                </a:r>
                <a:r>
                  <a:rPr lang="en-US" sz="800" b="1" dirty="0" smtClean="0">
                    <a:solidFill>
                      <a:schemeClr val="tx2"/>
                    </a:solidFill>
                    <a:latin typeface="Cambria" panose="02040503050406030204" pitchFamily="18" charset="0"/>
                    <a:cs typeface="MV Boli" panose="02000500030200090000" pitchFamily="2" charset="0"/>
                  </a:rPr>
                  <a:t>tateid xxx</a:t>
                </a:r>
                <a:endParaRPr lang="en-US" sz="800" b="1" dirty="0">
                  <a:solidFill>
                    <a:schemeClr val="tx2"/>
                  </a:solidFill>
                  <a:latin typeface="Cambria" panose="02040503050406030204" pitchFamily="18" charset="0"/>
                  <a:cs typeface="MV Boli" panose="02000500030200090000" pitchFamily="2" charset="0"/>
                </a:endParaRPr>
              </a:p>
            </p:txBody>
          </p:sp>
        </p:grpSp>
        <p:grpSp>
          <p:nvGrpSpPr>
            <p:cNvPr id="48" name="Group 103"/>
            <p:cNvGrpSpPr/>
            <p:nvPr/>
          </p:nvGrpSpPr>
          <p:grpSpPr>
            <a:xfrm>
              <a:off x="5664647" y="3239724"/>
              <a:ext cx="2282521" cy="376150"/>
              <a:chOff x="4348315" y="4746866"/>
              <a:chExt cx="2282521" cy="337931"/>
            </a:xfrm>
          </p:grpSpPr>
          <p:sp>
            <p:nvSpPr>
              <p:cNvPr id="49" name="Rectangle 104"/>
              <p:cNvSpPr/>
              <p:nvPr/>
            </p:nvSpPr>
            <p:spPr>
              <a:xfrm>
                <a:off x="5105086" y="4926594"/>
                <a:ext cx="1525750" cy="158203"/>
              </a:xfrm>
              <a:prstGeom prst="rect">
                <a:avLst/>
              </a:prstGeom>
              <a:solidFill>
                <a:schemeClr val="bg1">
                  <a:lumMod val="95000"/>
                </a:schemeClr>
              </a:solidFill>
              <a:ln>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0000 … 000 </a:t>
                </a:r>
                <a:endParaRPr lang="en-US" sz="800" dirty="0">
                  <a:solidFill>
                    <a:schemeClr val="tx2"/>
                  </a:solidFill>
                  <a:latin typeface="Cambria" panose="02040503050406030204" pitchFamily="18" charset="0"/>
                  <a:cs typeface="MV Boli" panose="02000500030200090000" pitchFamily="2" charset="0"/>
                </a:endParaRPr>
              </a:p>
            </p:txBody>
          </p:sp>
          <p:sp>
            <p:nvSpPr>
              <p:cNvPr id="50" name="TextBox 105"/>
              <p:cNvSpPr txBox="1"/>
              <p:nvPr/>
            </p:nvSpPr>
            <p:spPr>
              <a:xfrm>
                <a:off x="4348315" y="4746866"/>
                <a:ext cx="2008842" cy="193554"/>
              </a:xfrm>
              <a:prstGeom prst="rect">
                <a:avLst/>
              </a:prstGeom>
              <a:noFill/>
              <a:ln>
                <a:noFill/>
              </a:ln>
            </p:spPr>
            <p:txBody>
              <a:bodyPr wrap="square" rtlCol="0">
                <a:spAutoFit/>
              </a:bodyPr>
              <a:lstStyle/>
              <a:p>
                <a:r>
                  <a:rPr lang="en-US" sz="800" dirty="0" smtClean="0">
                    <a:solidFill>
                      <a:schemeClr val="tx2"/>
                    </a:solidFill>
                    <a:latin typeface="Cambria" panose="02040503050406030204" pitchFamily="18" charset="0"/>
                    <a:cs typeface="MV Boli" panose="02000500030200090000" pitchFamily="2" charset="0"/>
                  </a:rPr>
                  <a:t>anonymous stateid</a:t>
                </a:r>
                <a:endParaRPr lang="en-US" sz="800" dirty="0">
                  <a:solidFill>
                    <a:schemeClr val="tx2"/>
                  </a:solidFill>
                  <a:latin typeface="Cambria" panose="02040503050406030204" pitchFamily="18" charset="0"/>
                  <a:cs typeface="MV Boli" panose="02000500030200090000" pitchFamily="2" charset="0"/>
                </a:endParaRPr>
              </a:p>
            </p:txBody>
          </p:sp>
          <p:sp>
            <p:nvSpPr>
              <p:cNvPr id="51" name="Rectangle 106"/>
              <p:cNvSpPr/>
              <p:nvPr/>
            </p:nvSpPr>
            <p:spPr>
              <a:xfrm>
                <a:off x="4403577" y="4926594"/>
                <a:ext cx="701509" cy="158203"/>
              </a:xfrm>
              <a:prstGeom prst="rect">
                <a:avLst/>
              </a:prstGeom>
              <a:solidFill>
                <a:schemeClr val="bg1">
                  <a:lumMod val="95000"/>
                </a:schemeClr>
              </a:solidFill>
              <a:ln>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Seqid=0</a:t>
                </a:r>
                <a:endParaRPr lang="en-US" sz="800" dirty="0">
                  <a:solidFill>
                    <a:schemeClr val="tx2"/>
                  </a:solidFill>
                  <a:latin typeface="Cambria" panose="02040503050406030204" pitchFamily="18" charset="0"/>
                  <a:cs typeface="MV Boli" panose="02000500030200090000" pitchFamily="2" charset="0"/>
                </a:endParaRPr>
              </a:p>
            </p:txBody>
          </p:sp>
        </p:grpSp>
        <p:grpSp>
          <p:nvGrpSpPr>
            <p:cNvPr id="52" name="Group 111"/>
            <p:cNvGrpSpPr/>
            <p:nvPr/>
          </p:nvGrpSpPr>
          <p:grpSpPr>
            <a:xfrm>
              <a:off x="227248" y="3618092"/>
              <a:ext cx="2282521" cy="411943"/>
              <a:chOff x="597083" y="4103090"/>
              <a:chExt cx="2282521" cy="440958"/>
            </a:xfrm>
          </p:grpSpPr>
          <p:sp>
            <p:nvSpPr>
              <p:cNvPr id="53" name="Rectangle 112"/>
              <p:cNvSpPr/>
              <p:nvPr/>
            </p:nvSpPr>
            <p:spPr>
              <a:xfrm>
                <a:off x="653753" y="4319792"/>
                <a:ext cx="70185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Seqid=3</a:t>
                </a:r>
                <a:endParaRPr lang="en-US" sz="800" dirty="0">
                  <a:solidFill>
                    <a:schemeClr val="tx2"/>
                  </a:solidFill>
                  <a:latin typeface="Cambria" panose="02040503050406030204" pitchFamily="18" charset="0"/>
                  <a:cs typeface="MV Boli" panose="02000500030200090000" pitchFamily="2" charset="0"/>
                </a:endParaRPr>
              </a:p>
            </p:txBody>
          </p:sp>
          <p:sp>
            <p:nvSpPr>
              <p:cNvPr id="54" name="Rectangle 113"/>
              <p:cNvSpPr/>
              <p:nvPr/>
            </p:nvSpPr>
            <p:spPr>
              <a:xfrm>
                <a:off x="1355604" y="4319791"/>
                <a:ext cx="152400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Lockowner=a, inode=x</a:t>
                </a:r>
                <a:endParaRPr lang="en-US" sz="800" dirty="0">
                  <a:solidFill>
                    <a:schemeClr val="tx2"/>
                  </a:solidFill>
                  <a:latin typeface="Cambria" panose="02040503050406030204" pitchFamily="18" charset="0"/>
                  <a:cs typeface="MV Boli" panose="02000500030200090000" pitchFamily="2" charset="0"/>
                </a:endParaRPr>
              </a:p>
            </p:txBody>
          </p:sp>
          <p:sp>
            <p:nvSpPr>
              <p:cNvPr id="55" name="TextBox 114"/>
              <p:cNvSpPr txBox="1"/>
              <p:nvPr/>
            </p:nvSpPr>
            <p:spPr>
              <a:xfrm>
                <a:off x="597083" y="4103090"/>
                <a:ext cx="987923" cy="230618"/>
              </a:xfrm>
              <a:prstGeom prst="rect">
                <a:avLst/>
              </a:prstGeom>
              <a:noFill/>
              <a:ln>
                <a:noFill/>
              </a:ln>
            </p:spPr>
            <p:txBody>
              <a:bodyPr wrap="square" rtlCol="0">
                <a:spAutoFit/>
              </a:bodyPr>
              <a:lstStyle/>
              <a:p>
                <a:r>
                  <a:rPr lang="en-US" sz="800" b="1" dirty="0">
                    <a:solidFill>
                      <a:schemeClr val="tx2"/>
                    </a:solidFill>
                    <a:latin typeface="Cambria" panose="02040503050406030204" pitchFamily="18" charset="0"/>
                    <a:cs typeface="MV Boli" panose="02000500030200090000" pitchFamily="2" charset="0"/>
                  </a:rPr>
                  <a:t>s</a:t>
                </a:r>
                <a:r>
                  <a:rPr lang="en-US" sz="800" b="1" dirty="0" smtClean="0">
                    <a:solidFill>
                      <a:schemeClr val="tx2"/>
                    </a:solidFill>
                    <a:latin typeface="Cambria" panose="02040503050406030204" pitchFamily="18" charset="0"/>
                    <a:cs typeface="MV Boli" panose="02000500030200090000" pitchFamily="2" charset="0"/>
                  </a:rPr>
                  <a:t>tateid xxx</a:t>
                </a:r>
                <a:endParaRPr lang="en-US" sz="800" b="1" dirty="0">
                  <a:solidFill>
                    <a:schemeClr val="tx2"/>
                  </a:solidFill>
                  <a:latin typeface="Cambria" panose="02040503050406030204" pitchFamily="18" charset="0"/>
                  <a:cs typeface="MV Boli" panose="02000500030200090000" pitchFamily="2" charset="0"/>
                </a:endParaRPr>
              </a:p>
            </p:txBody>
          </p:sp>
        </p:grpSp>
        <p:cxnSp>
          <p:nvCxnSpPr>
            <p:cNvPr id="56" name="Straight Connector 131"/>
            <p:cNvCxnSpPr/>
            <p:nvPr/>
          </p:nvCxnSpPr>
          <p:spPr>
            <a:xfrm flipV="1">
              <a:off x="206869" y="1241258"/>
              <a:ext cx="7801809" cy="19508"/>
            </a:xfrm>
            <a:prstGeom prst="line">
              <a:avLst/>
            </a:prstGeom>
            <a:ln w="28575">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57" name="TextBox 132"/>
            <p:cNvSpPr txBox="1"/>
            <p:nvPr/>
          </p:nvSpPr>
          <p:spPr>
            <a:xfrm>
              <a:off x="8128094" y="1133536"/>
              <a:ext cx="548486" cy="215444"/>
            </a:xfrm>
            <a:prstGeom prst="rect">
              <a:avLst/>
            </a:prstGeom>
            <a:noFill/>
          </p:spPr>
          <p:txBody>
            <a:bodyPr wrap="square" rtlCol="0">
              <a:spAutoFit/>
            </a:bodyPr>
            <a:lstStyle/>
            <a:p>
              <a:pPr algn="ctr"/>
              <a:r>
                <a:rPr lang="en-US" sz="800" b="1" dirty="0" smtClean="0">
                  <a:solidFill>
                    <a:schemeClr val="tx2"/>
                  </a:solidFill>
                  <a:latin typeface="Cambria" panose="02040503050406030204" pitchFamily="18" charset="0"/>
                  <a:cs typeface="MV Boli" panose="02000500030200090000" pitchFamily="2" charset="0"/>
                </a:rPr>
                <a:t>START</a:t>
              </a:r>
            </a:p>
          </p:txBody>
        </p:sp>
        <p:sp>
          <p:nvSpPr>
            <p:cNvPr id="59" name="TextBox 135"/>
            <p:cNvSpPr txBox="1"/>
            <p:nvPr/>
          </p:nvSpPr>
          <p:spPr>
            <a:xfrm>
              <a:off x="7942962" y="1847138"/>
              <a:ext cx="918750" cy="215444"/>
            </a:xfrm>
            <a:prstGeom prst="rect">
              <a:avLst/>
            </a:prstGeom>
            <a:noFill/>
          </p:spPr>
          <p:txBody>
            <a:bodyPr wrap="square" rtlCol="0">
              <a:spAutoFit/>
            </a:bodyPr>
            <a:lstStyle/>
            <a:p>
              <a:pPr algn="ctr"/>
              <a:r>
                <a:rPr lang="en-US" sz="800" b="1" dirty="0" smtClean="0">
                  <a:solidFill>
                    <a:schemeClr val="tx2"/>
                  </a:solidFill>
                  <a:latin typeface="Cambria" panose="02040503050406030204" pitchFamily="18" charset="0"/>
                  <a:cs typeface="MV Boli" panose="02000500030200090000" pitchFamily="2" charset="0"/>
                </a:rPr>
                <a:t>STEP 1</a:t>
              </a:r>
            </a:p>
          </p:txBody>
        </p:sp>
        <p:cxnSp>
          <p:nvCxnSpPr>
            <p:cNvPr id="60" name="Straight Connector 138"/>
            <p:cNvCxnSpPr/>
            <p:nvPr/>
          </p:nvCxnSpPr>
          <p:spPr>
            <a:xfrm>
              <a:off x="218089" y="2225386"/>
              <a:ext cx="7801235" cy="0"/>
            </a:xfrm>
            <a:prstGeom prst="line">
              <a:avLst/>
            </a:prstGeom>
            <a:ln w="28575">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61" name="TextBox 139"/>
            <p:cNvSpPr txBox="1"/>
            <p:nvPr/>
          </p:nvSpPr>
          <p:spPr>
            <a:xfrm>
              <a:off x="7942962" y="2617582"/>
              <a:ext cx="918750" cy="215444"/>
            </a:xfrm>
            <a:prstGeom prst="rect">
              <a:avLst/>
            </a:prstGeom>
            <a:noFill/>
          </p:spPr>
          <p:txBody>
            <a:bodyPr wrap="square" rtlCol="0">
              <a:spAutoFit/>
            </a:bodyPr>
            <a:lstStyle/>
            <a:p>
              <a:pPr algn="ctr"/>
              <a:r>
                <a:rPr lang="en-US" sz="800" b="1" dirty="0" smtClean="0">
                  <a:solidFill>
                    <a:schemeClr val="tx2"/>
                  </a:solidFill>
                  <a:latin typeface="Cambria" panose="02040503050406030204" pitchFamily="18" charset="0"/>
                  <a:cs typeface="MV Boli" panose="02000500030200090000" pitchFamily="2" charset="0"/>
                </a:rPr>
                <a:t>STEP 2</a:t>
              </a:r>
            </a:p>
          </p:txBody>
        </p:sp>
        <p:grpSp>
          <p:nvGrpSpPr>
            <p:cNvPr id="62" name="Group 140"/>
            <p:cNvGrpSpPr/>
            <p:nvPr/>
          </p:nvGrpSpPr>
          <p:grpSpPr>
            <a:xfrm>
              <a:off x="213261" y="2270363"/>
              <a:ext cx="2281948" cy="359151"/>
              <a:chOff x="597656" y="4090360"/>
              <a:chExt cx="2281948" cy="453688"/>
            </a:xfrm>
          </p:grpSpPr>
          <p:sp>
            <p:nvSpPr>
              <p:cNvPr id="63" name="Rectangle 141"/>
              <p:cNvSpPr/>
              <p:nvPr/>
            </p:nvSpPr>
            <p:spPr>
              <a:xfrm>
                <a:off x="653753" y="4319792"/>
                <a:ext cx="701850" cy="224256"/>
              </a:xfrm>
              <a:prstGeom prst="rect">
                <a:avLst/>
              </a:prstGeom>
              <a:solidFill>
                <a:schemeClr val="bg1">
                  <a:lumMod val="95000"/>
                </a:schemeClr>
              </a:solidFill>
              <a:ln>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Seqid=1</a:t>
                </a:r>
                <a:endParaRPr lang="en-US" sz="800" dirty="0">
                  <a:solidFill>
                    <a:schemeClr val="tx2"/>
                  </a:solidFill>
                  <a:latin typeface="Cambria" panose="02040503050406030204" pitchFamily="18" charset="0"/>
                  <a:cs typeface="MV Boli" panose="02000500030200090000" pitchFamily="2" charset="0"/>
                </a:endParaRPr>
              </a:p>
            </p:txBody>
          </p:sp>
          <p:sp>
            <p:nvSpPr>
              <p:cNvPr id="64" name="Rectangle 142"/>
              <p:cNvSpPr/>
              <p:nvPr/>
            </p:nvSpPr>
            <p:spPr>
              <a:xfrm>
                <a:off x="1355604" y="4319791"/>
                <a:ext cx="1524000" cy="224256"/>
              </a:xfrm>
              <a:prstGeom prst="rect">
                <a:avLst/>
              </a:prstGeom>
              <a:solidFill>
                <a:schemeClr val="bg1">
                  <a:lumMod val="95000"/>
                </a:schemeClr>
              </a:solidFill>
              <a:ln>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Lockowner=a, inode=x</a:t>
                </a:r>
                <a:endParaRPr lang="en-US" sz="800" dirty="0">
                  <a:solidFill>
                    <a:schemeClr val="tx2"/>
                  </a:solidFill>
                  <a:latin typeface="Cambria" panose="02040503050406030204" pitchFamily="18" charset="0"/>
                  <a:cs typeface="MV Boli" panose="02000500030200090000" pitchFamily="2" charset="0"/>
                </a:endParaRPr>
              </a:p>
            </p:txBody>
          </p:sp>
          <p:sp>
            <p:nvSpPr>
              <p:cNvPr id="65" name="TextBox 143"/>
              <p:cNvSpPr txBox="1"/>
              <p:nvPr/>
            </p:nvSpPr>
            <p:spPr>
              <a:xfrm>
                <a:off x="597656" y="4090360"/>
                <a:ext cx="987923" cy="272154"/>
              </a:xfrm>
              <a:prstGeom prst="rect">
                <a:avLst/>
              </a:prstGeom>
              <a:noFill/>
              <a:ln>
                <a:noFill/>
              </a:ln>
            </p:spPr>
            <p:txBody>
              <a:bodyPr wrap="square" rtlCol="0">
                <a:spAutoFit/>
              </a:bodyPr>
              <a:lstStyle/>
              <a:p>
                <a:r>
                  <a:rPr lang="en-US" sz="800" b="1" dirty="0">
                    <a:solidFill>
                      <a:schemeClr val="tx2"/>
                    </a:solidFill>
                    <a:latin typeface="Cambria" panose="02040503050406030204" pitchFamily="18" charset="0"/>
                    <a:cs typeface="MV Boli" panose="02000500030200090000" pitchFamily="2" charset="0"/>
                  </a:rPr>
                  <a:t>s</a:t>
                </a:r>
                <a:r>
                  <a:rPr lang="en-US" sz="800" b="1" dirty="0" smtClean="0">
                    <a:solidFill>
                      <a:schemeClr val="tx2"/>
                    </a:solidFill>
                    <a:latin typeface="Cambria" panose="02040503050406030204" pitchFamily="18" charset="0"/>
                    <a:cs typeface="MV Boli" panose="02000500030200090000" pitchFamily="2" charset="0"/>
                  </a:rPr>
                  <a:t>tateid xxx</a:t>
                </a:r>
                <a:endParaRPr lang="en-US" sz="800" b="1" dirty="0">
                  <a:solidFill>
                    <a:schemeClr val="tx2"/>
                  </a:solidFill>
                  <a:latin typeface="Cambria" panose="02040503050406030204" pitchFamily="18" charset="0"/>
                  <a:cs typeface="MV Boli" panose="02000500030200090000" pitchFamily="2" charset="0"/>
                </a:endParaRPr>
              </a:p>
            </p:txBody>
          </p:sp>
        </p:grpSp>
        <p:grpSp>
          <p:nvGrpSpPr>
            <p:cNvPr id="66" name="Group 144"/>
            <p:cNvGrpSpPr/>
            <p:nvPr/>
          </p:nvGrpSpPr>
          <p:grpSpPr>
            <a:xfrm>
              <a:off x="2884518" y="2243839"/>
              <a:ext cx="2282522" cy="390362"/>
              <a:chOff x="597082" y="4114835"/>
              <a:chExt cx="2282522" cy="429213"/>
            </a:xfrm>
          </p:grpSpPr>
          <p:sp>
            <p:nvSpPr>
              <p:cNvPr id="67" name="Rectangle 145"/>
              <p:cNvSpPr/>
              <p:nvPr/>
            </p:nvSpPr>
            <p:spPr>
              <a:xfrm>
                <a:off x="653753" y="4319792"/>
                <a:ext cx="701850" cy="224256"/>
              </a:xfrm>
              <a:prstGeom prst="rect">
                <a:avLst/>
              </a:prstGeom>
              <a:solidFill>
                <a:schemeClr val="bg1">
                  <a:lumMod val="95000"/>
                </a:schemeClr>
              </a:solidFill>
              <a:ln>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Seqid=1</a:t>
                </a:r>
                <a:endParaRPr lang="en-US" sz="800" dirty="0">
                  <a:solidFill>
                    <a:schemeClr val="tx2"/>
                  </a:solidFill>
                  <a:latin typeface="Cambria" panose="02040503050406030204" pitchFamily="18" charset="0"/>
                  <a:cs typeface="MV Boli" panose="02000500030200090000" pitchFamily="2" charset="0"/>
                </a:endParaRPr>
              </a:p>
            </p:txBody>
          </p:sp>
          <p:sp>
            <p:nvSpPr>
              <p:cNvPr id="68" name="Rectangle 146"/>
              <p:cNvSpPr/>
              <p:nvPr/>
            </p:nvSpPr>
            <p:spPr>
              <a:xfrm>
                <a:off x="1355604" y="4319791"/>
                <a:ext cx="1524000" cy="224256"/>
              </a:xfrm>
              <a:prstGeom prst="rect">
                <a:avLst/>
              </a:prstGeom>
              <a:solidFill>
                <a:schemeClr val="bg1">
                  <a:lumMod val="95000"/>
                </a:schemeClr>
              </a:solidFill>
              <a:ln>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Lockowner=a, inode=x</a:t>
                </a:r>
                <a:endParaRPr lang="en-US" sz="800" dirty="0">
                  <a:solidFill>
                    <a:schemeClr val="tx2"/>
                  </a:solidFill>
                  <a:latin typeface="Cambria" panose="02040503050406030204" pitchFamily="18" charset="0"/>
                  <a:cs typeface="MV Boli" panose="02000500030200090000" pitchFamily="2" charset="0"/>
                </a:endParaRPr>
              </a:p>
            </p:txBody>
          </p:sp>
          <p:sp>
            <p:nvSpPr>
              <p:cNvPr id="69" name="TextBox 147"/>
              <p:cNvSpPr txBox="1"/>
              <p:nvPr/>
            </p:nvSpPr>
            <p:spPr>
              <a:xfrm>
                <a:off x="597082" y="4114835"/>
                <a:ext cx="987923" cy="236886"/>
              </a:xfrm>
              <a:prstGeom prst="rect">
                <a:avLst/>
              </a:prstGeom>
              <a:noFill/>
              <a:ln>
                <a:noFill/>
              </a:ln>
            </p:spPr>
            <p:txBody>
              <a:bodyPr wrap="square" rtlCol="0">
                <a:spAutoFit/>
              </a:bodyPr>
              <a:lstStyle/>
              <a:p>
                <a:r>
                  <a:rPr lang="en-US" sz="800" b="1" dirty="0">
                    <a:solidFill>
                      <a:schemeClr val="tx2"/>
                    </a:solidFill>
                    <a:latin typeface="Cambria" panose="02040503050406030204" pitchFamily="18" charset="0"/>
                    <a:cs typeface="MV Boli" panose="02000500030200090000" pitchFamily="2" charset="0"/>
                  </a:rPr>
                  <a:t>s</a:t>
                </a:r>
                <a:r>
                  <a:rPr lang="en-US" sz="800" b="1" dirty="0" smtClean="0">
                    <a:solidFill>
                      <a:schemeClr val="tx2"/>
                    </a:solidFill>
                    <a:latin typeface="Cambria" panose="02040503050406030204" pitchFamily="18" charset="0"/>
                    <a:cs typeface="MV Boli" panose="02000500030200090000" pitchFamily="2" charset="0"/>
                  </a:rPr>
                  <a:t>tateid xxx</a:t>
                </a:r>
                <a:endParaRPr lang="en-US" sz="800" b="1" dirty="0">
                  <a:solidFill>
                    <a:schemeClr val="tx2"/>
                  </a:solidFill>
                  <a:latin typeface="Cambria" panose="02040503050406030204" pitchFamily="18" charset="0"/>
                  <a:cs typeface="MV Boli" panose="02000500030200090000" pitchFamily="2" charset="0"/>
                </a:endParaRPr>
              </a:p>
            </p:txBody>
          </p:sp>
        </p:grpSp>
        <p:cxnSp>
          <p:nvCxnSpPr>
            <p:cNvPr id="70" name="Straight Connector 148"/>
            <p:cNvCxnSpPr/>
            <p:nvPr/>
          </p:nvCxnSpPr>
          <p:spPr>
            <a:xfrm flipV="1">
              <a:off x="214585" y="3156666"/>
              <a:ext cx="7801809" cy="19508"/>
            </a:xfrm>
            <a:prstGeom prst="line">
              <a:avLst/>
            </a:prstGeom>
            <a:ln w="28575">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71" name="TextBox 149"/>
            <p:cNvSpPr txBox="1"/>
            <p:nvPr/>
          </p:nvSpPr>
          <p:spPr>
            <a:xfrm>
              <a:off x="7942962" y="3674310"/>
              <a:ext cx="918750" cy="215444"/>
            </a:xfrm>
            <a:prstGeom prst="rect">
              <a:avLst/>
            </a:prstGeom>
            <a:noFill/>
          </p:spPr>
          <p:txBody>
            <a:bodyPr wrap="square" rtlCol="0">
              <a:spAutoFit/>
            </a:bodyPr>
            <a:lstStyle/>
            <a:p>
              <a:pPr algn="ctr"/>
              <a:r>
                <a:rPr lang="en-US" sz="800" b="1" dirty="0" smtClean="0">
                  <a:solidFill>
                    <a:schemeClr val="tx2"/>
                  </a:solidFill>
                  <a:latin typeface="Cambria" panose="02040503050406030204" pitchFamily="18" charset="0"/>
                  <a:cs typeface="MV Boli" panose="02000500030200090000" pitchFamily="2" charset="0"/>
                </a:rPr>
                <a:t>STEP 3</a:t>
              </a:r>
            </a:p>
          </p:txBody>
        </p:sp>
        <p:grpSp>
          <p:nvGrpSpPr>
            <p:cNvPr id="72" name="Group 150"/>
            <p:cNvGrpSpPr/>
            <p:nvPr/>
          </p:nvGrpSpPr>
          <p:grpSpPr>
            <a:xfrm>
              <a:off x="256171" y="1755708"/>
              <a:ext cx="2283095" cy="379655"/>
              <a:chOff x="596509" y="4133636"/>
              <a:chExt cx="2283095" cy="410412"/>
            </a:xfrm>
          </p:grpSpPr>
          <p:sp>
            <p:nvSpPr>
              <p:cNvPr id="73" name="Rectangle 151"/>
              <p:cNvSpPr/>
              <p:nvPr/>
            </p:nvSpPr>
            <p:spPr>
              <a:xfrm>
                <a:off x="653753" y="4319792"/>
                <a:ext cx="70185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Seqid=0</a:t>
                </a:r>
                <a:endParaRPr lang="en-US" sz="800" dirty="0">
                  <a:solidFill>
                    <a:schemeClr val="tx2"/>
                  </a:solidFill>
                  <a:latin typeface="Cambria" panose="02040503050406030204" pitchFamily="18" charset="0"/>
                  <a:cs typeface="MV Boli" panose="02000500030200090000" pitchFamily="2" charset="0"/>
                </a:endParaRPr>
              </a:p>
            </p:txBody>
          </p:sp>
          <p:sp>
            <p:nvSpPr>
              <p:cNvPr id="74" name="Rectangle 152"/>
              <p:cNvSpPr/>
              <p:nvPr/>
            </p:nvSpPr>
            <p:spPr>
              <a:xfrm>
                <a:off x="1355604" y="4319791"/>
                <a:ext cx="152400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openowner=a, inode=x</a:t>
                </a:r>
                <a:endParaRPr lang="en-US" sz="800" dirty="0">
                  <a:solidFill>
                    <a:schemeClr val="tx2"/>
                  </a:solidFill>
                  <a:latin typeface="Cambria" panose="02040503050406030204" pitchFamily="18" charset="0"/>
                  <a:cs typeface="MV Boli" panose="02000500030200090000" pitchFamily="2" charset="0"/>
                </a:endParaRPr>
              </a:p>
            </p:txBody>
          </p:sp>
          <p:sp>
            <p:nvSpPr>
              <p:cNvPr id="75" name="TextBox 153"/>
              <p:cNvSpPr txBox="1"/>
              <p:nvPr/>
            </p:nvSpPr>
            <p:spPr>
              <a:xfrm>
                <a:off x="596509" y="4133636"/>
                <a:ext cx="987923" cy="232898"/>
              </a:xfrm>
              <a:prstGeom prst="rect">
                <a:avLst/>
              </a:prstGeom>
              <a:noFill/>
              <a:ln>
                <a:noFill/>
              </a:ln>
            </p:spPr>
            <p:txBody>
              <a:bodyPr wrap="square" rtlCol="0">
                <a:spAutoFit/>
              </a:bodyPr>
              <a:lstStyle/>
              <a:p>
                <a:r>
                  <a:rPr lang="en-US" sz="800" b="1" dirty="0">
                    <a:solidFill>
                      <a:schemeClr val="tx2"/>
                    </a:solidFill>
                    <a:latin typeface="Cambria" panose="02040503050406030204" pitchFamily="18" charset="0"/>
                    <a:cs typeface="MV Boli" panose="02000500030200090000" pitchFamily="2" charset="0"/>
                  </a:rPr>
                  <a:t>s</a:t>
                </a:r>
                <a:r>
                  <a:rPr lang="en-US" sz="800" b="1" dirty="0" smtClean="0">
                    <a:solidFill>
                      <a:schemeClr val="tx2"/>
                    </a:solidFill>
                    <a:latin typeface="Cambria" panose="02040503050406030204" pitchFamily="18" charset="0"/>
                    <a:cs typeface="MV Boli" panose="02000500030200090000" pitchFamily="2" charset="0"/>
                  </a:rPr>
                  <a:t>tateid xxx</a:t>
                </a:r>
                <a:endParaRPr lang="en-US" sz="800" b="1" dirty="0">
                  <a:solidFill>
                    <a:schemeClr val="tx2"/>
                  </a:solidFill>
                  <a:latin typeface="Cambria" panose="02040503050406030204" pitchFamily="18" charset="0"/>
                  <a:cs typeface="MV Boli" panose="02000500030200090000" pitchFamily="2" charset="0"/>
                </a:endParaRPr>
              </a:p>
            </p:txBody>
          </p:sp>
        </p:grpSp>
        <p:grpSp>
          <p:nvGrpSpPr>
            <p:cNvPr id="78" name="Group 156"/>
            <p:cNvGrpSpPr/>
            <p:nvPr/>
          </p:nvGrpSpPr>
          <p:grpSpPr>
            <a:xfrm>
              <a:off x="2884517" y="3191476"/>
              <a:ext cx="2282522" cy="384753"/>
              <a:chOff x="597082" y="4108840"/>
              <a:chExt cx="2282522" cy="435208"/>
            </a:xfrm>
          </p:grpSpPr>
          <p:sp>
            <p:nvSpPr>
              <p:cNvPr id="79" name="Rectangle 157"/>
              <p:cNvSpPr/>
              <p:nvPr/>
            </p:nvSpPr>
            <p:spPr>
              <a:xfrm>
                <a:off x="653753" y="4319792"/>
                <a:ext cx="70185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Seqid=2</a:t>
                </a:r>
                <a:endParaRPr lang="en-US" sz="800" dirty="0">
                  <a:solidFill>
                    <a:schemeClr val="tx2"/>
                  </a:solidFill>
                  <a:latin typeface="Cambria" panose="02040503050406030204" pitchFamily="18" charset="0"/>
                  <a:cs typeface="MV Boli" panose="02000500030200090000" pitchFamily="2" charset="0"/>
                </a:endParaRPr>
              </a:p>
            </p:txBody>
          </p:sp>
          <p:sp>
            <p:nvSpPr>
              <p:cNvPr id="80" name="Rectangle 158"/>
              <p:cNvSpPr/>
              <p:nvPr/>
            </p:nvSpPr>
            <p:spPr>
              <a:xfrm>
                <a:off x="1355604" y="4319791"/>
                <a:ext cx="152400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Lockowner=a, inode=x</a:t>
                </a:r>
                <a:endParaRPr lang="en-US" sz="800" dirty="0">
                  <a:solidFill>
                    <a:schemeClr val="tx2"/>
                  </a:solidFill>
                  <a:latin typeface="Cambria" panose="02040503050406030204" pitchFamily="18" charset="0"/>
                  <a:cs typeface="MV Boli" panose="02000500030200090000" pitchFamily="2" charset="0"/>
                </a:endParaRPr>
              </a:p>
            </p:txBody>
          </p:sp>
          <p:sp>
            <p:nvSpPr>
              <p:cNvPr id="81" name="TextBox 159"/>
              <p:cNvSpPr txBox="1"/>
              <p:nvPr/>
            </p:nvSpPr>
            <p:spPr>
              <a:xfrm>
                <a:off x="597082" y="4108840"/>
                <a:ext cx="987923" cy="243696"/>
              </a:xfrm>
              <a:prstGeom prst="rect">
                <a:avLst/>
              </a:prstGeom>
              <a:noFill/>
              <a:ln>
                <a:noFill/>
              </a:ln>
            </p:spPr>
            <p:txBody>
              <a:bodyPr wrap="square" rtlCol="0">
                <a:spAutoFit/>
              </a:bodyPr>
              <a:lstStyle/>
              <a:p>
                <a:r>
                  <a:rPr lang="en-US" sz="800" b="1" dirty="0">
                    <a:solidFill>
                      <a:schemeClr val="tx2"/>
                    </a:solidFill>
                    <a:latin typeface="Cambria" panose="02040503050406030204" pitchFamily="18" charset="0"/>
                    <a:cs typeface="MV Boli" panose="02000500030200090000" pitchFamily="2" charset="0"/>
                  </a:rPr>
                  <a:t>s</a:t>
                </a:r>
                <a:r>
                  <a:rPr lang="en-US" sz="800" b="1" dirty="0" smtClean="0">
                    <a:solidFill>
                      <a:schemeClr val="tx2"/>
                    </a:solidFill>
                    <a:latin typeface="Cambria" panose="02040503050406030204" pitchFamily="18" charset="0"/>
                    <a:cs typeface="MV Boli" panose="02000500030200090000" pitchFamily="2" charset="0"/>
                  </a:rPr>
                  <a:t>tateid xxx</a:t>
                </a:r>
                <a:endParaRPr lang="en-US" sz="800" b="1" dirty="0">
                  <a:solidFill>
                    <a:schemeClr val="tx2"/>
                  </a:solidFill>
                  <a:latin typeface="Cambria" panose="02040503050406030204" pitchFamily="18" charset="0"/>
                  <a:cs typeface="MV Boli" panose="02000500030200090000" pitchFamily="2" charset="0"/>
                </a:endParaRPr>
              </a:p>
            </p:txBody>
          </p:sp>
        </p:grpSp>
        <p:grpSp>
          <p:nvGrpSpPr>
            <p:cNvPr id="82" name="Group 160"/>
            <p:cNvGrpSpPr/>
            <p:nvPr/>
          </p:nvGrpSpPr>
          <p:grpSpPr>
            <a:xfrm>
              <a:off x="211806" y="3186077"/>
              <a:ext cx="2282521" cy="351902"/>
              <a:chOff x="597083" y="4125851"/>
              <a:chExt cx="2282521" cy="418197"/>
            </a:xfrm>
          </p:grpSpPr>
          <p:sp>
            <p:nvSpPr>
              <p:cNvPr id="83" name="Rectangle 161"/>
              <p:cNvSpPr/>
              <p:nvPr/>
            </p:nvSpPr>
            <p:spPr>
              <a:xfrm>
                <a:off x="653753" y="4319792"/>
                <a:ext cx="70185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Seqid=2</a:t>
                </a:r>
                <a:endParaRPr lang="en-US" sz="800" dirty="0">
                  <a:solidFill>
                    <a:schemeClr val="tx2"/>
                  </a:solidFill>
                  <a:latin typeface="Cambria" panose="02040503050406030204" pitchFamily="18" charset="0"/>
                  <a:cs typeface="MV Boli" panose="02000500030200090000" pitchFamily="2" charset="0"/>
                </a:endParaRPr>
              </a:p>
            </p:txBody>
          </p:sp>
          <p:sp>
            <p:nvSpPr>
              <p:cNvPr id="84" name="Rectangle 162"/>
              <p:cNvSpPr/>
              <p:nvPr/>
            </p:nvSpPr>
            <p:spPr>
              <a:xfrm>
                <a:off x="1355604" y="4319791"/>
                <a:ext cx="152400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Lockowner=a, inode=x</a:t>
                </a:r>
                <a:endParaRPr lang="en-US" sz="800" dirty="0">
                  <a:solidFill>
                    <a:schemeClr val="tx2"/>
                  </a:solidFill>
                  <a:latin typeface="Cambria" panose="02040503050406030204" pitchFamily="18" charset="0"/>
                  <a:cs typeface="MV Boli" panose="02000500030200090000" pitchFamily="2" charset="0"/>
                </a:endParaRPr>
              </a:p>
            </p:txBody>
          </p:sp>
          <p:sp>
            <p:nvSpPr>
              <p:cNvPr id="85" name="TextBox 163"/>
              <p:cNvSpPr txBox="1"/>
              <p:nvPr/>
            </p:nvSpPr>
            <p:spPr>
              <a:xfrm>
                <a:off x="597083" y="4125851"/>
                <a:ext cx="987923" cy="256032"/>
              </a:xfrm>
              <a:prstGeom prst="rect">
                <a:avLst/>
              </a:prstGeom>
              <a:noFill/>
              <a:ln>
                <a:noFill/>
              </a:ln>
            </p:spPr>
            <p:txBody>
              <a:bodyPr wrap="square" rtlCol="0">
                <a:spAutoFit/>
              </a:bodyPr>
              <a:lstStyle/>
              <a:p>
                <a:r>
                  <a:rPr lang="en-US" sz="800" b="1" dirty="0">
                    <a:solidFill>
                      <a:schemeClr val="tx2"/>
                    </a:solidFill>
                    <a:latin typeface="Cambria" panose="02040503050406030204" pitchFamily="18" charset="0"/>
                    <a:cs typeface="MV Boli" panose="02000500030200090000" pitchFamily="2" charset="0"/>
                  </a:rPr>
                  <a:t>s</a:t>
                </a:r>
                <a:r>
                  <a:rPr lang="en-US" sz="800" b="1" dirty="0" smtClean="0">
                    <a:solidFill>
                      <a:schemeClr val="tx2"/>
                    </a:solidFill>
                    <a:latin typeface="Cambria" panose="02040503050406030204" pitchFamily="18" charset="0"/>
                    <a:cs typeface="MV Boli" panose="02000500030200090000" pitchFamily="2" charset="0"/>
                  </a:rPr>
                  <a:t>tateid xxx</a:t>
                </a:r>
                <a:endParaRPr lang="en-US" sz="800" b="1" dirty="0">
                  <a:solidFill>
                    <a:schemeClr val="tx2"/>
                  </a:solidFill>
                  <a:latin typeface="Cambria" panose="02040503050406030204" pitchFamily="18" charset="0"/>
                  <a:cs typeface="MV Boli" panose="02000500030200090000" pitchFamily="2" charset="0"/>
                </a:endParaRPr>
              </a:p>
            </p:txBody>
          </p:sp>
        </p:grpSp>
        <p:grpSp>
          <p:nvGrpSpPr>
            <p:cNvPr id="86" name="Group 168"/>
            <p:cNvGrpSpPr/>
            <p:nvPr/>
          </p:nvGrpSpPr>
          <p:grpSpPr>
            <a:xfrm>
              <a:off x="2884517" y="3691161"/>
              <a:ext cx="2303978" cy="390254"/>
              <a:chOff x="575626" y="4108232"/>
              <a:chExt cx="2303978" cy="435816"/>
            </a:xfrm>
          </p:grpSpPr>
          <p:sp>
            <p:nvSpPr>
              <p:cNvPr id="87" name="Rectangle 169"/>
              <p:cNvSpPr/>
              <p:nvPr/>
            </p:nvSpPr>
            <p:spPr>
              <a:xfrm>
                <a:off x="653753" y="4319792"/>
                <a:ext cx="70185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Seqid=2</a:t>
                </a:r>
                <a:endParaRPr lang="en-US" sz="800" dirty="0">
                  <a:solidFill>
                    <a:schemeClr val="tx2"/>
                  </a:solidFill>
                  <a:latin typeface="Cambria" panose="02040503050406030204" pitchFamily="18" charset="0"/>
                  <a:cs typeface="MV Boli" panose="02000500030200090000" pitchFamily="2" charset="0"/>
                </a:endParaRPr>
              </a:p>
            </p:txBody>
          </p:sp>
          <p:sp>
            <p:nvSpPr>
              <p:cNvPr id="88" name="Rectangle 170"/>
              <p:cNvSpPr/>
              <p:nvPr/>
            </p:nvSpPr>
            <p:spPr>
              <a:xfrm>
                <a:off x="1355604" y="4319791"/>
                <a:ext cx="152400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Lockowner=a, inode=x</a:t>
                </a:r>
                <a:endParaRPr lang="en-US" sz="800" dirty="0">
                  <a:solidFill>
                    <a:schemeClr val="tx2"/>
                  </a:solidFill>
                  <a:latin typeface="Cambria" panose="02040503050406030204" pitchFamily="18" charset="0"/>
                  <a:cs typeface="MV Boli" panose="02000500030200090000" pitchFamily="2" charset="0"/>
                </a:endParaRPr>
              </a:p>
            </p:txBody>
          </p:sp>
          <p:sp>
            <p:nvSpPr>
              <p:cNvPr id="89" name="TextBox 171"/>
              <p:cNvSpPr txBox="1"/>
              <p:nvPr/>
            </p:nvSpPr>
            <p:spPr>
              <a:xfrm>
                <a:off x="575626" y="4108232"/>
                <a:ext cx="987923" cy="240597"/>
              </a:xfrm>
              <a:prstGeom prst="rect">
                <a:avLst/>
              </a:prstGeom>
              <a:noFill/>
              <a:ln>
                <a:noFill/>
              </a:ln>
            </p:spPr>
            <p:txBody>
              <a:bodyPr wrap="square" rtlCol="0">
                <a:spAutoFit/>
              </a:bodyPr>
              <a:lstStyle/>
              <a:p>
                <a:r>
                  <a:rPr lang="en-US" sz="800" b="1" dirty="0">
                    <a:solidFill>
                      <a:schemeClr val="tx2"/>
                    </a:solidFill>
                    <a:latin typeface="Cambria" panose="02040503050406030204" pitchFamily="18" charset="0"/>
                    <a:cs typeface="MV Boli" panose="02000500030200090000" pitchFamily="2" charset="0"/>
                  </a:rPr>
                  <a:t>s</a:t>
                </a:r>
                <a:r>
                  <a:rPr lang="en-US" sz="800" b="1" dirty="0" smtClean="0">
                    <a:solidFill>
                      <a:schemeClr val="tx2"/>
                    </a:solidFill>
                    <a:latin typeface="Cambria" panose="02040503050406030204" pitchFamily="18" charset="0"/>
                    <a:cs typeface="MV Boli" panose="02000500030200090000" pitchFamily="2" charset="0"/>
                  </a:rPr>
                  <a:t>tateid xxx</a:t>
                </a:r>
                <a:endParaRPr lang="en-US" sz="800" b="1" dirty="0">
                  <a:solidFill>
                    <a:schemeClr val="tx2"/>
                  </a:solidFill>
                  <a:latin typeface="Cambria" panose="02040503050406030204" pitchFamily="18" charset="0"/>
                  <a:cs typeface="MV Boli" panose="02000500030200090000" pitchFamily="2" charset="0"/>
                </a:endParaRPr>
              </a:p>
            </p:txBody>
          </p:sp>
        </p:grpSp>
        <p:cxnSp>
          <p:nvCxnSpPr>
            <p:cNvPr id="90" name="Straight Connector 172"/>
            <p:cNvCxnSpPr/>
            <p:nvPr/>
          </p:nvCxnSpPr>
          <p:spPr>
            <a:xfrm>
              <a:off x="210058" y="4164558"/>
              <a:ext cx="7801809" cy="11270"/>
            </a:xfrm>
            <a:prstGeom prst="line">
              <a:avLst/>
            </a:prstGeom>
            <a:ln w="28575">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91" name="TextBox 173"/>
            <p:cNvSpPr txBox="1"/>
            <p:nvPr/>
          </p:nvSpPr>
          <p:spPr>
            <a:xfrm>
              <a:off x="7940362" y="4556367"/>
              <a:ext cx="918750" cy="215444"/>
            </a:xfrm>
            <a:prstGeom prst="rect">
              <a:avLst/>
            </a:prstGeom>
            <a:noFill/>
          </p:spPr>
          <p:txBody>
            <a:bodyPr wrap="square" rtlCol="0">
              <a:spAutoFit/>
            </a:bodyPr>
            <a:lstStyle/>
            <a:p>
              <a:pPr algn="ctr"/>
              <a:r>
                <a:rPr lang="en-US" sz="800" b="1" dirty="0" smtClean="0">
                  <a:solidFill>
                    <a:schemeClr val="tx2"/>
                  </a:solidFill>
                  <a:latin typeface="Cambria" panose="02040503050406030204" pitchFamily="18" charset="0"/>
                  <a:cs typeface="MV Boli" panose="02000500030200090000" pitchFamily="2" charset="0"/>
                </a:rPr>
                <a:t>END</a:t>
              </a:r>
            </a:p>
          </p:txBody>
        </p:sp>
        <p:grpSp>
          <p:nvGrpSpPr>
            <p:cNvPr id="92" name="Group 174"/>
            <p:cNvGrpSpPr/>
            <p:nvPr/>
          </p:nvGrpSpPr>
          <p:grpSpPr>
            <a:xfrm>
              <a:off x="186188" y="4598130"/>
              <a:ext cx="2279386" cy="373929"/>
              <a:chOff x="600218" y="4125286"/>
              <a:chExt cx="2279386" cy="418762"/>
            </a:xfrm>
          </p:grpSpPr>
          <p:sp>
            <p:nvSpPr>
              <p:cNvPr id="93" name="Rectangle 175"/>
              <p:cNvSpPr/>
              <p:nvPr/>
            </p:nvSpPr>
            <p:spPr>
              <a:xfrm>
                <a:off x="653753" y="4319792"/>
                <a:ext cx="70185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2"/>
                    </a:solidFill>
                    <a:latin typeface="Cambria" panose="02040503050406030204" pitchFamily="18" charset="0"/>
                    <a:cs typeface="MV Boli" panose="02000500030200090000" pitchFamily="2" charset="0"/>
                  </a:rPr>
                  <a:t>Seqid=0</a:t>
                </a:r>
                <a:endParaRPr lang="en-US" sz="800" dirty="0">
                  <a:solidFill>
                    <a:schemeClr val="tx2"/>
                  </a:solidFill>
                  <a:latin typeface="Cambria" panose="02040503050406030204" pitchFamily="18" charset="0"/>
                  <a:cs typeface="MV Boli" panose="02000500030200090000" pitchFamily="2" charset="0"/>
                </a:endParaRPr>
              </a:p>
            </p:txBody>
          </p:sp>
          <p:sp>
            <p:nvSpPr>
              <p:cNvPr id="94" name="Rectangle 176"/>
              <p:cNvSpPr/>
              <p:nvPr/>
            </p:nvSpPr>
            <p:spPr>
              <a:xfrm>
                <a:off x="1355604" y="4319791"/>
                <a:ext cx="152400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2"/>
                    </a:solidFill>
                    <a:latin typeface="Cambria" panose="02040503050406030204" pitchFamily="18" charset="0"/>
                    <a:cs typeface="MV Boli" panose="02000500030200090000" pitchFamily="2" charset="0"/>
                  </a:rPr>
                  <a:t>openowner=b, inode=x</a:t>
                </a:r>
                <a:endParaRPr lang="en-US" sz="800" dirty="0">
                  <a:solidFill>
                    <a:schemeClr val="tx2"/>
                  </a:solidFill>
                  <a:latin typeface="Cambria" panose="02040503050406030204" pitchFamily="18" charset="0"/>
                  <a:cs typeface="MV Boli" panose="02000500030200090000" pitchFamily="2" charset="0"/>
                </a:endParaRPr>
              </a:p>
            </p:txBody>
          </p:sp>
          <p:sp>
            <p:nvSpPr>
              <p:cNvPr id="95" name="TextBox 102"/>
              <p:cNvSpPr txBox="1"/>
              <p:nvPr/>
            </p:nvSpPr>
            <p:spPr>
              <a:xfrm>
                <a:off x="600218" y="4125286"/>
                <a:ext cx="1257738" cy="2412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chemeClr val="tx2"/>
                    </a:solidFill>
                    <a:latin typeface="Cambria" panose="02040503050406030204" pitchFamily="18" charset="0"/>
                    <a:cs typeface="MV Boli" panose="02000500030200090000" pitchFamily="2" charset="0"/>
                  </a:rPr>
                  <a:t>s</a:t>
                </a:r>
                <a:r>
                  <a:rPr lang="en-US" sz="800" b="1" dirty="0" smtClean="0">
                    <a:solidFill>
                      <a:schemeClr val="tx2"/>
                    </a:solidFill>
                    <a:latin typeface="Cambria" panose="02040503050406030204" pitchFamily="18" charset="0"/>
                    <a:cs typeface="MV Boli" panose="02000500030200090000" pitchFamily="2" charset="0"/>
                  </a:rPr>
                  <a:t>tateid yyy</a:t>
                </a:r>
                <a:endParaRPr lang="en-US" sz="800" b="1" dirty="0">
                  <a:solidFill>
                    <a:schemeClr val="tx2"/>
                  </a:solidFill>
                  <a:latin typeface="Cambria" panose="02040503050406030204" pitchFamily="18" charset="0"/>
                  <a:cs typeface="MV Boli" panose="02000500030200090000" pitchFamily="2" charset="0"/>
                </a:endParaRPr>
              </a:p>
            </p:txBody>
          </p:sp>
        </p:grpSp>
        <p:grpSp>
          <p:nvGrpSpPr>
            <p:cNvPr id="96" name="Group 178"/>
            <p:cNvGrpSpPr/>
            <p:nvPr/>
          </p:nvGrpSpPr>
          <p:grpSpPr>
            <a:xfrm>
              <a:off x="5610888" y="4398489"/>
              <a:ext cx="2276294" cy="495548"/>
              <a:chOff x="603310" y="4015317"/>
              <a:chExt cx="2276294" cy="528731"/>
            </a:xfrm>
          </p:grpSpPr>
          <p:sp>
            <p:nvSpPr>
              <p:cNvPr id="97" name="Rectangle 179"/>
              <p:cNvSpPr/>
              <p:nvPr/>
            </p:nvSpPr>
            <p:spPr>
              <a:xfrm>
                <a:off x="653753" y="4319792"/>
                <a:ext cx="70185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Seqid=0</a:t>
                </a:r>
                <a:endParaRPr lang="en-US" sz="800" dirty="0">
                  <a:solidFill>
                    <a:schemeClr val="tx2"/>
                  </a:solidFill>
                  <a:latin typeface="Cambria" panose="02040503050406030204" pitchFamily="18" charset="0"/>
                  <a:cs typeface="MV Boli" panose="02000500030200090000" pitchFamily="2" charset="0"/>
                </a:endParaRPr>
              </a:p>
            </p:txBody>
          </p:sp>
          <p:sp>
            <p:nvSpPr>
              <p:cNvPr id="98" name="Rectangle 180"/>
              <p:cNvSpPr/>
              <p:nvPr/>
            </p:nvSpPr>
            <p:spPr>
              <a:xfrm>
                <a:off x="1355604" y="4319791"/>
                <a:ext cx="152400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openowner=b, inode=x</a:t>
                </a:r>
                <a:endParaRPr lang="en-US" sz="800" dirty="0">
                  <a:solidFill>
                    <a:schemeClr val="tx2"/>
                  </a:solidFill>
                  <a:latin typeface="Cambria" panose="02040503050406030204" pitchFamily="18" charset="0"/>
                  <a:cs typeface="MV Boli" panose="02000500030200090000" pitchFamily="2" charset="0"/>
                </a:endParaRPr>
              </a:p>
            </p:txBody>
          </p:sp>
          <p:sp>
            <p:nvSpPr>
              <p:cNvPr id="99" name="TextBox 181"/>
              <p:cNvSpPr txBox="1"/>
              <p:nvPr/>
            </p:nvSpPr>
            <p:spPr>
              <a:xfrm>
                <a:off x="603310" y="4015317"/>
                <a:ext cx="1092449" cy="229871"/>
              </a:xfrm>
              <a:prstGeom prst="rect">
                <a:avLst/>
              </a:prstGeom>
              <a:noFill/>
              <a:ln>
                <a:noFill/>
              </a:ln>
            </p:spPr>
            <p:txBody>
              <a:bodyPr wrap="square" rtlCol="0">
                <a:spAutoFit/>
              </a:bodyPr>
              <a:lstStyle/>
              <a:p>
                <a:r>
                  <a:rPr lang="en-US" sz="800" b="1" dirty="0">
                    <a:solidFill>
                      <a:schemeClr val="tx2"/>
                    </a:solidFill>
                    <a:latin typeface="Cambria" panose="02040503050406030204" pitchFamily="18" charset="0"/>
                    <a:cs typeface="MV Boli" panose="02000500030200090000" pitchFamily="2" charset="0"/>
                  </a:rPr>
                  <a:t>s</a:t>
                </a:r>
                <a:r>
                  <a:rPr lang="en-US" sz="800" b="1" dirty="0" smtClean="0">
                    <a:solidFill>
                      <a:schemeClr val="tx2"/>
                    </a:solidFill>
                    <a:latin typeface="Cambria" panose="02040503050406030204" pitchFamily="18" charset="0"/>
                    <a:cs typeface="MV Boli" panose="02000500030200090000" pitchFamily="2" charset="0"/>
                  </a:rPr>
                  <a:t>tateid yyy</a:t>
                </a:r>
                <a:endParaRPr lang="en-US" sz="800" b="1" dirty="0">
                  <a:solidFill>
                    <a:schemeClr val="tx2"/>
                  </a:solidFill>
                  <a:latin typeface="Cambria" panose="02040503050406030204" pitchFamily="18" charset="0"/>
                  <a:cs typeface="MV Boli" panose="02000500030200090000" pitchFamily="2" charset="0"/>
                </a:endParaRPr>
              </a:p>
            </p:txBody>
          </p:sp>
        </p:grpSp>
        <p:grpSp>
          <p:nvGrpSpPr>
            <p:cNvPr id="100" name="Group 182"/>
            <p:cNvGrpSpPr/>
            <p:nvPr/>
          </p:nvGrpSpPr>
          <p:grpSpPr>
            <a:xfrm>
              <a:off x="196392" y="4152843"/>
              <a:ext cx="2280915" cy="373373"/>
              <a:chOff x="598689" y="4111123"/>
              <a:chExt cx="2280915" cy="432925"/>
            </a:xfrm>
          </p:grpSpPr>
          <p:sp>
            <p:nvSpPr>
              <p:cNvPr id="101" name="Rectangle 183"/>
              <p:cNvSpPr/>
              <p:nvPr/>
            </p:nvSpPr>
            <p:spPr>
              <a:xfrm>
                <a:off x="653753" y="4319792"/>
                <a:ext cx="70185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Seqid=3</a:t>
                </a:r>
                <a:endParaRPr lang="en-US" sz="800" dirty="0">
                  <a:solidFill>
                    <a:schemeClr val="tx2"/>
                  </a:solidFill>
                  <a:latin typeface="Cambria" panose="02040503050406030204" pitchFamily="18" charset="0"/>
                  <a:cs typeface="MV Boli" panose="02000500030200090000" pitchFamily="2" charset="0"/>
                </a:endParaRPr>
              </a:p>
            </p:txBody>
          </p:sp>
          <p:sp>
            <p:nvSpPr>
              <p:cNvPr id="102" name="Rectangle 184"/>
              <p:cNvSpPr/>
              <p:nvPr/>
            </p:nvSpPr>
            <p:spPr>
              <a:xfrm>
                <a:off x="1355604" y="4319791"/>
                <a:ext cx="152400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Lockowner=a, inode=x</a:t>
                </a:r>
                <a:endParaRPr lang="en-US" sz="800" dirty="0">
                  <a:solidFill>
                    <a:schemeClr val="tx2"/>
                  </a:solidFill>
                  <a:latin typeface="Cambria" panose="02040503050406030204" pitchFamily="18" charset="0"/>
                  <a:cs typeface="MV Boli" panose="02000500030200090000" pitchFamily="2" charset="0"/>
                </a:endParaRPr>
              </a:p>
            </p:txBody>
          </p:sp>
          <p:sp>
            <p:nvSpPr>
              <p:cNvPr id="103" name="TextBox 185"/>
              <p:cNvSpPr txBox="1"/>
              <p:nvPr/>
            </p:nvSpPr>
            <p:spPr>
              <a:xfrm>
                <a:off x="598689" y="4111123"/>
                <a:ext cx="987923" cy="249807"/>
              </a:xfrm>
              <a:prstGeom prst="rect">
                <a:avLst/>
              </a:prstGeom>
              <a:noFill/>
              <a:ln>
                <a:noFill/>
              </a:ln>
            </p:spPr>
            <p:txBody>
              <a:bodyPr wrap="square" rtlCol="0">
                <a:spAutoFit/>
              </a:bodyPr>
              <a:lstStyle/>
              <a:p>
                <a:r>
                  <a:rPr lang="en-US" sz="800" b="1" dirty="0">
                    <a:solidFill>
                      <a:schemeClr val="tx2"/>
                    </a:solidFill>
                    <a:latin typeface="Cambria" panose="02040503050406030204" pitchFamily="18" charset="0"/>
                    <a:cs typeface="MV Boli" panose="02000500030200090000" pitchFamily="2" charset="0"/>
                  </a:rPr>
                  <a:t>s</a:t>
                </a:r>
                <a:r>
                  <a:rPr lang="en-US" sz="800" b="1" dirty="0" smtClean="0">
                    <a:solidFill>
                      <a:schemeClr val="tx2"/>
                    </a:solidFill>
                    <a:latin typeface="Cambria" panose="02040503050406030204" pitchFamily="18" charset="0"/>
                    <a:cs typeface="MV Boli" panose="02000500030200090000" pitchFamily="2" charset="0"/>
                  </a:rPr>
                  <a:t>tateid xxx</a:t>
                </a:r>
                <a:endParaRPr lang="en-US" sz="800" b="1" dirty="0">
                  <a:solidFill>
                    <a:schemeClr val="tx2"/>
                  </a:solidFill>
                  <a:latin typeface="Cambria" panose="02040503050406030204" pitchFamily="18" charset="0"/>
                  <a:cs typeface="MV Boli" panose="02000500030200090000" pitchFamily="2" charset="0"/>
                </a:endParaRPr>
              </a:p>
            </p:txBody>
          </p:sp>
        </p:grpSp>
        <p:grpSp>
          <p:nvGrpSpPr>
            <p:cNvPr id="104" name="Group 186"/>
            <p:cNvGrpSpPr/>
            <p:nvPr/>
          </p:nvGrpSpPr>
          <p:grpSpPr>
            <a:xfrm>
              <a:off x="2854132" y="4170191"/>
              <a:ext cx="2282522" cy="350802"/>
              <a:chOff x="597082" y="4104348"/>
              <a:chExt cx="2282522" cy="439700"/>
            </a:xfrm>
          </p:grpSpPr>
          <p:sp>
            <p:nvSpPr>
              <p:cNvPr id="105" name="Rectangle 187"/>
              <p:cNvSpPr/>
              <p:nvPr/>
            </p:nvSpPr>
            <p:spPr>
              <a:xfrm>
                <a:off x="653753" y="4319792"/>
                <a:ext cx="70185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Seqid=2</a:t>
                </a:r>
                <a:endParaRPr lang="en-US" sz="800" dirty="0">
                  <a:solidFill>
                    <a:schemeClr val="tx2"/>
                  </a:solidFill>
                  <a:latin typeface="Cambria" panose="02040503050406030204" pitchFamily="18" charset="0"/>
                  <a:cs typeface="MV Boli" panose="02000500030200090000" pitchFamily="2" charset="0"/>
                </a:endParaRPr>
              </a:p>
            </p:txBody>
          </p:sp>
          <p:sp>
            <p:nvSpPr>
              <p:cNvPr id="106" name="Rectangle 188"/>
              <p:cNvSpPr/>
              <p:nvPr/>
            </p:nvSpPr>
            <p:spPr>
              <a:xfrm>
                <a:off x="1355604" y="4319791"/>
                <a:ext cx="1524000" cy="224256"/>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Lockowner=a, inode=x</a:t>
                </a:r>
                <a:endParaRPr lang="en-US" sz="800" dirty="0">
                  <a:solidFill>
                    <a:schemeClr val="tx2"/>
                  </a:solidFill>
                  <a:latin typeface="Cambria" panose="02040503050406030204" pitchFamily="18" charset="0"/>
                  <a:cs typeface="MV Boli" panose="02000500030200090000" pitchFamily="2" charset="0"/>
                </a:endParaRPr>
              </a:p>
            </p:txBody>
          </p:sp>
          <p:sp>
            <p:nvSpPr>
              <p:cNvPr id="107" name="TextBox 189"/>
              <p:cNvSpPr txBox="1"/>
              <p:nvPr/>
            </p:nvSpPr>
            <p:spPr>
              <a:xfrm>
                <a:off x="597082" y="4104348"/>
                <a:ext cx="987923" cy="270040"/>
              </a:xfrm>
              <a:prstGeom prst="rect">
                <a:avLst/>
              </a:prstGeom>
              <a:noFill/>
              <a:ln>
                <a:noFill/>
              </a:ln>
            </p:spPr>
            <p:txBody>
              <a:bodyPr wrap="square" rtlCol="0">
                <a:spAutoFit/>
              </a:bodyPr>
              <a:lstStyle/>
              <a:p>
                <a:r>
                  <a:rPr lang="en-US" sz="800" b="1" dirty="0">
                    <a:solidFill>
                      <a:schemeClr val="tx2"/>
                    </a:solidFill>
                    <a:latin typeface="Cambria" panose="02040503050406030204" pitchFamily="18" charset="0"/>
                    <a:cs typeface="MV Boli" panose="02000500030200090000" pitchFamily="2" charset="0"/>
                  </a:rPr>
                  <a:t>s</a:t>
                </a:r>
                <a:r>
                  <a:rPr lang="en-US" sz="800" b="1" dirty="0" smtClean="0">
                    <a:solidFill>
                      <a:schemeClr val="tx2"/>
                    </a:solidFill>
                    <a:latin typeface="Cambria" panose="02040503050406030204" pitchFamily="18" charset="0"/>
                    <a:cs typeface="MV Boli" panose="02000500030200090000" pitchFamily="2" charset="0"/>
                  </a:rPr>
                  <a:t>tateid xxx</a:t>
                </a:r>
                <a:endParaRPr lang="en-US" sz="800" b="1" dirty="0">
                  <a:solidFill>
                    <a:schemeClr val="tx2"/>
                  </a:solidFill>
                  <a:latin typeface="Cambria" panose="02040503050406030204" pitchFamily="18" charset="0"/>
                  <a:cs typeface="MV Boli" panose="02000500030200090000" pitchFamily="2" charset="0"/>
                </a:endParaRPr>
              </a:p>
            </p:txBody>
          </p:sp>
        </p:grpSp>
      </p:grpSp>
    </p:spTree>
    <p:extLst>
      <p:ext uri="{BB962C8B-B14F-4D97-AF65-F5344CB8AC3E}">
        <p14:creationId xmlns:p14="http://schemas.microsoft.com/office/powerpoint/2010/main" val="1360117525"/>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Counterfeit ‘Other’ Field</a:t>
            </a:r>
            <a:endParaRPr lang="en-US" dirty="0">
              <a:solidFill>
                <a:schemeClr val="tx2"/>
              </a:solidFill>
              <a:latin typeface="Cambria" panose="02040503050406030204" pitchFamily="18" charset="0"/>
            </a:endParaRPr>
          </a:p>
        </p:txBody>
      </p:sp>
      <p:grpSp>
        <p:nvGrpSpPr>
          <p:cNvPr id="29" name="Group 19"/>
          <p:cNvGrpSpPr/>
          <p:nvPr/>
        </p:nvGrpSpPr>
        <p:grpSpPr>
          <a:xfrm>
            <a:off x="419098" y="824204"/>
            <a:ext cx="4749530" cy="619697"/>
            <a:chOff x="902225" y="5157322"/>
            <a:chExt cx="5389610" cy="823430"/>
          </a:xfrm>
        </p:grpSpPr>
        <p:grpSp>
          <p:nvGrpSpPr>
            <p:cNvPr id="32" name="Group 20"/>
            <p:cNvGrpSpPr/>
            <p:nvPr/>
          </p:nvGrpSpPr>
          <p:grpSpPr>
            <a:xfrm>
              <a:off x="902225" y="5610998"/>
              <a:ext cx="5389610" cy="369754"/>
              <a:chOff x="653754" y="4319790"/>
              <a:chExt cx="5389610" cy="369754"/>
            </a:xfrm>
          </p:grpSpPr>
          <p:grpSp>
            <p:nvGrpSpPr>
              <p:cNvPr id="36" name="Group 27"/>
              <p:cNvGrpSpPr/>
              <p:nvPr/>
            </p:nvGrpSpPr>
            <p:grpSpPr>
              <a:xfrm>
                <a:off x="653754" y="4319791"/>
                <a:ext cx="3263934" cy="365699"/>
                <a:chOff x="1600200" y="3657600"/>
                <a:chExt cx="3444193" cy="365699"/>
              </a:xfrm>
            </p:grpSpPr>
            <p:sp>
              <p:nvSpPr>
                <p:cNvPr id="38" name="Rectangle 29"/>
                <p:cNvSpPr/>
                <p:nvPr/>
              </p:nvSpPr>
              <p:spPr>
                <a:xfrm>
                  <a:off x="1600200" y="3657600"/>
                  <a:ext cx="990600" cy="365699"/>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900" b="1" dirty="0" smtClean="0">
                      <a:solidFill>
                        <a:schemeClr val="tx2"/>
                      </a:solidFill>
                      <a:latin typeface="Cambria" panose="02040503050406030204" pitchFamily="18" charset="0"/>
                      <a:cs typeface="MV Boli" panose="02000500030200090000" pitchFamily="2" charset="0"/>
                    </a:rPr>
                    <a:t>Seqid=3</a:t>
                  </a:r>
                  <a:endParaRPr lang="en-US" sz="900" b="1" dirty="0">
                    <a:solidFill>
                      <a:schemeClr val="tx2"/>
                    </a:solidFill>
                    <a:latin typeface="Cambria" panose="02040503050406030204" pitchFamily="18" charset="0"/>
                    <a:cs typeface="MV Boli" panose="02000500030200090000" pitchFamily="2" charset="0"/>
                  </a:endParaRPr>
                </a:p>
              </p:txBody>
            </p:sp>
            <p:sp>
              <p:nvSpPr>
                <p:cNvPr id="39" name="Rectangle 30"/>
                <p:cNvSpPr/>
                <p:nvPr/>
              </p:nvSpPr>
              <p:spPr>
                <a:xfrm>
                  <a:off x="2590800" y="3657600"/>
                  <a:ext cx="2453593" cy="365699"/>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900" b="1" dirty="0" smtClean="0">
                      <a:solidFill>
                        <a:schemeClr val="tx2"/>
                      </a:solidFill>
                      <a:latin typeface="Cambria" panose="02040503050406030204" pitchFamily="18" charset="0"/>
                      <a:cs typeface="MV Boli" panose="02000500030200090000" pitchFamily="2" charset="0"/>
                    </a:rPr>
                    <a:t> entry generation = M + 2</a:t>
                  </a:r>
                  <a:endParaRPr lang="en-US" sz="900" b="1" dirty="0">
                    <a:solidFill>
                      <a:schemeClr val="tx2"/>
                    </a:solidFill>
                    <a:latin typeface="Cambria" panose="02040503050406030204" pitchFamily="18" charset="0"/>
                    <a:cs typeface="MV Boli" panose="02000500030200090000" pitchFamily="2" charset="0"/>
                  </a:endParaRPr>
                </a:p>
              </p:txBody>
            </p:sp>
          </p:grpSp>
          <p:sp>
            <p:nvSpPr>
              <p:cNvPr id="37" name="Rectangle 28"/>
              <p:cNvSpPr/>
              <p:nvPr/>
            </p:nvSpPr>
            <p:spPr>
              <a:xfrm>
                <a:off x="3917687" y="4319790"/>
                <a:ext cx="2125677" cy="369754"/>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900" b="1" dirty="0" smtClean="0">
                    <a:solidFill>
                      <a:schemeClr val="tx2"/>
                    </a:solidFill>
                    <a:latin typeface="Cambria" panose="02040503050406030204" pitchFamily="18" charset="0"/>
                    <a:cs typeface="MV Boli" panose="02000500030200090000" pitchFamily="2" charset="0"/>
                  </a:rPr>
                  <a:t>Lock-State index (index=3)</a:t>
                </a:r>
                <a:endParaRPr lang="en-US" sz="900" b="1" dirty="0">
                  <a:solidFill>
                    <a:schemeClr val="tx2"/>
                  </a:solidFill>
                  <a:latin typeface="Cambria" panose="02040503050406030204" pitchFamily="18" charset="0"/>
                  <a:cs typeface="MV Boli" panose="02000500030200090000" pitchFamily="2" charset="0"/>
                </a:endParaRPr>
              </a:p>
            </p:txBody>
          </p:sp>
        </p:grpSp>
        <p:sp>
          <p:nvSpPr>
            <p:cNvPr id="33" name="TextBox 26"/>
            <p:cNvSpPr txBox="1"/>
            <p:nvPr/>
          </p:nvSpPr>
          <p:spPr>
            <a:xfrm>
              <a:off x="971952" y="5202856"/>
              <a:ext cx="799300" cy="368066"/>
            </a:xfrm>
            <a:prstGeom prst="rect">
              <a:avLst/>
            </a:prstGeom>
            <a:noFill/>
            <a:ln>
              <a:noFill/>
            </a:ln>
          </p:spPr>
          <p:txBody>
            <a:bodyPr wrap="square" rtlCol="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200" b="1" dirty="0" smtClean="0">
                  <a:solidFill>
                    <a:schemeClr val="tx2"/>
                  </a:solidFill>
                  <a:latin typeface="Cambria" panose="02040503050406030204" pitchFamily="18" charset="0"/>
                  <a:cs typeface="MV Boli" panose="02000500030200090000" pitchFamily="2" charset="0"/>
                </a:rPr>
                <a:t>32 bits</a:t>
              </a:r>
              <a:endParaRPr lang="en-US" sz="1200" b="1" dirty="0">
                <a:solidFill>
                  <a:schemeClr val="tx2"/>
                </a:solidFill>
                <a:latin typeface="Cambria" panose="02040503050406030204" pitchFamily="18" charset="0"/>
                <a:cs typeface="MV Boli" panose="02000500030200090000" pitchFamily="2" charset="0"/>
              </a:endParaRPr>
            </a:p>
          </p:txBody>
        </p:sp>
        <p:sp>
          <p:nvSpPr>
            <p:cNvPr id="35" name="TextBox 24"/>
            <p:cNvSpPr txBox="1"/>
            <p:nvPr/>
          </p:nvSpPr>
          <p:spPr>
            <a:xfrm>
              <a:off x="3178437" y="5157322"/>
              <a:ext cx="1827208" cy="368066"/>
            </a:xfrm>
            <a:prstGeom prst="rect">
              <a:avLst/>
            </a:prstGeom>
            <a:noFill/>
            <a:ln>
              <a:noFill/>
            </a:ln>
          </p:spPr>
          <p:txBody>
            <a:bodyPr wrap="square" rtlCol="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a:r>
                <a:rPr lang="en-US" sz="1200" b="1" dirty="0" smtClean="0">
                  <a:solidFill>
                    <a:schemeClr val="tx2"/>
                  </a:solidFill>
                  <a:latin typeface="Cambria" panose="02040503050406030204" pitchFamily="18" charset="0"/>
                  <a:cs typeface="MV Boli" panose="02000500030200090000" pitchFamily="2" charset="0"/>
                </a:rPr>
                <a:t>96 bits “Others”</a:t>
              </a:r>
              <a:endParaRPr lang="en-US" sz="1200" b="1" dirty="0">
                <a:solidFill>
                  <a:schemeClr val="tx2"/>
                </a:solidFill>
                <a:latin typeface="Cambria" panose="02040503050406030204" pitchFamily="18" charset="0"/>
                <a:cs typeface="MV Boli" panose="02000500030200090000" pitchFamily="2" charset="0"/>
              </a:endParaRPr>
            </a:p>
          </p:txBody>
        </p:sp>
      </p:grpSp>
      <p:graphicFrame>
        <p:nvGraphicFramePr>
          <p:cNvPr id="41" name="Table 34"/>
          <p:cNvGraphicFramePr>
            <a:graphicFrameLocks noGrp="1"/>
          </p:cNvGraphicFramePr>
          <p:nvPr>
            <p:extLst>
              <p:ext uri="{D42A27DB-BD31-4B8C-83A1-F6EECF244321}">
                <p14:modId xmlns:p14="http://schemas.microsoft.com/office/powerpoint/2010/main" val="2576480592"/>
              </p:ext>
            </p:extLst>
          </p:nvPr>
        </p:nvGraphicFramePr>
        <p:xfrm>
          <a:off x="1700139" y="1653446"/>
          <a:ext cx="5947725" cy="2320900"/>
        </p:xfrm>
        <a:graphic>
          <a:graphicData uri="http://schemas.openxmlformats.org/drawingml/2006/table">
            <a:tbl>
              <a:tblPr firstRow="1" bandRow="1">
                <a:tableStyleId>{35758FB7-9AC5-4552-8A53-C91805E547FA}</a:tableStyleId>
              </a:tblPr>
              <a:tblGrid>
                <a:gridCol w="570283"/>
                <a:gridCol w="850771"/>
                <a:gridCol w="677589"/>
                <a:gridCol w="828165"/>
                <a:gridCol w="828165"/>
                <a:gridCol w="752877"/>
                <a:gridCol w="752877"/>
                <a:gridCol w="686998"/>
              </a:tblGrid>
              <a:tr h="372190">
                <a:tc>
                  <a:txBody>
                    <a:bodyPr/>
                    <a:lstStyle/>
                    <a:p>
                      <a:pPr algn="ctr"/>
                      <a:r>
                        <a:rPr lang="en-US" sz="1000" dirty="0" smtClean="0">
                          <a:solidFill>
                            <a:schemeClr val="bg1"/>
                          </a:solidFill>
                        </a:rPr>
                        <a:t>Client</a:t>
                      </a:r>
                    </a:p>
                    <a:p>
                      <a:pPr algn="ctr"/>
                      <a:r>
                        <a:rPr lang="en-US" sz="1000" dirty="0" smtClean="0">
                          <a:solidFill>
                            <a:schemeClr val="bg1"/>
                          </a:solidFill>
                        </a:rPr>
                        <a:t>id</a:t>
                      </a:r>
                      <a:endParaRPr lang="en-US" sz="1000" dirty="0">
                        <a:solidFill>
                          <a:schemeClr val="bg1"/>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000" dirty="0" smtClean="0">
                          <a:solidFill>
                            <a:schemeClr val="bg1"/>
                          </a:solidFill>
                        </a:rPr>
                        <a:t>generation</a:t>
                      </a:r>
                    </a:p>
                    <a:p>
                      <a:pPr algn="ctr"/>
                      <a:r>
                        <a:rPr lang="en-US" sz="1000" dirty="0" smtClean="0">
                          <a:solidFill>
                            <a:schemeClr val="bg1"/>
                          </a:solidFill>
                        </a:rPr>
                        <a:t>number</a:t>
                      </a:r>
                      <a:endParaRPr lang="en-US" sz="1000" dirty="0">
                        <a:solidFill>
                          <a:schemeClr val="bg1"/>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000" dirty="0" smtClean="0">
                          <a:solidFill>
                            <a:schemeClr val="bg1"/>
                          </a:solidFill>
                        </a:rPr>
                        <a:t>file</a:t>
                      </a:r>
                    </a:p>
                    <a:p>
                      <a:pPr algn="ctr"/>
                      <a:r>
                        <a:rPr lang="en-US" sz="1000" dirty="0" smtClean="0">
                          <a:solidFill>
                            <a:schemeClr val="bg1"/>
                          </a:solidFill>
                        </a:rPr>
                        <a:t>handle</a:t>
                      </a:r>
                      <a:endParaRPr lang="en-US" sz="1000" dirty="0">
                        <a:solidFill>
                          <a:schemeClr val="bg1"/>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000" dirty="0" smtClean="0">
                          <a:solidFill>
                            <a:schemeClr val="bg1"/>
                          </a:solidFill>
                        </a:rPr>
                        <a:t>stateid</a:t>
                      </a:r>
                    </a:p>
                    <a:p>
                      <a:pPr algn="ctr"/>
                      <a:r>
                        <a:rPr lang="en-US" sz="1000" dirty="0" smtClean="0">
                          <a:solidFill>
                            <a:schemeClr val="bg1"/>
                          </a:solidFill>
                        </a:rPr>
                        <a:t>type</a:t>
                      </a:r>
                      <a:endParaRPr lang="en-US" sz="1000" dirty="0">
                        <a:solidFill>
                          <a:schemeClr val="bg1"/>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000" dirty="0" smtClean="0">
                          <a:solidFill>
                            <a:schemeClr val="bg1"/>
                          </a:solidFill>
                        </a:rPr>
                        <a:t>last </a:t>
                      </a:r>
                    </a:p>
                    <a:p>
                      <a:pPr algn="ctr"/>
                      <a:r>
                        <a:rPr lang="en-US" sz="1000" dirty="0" err="1" smtClean="0">
                          <a:solidFill>
                            <a:schemeClr val="bg1"/>
                          </a:solidFill>
                        </a:rPr>
                        <a:t>seqid</a:t>
                      </a:r>
                      <a:endParaRPr lang="en-US" sz="1000" dirty="0">
                        <a:solidFill>
                          <a:schemeClr val="bg1"/>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000" dirty="0" smtClean="0">
                          <a:solidFill>
                            <a:schemeClr val="bg1"/>
                          </a:solidFill>
                        </a:rPr>
                        <a:t>lock </a:t>
                      </a:r>
                    </a:p>
                    <a:p>
                      <a:pPr algn="ctr"/>
                      <a:r>
                        <a:rPr lang="en-US" sz="1000" dirty="0" smtClean="0">
                          <a:solidFill>
                            <a:schemeClr val="bg1"/>
                          </a:solidFill>
                        </a:rPr>
                        <a:t>status</a:t>
                      </a:r>
                      <a:endParaRPr lang="en-US" sz="1000" dirty="0">
                        <a:solidFill>
                          <a:schemeClr val="bg1"/>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000" dirty="0" smtClean="0">
                          <a:solidFill>
                            <a:schemeClr val="bg1"/>
                          </a:solidFill>
                        </a:rPr>
                        <a:t>open</a:t>
                      </a:r>
                    </a:p>
                    <a:p>
                      <a:pPr algn="ctr"/>
                      <a:r>
                        <a:rPr lang="en-US" sz="1000" dirty="0" smtClean="0">
                          <a:solidFill>
                            <a:schemeClr val="bg1"/>
                          </a:solidFill>
                        </a:rPr>
                        <a:t>mode</a:t>
                      </a:r>
                      <a:endParaRPr lang="en-US" sz="1000" dirty="0">
                        <a:solidFill>
                          <a:schemeClr val="bg1"/>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000" dirty="0" smtClean="0">
                          <a:solidFill>
                            <a:schemeClr val="bg1"/>
                          </a:solidFill>
                        </a:rPr>
                        <a:t>byte</a:t>
                      </a:r>
                    </a:p>
                    <a:p>
                      <a:pPr algn="ctr"/>
                      <a:r>
                        <a:rPr lang="en-US" sz="1000" dirty="0" smtClean="0">
                          <a:solidFill>
                            <a:schemeClr val="bg1"/>
                          </a:solidFill>
                        </a:rPr>
                        <a:t>ranges</a:t>
                      </a:r>
                      <a:endParaRPr lang="en-US" sz="1000" dirty="0">
                        <a:solidFill>
                          <a:schemeClr val="bg1"/>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r>
              <a:tr h="384932">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M</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4932">
                <a:tc>
                  <a:txBody>
                    <a:bodyPr/>
                    <a:lstStyle/>
                    <a:p>
                      <a:pPr algn="ctr"/>
                      <a:r>
                        <a:rPr lang="en-US" sz="1000" b="1" dirty="0" smtClean="0">
                          <a:solidFill>
                            <a:schemeClr val="tx2"/>
                          </a:solidFill>
                        </a:rPr>
                        <a:t>yyy</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N</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yyy</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yyy</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yyy</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yyy</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yyy</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yyy</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4932">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M+1</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4932">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solidFill>
                            <a:schemeClr val="tx2"/>
                          </a:solidFill>
                        </a:rPr>
                        <a:t>M+2</a:t>
                      </a:r>
                      <a:endParaRPr lang="en-US" sz="14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xxx</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4932">
                <a:tc>
                  <a:txBody>
                    <a:bodyPr/>
                    <a:lstStyle/>
                    <a:p>
                      <a:pPr algn="ctr"/>
                      <a:r>
                        <a:rPr lang="en-US" sz="1000" b="1" dirty="0" smtClean="0">
                          <a:solidFill>
                            <a:schemeClr val="tx2"/>
                          </a:solidFill>
                        </a:rPr>
                        <a:t>yyy</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solidFill>
                            <a:schemeClr val="accent3">
                              <a:lumMod val="40000"/>
                              <a:lumOff val="60000"/>
                            </a:schemeClr>
                          </a:solidFill>
                        </a:rPr>
                        <a:t>N+1</a:t>
                      </a:r>
                      <a:endParaRPr lang="en-US" sz="1400" b="1" dirty="0">
                        <a:solidFill>
                          <a:schemeClr val="accent3">
                            <a:lumMod val="40000"/>
                            <a:lumOff val="60000"/>
                          </a:schemeClr>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yyy</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yyy</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yyy</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yyy</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yyy</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2"/>
                          </a:solidFill>
                        </a:rPr>
                        <a:t>yyy</a:t>
                      </a:r>
                      <a:endParaRPr lang="en-US" sz="1000" b="1" dirty="0">
                        <a:solidFill>
                          <a:schemeClr val="tx2"/>
                        </a:solidFill>
                        <a:latin typeface="+mj-lt"/>
                        <a:cs typeface="MV Boli" panose="0200050003020009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8" name="组合 7"/>
          <p:cNvGrpSpPr/>
          <p:nvPr/>
        </p:nvGrpSpPr>
        <p:grpSpPr>
          <a:xfrm>
            <a:off x="832731" y="1715165"/>
            <a:ext cx="917377" cy="2209177"/>
            <a:chOff x="1277306" y="2066969"/>
            <a:chExt cx="917377" cy="2209177"/>
          </a:xfrm>
        </p:grpSpPr>
        <p:sp>
          <p:nvSpPr>
            <p:cNvPr id="40" name="TextBox 4"/>
            <p:cNvSpPr txBox="1"/>
            <p:nvPr/>
          </p:nvSpPr>
          <p:spPr>
            <a:xfrm rot="16200000">
              <a:off x="326606" y="3017669"/>
              <a:ext cx="2209177" cy="307777"/>
            </a:xfrm>
            <a:prstGeom prst="rect">
              <a:avLst/>
            </a:prstGeom>
            <a:noFill/>
          </p:spPr>
          <p:txBody>
            <a:bodyPr wrap="square" rtlCol="0">
              <a:spAutoFit/>
            </a:bodyPr>
            <a:lstStyle/>
            <a:p>
              <a:pPr algn="ctr"/>
              <a:r>
                <a:rPr lang="en-US" sz="1400" b="1" dirty="0" smtClean="0">
                  <a:solidFill>
                    <a:schemeClr val="tx2"/>
                  </a:solidFill>
                  <a:latin typeface="Cambria" panose="02040503050406030204" pitchFamily="18" charset="0"/>
                  <a:cs typeface="MV Boli" panose="02000500030200090000" pitchFamily="2" charset="0"/>
                </a:rPr>
                <a:t>Locking-State Table </a:t>
              </a:r>
            </a:p>
          </p:txBody>
        </p:sp>
        <p:grpSp>
          <p:nvGrpSpPr>
            <p:cNvPr id="43" name="Group 21"/>
            <p:cNvGrpSpPr/>
            <p:nvPr/>
          </p:nvGrpSpPr>
          <p:grpSpPr>
            <a:xfrm>
              <a:off x="1568388" y="2100543"/>
              <a:ext cx="626295" cy="2156661"/>
              <a:chOff x="472982" y="2627483"/>
              <a:chExt cx="626295" cy="2668417"/>
            </a:xfrm>
          </p:grpSpPr>
          <p:sp>
            <p:nvSpPr>
              <p:cNvPr id="44" name="Rectangle 44"/>
              <p:cNvSpPr/>
              <p:nvPr/>
            </p:nvSpPr>
            <p:spPr>
              <a:xfrm>
                <a:off x="481330" y="2627483"/>
                <a:ext cx="609600" cy="316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2"/>
                    </a:solidFill>
                    <a:latin typeface="Cambria" panose="02040503050406030204" pitchFamily="18" charset="0"/>
                    <a:cs typeface="MV Boli" panose="02000500030200090000" pitchFamily="2" charset="0"/>
                  </a:rPr>
                  <a:t>index</a:t>
                </a:r>
              </a:p>
            </p:txBody>
          </p:sp>
          <p:sp>
            <p:nvSpPr>
              <p:cNvPr id="45" name="Rectangle 47"/>
              <p:cNvSpPr/>
              <p:nvPr/>
            </p:nvSpPr>
            <p:spPr>
              <a:xfrm>
                <a:off x="489677" y="3062705"/>
                <a:ext cx="609600" cy="419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solidFill>
                    <a:latin typeface="Cambria" panose="02040503050406030204" pitchFamily="18" charset="0"/>
                    <a:cs typeface="MV Boli" panose="02000500030200090000" pitchFamily="2" charset="0"/>
                  </a:rPr>
                  <a:t>0</a:t>
                </a:r>
                <a:endParaRPr lang="en-US" sz="1100" b="1" dirty="0">
                  <a:solidFill>
                    <a:schemeClr val="tx2"/>
                  </a:solidFill>
                  <a:latin typeface="Cambria" panose="02040503050406030204" pitchFamily="18" charset="0"/>
                  <a:cs typeface="MV Boli" panose="02000500030200090000" pitchFamily="2" charset="0"/>
                </a:endParaRPr>
              </a:p>
            </p:txBody>
          </p:sp>
          <p:sp>
            <p:nvSpPr>
              <p:cNvPr id="46" name="Rectangle 48"/>
              <p:cNvSpPr/>
              <p:nvPr/>
            </p:nvSpPr>
            <p:spPr>
              <a:xfrm>
                <a:off x="472982" y="3511750"/>
                <a:ext cx="609600" cy="419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2"/>
                    </a:solidFill>
                    <a:latin typeface="Cambria" panose="02040503050406030204" pitchFamily="18" charset="0"/>
                    <a:cs typeface="MV Boli" panose="02000500030200090000" pitchFamily="2" charset="0"/>
                  </a:rPr>
                  <a:t>1</a:t>
                </a:r>
              </a:p>
            </p:txBody>
          </p:sp>
          <p:sp>
            <p:nvSpPr>
              <p:cNvPr id="47" name="Rectangle 49"/>
              <p:cNvSpPr/>
              <p:nvPr/>
            </p:nvSpPr>
            <p:spPr>
              <a:xfrm>
                <a:off x="472982" y="3952640"/>
                <a:ext cx="609600" cy="419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solidFill>
                    <a:latin typeface="Cambria" panose="02040503050406030204" pitchFamily="18" charset="0"/>
                    <a:cs typeface="MV Boli" panose="02000500030200090000" pitchFamily="2" charset="0"/>
                  </a:rPr>
                  <a:t>2</a:t>
                </a:r>
                <a:endParaRPr lang="en-US" sz="1100" b="1" dirty="0">
                  <a:solidFill>
                    <a:schemeClr val="tx2"/>
                  </a:solidFill>
                  <a:latin typeface="Cambria" panose="02040503050406030204" pitchFamily="18" charset="0"/>
                  <a:cs typeface="MV Boli" panose="02000500030200090000" pitchFamily="2" charset="0"/>
                </a:endParaRPr>
              </a:p>
            </p:txBody>
          </p:sp>
          <p:sp>
            <p:nvSpPr>
              <p:cNvPr id="48" name="Rectangle 50"/>
              <p:cNvSpPr/>
              <p:nvPr/>
            </p:nvSpPr>
            <p:spPr>
              <a:xfrm>
                <a:off x="472982" y="4419600"/>
                <a:ext cx="609600" cy="419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2"/>
                    </a:solidFill>
                    <a:latin typeface="Cambria" panose="02040503050406030204" pitchFamily="18" charset="0"/>
                    <a:cs typeface="MV Boli" panose="02000500030200090000" pitchFamily="2" charset="0"/>
                  </a:rPr>
                  <a:t>3</a:t>
                </a:r>
              </a:p>
            </p:txBody>
          </p:sp>
          <p:sp>
            <p:nvSpPr>
              <p:cNvPr id="49" name="Rectangle 51"/>
              <p:cNvSpPr/>
              <p:nvPr/>
            </p:nvSpPr>
            <p:spPr>
              <a:xfrm>
                <a:off x="472982" y="4876800"/>
                <a:ext cx="609600" cy="419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solidFill>
                    <a:latin typeface="Cambria" panose="02040503050406030204" pitchFamily="18" charset="0"/>
                    <a:cs typeface="MV Boli" panose="02000500030200090000" pitchFamily="2" charset="0"/>
                  </a:rPr>
                  <a:t>4</a:t>
                </a:r>
                <a:endParaRPr lang="en-US" sz="1100" b="1" dirty="0">
                  <a:solidFill>
                    <a:schemeClr val="tx2"/>
                  </a:solidFill>
                  <a:latin typeface="Cambria" panose="02040503050406030204" pitchFamily="18" charset="0"/>
                  <a:cs typeface="MV Boli" panose="02000500030200090000" pitchFamily="2" charset="0"/>
                </a:endParaRPr>
              </a:p>
            </p:txBody>
          </p:sp>
        </p:grpSp>
      </p:grpSp>
      <p:grpSp>
        <p:nvGrpSpPr>
          <p:cNvPr id="50" name="Group 19"/>
          <p:cNvGrpSpPr/>
          <p:nvPr/>
        </p:nvGrpSpPr>
        <p:grpSpPr>
          <a:xfrm>
            <a:off x="3624848" y="4079621"/>
            <a:ext cx="4749530" cy="598263"/>
            <a:chOff x="902225" y="5219233"/>
            <a:chExt cx="5389610" cy="761519"/>
          </a:xfrm>
        </p:grpSpPr>
        <p:grpSp>
          <p:nvGrpSpPr>
            <p:cNvPr id="51" name="Group 20"/>
            <p:cNvGrpSpPr/>
            <p:nvPr/>
          </p:nvGrpSpPr>
          <p:grpSpPr>
            <a:xfrm>
              <a:off x="902225" y="5610998"/>
              <a:ext cx="5389610" cy="369754"/>
              <a:chOff x="653754" y="4319790"/>
              <a:chExt cx="5389610" cy="369754"/>
            </a:xfrm>
          </p:grpSpPr>
          <p:grpSp>
            <p:nvGrpSpPr>
              <p:cNvPr id="54" name="Group 27"/>
              <p:cNvGrpSpPr/>
              <p:nvPr/>
            </p:nvGrpSpPr>
            <p:grpSpPr>
              <a:xfrm>
                <a:off x="653754" y="4319791"/>
                <a:ext cx="3263934" cy="365699"/>
                <a:chOff x="1600200" y="3657600"/>
                <a:chExt cx="3444193" cy="365699"/>
              </a:xfrm>
            </p:grpSpPr>
            <p:sp>
              <p:nvSpPr>
                <p:cNvPr id="56" name="Rectangle 29"/>
                <p:cNvSpPr/>
                <p:nvPr/>
              </p:nvSpPr>
              <p:spPr>
                <a:xfrm>
                  <a:off x="1600200" y="3657600"/>
                  <a:ext cx="990600" cy="365699"/>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900" b="1" dirty="0" smtClean="0">
                      <a:solidFill>
                        <a:schemeClr val="tx2"/>
                      </a:solidFill>
                      <a:latin typeface="Cambria" panose="02040503050406030204" pitchFamily="18" charset="0"/>
                      <a:cs typeface="MV Boli" panose="02000500030200090000" pitchFamily="2" charset="0"/>
                    </a:rPr>
                    <a:t>Seqid=3</a:t>
                  </a:r>
                  <a:endParaRPr lang="en-US" sz="900" b="1" dirty="0">
                    <a:solidFill>
                      <a:schemeClr val="tx2"/>
                    </a:solidFill>
                    <a:latin typeface="Cambria" panose="02040503050406030204" pitchFamily="18" charset="0"/>
                    <a:cs typeface="MV Boli" panose="02000500030200090000" pitchFamily="2" charset="0"/>
                  </a:endParaRPr>
                </a:p>
              </p:txBody>
            </p:sp>
            <p:sp>
              <p:nvSpPr>
                <p:cNvPr id="57" name="Rectangle 30"/>
                <p:cNvSpPr/>
                <p:nvPr/>
              </p:nvSpPr>
              <p:spPr>
                <a:xfrm>
                  <a:off x="2590800" y="3657600"/>
                  <a:ext cx="2453593" cy="365699"/>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900" b="1" dirty="0" smtClean="0">
                      <a:solidFill>
                        <a:schemeClr val="tx2"/>
                      </a:solidFill>
                      <a:latin typeface="Cambria" panose="02040503050406030204" pitchFamily="18" charset="0"/>
                      <a:cs typeface="MV Boli" panose="02000500030200090000" pitchFamily="2" charset="0"/>
                    </a:rPr>
                    <a:t> entry generation = </a:t>
                  </a:r>
                  <a:r>
                    <a:rPr lang="en-US" sz="900" b="1" dirty="0" smtClean="0">
                      <a:solidFill>
                        <a:schemeClr val="accent3">
                          <a:lumMod val="40000"/>
                          <a:lumOff val="60000"/>
                        </a:schemeClr>
                      </a:solidFill>
                      <a:latin typeface="Cambria" panose="02040503050406030204" pitchFamily="18" charset="0"/>
                      <a:cs typeface="MV Boli" panose="02000500030200090000" pitchFamily="2" charset="0"/>
                    </a:rPr>
                    <a:t>N + 1</a:t>
                  </a:r>
                  <a:endParaRPr lang="en-US" sz="900" b="1" dirty="0">
                    <a:solidFill>
                      <a:schemeClr val="accent3">
                        <a:lumMod val="40000"/>
                        <a:lumOff val="60000"/>
                      </a:schemeClr>
                    </a:solidFill>
                    <a:latin typeface="Cambria" panose="02040503050406030204" pitchFamily="18" charset="0"/>
                    <a:cs typeface="MV Boli" panose="02000500030200090000" pitchFamily="2" charset="0"/>
                  </a:endParaRPr>
                </a:p>
              </p:txBody>
            </p:sp>
          </p:grpSp>
          <p:sp>
            <p:nvSpPr>
              <p:cNvPr id="55" name="Rectangle 28"/>
              <p:cNvSpPr/>
              <p:nvPr/>
            </p:nvSpPr>
            <p:spPr>
              <a:xfrm>
                <a:off x="3917687" y="4319790"/>
                <a:ext cx="2125677" cy="369754"/>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900" b="1" dirty="0" smtClean="0">
                    <a:solidFill>
                      <a:schemeClr val="tx2"/>
                    </a:solidFill>
                    <a:latin typeface="Cambria" panose="02040503050406030204" pitchFamily="18" charset="0"/>
                    <a:cs typeface="MV Boli" panose="02000500030200090000" pitchFamily="2" charset="0"/>
                  </a:rPr>
                  <a:t>Lock-State index (index=4)</a:t>
                </a:r>
                <a:endParaRPr lang="en-US" sz="900" b="1" dirty="0">
                  <a:solidFill>
                    <a:schemeClr val="tx2"/>
                  </a:solidFill>
                  <a:latin typeface="Cambria" panose="02040503050406030204" pitchFamily="18" charset="0"/>
                  <a:cs typeface="MV Boli" panose="02000500030200090000" pitchFamily="2" charset="0"/>
                </a:endParaRPr>
              </a:p>
            </p:txBody>
          </p:sp>
        </p:grpSp>
        <p:sp>
          <p:nvSpPr>
            <p:cNvPr id="52" name="TextBox 26"/>
            <p:cNvSpPr txBox="1"/>
            <p:nvPr/>
          </p:nvSpPr>
          <p:spPr>
            <a:xfrm>
              <a:off x="997106" y="5219233"/>
              <a:ext cx="799300" cy="391764"/>
            </a:xfrm>
            <a:prstGeom prst="rect">
              <a:avLst/>
            </a:prstGeom>
            <a:noFill/>
            <a:ln>
              <a:noFill/>
            </a:ln>
          </p:spPr>
          <p:txBody>
            <a:bodyPr wrap="square" rtlCol="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200" b="1" dirty="0" smtClean="0">
                  <a:solidFill>
                    <a:schemeClr val="tx2"/>
                  </a:solidFill>
                  <a:latin typeface="Cambria" panose="02040503050406030204" pitchFamily="18" charset="0"/>
                  <a:cs typeface="MV Boli" panose="02000500030200090000" pitchFamily="2" charset="0"/>
                </a:rPr>
                <a:t>32</a:t>
              </a:r>
              <a:r>
                <a:rPr lang="en-US" sz="1400" b="1" dirty="0" smtClean="0">
                  <a:solidFill>
                    <a:schemeClr val="tx2"/>
                  </a:solidFill>
                  <a:latin typeface="Cambria" panose="02040503050406030204" pitchFamily="18" charset="0"/>
                  <a:cs typeface="MV Boli" panose="02000500030200090000" pitchFamily="2" charset="0"/>
                </a:rPr>
                <a:t> </a:t>
              </a:r>
              <a:r>
                <a:rPr lang="en-US" sz="1200" b="1" dirty="0" smtClean="0">
                  <a:solidFill>
                    <a:schemeClr val="tx2"/>
                  </a:solidFill>
                  <a:latin typeface="Cambria" panose="02040503050406030204" pitchFamily="18" charset="0"/>
                  <a:cs typeface="MV Boli" panose="02000500030200090000" pitchFamily="2" charset="0"/>
                </a:rPr>
                <a:t>bits</a:t>
              </a:r>
              <a:endParaRPr lang="en-US" sz="1200" b="1" dirty="0">
                <a:solidFill>
                  <a:schemeClr val="tx2"/>
                </a:solidFill>
                <a:latin typeface="Cambria" panose="02040503050406030204" pitchFamily="18" charset="0"/>
                <a:cs typeface="MV Boli" panose="02000500030200090000" pitchFamily="2" charset="0"/>
              </a:endParaRPr>
            </a:p>
          </p:txBody>
        </p:sp>
        <p:sp>
          <p:nvSpPr>
            <p:cNvPr id="53" name="TextBox 24"/>
            <p:cNvSpPr txBox="1"/>
            <p:nvPr/>
          </p:nvSpPr>
          <p:spPr>
            <a:xfrm>
              <a:off x="3182825" y="5242932"/>
              <a:ext cx="1827208" cy="352587"/>
            </a:xfrm>
            <a:prstGeom prst="rect">
              <a:avLst/>
            </a:prstGeom>
            <a:noFill/>
            <a:ln>
              <a:noFill/>
            </a:ln>
          </p:spPr>
          <p:txBody>
            <a:bodyPr wrap="square" rtlCol="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a:r>
                <a:rPr lang="en-US" sz="1200" b="1" dirty="0" smtClean="0">
                  <a:solidFill>
                    <a:schemeClr val="tx2"/>
                  </a:solidFill>
                  <a:latin typeface="Cambria" panose="02040503050406030204" pitchFamily="18" charset="0"/>
                  <a:cs typeface="MV Boli" panose="02000500030200090000" pitchFamily="2" charset="0"/>
                </a:rPr>
                <a:t>96 bits “Others”</a:t>
              </a:r>
              <a:endParaRPr lang="en-US" sz="1200" b="1" dirty="0">
                <a:solidFill>
                  <a:schemeClr val="tx2"/>
                </a:solidFill>
                <a:latin typeface="Cambria" panose="02040503050406030204" pitchFamily="18" charset="0"/>
                <a:cs typeface="MV Boli" panose="02000500030200090000" pitchFamily="2" charset="0"/>
              </a:endParaRPr>
            </a:p>
          </p:txBody>
        </p:sp>
      </p:grpSp>
    </p:spTree>
    <p:extLst>
      <p:ext uri="{BB962C8B-B14F-4D97-AF65-F5344CB8AC3E}">
        <p14:creationId xmlns:p14="http://schemas.microsoft.com/office/powerpoint/2010/main" val="1114664928"/>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State ID Lifetime</a:t>
            </a:r>
            <a:endParaRPr lang="en-US" dirty="0">
              <a:solidFill>
                <a:schemeClr val="tx2"/>
              </a:solidFill>
              <a:latin typeface="Cambria" panose="02040503050406030204" pitchFamily="18" charset="0"/>
            </a:endParaRPr>
          </a:p>
        </p:txBody>
      </p:sp>
      <p:sp>
        <p:nvSpPr>
          <p:cNvPr id="2" name="右箭头 1"/>
          <p:cNvSpPr/>
          <p:nvPr/>
        </p:nvSpPr>
        <p:spPr>
          <a:xfrm>
            <a:off x="2141219" y="1193634"/>
            <a:ext cx="4777740" cy="1877226"/>
          </a:xfrm>
          <a:prstGeom prst="rightArrow">
            <a:avLst>
              <a:gd name="adj1" fmla="val 59955"/>
              <a:gd name="adj2" fmla="val 50000"/>
            </a:avLst>
          </a:prstGeom>
          <a:solidFill>
            <a:schemeClr val="tx2">
              <a:alpha val="47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800" b="1" dirty="0" smtClean="0">
                <a:solidFill>
                  <a:schemeClr val="bg1"/>
                </a:solidFill>
                <a:latin typeface="Cambria" panose="02040503050406030204" pitchFamily="18" charset="0"/>
              </a:rPr>
              <a:t>STATE ID</a:t>
            </a:r>
          </a:p>
        </p:txBody>
      </p:sp>
      <p:cxnSp>
        <p:nvCxnSpPr>
          <p:cNvPr id="12" name="直接连接符 11"/>
          <p:cNvCxnSpPr/>
          <p:nvPr/>
        </p:nvCxnSpPr>
        <p:spPr>
          <a:xfrm>
            <a:off x="2141218" y="1041234"/>
            <a:ext cx="0" cy="2293620"/>
          </a:xfrm>
          <a:prstGeom prst="line">
            <a:avLst/>
          </a:prstGeom>
          <a:ln w="28575"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 name="直接连接符 14"/>
          <p:cNvCxnSpPr/>
          <p:nvPr/>
        </p:nvCxnSpPr>
        <p:spPr>
          <a:xfrm>
            <a:off x="6918959" y="1132674"/>
            <a:ext cx="0" cy="2040894"/>
          </a:xfrm>
          <a:prstGeom prst="line">
            <a:avLst/>
          </a:prstGeom>
          <a:ln w="28575"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 name="文本框 12"/>
          <p:cNvSpPr txBox="1"/>
          <p:nvPr/>
        </p:nvSpPr>
        <p:spPr>
          <a:xfrm>
            <a:off x="883919" y="1983248"/>
            <a:ext cx="1257299" cy="461665"/>
          </a:xfrm>
          <a:prstGeom prst="rect">
            <a:avLst/>
          </a:prstGeom>
          <a:noFill/>
        </p:spPr>
        <p:txBody>
          <a:bodyPr wrap="square" rtlCol="0">
            <a:spAutoFit/>
          </a:bodyPr>
          <a:lstStyle/>
          <a:p>
            <a:pPr algn="ctr">
              <a:spcBef>
                <a:spcPts val="0"/>
              </a:spcBef>
              <a:spcAft>
                <a:spcPts val="0"/>
              </a:spcAft>
              <a:buClr>
                <a:schemeClr val="bg1"/>
              </a:buClr>
            </a:pPr>
            <a:r>
              <a:rPr lang="en-US" b="1" dirty="0" smtClean="0">
                <a:solidFill>
                  <a:schemeClr val="tx2"/>
                </a:solidFill>
                <a:latin typeface="Cambria" panose="02040503050406030204" pitchFamily="18" charset="0"/>
              </a:rPr>
              <a:t>OPEN</a:t>
            </a:r>
          </a:p>
        </p:txBody>
      </p:sp>
      <p:sp>
        <p:nvSpPr>
          <p:cNvPr id="18" name="文本框 17"/>
          <p:cNvSpPr txBox="1"/>
          <p:nvPr/>
        </p:nvSpPr>
        <p:spPr>
          <a:xfrm>
            <a:off x="6777991" y="1901414"/>
            <a:ext cx="1539238" cy="461665"/>
          </a:xfrm>
          <a:prstGeom prst="rect">
            <a:avLst/>
          </a:prstGeom>
          <a:noFill/>
        </p:spPr>
        <p:txBody>
          <a:bodyPr wrap="square" rtlCol="0">
            <a:spAutoFit/>
          </a:bodyPr>
          <a:lstStyle/>
          <a:p>
            <a:pPr algn="ctr">
              <a:spcBef>
                <a:spcPts val="0"/>
              </a:spcBef>
              <a:spcAft>
                <a:spcPts val="0"/>
              </a:spcAft>
              <a:buClr>
                <a:schemeClr val="bg1"/>
              </a:buClr>
            </a:pPr>
            <a:r>
              <a:rPr lang="en-US" b="1" dirty="0" smtClean="0">
                <a:solidFill>
                  <a:schemeClr val="tx2"/>
                </a:solidFill>
                <a:latin typeface="Cambria" panose="02040503050406030204" pitchFamily="18" charset="0"/>
              </a:rPr>
              <a:t>CLOSE</a:t>
            </a:r>
          </a:p>
        </p:txBody>
      </p:sp>
      <p:sp>
        <p:nvSpPr>
          <p:cNvPr id="23" name="TextBox 9"/>
          <p:cNvSpPr txBox="1"/>
          <p:nvPr/>
        </p:nvSpPr>
        <p:spPr>
          <a:xfrm>
            <a:off x="822482" y="3792133"/>
            <a:ext cx="7269958" cy="646331"/>
          </a:xfrm>
          <a:prstGeom prst="rect">
            <a:avLst/>
          </a:prstGeom>
          <a:noFill/>
        </p:spPr>
        <p:txBody>
          <a:bodyPr wrap="square" rtlCol="0">
            <a:spAutoFit/>
          </a:bodyPr>
          <a:lstStyle/>
          <a:p>
            <a:pPr algn="ctr"/>
            <a:r>
              <a:rPr lang="en-US" sz="1800" b="1" dirty="0" smtClean="0">
                <a:solidFill>
                  <a:schemeClr val="tx2"/>
                </a:solidFill>
                <a:latin typeface="Cambria" panose="02040503050406030204" pitchFamily="18" charset="0"/>
                <a:cs typeface="MV Boli" panose="02000500030200090000" pitchFamily="2" charset="0"/>
              </a:rPr>
              <a:t>State ID is initiated from the anonymous state-id which triggered by ‘Open’ operation and vanishes after ‘Close’ operation. </a:t>
            </a:r>
            <a:endParaRPr lang="en-US" sz="1800" b="1" dirty="0">
              <a:solidFill>
                <a:schemeClr val="tx2"/>
              </a:solidFill>
              <a:latin typeface="Cambria" panose="02040503050406030204" pitchFamily="18" charset="0"/>
            </a:endParaRPr>
          </a:p>
        </p:txBody>
      </p:sp>
    </p:spTree>
    <p:extLst>
      <p:ext uri="{BB962C8B-B14F-4D97-AF65-F5344CB8AC3E}">
        <p14:creationId xmlns:p14="http://schemas.microsoft.com/office/powerpoint/2010/main" val="359497642"/>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Hierarchy </a:t>
            </a:r>
            <a:endParaRPr lang="en-US" dirty="0">
              <a:solidFill>
                <a:schemeClr val="tx2"/>
              </a:solidFill>
              <a:latin typeface="Cambria" panose="02040503050406030204" pitchFamily="18" charset="0"/>
            </a:endParaRPr>
          </a:p>
        </p:txBody>
      </p:sp>
      <p:grpSp>
        <p:nvGrpSpPr>
          <p:cNvPr id="10" name="组合 9"/>
          <p:cNvGrpSpPr/>
          <p:nvPr/>
        </p:nvGrpSpPr>
        <p:grpSpPr>
          <a:xfrm>
            <a:off x="1429318" y="2000170"/>
            <a:ext cx="1325880" cy="1272839"/>
            <a:chOff x="1158240" y="2245948"/>
            <a:chExt cx="998220" cy="990600"/>
          </a:xfrm>
        </p:grpSpPr>
        <p:sp>
          <p:nvSpPr>
            <p:cNvPr id="11" name="椭圆 10"/>
            <p:cNvSpPr/>
            <p:nvPr/>
          </p:nvSpPr>
          <p:spPr>
            <a:xfrm>
              <a:off x="1158240" y="2245948"/>
              <a:ext cx="998220" cy="990600"/>
            </a:xfrm>
            <a:prstGeom prst="ellipse">
              <a:avLst/>
            </a:prstGeom>
            <a:solidFill>
              <a:schemeClr val="tx2"/>
            </a:solidFill>
            <a:ln w="12700" cmpd="sng">
              <a:noFill/>
            </a:ln>
            <a:effectLst/>
          </p:spPr>
          <p:txBody>
            <a:bodyPr rot="0" spcFirstLastPara="0" vert="horz" wrap="square" lIns="182880" tIns="137160" rIns="137160" bIns="13716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14" name="流程图: 文档 13"/>
            <p:cNvSpPr/>
            <p:nvPr/>
          </p:nvSpPr>
          <p:spPr>
            <a:xfrm>
              <a:off x="1291590" y="2508838"/>
              <a:ext cx="731520" cy="464820"/>
            </a:xfrm>
            <a:prstGeom prst="flowChartDocument">
              <a:avLst/>
            </a:prstGeom>
            <a:solidFill>
              <a:schemeClr val="bg1"/>
            </a:solidFill>
            <a:ln w="12700" cmpd="sng">
              <a:noFill/>
            </a:ln>
            <a:effectLst/>
          </p:spPr>
          <p:txBody>
            <a:bodyPr rot="0" spcFirstLastPara="0" vert="horz" wrap="square" lIns="182880" tIns="137160" rIns="137160" bIns="13716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a:lnSpc>
                  <a:spcPct val="90000"/>
                </a:lnSpc>
                <a:spcBef>
                  <a:spcPts val="600"/>
                </a:spcBef>
                <a:spcAft>
                  <a:spcPts val="0"/>
                </a:spcAft>
              </a:pPr>
              <a:r>
                <a:rPr lang="en-US" sz="1400" b="1" dirty="0" smtClean="0">
                  <a:solidFill>
                    <a:schemeClr val="tx2"/>
                  </a:solidFill>
                  <a:latin typeface="Cambria" panose="02040503050406030204" pitchFamily="18" charset="0"/>
                </a:rPr>
                <a:t>Server</a:t>
              </a:r>
            </a:p>
          </p:txBody>
        </p:sp>
      </p:grpSp>
      <p:sp>
        <p:nvSpPr>
          <p:cNvPr id="16" name="Rectangle 25"/>
          <p:cNvSpPr/>
          <p:nvPr/>
        </p:nvSpPr>
        <p:spPr>
          <a:xfrm>
            <a:off x="5442703" y="687951"/>
            <a:ext cx="938754" cy="365699"/>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solidFill>
                <a:latin typeface="Cambria" panose="02040503050406030204" pitchFamily="18" charset="0"/>
                <a:cs typeface="MV Boli" panose="02000500030200090000" pitchFamily="2" charset="0"/>
              </a:rPr>
              <a:t>stateid</a:t>
            </a:r>
            <a:endParaRPr lang="en-US" sz="1200" b="1" dirty="0">
              <a:solidFill>
                <a:schemeClr val="tx2"/>
              </a:solidFill>
              <a:latin typeface="Cambria" panose="02040503050406030204" pitchFamily="18" charset="0"/>
              <a:cs typeface="MV Boli" panose="02000500030200090000" pitchFamily="2" charset="0"/>
            </a:endParaRPr>
          </a:p>
        </p:txBody>
      </p:sp>
      <p:grpSp>
        <p:nvGrpSpPr>
          <p:cNvPr id="17" name="Group 15"/>
          <p:cNvGrpSpPr/>
          <p:nvPr/>
        </p:nvGrpSpPr>
        <p:grpSpPr>
          <a:xfrm>
            <a:off x="4125213" y="1552248"/>
            <a:ext cx="3573736" cy="575844"/>
            <a:chOff x="4621259" y="2552393"/>
            <a:chExt cx="3254467" cy="365700"/>
          </a:xfrm>
        </p:grpSpPr>
        <p:sp>
          <p:nvSpPr>
            <p:cNvPr id="20" name="Rectangle 26"/>
            <p:cNvSpPr/>
            <p:nvPr/>
          </p:nvSpPr>
          <p:spPr>
            <a:xfrm>
              <a:off x="4621259" y="2552394"/>
              <a:ext cx="938754" cy="365699"/>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solidFill>
                  <a:latin typeface="Cambria" panose="02040503050406030204" pitchFamily="18" charset="0"/>
                  <a:cs typeface="MV Boli" panose="02000500030200090000" pitchFamily="2" charset="0"/>
                </a:rPr>
                <a:t>seqid</a:t>
              </a:r>
              <a:endParaRPr lang="en-US" sz="1200" b="1" dirty="0">
                <a:solidFill>
                  <a:schemeClr val="tx2"/>
                </a:solidFill>
                <a:latin typeface="Cambria" panose="02040503050406030204" pitchFamily="18" charset="0"/>
                <a:cs typeface="MV Boli" panose="02000500030200090000" pitchFamily="2" charset="0"/>
              </a:endParaRPr>
            </a:p>
          </p:txBody>
        </p:sp>
        <p:sp>
          <p:nvSpPr>
            <p:cNvPr id="21" name="Rectangle 30"/>
            <p:cNvSpPr/>
            <p:nvPr/>
          </p:nvSpPr>
          <p:spPr>
            <a:xfrm>
              <a:off x="5560013" y="2552393"/>
              <a:ext cx="938754" cy="365699"/>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2"/>
                  </a:solidFill>
                  <a:latin typeface="Cambria" panose="02040503050406030204" pitchFamily="18" charset="0"/>
                  <a:cs typeface="MV Boli" panose="02000500030200090000" pitchFamily="2" charset="0"/>
                </a:rPr>
                <a:t>e</a:t>
              </a:r>
              <a:r>
                <a:rPr lang="en-US" sz="1100" b="1" dirty="0" smtClean="0">
                  <a:solidFill>
                    <a:schemeClr val="tx2"/>
                  </a:solidFill>
                  <a:latin typeface="Cambria" panose="02040503050406030204" pitchFamily="18" charset="0"/>
                  <a:cs typeface="MV Boli" panose="02000500030200090000" pitchFamily="2" charset="0"/>
                </a:rPr>
                <a:t>ntry</a:t>
              </a:r>
            </a:p>
            <a:p>
              <a:pPr algn="ctr"/>
              <a:r>
                <a:rPr lang="en-US" sz="1100" b="1" dirty="0" smtClean="0">
                  <a:solidFill>
                    <a:schemeClr val="tx2"/>
                  </a:solidFill>
                  <a:latin typeface="Cambria" panose="02040503050406030204" pitchFamily="18" charset="0"/>
                  <a:cs typeface="MV Boli" panose="02000500030200090000" pitchFamily="2" charset="0"/>
                </a:rPr>
                <a:t>generation</a:t>
              </a:r>
            </a:p>
            <a:p>
              <a:pPr algn="ctr"/>
              <a:r>
                <a:rPr lang="en-US" sz="1100" b="1" dirty="0" smtClean="0">
                  <a:solidFill>
                    <a:schemeClr val="tx2"/>
                  </a:solidFill>
                  <a:latin typeface="Cambria" panose="02040503050406030204" pitchFamily="18" charset="0"/>
                  <a:cs typeface="MV Boli" panose="02000500030200090000" pitchFamily="2" charset="0"/>
                </a:rPr>
                <a:t>number</a:t>
              </a:r>
              <a:endParaRPr lang="en-US" sz="1100" b="1" dirty="0">
                <a:solidFill>
                  <a:schemeClr val="tx2"/>
                </a:solidFill>
                <a:latin typeface="Cambria" panose="02040503050406030204" pitchFamily="18" charset="0"/>
                <a:cs typeface="MV Boli" panose="02000500030200090000" pitchFamily="2" charset="0"/>
              </a:endParaRPr>
            </a:p>
          </p:txBody>
        </p:sp>
        <p:sp>
          <p:nvSpPr>
            <p:cNvPr id="22" name="Rectangle 34"/>
            <p:cNvSpPr/>
            <p:nvPr/>
          </p:nvSpPr>
          <p:spPr>
            <a:xfrm>
              <a:off x="6498766" y="2552393"/>
              <a:ext cx="1376960" cy="365699"/>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solidFill>
                  <a:latin typeface="Cambria" panose="02040503050406030204" pitchFamily="18" charset="0"/>
                  <a:cs typeface="MV Boli" panose="02000500030200090000" pitchFamily="2" charset="0"/>
                </a:rPr>
                <a:t>Lock-state table</a:t>
              </a:r>
              <a:endParaRPr lang="en-US" sz="1100" b="1" dirty="0">
                <a:solidFill>
                  <a:schemeClr val="tx2"/>
                </a:solidFill>
                <a:latin typeface="Cambria" panose="02040503050406030204" pitchFamily="18" charset="0"/>
                <a:cs typeface="MV Boli" panose="02000500030200090000" pitchFamily="2" charset="0"/>
              </a:endParaRPr>
            </a:p>
            <a:p>
              <a:pPr algn="ctr"/>
              <a:r>
                <a:rPr lang="en-US" sz="1100" b="1" dirty="0" smtClean="0">
                  <a:solidFill>
                    <a:schemeClr val="tx2"/>
                  </a:solidFill>
                  <a:latin typeface="Cambria" panose="02040503050406030204" pitchFamily="18" charset="0"/>
                  <a:cs typeface="MV Boli" panose="02000500030200090000" pitchFamily="2" charset="0"/>
                </a:rPr>
                <a:t>index</a:t>
              </a:r>
              <a:endParaRPr lang="en-US" sz="1100" b="1" dirty="0">
                <a:solidFill>
                  <a:schemeClr val="tx2"/>
                </a:solidFill>
                <a:latin typeface="Cambria" panose="02040503050406030204" pitchFamily="18" charset="0"/>
                <a:cs typeface="MV Boli" panose="02000500030200090000" pitchFamily="2" charset="0"/>
              </a:endParaRPr>
            </a:p>
          </p:txBody>
        </p:sp>
      </p:grpSp>
      <p:sp>
        <p:nvSpPr>
          <p:cNvPr id="24" name="Rectangle 35"/>
          <p:cNvSpPr/>
          <p:nvPr/>
        </p:nvSpPr>
        <p:spPr>
          <a:xfrm>
            <a:off x="5778161" y="4322528"/>
            <a:ext cx="1164767" cy="391532"/>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latin typeface="Cambria" panose="02040503050406030204" pitchFamily="18" charset="0"/>
                <a:cs typeface="MV Boli" panose="02000500030200090000" pitchFamily="2" charset="0"/>
              </a:rPr>
              <a:t>l</a:t>
            </a:r>
            <a:r>
              <a:rPr lang="en-US" sz="1200" b="1" dirty="0" smtClean="0">
                <a:solidFill>
                  <a:schemeClr val="tx2"/>
                </a:solidFill>
                <a:latin typeface="Cambria" panose="02040503050406030204" pitchFamily="18" charset="0"/>
                <a:cs typeface="MV Boli" panose="02000500030200090000" pitchFamily="2" charset="0"/>
              </a:rPr>
              <a:t>ease (18sec)</a:t>
            </a:r>
            <a:endParaRPr lang="en-US" sz="1200" b="1" dirty="0">
              <a:solidFill>
                <a:schemeClr val="tx2"/>
              </a:solidFill>
              <a:latin typeface="Cambria" panose="02040503050406030204" pitchFamily="18" charset="0"/>
              <a:cs typeface="MV Boli" panose="02000500030200090000" pitchFamily="2" charset="0"/>
            </a:endParaRPr>
          </a:p>
        </p:txBody>
      </p:sp>
      <p:cxnSp>
        <p:nvCxnSpPr>
          <p:cNvPr id="25" name="Curved Connector 13"/>
          <p:cNvCxnSpPr>
            <a:stCxn id="22" idx="2"/>
            <a:endCxn id="27" idx="0"/>
          </p:cNvCxnSpPr>
          <p:nvPr/>
        </p:nvCxnSpPr>
        <p:spPr>
          <a:xfrm rot="5400000">
            <a:off x="6231140" y="1762196"/>
            <a:ext cx="345894" cy="1077682"/>
          </a:xfrm>
          <a:prstGeom prst="curvedConnector3">
            <a:avLst>
              <a:gd name="adj1" fmla="val 50000"/>
            </a:avLst>
          </a:prstGeom>
          <a:ln w="28575">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grpSp>
        <p:nvGrpSpPr>
          <p:cNvPr id="26" name="Group 11"/>
          <p:cNvGrpSpPr/>
          <p:nvPr/>
        </p:nvGrpSpPr>
        <p:grpSpPr>
          <a:xfrm>
            <a:off x="4979985" y="2473984"/>
            <a:ext cx="1770521" cy="1586116"/>
            <a:chOff x="5999863" y="3570179"/>
            <a:chExt cx="1200411" cy="1186406"/>
          </a:xfrm>
        </p:grpSpPr>
        <p:pic>
          <p:nvPicPr>
            <p:cNvPr id="27" name="Picture 2" descr="https://img.clipartfox.com/b060676b9b375e33148cbd0b51203138_form20clipart-clipart-form_600-59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9863" y="3570179"/>
              <a:ext cx="1200411" cy="118640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6"/>
            <p:cNvSpPr txBox="1"/>
            <p:nvPr/>
          </p:nvSpPr>
          <p:spPr>
            <a:xfrm rot="21380740">
              <a:off x="6028126" y="3749717"/>
              <a:ext cx="638184" cy="299280"/>
            </a:xfrm>
            <a:prstGeom prst="rect">
              <a:avLst/>
            </a:prstGeom>
            <a:noFill/>
          </p:spPr>
          <p:txBody>
            <a:bodyPr wrap="square" rtlCol="0">
              <a:spAutoFit/>
            </a:bodyPr>
            <a:lstStyle/>
            <a:p>
              <a:pPr algn="ctr"/>
              <a:r>
                <a:rPr lang="en-US" sz="1000" b="1" dirty="0" smtClean="0">
                  <a:solidFill>
                    <a:schemeClr val="bg2"/>
                  </a:solidFill>
                  <a:latin typeface="Cambria" panose="02040503050406030204" pitchFamily="18" charset="0"/>
                  <a:cs typeface="MV Boli" panose="02000500030200090000" pitchFamily="2" charset="0"/>
                </a:rPr>
                <a:t>Lock</a:t>
              </a:r>
            </a:p>
            <a:p>
              <a:pPr algn="ctr"/>
              <a:r>
                <a:rPr lang="en-US" sz="1000" b="1" dirty="0" smtClean="0">
                  <a:solidFill>
                    <a:schemeClr val="bg2"/>
                  </a:solidFill>
                  <a:latin typeface="Cambria" panose="02040503050406030204" pitchFamily="18" charset="0"/>
                  <a:cs typeface="MV Boli" panose="02000500030200090000" pitchFamily="2" charset="0"/>
                </a:rPr>
                <a:t>State Table</a:t>
              </a:r>
              <a:endParaRPr lang="en-US" sz="1000" b="1" dirty="0">
                <a:solidFill>
                  <a:schemeClr val="bg2"/>
                </a:solidFill>
                <a:latin typeface="Cambria" panose="02040503050406030204" pitchFamily="18" charset="0"/>
                <a:cs typeface="MV Boli" panose="02000500030200090000" pitchFamily="2" charset="0"/>
              </a:endParaRPr>
            </a:p>
          </p:txBody>
        </p:sp>
        <p:sp>
          <p:nvSpPr>
            <p:cNvPr id="29" name="TextBox 28"/>
            <p:cNvSpPr txBox="1"/>
            <p:nvPr/>
          </p:nvSpPr>
          <p:spPr>
            <a:xfrm rot="21338992">
              <a:off x="6117845" y="4431734"/>
              <a:ext cx="495300" cy="207194"/>
            </a:xfrm>
            <a:prstGeom prst="rect">
              <a:avLst/>
            </a:prstGeom>
            <a:noFill/>
          </p:spPr>
          <p:txBody>
            <a:bodyPr wrap="square" rtlCol="0">
              <a:spAutoFit/>
            </a:bodyPr>
            <a:lstStyle/>
            <a:p>
              <a:pPr algn="ctr"/>
              <a:endParaRPr lang="en-US" sz="1200" b="1" dirty="0">
                <a:solidFill>
                  <a:schemeClr val="bg1"/>
                </a:solidFill>
                <a:latin typeface="Cambria" panose="02040503050406030204" pitchFamily="18" charset="0"/>
                <a:cs typeface="MV Boli" panose="02000500030200090000" pitchFamily="2" charset="0"/>
              </a:endParaRPr>
            </a:p>
          </p:txBody>
        </p:sp>
      </p:grpSp>
      <p:sp>
        <p:nvSpPr>
          <p:cNvPr id="32" name="Freeform 32"/>
          <p:cNvSpPr/>
          <p:nvPr/>
        </p:nvSpPr>
        <p:spPr>
          <a:xfrm>
            <a:off x="4178042" y="1159812"/>
            <a:ext cx="3468077" cy="342593"/>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2"/>
              </a:solidFill>
              <a:latin typeface="Cambria" panose="02040503050406030204" pitchFamily="18" charset="0"/>
            </a:endParaRPr>
          </a:p>
        </p:txBody>
      </p:sp>
      <p:sp>
        <p:nvSpPr>
          <p:cNvPr id="33" name="TextBox 33"/>
          <p:cNvSpPr txBox="1"/>
          <p:nvPr/>
        </p:nvSpPr>
        <p:spPr>
          <a:xfrm rot="21390687">
            <a:off x="5506139" y="3594608"/>
            <a:ext cx="859452" cy="246221"/>
          </a:xfrm>
          <a:prstGeom prst="rect">
            <a:avLst/>
          </a:prstGeom>
          <a:noFill/>
        </p:spPr>
        <p:txBody>
          <a:bodyPr wrap="square" rtlCol="0">
            <a:spAutoFit/>
          </a:bodyPr>
          <a:lstStyle/>
          <a:p>
            <a:pPr algn="ctr"/>
            <a:r>
              <a:rPr lang="en-US" sz="1000" b="1" dirty="0" smtClean="0">
                <a:solidFill>
                  <a:schemeClr val="bg2"/>
                </a:solidFill>
                <a:latin typeface="Cambria" panose="02040503050406030204" pitchFamily="18" charset="0"/>
                <a:cs typeface="MV Boli" panose="02000500030200090000" pitchFamily="2" charset="0"/>
              </a:rPr>
              <a:t>client-id</a:t>
            </a:r>
            <a:endParaRPr lang="en-US" sz="1000" b="1" dirty="0">
              <a:solidFill>
                <a:schemeClr val="bg2"/>
              </a:solidFill>
              <a:latin typeface="Cambria" panose="02040503050406030204" pitchFamily="18" charset="0"/>
              <a:cs typeface="MV Boli" panose="02000500030200090000" pitchFamily="2" charset="0"/>
            </a:endParaRPr>
          </a:p>
        </p:txBody>
      </p:sp>
      <p:cxnSp>
        <p:nvCxnSpPr>
          <p:cNvPr id="34" name="Curved Connector 37"/>
          <p:cNvCxnSpPr>
            <a:stCxn id="33" idx="2"/>
            <a:endCxn id="24" idx="3"/>
          </p:cNvCxnSpPr>
          <p:nvPr/>
        </p:nvCxnSpPr>
        <p:spPr>
          <a:xfrm rot="16200000" flipH="1">
            <a:off x="6104296" y="3679661"/>
            <a:ext cx="677693" cy="999572"/>
          </a:xfrm>
          <a:prstGeom prst="curvedConnector4">
            <a:avLst>
              <a:gd name="adj1" fmla="val 35540"/>
              <a:gd name="adj2" fmla="val 122870"/>
            </a:avLst>
          </a:prstGeom>
          <a:ln w="28575">
            <a:solidFill>
              <a:schemeClr val="tx2"/>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244686"/>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Lock Process</a:t>
            </a:r>
            <a:endParaRPr lang="en-US" dirty="0">
              <a:solidFill>
                <a:schemeClr val="tx2"/>
              </a:solidFill>
              <a:latin typeface="Cambria" panose="02040503050406030204" pitchFamily="18" charset="0"/>
            </a:endParaRPr>
          </a:p>
        </p:txBody>
      </p:sp>
      <p:sp>
        <p:nvSpPr>
          <p:cNvPr id="23" name="Rectangle 28"/>
          <p:cNvSpPr/>
          <p:nvPr/>
        </p:nvSpPr>
        <p:spPr>
          <a:xfrm>
            <a:off x="1367959" y="1688683"/>
            <a:ext cx="6675120" cy="2308324"/>
          </a:xfrm>
          <a:prstGeom prst="rect">
            <a:avLst/>
          </a:prstGeom>
        </p:spPr>
        <p:txBody>
          <a:bodyPr wrap="square">
            <a:spAutoFit/>
          </a:bodyPr>
          <a:lstStyle/>
          <a:p>
            <a:pPr lvl="0"/>
            <a:r>
              <a:rPr lang="en-US" b="1" dirty="0" smtClean="0">
                <a:solidFill>
                  <a:schemeClr val="tx2"/>
                </a:solidFill>
                <a:latin typeface="Cambria" panose="02040503050406030204" pitchFamily="18" charset="0"/>
                <a:cs typeface="MV Boli" panose="02000500030200090000" pitchFamily="2" charset="0"/>
              </a:rPr>
              <a:t>NFSv4 file lock process is regulated from RFC7530 in a sophisticated way, which mechanism contributed by defining and cooperation of bunch of entities in preceding introduction</a:t>
            </a:r>
          </a:p>
          <a:p>
            <a:pPr lvl="0"/>
            <a:endParaRPr lang="en-US" b="1" dirty="0">
              <a:solidFill>
                <a:schemeClr val="tx2"/>
              </a:solidFill>
              <a:latin typeface="Cambria" panose="02040503050406030204" pitchFamily="18" charset="0"/>
              <a:cs typeface="MV Boli" panose="02000500030200090000" pitchFamily="2" charset="0"/>
            </a:endParaRPr>
          </a:p>
        </p:txBody>
      </p:sp>
      <p:grpSp>
        <p:nvGrpSpPr>
          <p:cNvPr id="2" name="Group 1"/>
          <p:cNvGrpSpPr/>
          <p:nvPr/>
        </p:nvGrpSpPr>
        <p:grpSpPr>
          <a:xfrm>
            <a:off x="4062154" y="677584"/>
            <a:ext cx="4482344" cy="4330520"/>
            <a:chOff x="4062154" y="677584"/>
            <a:chExt cx="4482344" cy="4330520"/>
          </a:xfrm>
        </p:grpSpPr>
        <p:sp>
          <p:nvSpPr>
            <p:cNvPr id="6" name="椭圆 6"/>
            <p:cNvSpPr/>
            <p:nvPr/>
          </p:nvSpPr>
          <p:spPr>
            <a:xfrm>
              <a:off x="4062154" y="677584"/>
              <a:ext cx="4482344" cy="4330520"/>
            </a:xfrm>
            <a:prstGeom prst="ellipse">
              <a:avLst/>
            </a:prstGeom>
            <a:solidFill>
              <a:schemeClr val="tx2">
                <a:alpha val="7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5" name="Sun 4"/>
            <p:cNvSpPr/>
            <p:nvPr/>
          </p:nvSpPr>
          <p:spPr>
            <a:xfrm>
              <a:off x="4094328" y="722041"/>
              <a:ext cx="4417997" cy="4241607"/>
            </a:xfrm>
            <a:prstGeom prst="sun">
              <a:avLst/>
            </a:prstGeom>
            <a:solidFill>
              <a:schemeClr val="tx2">
                <a:alpha val="1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grpSp>
    </p:spTree>
    <p:extLst>
      <p:ext uri="{BB962C8B-B14F-4D97-AF65-F5344CB8AC3E}">
        <p14:creationId xmlns:p14="http://schemas.microsoft.com/office/powerpoint/2010/main" val="2613598591"/>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Agenda</a:t>
            </a:r>
            <a:endParaRPr lang="en-US" dirty="0">
              <a:solidFill>
                <a:schemeClr val="tx2"/>
              </a:solidFill>
              <a:latin typeface="Cambria" panose="02040503050406030204" pitchFamily="18" charset="0"/>
            </a:endParaRPr>
          </a:p>
        </p:txBody>
      </p:sp>
      <p:grpSp>
        <p:nvGrpSpPr>
          <p:cNvPr id="3" name="组合 2"/>
          <p:cNvGrpSpPr/>
          <p:nvPr/>
        </p:nvGrpSpPr>
        <p:grpSpPr>
          <a:xfrm>
            <a:off x="892800" y="1378285"/>
            <a:ext cx="7437600" cy="2665431"/>
            <a:chOff x="1111164" y="1801365"/>
            <a:chExt cx="7437600" cy="2665431"/>
          </a:xfrm>
        </p:grpSpPr>
        <p:sp>
          <p:nvSpPr>
            <p:cNvPr id="2" name="右箭头 1"/>
            <p:cNvSpPr/>
            <p:nvPr/>
          </p:nvSpPr>
          <p:spPr>
            <a:xfrm>
              <a:off x="5124734" y="2518011"/>
              <a:ext cx="3424030" cy="1948785"/>
            </a:xfrm>
            <a:prstGeom prst="rightArrow">
              <a:avLst>
                <a:gd name="adj1" fmla="val 59524"/>
                <a:gd name="adj2" fmla="val 50000"/>
              </a:avLst>
            </a:prstGeom>
            <a:solidFill>
              <a:schemeClr val="accent5">
                <a:lumMod val="40000"/>
                <a:lumOff val="60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b="1" dirty="0" smtClean="0">
                  <a:solidFill>
                    <a:schemeClr val="bg1"/>
                  </a:solidFill>
                  <a:latin typeface="Cambria" panose="02040503050406030204" pitchFamily="18" charset="0"/>
                </a:rPr>
                <a:t>Trials</a:t>
              </a:r>
            </a:p>
          </p:txBody>
        </p:sp>
        <p:sp>
          <p:nvSpPr>
            <p:cNvPr id="22" name="矩形 21"/>
            <p:cNvSpPr/>
            <p:nvPr/>
          </p:nvSpPr>
          <p:spPr>
            <a:xfrm>
              <a:off x="1111164" y="2909361"/>
              <a:ext cx="4013570" cy="1165140"/>
            </a:xfrm>
            <a:prstGeom prst="rect">
              <a:avLst/>
            </a:prstGeom>
            <a:solidFill>
              <a:schemeClr val="accent5">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b="1" dirty="0" smtClean="0">
                  <a:solidFill>
                    <a:schemeClr val="tx2"/>
                  </a:solidFill>
                  <a:latin typeface="Cambria" panose="02040503050406030204" pitchFamily="18" charset="0"/>
                </a:rPr>
                <a:t>Protocol In Details</a:t>
              </a:r>
            </a:p>
          </p:txBody>
        </p:sp>
        <p:sp>
          <p:nvSpPr>
            <p:cNvPr id="24" name="文本框 23"/>
            <p:cNvSpPr txBox="1"/>
            <p:nvPr/>
          </p:nvSpPr>
          <p:spPr>
            <a:xfrm>
              <a:off x="1569492" y="1801365"/>
              <a:ext cx="5547725" cy="1107996"/>
            </a:xfrm>
            <a:prstGeom prst="rect">
              <a:avLst/>
            </a:prstGeom>
            <a:noFill/>
          </p:spPr>
          <p:txBody>
            <a:bodyPr wrap="square" rtlCol="0">
              <a:spAutoFit/>
            </a:bodyPr>
            <a:lstStyle/>
            <a:p>
              <a:pPr algn="ctr">
                <a:spcBef>
                  <a:spcPts val="0"/>
                </a:spcBef>
                <a:spcAft>
                  <a:spcPts val="0"/>
                </a:spcAft>
                <a:buClr>
                  <a:schemeClr val="bg1"/>
                </a:buClr>
              </a:pPr>
              <a:r>
                <a:rPr lang="en-US" sz="6600" b="1" dirty="0" smtClean="0">
                  <a:solidFill>
                    <a:schemeClr val="tx2"/>
                  </a:solidFill>
                  <a:latin typeface="Cambria" panose="02040503050406030204" pitchFamily="18" charset="0"/>
                </a:rPr>
                <a:t>90min </a:t>
              </a:r>
              <a:r>
                <a:rPr lang="en-US" sz="1400" b="1" dirty="0" smtClean="0">
                  <a:solidFill>
                    <a:schemeClr val="accent4">
                      <a:lumMod val="40000"/>
                      <a:lumOff val="60000"/>
                    </a:schemeClr>
                  </a:solidFill>
                  <a:latin typeface="Cambria" panose="02040503050406030204" pitchFamily="18" charset="0"/>
                </a:rPr>
                <a:t>no break</a:t>
              </a:r>
            </a:p>
          </p:txBody>
        </p:sp>
      </p:grpSp>
    </p:spTree>
    <p:extLst>
      <p:ext uri="{BB962C8B-B14F-4D97-AF65-F5344CB8AC3E}">
        <p14:creationId xmlns:p14="http://schemas.microsoft.com/office/powerpoint/2010/main" val="1035062025"/>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Lock Conflicts (</a:t>
            </a:r>
            <a:r>
              <a:rPr lang="en-US" dirty="0" smtClean="0">
                <a:solidFill>
                  <a:srgbClr val="C00000"/>
                </a:solidFill>
                <a:latin typeface="Cambria" panose="02040503050406030204" pitchFamily="18" charset="0"/>
              </a:rPr>
              <a:t>this is doubtful</a:t>
            </a:r>
            <a:r>
              <a:rPr lang="en-US" dirty="0" smtClean="0">
                <a:solidFill>
                  <a:schemeClr val="tx2"/>
                </a:solidFill>
                <a:latin typeface="Cambria" panose="02040503050406030204" pitchFamily="18" charset="0"/>
              </a:rPr>
              <a:t>)</a:t>
            </a:r>
            <a:endParaRPr lang="en-US" dirty="0">
              <a:solidFill>
                <a:schemeClr val="tx2"/>
              </a:solidFill>
              <a:latin typeface="Cambria" panose="02040503050406030204" pitchFamily="18" charset="0"/>
            </a:endParaRPr>
          </a:p>
        </p:txBody>
      </p:sp>
      <p:sp>
        <p:nvSpPr>
          <p:cNvPr id="5" name="Rectangle 32"/>
          <p:cNvSpPr/>
          <p:nvPr/>
        </p:nvSpPr>
        <p:spPr>
          <a:xfrm>
            <a:off x="274318" y="762000"/>
            <a:ext cx="8176262" cy="584775"/>
          </a:xfrm>
          <a:prstGeom prst="rect">
            <a:avLst/>
          </a:prstGeom>
        </p:spPr>
        <p:txBody>
          <a:bodyPr wrap="square">
            <a:spAutoFit/>
          </a:bodyPr>
          <a:lstStyle/>
          <a:p>
            <a:pPr lvl="0"/>
            <a:r>
              <a:rPr lang="en-US" sz="1600" b="1" dirty="0" smtClean="0">
                <a:solidFill>
                  <a:schemeClr val="tx2"/>
                </a:solidFill>
                <a:latin typeface="Cambria" panose="02040503050406030204" pitchFamily="18" charset="0"/>
                <a:cs typeface="MV Boli" panose="02000500030200090000" pitchFamily="2" charset="0"/>
              </a:rPr>
              <a:t>If multiple lockowners from the same client to acquire range lock on the same file, how dose server handle?</a:t>
            </a:r>
          </a:p>
        </p:txBody>
      </p:sp>
      <p:sp>
        <p:nvSpPr>
          <p:cNvPr id="14" name="Striped Right Arrow 11"/>
          <p:cNvSpPr/>
          <p:nvPr/>
        </p:nvSpPr>
        <p:spPr>
          <a:xfrm rot="5400000">
            <a:off x="1947270" y="1762096"/>
            <a:ext cx="1079716" cy="638175"/>
          </a:xfrm>
          <a:prstGeom prst="stripedRightArrow">
            <a:avLst>
              <a:gd name="adj1" fmla="val 50000"/>
              <a:gd name="adj2" fmla="val 3947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2"/>
                </a:solidFill>
                <a:latin typeface="Cambria" panose="02040503050406030204" pitchFamily="18" charset="0"/>
                <a:cs typeface="MV Boli" panose="02000500030200090000" pitchFamily="2" charset="0"/>
              </a:rPr>
              <a:t>Process 1</a:t>
            </a:r>
          </a:p>
        </p:txBody>
      </p:sp>
      <p:sp>
        <p:nvSpPr>
          <p:cNvPr id="16" name="Striped Right Arrow 11"/>
          <p:cNvSpPr/>
          <p:nvPr/>
        </p:nvSpPr>
        <p:spPr>
          <a:xfrm rot="16200000">
            <a:off x="2877360" y="3983772"/>
            <a:ext cx="1043940" cy="584838"/>
          </a:xfrm>
          <a:prstGeom prst="stripedRightArrow">
            <a:avLst>
              <a:gd name="adj1" fmla="val 50000"/>
              <a:gd name="adj2" fmla="val 3947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2"/>
                </a:solidFill>
                <a:latin typeface="Cambria" panose="02040503050406030204" pitchFamily="18" charset="0"/>
                <a:cs typeface="MV Boli" panose="02000500030200090000" pitchFamily="2" charset="0"/>
              </a:rPr>
              <a:t>Process </a:t>
            </a:r>
            <a:r>
              <a:rPr lang="en-US" sz="900" b="1" dirty="0">
                <a:solidFill>
                  <a:schemeClr val="tx2"/>
                </a:solidFill>
                <a:latin typeface="Cambria" panose="02040503050406030204" pitchFamily="18" charset="0"/>
                <a:cs typeface="MV Boli" panose="02000500030200090000" pitchFamily="2" charset="0"/>
              </a:rPr>
              <a:t>2</a:t>
            </a:r>
            <a:endParaRPr lang="en-US" sz="900" b="1" dirty="0" smtClean="0">
              <a:solidFill>
                <a:schemeClr val="tx2"/>
              </a:solidFill>
              <a:latin typeface="Cambria" panose="02040503050406030204" pitchFamily="18" charset="0"/>
              <a:cs typeface="MV Boli" panose="02000500030200090000" pitchFamily="2" charset="0"/>
            </a:endParaRPr>
          </a:p>
        </p:txBody>
      </p:sp>
      <p:grpSp>
        <p:nvGrpSpPr>
          <p:cNvPr id="17" name="组合 16"/>
          <p:cNvGrpSpPr/>
          <p:nvPr/>
        </p:nvGrpSpPr>
        <p:grpSpPr>
          <a:xfrm>
            <a:off x="876157" y="2960264"/>
            <a:ext cx="3181350" cy="358140"/>
            <a:chOff x="278130" y="3032760"/>
            <a:chExt cx="3181350" cy="358140"/>
          </a:xfrm>
        </p:grpSpPr>
        <p:grpSp>
          <p:nvGrpSpPr>
            <p:cNvPr id="6" name="组合 5"/>
            <p:cNvGrpSpPr/>
            <p:nvPr/>
          </p:nvGrpSpPr>
          <p:grpSpPr>
            <a:xfrm>
              <a:off x="1333500" y="3032760"/>
              <a:ext cx="2125980" cy="358140"/>
              <a:chOff x="1287780" y="2514600"/>
              <a:chExt cx="2125980" cy="358140"/>
            </a:xfrm>
          </p:grpSpPr>
          <p:sp>
            <p:nvSpPr>
              <p:cNvPr id="2" name="矩形 1"/>
              <p:cNvSpPr/>
              <p:nvPr/>
            </p:nvSpPr>
            <p:spPr>
              <a:xfrm>
                <a:off x="12877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0</a:t>
                </a:r>
              </a:p>
            </p:txBody>
          </p:sp>
          <p:sp>
            <p:nvSpPr>
              <p:cNvPr id="7" name="矩形 6"/>
              <p:cNvSpPr/>
              <p:nvPr/>
            </p:nvSpPr>
            <p:spPr>
              <a:xfrm>
                <a:off x="15925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1</a:t>
                </a:r>
                <a:endParaRPr lang="en-US" sz="1800" b="1" dirty="0" smtClean="0">
                  <a:solidFill>
                    <a:schemeClr val="tx2"/>
                  </a:solidFill>
                  <a:latin typeface="Cambria" panose="02040503050406030204" pitchFamily="18" charset="0"/>
                </a:endParaRPr>
              </a:p>
            </p:txBody>
          </p:sp>
          <p:sp>
            <p:nvSpPr>
              <p:cNvPr id="8" name="矩形 7"/>
              <p:cNvSpPr/>
              <p:nvPr/>
            </p:nvSpPr>
            <p:spPr>
              <a:xfrm>
                <a:off x="18973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2</a:t>
                </a:r>
              </a:p>
            </p:txBody>
          </p:sp>
          <p:sp>
            <p:nvSpPr>
              <p:cNvPr id="9" name="矩形 8"/>
              <p:cNvSpPr/>
              <p:nvPr/>
            </p:nvSpPr>
            <p:spPr>
              <a:xfrm>
                <a:off x="22021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3</a:t>
                </a:r>
                <a:endParaRPr lang="en-US" sz="1800" b="1" dirty="0" smtClean="0">
                  <a:solidFill>
                    <a:schemeClr val="tx2"/>
                  </a:solidFill>
                  <a:latin typeface="Cambria" panose="02040503050406030204" pitchFamily="18" charset="0"/>
                </a:endParaRPr>
              </a:p>
            </p:txBody>
          </p:sp>
          <p:sp>
            <p:nvSpPr>
              <p:cNvPr id="10" name="矩形 9"/>
              <p:cNvSpPr/>
              <p:nvPr/>
            </p:nvSpPr>
            <p:spPr>
              <a:xfrm>
                <a:off x="25069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4</a:t>
                </a:r>
                <a:endParaRPr lang="en-US" sz="1800" b="1" dirty="0" smtClean="0">
                  <a:solidFill>
                    <a:schemeClr val="tx2"/>
                  </a:solidFill>
                  <a:latin typeface="Cambria" panose="02040503050406030204" pitchFamily="18" charset="0"/>
                </a:endParaRPr>
              </a:p>
            </p:txBody>
          </p:sp>
          <p:sp>
            <p:nvSpPr>
              <p:cNvPr id="11" name="矩形 10"/>
              <p:cNvSpPr/>
              <p:nvPr/>
            </p:nvSpPr>
            <p:spPr>
              <a:xfrm>
                <a:off x="28117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5</a:t>
                </a:r>
              </a:p>
            </p:txBody>
          </p:sp>
          <p:sp>
            <p:nvSpPr>
              <p:cNvPr id="12" name="矩形 11"/>
              <p:cNvSpPr/>
              <p:nvPr/>
            </p:nvSpPr>
            <p:spPr>
              <a:xfrm>
                <a:off x="31165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6</a:t>
                </a:r>
                <a:endParaRPr lang="en-US" sz="1800" b="1" dirty="0" smtClean="0">
                  <a:solidFill>
                    <a:schemeClr val="tx2"/>
                  </a:solidFill>
                  <a:latin typeface="Cambria" panose="02040503050406030204" pitchFamily="18" charset="0"/>
                </a:endParaRPr>
              </a:p>
            </p:txBody>
          </p:sp>
        </p:grpSp>
        <p:sp>
          <p:nvSpPr>
            <p:cNvPr id="13" name="文本框 12"/>
            <p:cNvSpPr txBox="1"/>
            <p:nvPr/>
          </p:nvSpPr>
          <p:spPr>
            <a:xfrm>
              <a:off x="278130" y="3073330"/>
              <a:ext cx="1055370" cy="276999"/>
            </a:xfrm>
            <a:prstGeom prst="rect">
              <a:avLst/>
            </a:prstGeom>
            <a:noFill/>
          </p:spPr>
          <p:txBody>
            <a:bodyPr wrap="square" rtlCol="0">
              <a:spAutoFit/>
            </a:bodyPr>
            <a:lstStyle/>
            <a:p>
              <a:pPr algn="ctr">
                <a:spcBef>
                  <a:spcPts val="0"/>
                </a:spcBef>
                <a:spcAft>
                  <a:spcPts val="0"/>
                </a:spcAft>
                <a:buClr>
                  <a:schemeClr val="bg1"/>
                </a:buClr>
              </a:pPr>
              <a:r>
                <a:rPr lang="en-US" sz="1200" b="1" dirty="0" smtClean="0">
                  <a:solidFill>
                    <a:schemeClr val="tx2"/>
                  </a:solidFill>
                  <a:latin typeface="Cambria" panose="02040503050406030204" pitchFamily="18" charset="0"/>
                </a:rPr>
                <a:t>Byte Range</a:t>
              </a:r>
            </a:p>
          </p:txBody>
        </p:sp>
      </p:grpSp>
      <p:grpSp>
        <p:nvGrpSpPr>
          <p:cNvPr id="19" name="组合 18"/>
          <p:cNvGrpSpPr/>
          <p:nvPr/>
        </p:nvGrpSpPr>
        <p:grpSpPr>
          <a:xfrm>
            <a:off x="6012972" y="2296013"/>
            <a:ext cx="1325880" cy="1266872"/>
            <a:chOff x="1158240" y="2245948"/>
            <a:chExt cx="998220" cy="990600"/>
          </a:xfrm>
        </p:grpSpPr>
        <p:sp>
          <p:nvSpPr>
            <p:cNvPr id="20" name="椭圆 19"/>
            <p:cNvSpPr/>
            <p:nvPr/>
          </p:nvSpPr>
          <p:spPr>
            <a:xfrm>
              <a:off x="1158240" y="2245948"/>
              <a:ext cx="998220" cy="990600"/>
            </a:xfrm>
            <a:prstGeom prst="ellipse">
              <a:avLst/>
            </a:prstGeom>
            <a:solidFill>
              <a:schemeClr val="tx2"/>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21" name="流程图: 文档 20"/>
            <p:cNvSpPr/>
            <p:nvPr/>
          </p:nvSpPr>
          <p:spPr>
            <a:xfrm>
              <a:off x="1291590" y="2508838"/>
              <a:ext cx="731520" cy="464820"/>
            </a:xfrm>
            <a:prstGeom prst="flowChartDocumen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400" b="1" dirty="0" smtClean="0">
                  <a:solidFill>
                    <a:schemeClr val="tx2"/>
                  </a:solidFill>
                  <a:latin typeface="Cambria" panose="02040503050406030204" pitchFamily="18" charset="0"/>
                </a:rPr>
                <a:t>Server</a:t>
              </a:r>
            </a:p>
          </p:txBody>
        </p:sp>
      </p:grpSp>
      <p:pic>
        <p:nvPicPr>
          <p:cNvPr id="22" name="Picture 43"/>
          <p:cNvPicPr>
            <a:picLocks noChangeAspect="1"/>
          </p:cNvPicPr>
          <p:nvPr/>
        </p:nvPicPr>
        <p:blipFill>
          <a:blip r:embed="rId3"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6294912" y="2937404"/>
            <a:ext cx="762000" cy="762000"/>
          </a:xfrm>
          <a:prstGeom prst="rect">
            <a:avLst/>
          </a:prstGeom>
        </p:spPr>
      </p:pic>
      <p:sp>
        <p:nvSpPr>
          <p:cNvPr id="18" name="矩形 17"/>
          <p:cNvSpPr/>
          <p:nvPr/>
        </p:nvSpPr>
        <p:spPr>
          <a:xfrm>
            <a:off x="1977200" y="3131607"/>
            <a:ext cx="1129711" cy="138499"/>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24" name="矩形 23"/>
          <p:cNvSpPr/>
          <p:nvPr/>
        </p:nvSpPr>
        <p:spPr>
          <a:xfrm>
            <a:off x="3193370" y="3133667"/>
            <a:ext cx="524314" cy="14416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25" name="Freeform 30"/>
          <p:cNvSpPr/>
          <p:nvPr/>
        </p:nvSpPr>
        <p:spPr>
          <a:xfrm>
            <a:off x="1977200" y="2730861"/>
            <a:ext cx="1019858" cy="181105"/>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Freeform 30"/>
          <p:cNvSpPr/>
          <p:nvPr/>
        </p:nvSpPr>
        <p:spPr>
          <a:xfrm rot="10800000">
            <a:off x="2584256" y="3464711"/>
            <a:ext cx="1401002" cy="196347"/>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Freeform 30"/>
          <p:cNvSpPr/>
          <p:nvPr/>
        </p:nvSpPr>
        <p:spPr>
          <a:xfrm rot="10800000">
            <a:off x="3270971" y="3371549"/>
            <a:ext cx="354473" cy="159373"/>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pic>
        <p:nvPicPr>
          <p:cNvPr id="28" name="Picture 43"/>
          <p:cNvPicPr>
            <a:picLocks noChangeAspect="1"/>
          </p:cNvPicPr>
          <p:nvPr/>
        </p:nvPicPr>
        <p:blipFill>
          <a:blip r:embed="rId3"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6294911" y="3000834"/>
            <a:ext cx="762000" cy="762000"/>
          </a:xfrm>
          <a:prstGeom prst="rect">
            <a:avLst/>
          </a:prstGeom>
        </p:spPr>
      </p:pic>
      <p:sp>
        <p:nvSpPr>
          <p:cNvPr id="3" name="TextBox 2"/>
          <p:cNvSpPr txBox="1"/>
          <p:nvPr/>
        </p:nvSpPr>
        <p:spPr>
          <a:xfrm>
            <a:off x="2757061" y="3318404"/>
            <a:ext cx="1151856" cy="307777"/>
          </a:xfrm>
          <a:prstGeom prst="rect">
            <a:avLst/>
          </a:prstGeom>
          <a:noFill/>
        </p:spPr>
        <p:txBody>
          <a:bodyPr wrap="square" rtlCol="0">
            <a:spAutoFit/>
          </a:bodyPr>
          <a:lstStyle/>
          <a:p>
            <a:pPr algn="ctr">
              <a:spcBef>
                <a:spcPts val="0"/>
              </a:spcBef>
              <a:spcAft>
                <a:spcPts val="0"/>
              </a:spcAft>
              <a:buClr>
                <a:schemeClr val="bg1"/>
              </a:buClr>
            </a:pPr>
            <a:r>
              <a:rPr lang="en-US" sz="1400" b="1" dirty="0" smtClean="0">
                <a:solidFill>
                  <a:schemeClr val="accent4">
                    <a:lumMod val="60000"/>
                    <a:lumOff val="40000"/>
                  </a:schemeClr>
                </a:solidFill>
                <a:latin typeface="Cambria" panose="02040503050406030204" pitchFamily="18" charset="0"/>
              </a:rPr>
              <a:t>EACCESS</a:t>
            </a:r>
          </a:p>
        </p:txBody>
      </p:sp>
    </p:spTree>
    <p:extLst>
      <p:ext uri="{BB962C8B-B14F-4D97-AF65-F5344CB8AC3E}">
        <p14:creationId xmlns:p14="http://schemas.microsoft.com/office/powerpoint/2010/main" val="168543399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randombar(horizontal)">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nodeType="clickEffect">
                                  <p:stCondLst>
                                    <p:cond delay="0"/>
                                  </p:stCondLst>
                                  <p:childTnLst>
                                    <p:animMotion origin="layout" path="M 9.16667E-6 5.92593E-6 C -0.00538 -0.0003 -0.01058 -0.0003 -0.01597 -0.00123 C -0.0184 -0.00154 -0.02187 -0.00462 -0.0243 -0.00617 C -0.02881 -0.00894 -0.03541 -0.00894 -0.04027 -0.00987 C -0.04583 -0.01327 -0.0519 -0.01327 -0.05763 -0.01481 C -0.06006 -0.01759 -0.06302 -0.01882 -0.06527 -0.02222 C -0.06805 -0.02623 -0.07031 -0.03148 -0.07361 -0.03333 C -0.07552 -0.03672 -0.07986 -0.04197 -0.07986 -0.04197 C -0.08177 -0.04722 -0.08246 -0.05339 -0.08541 -0.05678 C -0.08871 -0.06543 -0.0868 -0.06265 -0.09027 -0.06666 C -0.09357 -0.07561 -0.09791 -0.08611 -0.10277 -0.09259 C -0.10659 -0.10617 -0.11562 -0.11882 -0.12222 -0.12839 C -0.12291 -0.12932 -0.12361 -0.12993 -0.1243 -0.13086 C -0.12621 -0.13394 -0.12795 -0.13734 -0.12986 -0.14073 C -0.13072 -0.14228 -0.13263 -0.14567 -0.13263 -0.14567 C -0.1335 -0.15061 -0.13819 -0.15802 -0.13819 -0.15802 C -0.13906 -0.16388 -0.13958 -0.16573 -0.14236 -0.16913 C -0.14409 -0.1787 -0.15034 -0.18703 -0.15486 -0.19259 C -0.15763 -0.2003 -0.16458 -0.20277 -0.16874 -0.20864 C -0.17031 -0.2108 -0.171 -0.21481 -0.17291 -0.21604 C -0.17656 -0.2182 -0.18072 -0.22314 -0.18402 -0.22715 C -0.18593 -0.2324 -0.18923 -0.2358 -0.19236 -0.23827 C -0.19374 -0.23919 -0.19652 -0.24073 -0.19652 -0.24073 C -0.20017 -0.24722 -0.20329 -0.24722 -0.20833 -0.24938 C -0.21093 -0.25246 -0.21354 -0.25308 -0.21666 -0.25432 C -0.22222 -0.26172 -0.2276 -0.26049 -0.23402 -0.26419 C -0.24218 -0.26913 -0.25052 -0.27746 -0.25902 -0.27901 C -0.27083 -0.28611 -0.28367 -0.28888 -0.29583 -0.29382 C -0.3085 -0.29876 -0.3217 -0.30401 -0.33472 -0.30617 C -0.34062 -0.30956 -0.34861 -0.31018 -0.35486 -0.31111 C -0.37308 -0.32036 -0.39617 -0.31759 -0.41458 -0.31851 C -0.42117 -0.32098 -0.42795 -0.32222 -0.43472 -0.32345 C -0.44218 -0.32685 -0.45034 -0.32654 -0.45763 -0.32222 C -0.46284 -0.30833 -0.4618 -0.30401 -0.4618 -0.28518 " pathEditMode="relative" ptsTypes="fffffffffffffffffffffffffffffffffA">
                                      <p:cBhvr>
                                        <p:cTn id="31" dur="2000" fill="hold"/>
                                        <p:tgtEl>
                                          <p:spTgt spid="22"/>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22"/>
                                        </p:tgtEl>
                                      </p:cBhvr>
                                    </p:animEffect>
                                    <p:anim calcmode="lin" valueType="num">
                                      <p:cBhvr>
                                        <p:cTn id="36" dur="1000"/>
                                        <p:tgtEl>
                                          <p:spTgt spid="22"/>
                                        </p:tgtEl>
                                        <p:attrNameLst>
                                          <p:attrName>ppt_x</p:attrName>
                                        </p:attrNameLst>
                                      </p:cBhvr>
                                      <p:tavLst>
                                        <p:tav tm="0">
                                          <p:val>
                                            <p:strVal val="ppt_x"/>
                                          </p:val>
                                        </p:tav>
                                        <p:tav tm="100000">
                                          <p:val>
                                            <p:strVal val="ppt_x"/>
                                          </p:val>
                                        </p:tav>
                                      </p:tavLst>
                                    </p:anim>
                                    <p:anim calcmode="lin" valueType="num">
                                      <p:cBhvr>
                                        <p:cTn id="37" dur="1000"/>
                                        <p:tgtEl>
                                          <p:spTgt spid="22"/>
                                        </p:tgtEl>
                                        <p:attrNameLst>
                                          <p:attrName>ppt_y</p:attrName>
                                        </p:attrNameLst>
                                      </p:cBhvr>
                                      <p:tavLst>
                                        <p:tav tm="0">
                                          <p:val>
                                            <p:strVal val="ppt_y"/>
                                          </p:val>
                                        </p:tav>
                                        <p:tav tm="100000">
                                          <p:val>
                                            <p:strVal val="ppt_y+.1"/>
                                          </p:val>
                                        </p:tav>
                                      </p:tavLst>
                                    </p:anim>
                                    <p:set>
                                      <p:cBhvr>
                                        <p:cTn id="38" dur="1" fill="hold">
                                          <p:stCondLst>
                                            <p:cond delay="999"/>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randombar(horizontal)">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randombar(horizontal)">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32" presetClass="emph" presetSubtype="0" repeatCount="3000" fill="hold" nodeType="clickEffect">
                                  <p:stCondLst>
                                    <p:cond delay="0"/>
                                  </p:stCondLst>
                                  <p:childTnLst>
                                    <p:animRot by="120000">
                                      <p:cBhvr>
                                        <p:cTn id="57" dur="50" fill="hold">
                                          <p:stCondLst>
                                            <p:cond delay="0"/>
                                          </p:stCondLst>
                                        </p:cTn>
                                        <p:tgtEl>
                                          <p:spTgt spid="17"/>
                                        </p:tgtEl>
                                        <p:attrNameLst>
                                          <p:attrName>r</p:attrName>
                                        </p:attrNameLst>
                                      </p:cBhvr>
                                    </p:animRot>
                                    <p:animRot by="-240000">
                                      <p:cBhvr>
                                        <p:cTn id="58" dur="100" fill="hold">
                                          <p:stCondLst>
                                            <p:cond delay="100"/>
                                          </p:stCondLst>
                                        </p:cTn>
                                        <p:tgtEl>
                                          <p:spTgt spid="17"/>
                                        </p:tgtEl>
                                        <p:attrNameLst>
                                          <p:attrName>r</p:attrName>
                                        </p:attrNameLst>
                                      </p:cBhvr>
                                    </p:animRot>
                                    <p:animRot by="240000">
                                      <p:cBhvr>
                                        <p:cTn id="59" dur="100" fill="hold">
                                          <p:stCondLst>
                                            <p:cond delay="200"/>
                                          </p:stCondLst>
                                        </p:cTn>
                                        <p:tgtEl>
                                          <p:spTgt spid="17"/>
                                        </p:tgtEl>
                                        <p:attrNameLst>
                                          <p:attrName>r</p:attrName>
                                        </p:attrNameLst>
                                      </p:cBhvr>
                                    </p:animRot>
                                    <p:animRot by="-240000">
                                      <p:cBhvr>
                                        <p:cTn id="60" dur="100" fill="hold">
                                          <p:stCondLst>
                                            <p:cond delay="300"/>
                                          </p:stCondLst>
                                        </p:cTn>
                                        <p:tgtEl>
                                          <p:spTgt spid="17"/>
                                        </p:tgtEl>
                                        <p:attrNameLst>
                                          <p:attrName>r</p:attrName>
                                        </p:attrNameLst>
                                      </p:cBhvr>
                                    </p:animRot>
                                    <p:animRot by="120000">
                                      <p:cBhvr>
                                        <p:cTn id="61" dur="100" fill="hold">
                                          <p:stCondLst>
                                            <p:cond delay="400"/>
                                          </p:stCondLst>
                                        </p:cTn>
                                        <p:tgtEl>
                                          <p:spTgt spid="17"/>
                                        </p:tgtEl>
                                        <p:attrNameLst>
                                          <p:attrName>r</p:attrName>
                                        </p:attrNameLst>
                                      </p:cBhvr>
                                    </p:animRo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500"/>
                                        <p:tgtEl>
                                          <p:spTgt spid="3"/>
                                        </p:tgtEl>
                                      </p:cBhvr>
                                    </p:animEffect>
                                  </p:childTnLst>
                                </p:cTn>
                              </p:par>
                            </p:childTnLst>
                          </p:cTn>
                        </p:par>
                        <p:par>
                          <p:cTn id="67" fill="hold">
                            <p:stCondLst>
                              <p:cond delay="500"/>
                            </p:stCondLst>
                            <p:childTnLst>
                              <p:par>
                                <p:cTn id="68" presetID="26" presetClass="emph" presetSubtype="0" repeatCount="4000" fill="hold" grpId="1" nodeType="afterEffect">
                                  <p:stCondLst>
                                    <p:cond delay="0"/>
                                  </p:stCondLst>
                                  <p:childTnLst>
                                    <p:animEffect transition="out" filter="fade">
                                      <p:cBhvr>
                                        <p:cTn id="69" dur="500" tmFilter="0, 0; .2, .5; .8, .5; 1, 0"/>
                                        <p:tgtEl>
                                          <p:spTgt spid="3"/>
                                        </p:tgtEl>
                                      </p:cBhvr>
                                    </p:animEffect>
                                    <p:animScale>
                                      <p:cBhvr>
                                        <p:cTn id="70" dur="250" autoRev="1" fill="hold"/>
                                        <p:tgtEl>
                                          <p:spTgt spid="3"/>
                                        </p:tgtEl>
                                      </p:cBhvr>
                                      <p:by x="105000" y="105000"/>
                                    </p:animScale>
                                  </p:childTnLst>
                                </p:cTn>
                              </p:par>
                            </p:childTnLst>
                          </p:cTn>
                        </p:par>
                        <p:par>
                          <p:cTn id="71" fill="hold">
                            <p:stCondLst>
                              <p:cond delay="2500"/>
                            </p:stCondLst>
                            <p:childTnLst>
                              <p:par>
                                <p:cTn id="72" presetID="10" presetClass="exit" presetSubtype="0" fill="hold" grpId="2" nodeType="afterEffect">
                                  <p:stCondLst>
                                    <p:cond delay="0"/>
                                  </p:stCondLst>
                                  <p:childTnLst>
                                    <p:animEffect transition="out" filter="fade">
                                      <p:cBhvr>
                                        <p:cTn id="73" dur="500"/>
                                        <p:tgtEl>
                                          <p:spTgt spid="3"/>
                                        </p:tgtEl>
                                      </p:cBhvr>
                                    </p:animEffect>
                                    <p:set>
                                      <p:cBhvr>
                                        <p:cTn id="74" dur="1" fill="hold">
                                          <p:stCondLst>
                                            <p:cond delay="499"/>
                                          </p:stCondLst>
                                        </p:cTn>
                                        <p:tgtEl>
                                          <p:spTgt spid="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26"/>
                                        </p:tgtEl>
                                      </p:cBhvr>
                                    </p:animEffect>
                                    <p:set>
                                      <p:cBhvr>
                                        <p:cTn id="79" dur="1" fill="hold">
                                          <p:stCondLst>
                                            <p:cond delay="499"/>
                                          </p:stCondLst>
                                        </p:cTn>
                                        <p:tgtEl>
                                          <p:spTgt spid="2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randombar(horizontal)">
                                      <p:cBhvr>
                                        <p:cTn id="84" dur="500"/>
                                        <p:tgtEl>
                                          <p:spTgt spid="27"/>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1000"/>
                                        <p:tgtEl>
                                          <p:spTgt spid="28"/>
                                        </p:tgtEl>
                                      </p:cBhvr>
                                    </p:animEffect>
                                    <p:anim calcmode="lin" valueType="num">
                                      <p:cBhvr>
                                        <p:cTn id="90" dur="1000" fill="hold"/>
                                        <p:tgtEl>
                                          <p:spTgt spid="28"/>
                                        </p:tgtEl>
                                        <p:attrNameLst>
                                          <p:attrName>ppt_x</p:attrName>
                                        </p:attrNameLst>
                                      </p:cBhvr>
                                      <p:tavLst>
                                        <p:tav tm="0">
                                          <p:val>
                                            <p:strVal val="#ppt_x"/>
                                          </p:val>
                                        </p:tav>
                                        <p:tav tm="100000">
                                          <p:val>
                                            <p:strVal val="#ppt_x"/>
                                          </p:val>
                                        </p:tav>
                                      </p:tavLst>
                                    </p:anim>
                                    <p:anim calcmode="lin" valueType="num">
                                      <p:cBhvr>
                                        <p:cTn id="9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0" presetClass="path" presetSubtype="0" accel="50000" decel="50000" fill="hold" nodeType="clickEffect">
                                  <p:stCondLst>
                                    <p:cond delay="0"/>
                                  </p:stCondLst>
                                  <p:childTnLst>
                                    <p:animMotion origin="layout" path="M 5.27778E-6 3.87226E-6 C -0.00607 -0.00247 -0.01978 0.00339 -0.02586 0.00401 C -0.06284 0.00154 -0.09947 0.00093 -0.13593 0.01173 C -0.1394 0.01543 -0.14305 0.01512 -0.14687 0.01666 C -0.14947 0.02036 -0.15312 0.02283 -0.15537 0.02684 C -0.15659 0.029 -0.15902 0.03332 -0.15902 0.03332 C -0.15971 0.03795 -0.16544 0.04536 -0.1677 0.04999 C -0.17447 0.06387 -0.18107 0.07745 -0.18784 0.09102 C -0.18923 0.09843 -0.18905 0.1012 -0.19218 0.10614 C -0.19617 0.12095 -0.20485 0.13268 -0.21162 0.14347 C -0.21562 0.14965 -0.21787 0.15705 -0.22308 0.15983 C -0.22551 0.16476 -0.22916 0.166 -0.23246 0.16878 C -0.23506 0.17402 -0.24131 0.17495 -0.2453 0.17649 C -0.26145 0.18266 -0.27846 0.18081 -0.29496 0.18297 C -0.30937 0.19007 -0.32603 0.18605 -0.34027 0.18544 C -0.34166 0.18451 -0.34322 0.18389 -0.34461 0.18297 C -0.3453 0.18266 -0.34687 0.18173 -0.34687 0.18173 C -0.34999 0.17803 -0.35086 0.1734 -0.35329 0.16878 C -0.35555 0.15705 -0.3519 0.1734 -0.35607 0.1626 C -0.36093 0.14995 -0.35503 0.16075 -0.35763 0.15613 " pathEditMode="relative" ptsTypes="fffffffffffffffffffA">
                                      <p:cBhvr>
                                        <p:cTn id="95" dur="2000" fill="hold"/>
                                        <p:tgtEl>
                                          <p:spTgt spid="28"/>
                                        </p:tgtEl>
                                        <p:attrNameLst>
                                          <p:attrName>ppt_x</p:attrName>
                                          <p:attrName>ppt_y</p:attrName>
                                        </p:attrNameLst>
                                      </p:cBhvr>
                                    </p:animMotion>
                                  </p:childTnLst>
                                </p:cTn>
                              </p:par>
                            </p:childTnLst>
                          </p:cTn>
                        </p:par>
                      </p:childTnLst>
                    </p:cTn>
                  </p:par>
                  <p:par>
                    <p:cTn id="96" fill="hold">
                      <p:stCondLst>
                        <p:cond delay="indefinite"/>
                      </p:stCondLst>
                      <p:childTnLst>
                        <p:par>
                          <p:cTn id="97" fill="hold">
                            <p:stCondLst>
                              <p:cond delay="0"/>
                            </p:stCondLst>
                            <p:childTnLst>
                              <p:par>
                                <p:cTn id="98" presetID="42" presetClass="exit" presetSubtype="0" fill="hold" nodeType="clickEffect">
                                  <p:stCondLst>
                                    <p:cond delay="0"/>
                                  </p:stCondLst>
                                  <p:childTnLst>
                                    <p:animEffect transition="out" filter="fade">
                                      <p:cBhvr>
                                        <p:cTn id="99" dur="1000"/>
                                        <p:tgtEl>
                                          <p:spTgt spid="28"/>
                                        </p:tgtEl>
                                      </p:cBhvr>
                                    </p:animEffect>
                                    <p:anim calcmode="lin" valueType="num">
                                      <p:cBhvr>
                                        <p:cTn id="100" dur="1000"/>
                                        <p:tgtEl>
                                          <p:spTgt spid="28"/>
                                        </p:tgtEl>
                                        <p:attrNameLst>
                                          <p:attrName>ppt_x</p:attrName>
                                        </p:attrNameLst>
                                      </p:cBhvr>
                                      <p:tavLst>
                                        <p:tav tm="0">
                                          <p:val>
                                            <p:strVal val="ppt_x"/>
                                          </p:val>
                                        </p:tav>
                                        <p:tav tm="100000">
                                          <p:val>
                                            <p:strVal val="ppt_x"/>
                                          </p:val>
                                        </p:tav>
                                      </p:tavLst>
                                    </p:anim>
                                    <p:anim calcmode="lin" valueType="num">
                                      <p:cBhvr>
                                        <p:cTn id="101" dur="1000"/>
                                        <p:tgtEl>
                                          <p:spTgt spid="28"/>
                                        </p:tgtEl>
                                        <p:attrNameLst>
                                          <p:attrName>ppt_y</p:attrName>
                                        </p:attrNameLst>
                                      </p:cBhvr>
                                      <p:tavLst>
                                        <p:tav tm="0">
                                          <p:val>
                                            <p:strVal val="ppt_y"/>
                                          </p:val>
                                        </p:tav>
                                        <p:tav tm="100000">
                                          <p:val>
                                            <p:strVal val="ppt_y+.1"/>
                                          </p:val>
                                        </p:tav>
                                      </p:tavLst>
                                    </p:anim>
                                    <p:set>
                                      <p:cBhvr>
                                        <p:cTn id="102" dur="1" fill="hold">
                                          <p:stCondLst>
                                            <p:cond delay="999"/>
                                          </p:stCondLst>
                                        </p:cTn>
                                        <p:tgtEl>
                                          <p:spTgt spid="28"/>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4" presetClass="entr" presetSubtype="10" fill="hold" grpId="0" nodeType="click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randombar(horizontal)">
                                      <p:cBhvr>
                                        <p:cTn id="10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P spid="24" grpId="0" animBg="1"/>
      <p:bldP spid="25" grpId="0" animBg="1"/>
      <p:bldP spid="26" grpId="0" animBg="1"/>
      <p:bldP spid="26" grpId="1" animBg="1"/>
      <p:bldP spid="27" grpId="0" animBg="1"/>
      <p:bldP spid="3" grpId="0"/>
      <p:bldP spid="3" grpId="1"/>
      <p:bldP spid="3" grpId="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Lock Conflicts Cont.</a:t>
            </a:r>
            <a:endParaRPr lang="en-US" dirty="0">
              <a:solidFill>
                <a:schemeClr val="tx2"/>
              </a:solidFill>
              <a:latin typeface="Cambria" panose="02040503050406030204" pitchFamily="18" charset="0"/>
            </a:endParaRPr>
          </a:p>
        </p:txBody>
      </p:sp>
      <p:sp>
        <p:nvSpPr>
          <p:cNvPr id="14" name="Striped Right Arrow 11"/>
          <p:cNvSpPr/>
          <p:nvPr/>
        </p:nvSpPr>
        <p:spPr>
          <a:xfrm rot="5400000">
            <a:off x="2897866" y="1762096"/>
            <a:ext cx="1079716" cy="638175"/>
          </a:xfrm>
          <a:prstGeom prst="stripedRightArrow">
            <a:avLst>
              <a:gd name="adj1" fmla="val 50000"/>
              <a:gd name="adj2" fmla="val 3947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2"/>
                </a:solidFill>
                <a:latin typeface="Cambria" panose="02040503050406030204" pitchFamily="18" charset="0"/>
                <a:cs typeface="MV Boli" panose="02000500030200090000" pitchFamily="2" charset="0"/>
              </a:rPr>
              <a:t>Process p</a:t>
            </a:r>
            <a:r>
              <a:rPr lang="en-US" sz="900" b="1" dirty="0">
                <a:solidFill>
                  <a:schemeClr val="tx2"/>
                </a:solidFill>
                <a:latin typeface="Cambria" panose="02040503050406030204" pitchFamily="18" charset="0"/>
                <a:cs typeface="MV Boli" panose="02000500030200090000" pitchFamily="2" charset="0"/>
              </a:rPr>
              <a:t>a</a:t>
            </a:r>
            <a:endParaRPr lang="en-US" sz="900" b="1" dirty="0" smtClean="0">
              <a:solidFill>
                <a:schemeClr val="tx2"/>
              </a:solidFill>
              <a:latin typeface="Cambria" panose="02040503050406030204" pitchFamily="18" charset="0"/>
              <a:cs typeface="MV Boli" panose="02000500030200090000" pitchFamily="2" charset="0"/>
            </a:endParaRPr>
          </a:p>
        </p:txBody>
      </p:sp>
      <p:sp>
        <p:nvSpPr>
          <p:cNvPr id="16" name="Striped Right Arrow 11"/>
          <p:cNvSpPr/>
          <p:nvPr/>
        </p:nvSpPr>
        <p:spPr>
          <a:xfrm rot="16200000">
            <a:off x="3827956" y="3983772"/>
            <a:ext cx="1043940" cy="584838"/>
          </a:xfrm>
          <a:prstGeom prst="stripedRightArrow">
            <a:avLst>
              <a:gd name="adj1" fmla="val 50000"/>
              <a:gd name="adj2" fmla="val 3947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2"/>
                </a:solidFill>
                <a:latin typeface="Cambria" panose="02040503050406030204" pitchFamily="18" charset="0"/>
                <a:cs typeface="MV Boli" panose="02000500030200090000" pitchFamily="2" charset="0"/>
              </a:rPr>
              <a:t>Process </a:t>
            </a:r>
            <a:r>
              <a:rPr lang="en-US" sz="900" b="1" dirty="0" err="1" smtClean="0">
                <a:solidFill>
                  <a:schemeClr val="tx2"/>
                </a:solidFill>
                <a:latin typeface="Cambria" panose="02040503050406030204" pitchFamily="18" charset="0"/>
                <a:cs typeface="MV Boli" panose="02000500030200090000" pitchFamily="2" charset="0"/>
              </a:rPr>
              <a:t>pb</a:t>
            </a:r>
            <a:endParaRPr lang="en-US" sz="900" b="1" dirty="0" smtClean="0">
              <a:solidFill>
                <a:schemeClr val="tx2"/>
              </a:solidFill>
              <a:latin typeface="Cambria" panose="02040503050406030204" pitchFamily="18" charset="0"/>
              <a:cs typeface="MV Boli" panose="02000500030200090000" pitchFamily="2" charset="0"/>
            </a:endParaRPr>
          </a:p>
        </p:txBody>
      </p:sp>
      <p:grpSp>
        <p:nvGrpSpPr>
          <p:cNvPr id="17" name="组合 16"/>
          <p:cNvGrpSpPr/>
          <p:nvPr/>
        </p:nvGrpSpPr>
        <p:grpSpPr>
          <a:xfrm>
            <a:off x="1826753" y="2960264"/>
            <a:ext cx="3181350" cy="358140"/>
            <a:chOff x="278130" y="3032760"/>
            <a:chExt cx="3181350" cy="358140"/>
          </a:xfrm>
        </p:grpSpPr>
        <p:grpSp>
          <p:nvGrpSpPr>
            <p:cNvPr id="6" name="组合 5"/>
            <p:cNvGrpSpPr/>
            <p:nvPr/>
          </p:nvGrpSpPr>
          <p:grpSpPr>
            <a:xfrm>
              <a:off x="1333500" y="3032760"/>
              <a:ext cx="2125980" cy="358140"/>
              <a:chOff x="1287780" y="2514600"/>
              <a:chExt cx="2125980" cy="358140"/>
            </a:xfrm>
          </p:grpSpPr>
          <p:sp>
            <p:nvSpPr>
              <p:cNvPr id="2" name="矩形 1"/>
              <p:cNvSpPr/>
              <p:nvPr/>
            </p:nvSpPr>
            <p:spPr>
              <a:xfrm>
                <a:off x="12877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0</a:t>
                </a:r>
              </a:p>
            </p:txBody>
          </p:sp>
          <p:sp>
            <p:nvSpPr>
              <p:cNvPr id="7" name="矩形 6"/>
              <p:cNvSpPr/>
              <p:nvPr/>
            </p:nvSpPr>
            <p:spPr>
              <a:xfrm>
                <a:off x="15925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1</a:t>
                </a:r>
                <a:endParaRPr lang="en-US" sz="1800" b="1" dirty="0" smtClean="0">
                  <a:solidFill>
                    <a:schemeClr val="tx2"/>
                  </a:solidFill>
                  <a:latin typeface="Cambria" panose="02040503050406030204" pitchFamily="18" charset="0"/>
                </a:endParaRPr>
              </a:p>
            </p:txBody>
          </p:sp>
          <p:sp>
            <p:nvSpPr>
              <p:cNvPr id="8" name="矩形 7"/>
              <p:cNvSpPr/>
              <p:nvPr/>
            </p:nvSpPr>
            <p:spPr>
              <a:xfrm>
                <a:off x="18973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2</a:t>
                </a:r>
              </a:p>
            </p:txBody>
          </p:sp>
          <p:sp>
            <p:nvSpPr>
              <p:cNvPr id="9" name="矩形 8"/>
              <p:cNvSpPr/>
              <p:nvPr/>
            </p:nvSpPr>
            <p:spPr>
              <a:xfrm>
                <a:off x="22021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3</a:t>
                </a:r>
                <a:endParaRPr lang="en-US" sz="1800" b="1" dirty="0" smtClean="0">
                  <a:solidFill>
                    <a:schemeClr val="tx2"/>
                  </a:solidFill>
                  <a:latin typeface="Cambria" panose="02040503050406030204" pitchFamily="18" charset="0"/>
                </a:endParaRPr>
              </a:p>
            </p:txBody>
          </p:sp>
          <p:sp>
            <p:nvSpPr>
              <p:cNvPr id="10" name="矩形 9"/>
              <p:cNvSpPr/>
              <p:nvPr/>
            </p:nvSpPr>
            <p:spPr>
              <a:xfrm>
                <a:off x="25069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4</a:t>
                </a:r>
                <a:endParaRPr lang="en-US" sz="1800" b="1" dirty="0" smtClean="0">
                  <a:solidFill>
                    <a:schemeClr val="tx2"/>
                  </a:solidFill>
                  <a:latin typeface="Cambria" panose="02040503050406030204" pitchFamily="18" charset="0"/>
                </a:endParaRPr>
              </a:p>
            </p:txBody>
          </p:sp>
          <p:sp>
            <p:nvSpPr>
              <p:cNvPr id="11" name="矩形 10"/>
              <p:cNvSpPr/>
              <p:nvPr/>
            </p:nvSpPr>
            <p:spPr>
              <a:xfrm>
                <a:off x="28117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5</a:t>
                </a:r>
              </a:p>
            </p:txBody>
          </p:sp>
          <p:sp>
            <p:nvSpPr>
              <p:cNvPr id="12" name="矩形 11"/>
              <p:cNvSpPr/>
              <p:nvPr/>
            </p:nvSpPr>
            <p:spPr>
              <a:xfrm>
                <a:off x="31165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6</a:t>
                </a:r>
                <a:endParaRPr lang="en-US" sz="1800" b="1" dirty="0" smtClean="0">
                  <a:solidFill>
                    <a:schemeClr val="tx2"/>
                  </a:solidFill>
                  <a:latin typeface="Cambria" panose="02040503050406030204" pitchFamily="18" charset="0"/>
                </a:endParaRPr>
              </a:p>
            </p:txBody>
          </p:sp>
        </p:grpSp>
        <p:sp>
          <p:nvSpPr>
            <p:cNvPr id="13" name="文本框 12"/>
            <p:cNvSpPr txBox="1"/>
            <p:nvPr/>
          </p:nvSpPr>
          <p:spPr>
            <a:xfrm>
              <a:off x="278130" y="3073330"/>
              <a:ext cx="1055370" cy="276999"/>
            </a:xfrm>
            <a:prstGeom prst="rect">
              <a:avLst/>
            </a:prstGeom>
            <a:noFill/>
          </p:spPr>
          <p:txBody>
            <a:bodyPr wrap="square" rtlCol="0">
              <a:spAutoFit/>
            </a:bodyPr>
            <a:lstStyle/>
            <a:p>
              <a:pPr algn="ctr">
                <a:spcBef>
                  <a:spcPts val="0"/>
                </a:spcBef>
                <a:spcAft>
                  <a:spcPts val="0"/>
                </a:spcAft>
                <a:buClr>
                  <a:schemeClr val="bg1"/>
                </a:buClr>
              </a:pPr>
              <a:r>
                <a:rPr lang="en-US" sz="1200" b="1" dirty="0" smtClean="0">
                  <a:solidFill>
                    <a:schemeClr val="tx2"/>
                  </a:solidFill>
                  <a:latin typeface="Cambria" panose="02040503050406030204" pitchFamily="18" charset="0"/>
                </a:rPr>
                <a:t>344543</a:t>
              </a:r>
            </a:p>
          </p:txBody>
        </p:sp>
      </p:grpSp>
      <p:grpSp>
        <p:nvGrpSpPr>
          <p:cNvPr id="19" name="组合 18"/>
          <p:cNvGrpSpPr/>
          <p:nvPr/>
        </p:nvGrpSpPr>
        <p:grpSpPr>
          <a:xfrm>
            <a:off x="6785894" y="1478903"/>
            <a:ext cx="1238868" cy="1204560"/>
            <a:chOff x="1158240" y="2245948"/>
            <a:chExt cx="998220" cy="990600"/>
          </a:xfrm>
        </p:grpSpPr>
        <p:sp>
          <p:nvSpPr>
            <p:cNvPr id="20" name="椭圆 19"/>
            <p:cNvSpPr/>
            <p:nvPr/>
          </p:nvSpPr>
          <p:spPr>
            <a:xfrm>
              <a:off x="1158240" y="2245948"/>
              <a:ext cx="998220" cy="990600"/>
            </a:xfrm>
            <a:prstGeom prst="ellipse">
              <a:avLst/>
            </a:prstGeom>
            <a:solidFill>
              <a:schemeClr val="tx2"/>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21" name="流程图: 文档 20"/>
            <p:cNvSpPr/>
            <p:nvPr/>
          </p:nvSpPr>
          <p:spPr>
            <a:xfrm>
              <a:off x="1291590" y="2508838"/>
              <a:ext cx="731520" cy="464820"/>
            </a:xfrm>
            <a:prstGeom prst="flowChartDocumen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400" b="1" dirty="0" smtClean="0">
                  <a:solidFill>
                    <a:schemeClr val="tx2"/>
                  </a:solidFill>
                  <a:latin typeface="Cambria" panose="02040503050406030204" pitchFamily="18" charset="0"/>
                </a:rPr>
                <a:t>Server</a:t>
              </a:r>
            </a:p>
          </p:txBody>
        </p:sp>
      </p:grpSp>
      <p:pic>
        <p:nvPicPr>
          <p:cNvPr id="22" name="Picture 43"/>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7024328" y="2198264"/>
            <a:ext cx="762000" cy="762000"/>
          </a:xfrm>
          <a:prstGeom prst="rect">
            <a:avLst/>
          </a:prstGeom>
        </p:spPr>
      </p:pic>
      <p:sp>
        <p:nvSpPr>
          <p:cNvPr id="18" name="矩形 17"/>
          <p:cNvSpPr/>
          <p:nvPr/>
        </p:nvSpPr>
        <p:spPr>
          <a:xfrm>
            <a:off x="2927796" y="3131607"/>
            <a:ext cx="1129711" cy="138499"/>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24" name="矩形 23"/>
          <p:cNvSpPr/>
          <p:nvPr/>
        </p:nvSpPr>
        <p:spPr>
          <a:xfrm>
            <a:off x="4143966" y="3133667"/>
            <a:ext cx="524314" cy="14416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25" name="Freeform 30"/>
          <p:cNvSpPr/>
          <p:nvPr/>
        </p:nvSpPr>
        <p:spPr>
          <a:xfrm>
            <a:off x="2927796" y="2730861"/>
            <a:ext cx="1019858" cy="181105"/>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Freeform 30"/>
          <p:cNvSpPr/>
          <p:nvPr/>
        </p:nvSpPr>
        <p:spPr>
          <a:xfrm rot="10800000">
            <a:off x="3534852" y="3464711"/>
            <a:ext cx="1401002" cy="196347"/>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 name="TextBox 2"/>
          <p:cNvSpPr txBox="1"/>
          <p:nvPr/>
        </p:nvSpPr>
        <p:spPr>
          <a:xfrm>
            <a:off x="3756812" y="3441236"/>
            <a:ext cx="1151856" cy="307777"/>
          </a:xfrm>
          <a:prstGeom prst="rect">
            <a:avLst/>
          </a:prstGeom>
          <a:noFill/>
        </p:spPr>
        <p:txBody>
          <a:bodyPr wrap="square" rtlCol="0">
            <a:spAutoFit/>
          </a:bodyPr>
          <a:lstStyle/>
          <a:p>
            <a:pPr algn="ctr">
              <a:spcBef>
                <a:spcPts val="0"/>
              </a:spcBef>
              <a:spcAft>
                <a:spcPts val="0"/>
              </a:spcAft>
              <a:buClr>
                <a:schemeClr val="bg1"/>
              </a:buClr>
            </a:pPr>
            <a:r>
              <a:rPr lang="en-US" sz="1400" b="1" dirty="0" smtClean="0">
                <a:solidFill>
                  <a:schemeClr val="accent4">
                    <a:lumMod val="60000"/>
                    <a:lumOff val="40000"/>
                  </a:schemeClr>
                </a:solidFill>
                <a:latin typeface="Cambria" panose="02040503050406030204" pitchFamily="18" charset="0"/>
              </a:rPr>
              <a:t>EACCESS</a:t>
            </a:r>
          </a:p>
        </p:txBody>
      </p:sp>
      <p:sp>
        <p:nvSpPr>
          <p:cNvPr id="27" name="Freeform 30"/>
          <p:cNvSpPr/>
          <p:nvPr/>
        </p:nvSpPr>
        <p:spPr>
          <a:xfrm rot="10800000">
            <a:off x="4221567" y="3371549"/>
            <a:ext cx="354473" cy="159373"/>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pic>
        <p:nvPicPr>
          <p:cNvPr id="28" name="Picture 43"/>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7024328" y="1982792"/>
            <a:ext cx="762000" cy="762000"/>
          </a:xfrm>
          <a:prstGeom prst="rect">
            <a:avLst/>
          </a:prstGeom>
        </p:spPr>
      </p:pic>
      <p:sp>
        <p:nvSpPr>
          <p:cNvPr id="29" name="Rectangle 28"/>
          <p:cNvSpPr/>
          <p:nvPr/>
        </p:nvSpPr>
        <p:spPr>
          <a:xfrm>
            <a:off x="237051" y="800375"/>
            <a:ext cx="8078068" cy="584775"/>
          </a:xfrm>
          <a:prstGeom prst="rect">
            <a:avLst/>
          </a:prstGeom>
        </p:spPr>
        <p:txBody>
          <a:bodyPr wrap="square">
            <a:spAutoFit/>
          </a:bodyPr>
          <a:lstStyle/>
          <a:p>
            <a:pPr lvl="0"/>
            <a:r>
              <a:rPr lang="en-US" sz="1600" b="1" dirty="0">
                <a:solidFill>
                  <a:schemeClr val="tx2"/>
                </a:solidFill>
                <a:latin typeface="Cambria" panose="02040503050406030204" pitchFamily="18" charset="0"/>
                <a:cs typeface="MV Boli" panose="02000500030200090000" pitchFamily="2" charset="0"/>
              </a:rPr>
              <a:t>If multiple lockowners from </a:t>
            </a:r>
            <a:r>
              <a:rPr lang="en-US" sz="1600" b="1" dirty="0" smtClean="0">
                <a:solidFill>
                  <a:schemeClr val="tx2"/>
                </a:solidFill>
                <a:latin typeface="Cambria" panose="02040503050406030204" pitchFamily="18" charset="0"/>
                <a:cs typeface="MV Boli" panose="02000500030200090000" pitchFamily="2" charset="0"/>
              </a:rPr>
              <a:t>either different or  the same clients </a:t>
            </a:r>
            <a:r>
              <a:rPr lang="en-US" sz="1600" b="1" dirty="0">
                <a:solidFill>
                  <a:schemeClr val="tx2"/>
                </a:solidFill>
                <a:latin typeface="Cambria" panose="02040503050406030204" pitchFamily="18" charset="0"/>
                <a:cs typeface="MV Boli" panose="02000500030200090000" pitchFamily="2" charset="0"/>
              </a:rPr>
              <a:t>to acquire range lock on the same file, how dose server handle?</a:t>
            </a:r>
          </a:p>
        </p:txBody>
      </p:sp>
      <p:grpSp>
        <p:nvGrpSpPr>
          <p:cNvPr id="31" name="组合 6"/>
          <p:cNvGrpSpPr/>
          <p:nvPr/>
        </p:nvGrpSpPr>
        <p:grpSpPr>
          <a:xfrm>
            <a:off x="1012764" y="1726879"/>
            <a:ext cx="1051550" cy="1003982"/>
            <a:chOff x="5844550" y="2508838"/>
            <a:chExt cx="824022" cy="727710"/>
          </a:xfrm>
        </p:grpSpPr>
        <p:pic>
          <p:nvPicPr>
            <p:cNvPr id="32" name="Picture 6" descr="https://img.clipartfest.com/f361e0290225552d5c65eb0f169a82fc_computer-icon-computer-symbol-clipart_2168-2400.png"/>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844550" y="2508838"/>
              <a:ext cx="824022" cy="727710"/>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5"/>
            <p:cNvSpPr txBox="1"/>
            <p:nvPr/>
          </p:nvSpPr>
          <p:spPr>
            <a:xfrm>
              <a:off x="5944141" y="2618777"/>
              <a:ext cx="624840" cy="379242"/>
            </a:xfrm>
            <a:prstGeom prst="rect">
              <a:avLst/>
            </a:prstGeom>
            <a:noFill/>
          </p:spPr>
          <p:txBody>
            <a:bodyPr wrap="square" rtlCol="0">
              <a:spAutoFit/>
            </a:bodyPr>
            <a:lstStyle/>
            <a:p>
              <a:pPr algn="ctr">
                <a:spcBef>
                  <a:spcPts val="0"/>
                </a:spcBef>
                <a:spcAft>
                  <a:spcPts val="0"/>
                </a:spcAft>
                <a:buClr>
                  <a:schemeClr val="bg1"/>
                </a:buClr>
              </a:pPr>
              <a:r>
                <a:rPr lang="en-US" sz="1400" b="1" dirty="0" smtClean="0">
                  <a:solidFill>
                    <a:schemeClr val="tx2">
                      <a:lumMod val="75000"/>
                    </a:schemeClr>
                  </a:solidFill>
                  <a:latin typeface="Cambria" panose="02040503050406030204" pitchFamily="18" charset="0"/>
                </a:rPr>
                <a:t>Client A</a:t>
              </a:r>
            </a:p>
          </p:txBody>
        </p:sp>
      </p:grpSp>
      <p:grpSp>
        <p:nvGrpSpPr>
          <p:cNvPr id="34" name="组合 6"/>
          <p:cNvGrpSpPr/>
          <p:nvPr/>
        </p:nvGrpSpPr>
        <p:grpSpPr>
          <a:xfrm>
            <a:off x="1012764" y="3579085"/>
            <a:ext cx="1051550" cy="1003982"/>
            <a:chOff x="5844550" y="2508838"/>
            <a:chExt cx="824022" cy="727710"/>
          </a:xfrm>
        </p:grpSpPr>
        <p:pic>
          <p:nvPicPr>
            <p:cNvPr id="35" name="Picture 6" descr="https://img.clipartfest.com/f361e0290225552d5c65eb0f169a82fc_computer-icon-computer-symbol-clipart_2168-2400.png"/>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844550" y="2508838"/>
              <a:ext cx="824022" cy="727710"/>
            </a:xfrm>
            <a:prstGeom prst="rect">
              <a:avLst/>
            </a:prstGeom>
            <a:noFill/>
            <a:extLst>
              <a:ext uri="{909E8E84-426E-40DD-AFC4-6F175D3DCCD1}">
                <a14:hiddenFill xmlns:a14="http://schemas.microsoft.com/office/drawing/2010/main">
                  <a:solidFill>
                    <a:srgbClr val="FFFFFF"/>
                  </a:solidFill>
                </a14:hiddenFill>
              </a:ext>
            </a:extLst>
          </p:spPr>
        </p:pic>
        <p:sp>
          <p:nvSpPr>
            <p:cNvPr id="36" name="文本框 5"/>
            <p:cNvSpPr txBox="1"/>
            <p:nvPr/>
          </p:nvSpPr>
          <p:spPr>
            <a:xfrm>
              <a:off x="5944141" y="2618777"/>
              <a:ext cx="624840" cy="379242"/>
            </a:xfrm>
            <a:prstGeom prst="rect">
              <a:avLst/>
            </a:prstGeom>
            <a:noFill/>
          </p:spPr>
          <p:txBody>
            <a:bodyPr wrap="square" rtlCol="0">
              <a:spAutoFit/>
            </a:bodyPr>
            <a:lstStyle/>
            <a:p>
              <a:pPr algn="ctr">
                <a:spcBef>
                  <a:spcPts val="0"/>
                </a:spcBef>
                <a:spcAft>
                  <a:spcPts val="0"/>
                </a:spcAft>
                <a:buClr>
                  <a:schemeClr val="bg1"/>
                </a:buClr>
              </a:pPr>
              <a:r>
                <a:rPr lang="en-US" sz="1400" b="1" dirty="0" smtClean="0">
                  <a:solidFill>
                    <a:schemeClr val="tx2">
                      <a:lumMod val="75000"/>
                    </a:schemeClr>
                  </a:solidFill>
                  <a:latin typeface="Cambria" panose="02040503050406030204" pitchFamily="18" charset="0"/>
                </a:rPr>
                <a:t>Client</a:t>
              </a:r>
            </a:p>
            <a:p>
              <a:pPr algn="ctr">
                <a:spcBef>
                  <a:spcPts val="0"/>
                </a:spcBef>
                <a:spcAft>
                  <a:spcPts val="0"/>
                </a:spcAft>
                <a:buClr>
                  <a:schemeClr val="bg1"/>
                </a:buClr>
              </a:pPr>
              <a:r>
                <a:rPr lang="en-US" sz="1400" b="1" dirty="0">
                  <a:solidFill>
                    <a:schemeClr val="tx2">
                      <a:lumMod val="75000"/>
                    </a:schemeClr>
                  </a:solidFill>
                  <a:latin typeface="Cambria" panose="02040503050406030204" pitchFamily="18" charset="0"/>
                </a:rPr>
                <a:t>B</a:t>
              </a:r>
              <a:endParaRPr lang="en-US" sz="1400" b="1" dirty="0" smtClean="0">
                <a:solidFill>
                  <a:schemeClr val="tx2">
                    <a:lumMod val="75000"/>
                  </a:schemeClr>
                </a:solidFill>
                <a:latin typeface="Cambria" panose="02040503050406030204" pitchFamily="18" charset="0"/>
              </a:endParaRPr>
            </a:p>
          </p:txBody>
        </p:sp>
      </p:grpSp>
      <p:grpSp>
        <p:nvGrpSpPr>
          <p:cNvPr id="47" name="Group 46"/>
          <p:cNvGrpSpPr/>
          <p:nvPr/>
        </p:nvGrpSpPr>
        <p:grpSpPr>
          <a:xfrm>
            <a:off x="6064412" y="2800178"/>
            <a:ext cx="2651554" cy="223576"/>
            <a:chOff x="6064412" y="2800178"/>
            <a:chExt cx="2651554" cy="223576"/>
          </a:xfrm>
        </p:grpSpPr>
        <p:sp>
          <p:nvSpPr>
            <p:cNvPr id="43" name="Rectangle 42"/>
            <p:cNvSpPr/>
            <p:nvPr/>
          </p:nvSpPr>
          <p:spPr>
            <a:xfrm>
              <a:off x="6064412" y="2800178"/>
              <a:ext cx="618597" cy="223576"/>
            </a:xfrm>
            <a:prstGeom prst="rect">
              <a:avLst/>
            </a:prstGeom>
            <a:solidFill>
              <a:schemeClr val="bg1"/>
            </a:solidFill>
            <a:ln w="1905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600" b="1" dirty="0" smtClean="0">
                  <a:solidFill>
                    <a:schemeClr val="tx2"/>
                  </a:solidFill>
                  <a:latin typeface="Cambria" panose="02040503050406030204" pitchFamily="18" charset="0"/>
                </a:rPr>
                <a:t>State-id</a:t>
              </a:r>
            </a:p>
          </p:txBody>
        </p:sp>
        <p:sp>
          <p:nvSpPr>
            <p:cNvPr id="44" name="Rectangle 43"/>
            <p:cNvSpPr/>
            <p:nvPr/>
          </p:nvSpPr>
          <p:spPr>
            <a:xfrm>
              <a:off x="6683009" y="2800178"/>
              <a:ext cx="640519" cy="223576"/>
            </a:xfrm>
            <a:prstGeom prst="rect">
              <a:avLst/>
            </a:prstGeom>
            <a:solidFill>
              <a:schemeClr val="bg1"/>
            </a:solidFill>
            <a:ln w="1905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600" b="1" dirty="0" smtClean="0">
                  <a:solidFill>
                    <a:schemeClr val="tx2"/>
                  </a:solidFill>
                  <a:latin typeface="Cambria" panose="02040503050406030204" pitchFamily="18" charset="0"/>
                </a:rPr>
                <a:t>Client-id</a:t>
              </a:r>
            </a:p>
          </p:txBody>
        </p:sp>
        <p:sp>
          <p:nvSpPr>
            <p:cNvPr id="45" name="Rectangle 44"/>
            <p:cNvSpPr/>
            <p:nvPr/>
          </p:nvSpPr>
          <p:spPr>
            <a:xfrm>
              <a:off x="7323528" y="2800178"/>
              <a:ext cx="806733" cy="223576"/>
            </a:xfrm>
            <a:prstGeom prst="rect">
              <a:avLst/>
            </a:prstGeom>
            <a:solidFill>
              <a:schemeClr val="bg1"/>
            </a:solidFill>
            <a:ln w="1905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600" b="1" dirty="0" smtClean="0">
                  <a:solidFill>
                    <a:schemeClr val="tx2"/>
                  </a:solidFill>
                  <a:latin typeface="Cambria" panose="02040503050406030204" pitchFamily="18" charset="0"/>
                </a:rPr>
                <a:t>State-owner</a:t>
              </a:r>
            </a:p>
          </p:txBody>
        </p:sp>
        <p:sp>
          <p:nvSpPr>
            <p:cNvPr id="46" name="Rectangle 45"/>
            <p:cNvSpPr/>
            <p:nvPr/>
          </p:nvSpPr>
          <p:spPr>
            <a:xfrm>
              <a:off x="8130261" y="2800178"/>
              <a:ext cx="585705" cy="223576"/>
            </a:xfrm>
            <a:prstGeom prst="rect">
              <a:avLst/>
            </a:prstGeom>
            <a:solidFill>
              <a:schemeClr val="bg1"/>
            </a:solidFill>
            <a:ln w="1905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600" b="1" dirty="0" smtClean="0">
                  <a:solidFill>
                    <a:schemeClr val="tx2"/>
                  </a:solidFill>
                  <a:latin typeface="Cambria" panose="02040503050406030204" pitchFamily="18" charset="0"/>
                </a:rPr>
                <a:t>inode</a:t>
              </a:r>
            </a:p>
          </p:txBody>
        </p:sp>
      </p:grpSp>
      <p:grpSp>
        <p:nvGrpSpPr>
          <p:cNvPr id="48" name="Group 47"/>
          <p:cNvGrpSpPr/>
          <p:nvPr/>
        </p:nvGrpSpPr>
        <p:grpSpPr>
          <a:xfrm>
            <a:off x="6079551" y="3074690"/>
            <a:ext cx="2651554" cy="223576"/>
            <a:chOff x="6064412" y="2800178"/>
            <a:chExt cx="2651554" cy="223576"/>
          </a:xfrm>
        </p:grpSpPr>
        <p:sp>
          <p:nvSpPr>
            <p:cNvPr id="49" name="Rectangle 48"/>
            <p:cNvSpPr/>
            <p:nvPr/>
          </p:nvSpPr>
          <p:spPr>
            <a:xfrm>
              <a:off x="6064412" y="2800178"/>
              <a:ext cx="618597" cy="223576"/>
            </a:xfrm>
            <a:prstGeom prst="rect">
              <a:avLst/>
            </a:prstGeom>
            <a:solidFill>
              <a:schemeClr val="bg1"/>
            </a:solidFill>
            <a:ln w="1905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200" b="1" dirty="0" smtClean="0">
                  <a:solidFill>
                    <a:schemeClr val="tx2"/>
                  </a:solidFill>
                  <a:latin typeface="Cambria" panose="02040503050406030204" pitchFamily="18" charset="0"/>
                </a:rPr>
                <a:t>xxx</a:t>
              </a:r>
            </a:p>
          </p:txBody>
        </p:sp>
        <p:sp>
          <p:nvSpPr>
            <p:cNvPr id="50" name="Rectangle 49"/>
            <p:cNvSpPr/>
            <p:nvPr/>
          </p:nvSpPr>
          <p:spPr>
            <a:xfrm>
              <a:off x="6683009" y="2800178"/>
              <a:ext cx="640519" cy="223576"/>
            </a:xfrm>
            <a:prstGeom prst="rect">
              <a:avLst/>
            </a:prstGeom>
            <a:solidFill>
              <a:schemeClr val="bg1"/>
            </a:solidFill>
            <a:ln w="1905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smtClean="0">
                  <a:solidFill>
                    <a:schemeClr val="tx2"/>
                  </a:solidFill>
                  <a:latin typeface="Cambria" panose="02040503050406030204" pitchFamily="18" charset="0"/>
                </a:rPr>
                <a:t>A</a:t>
              </a:r>
            </a:p>
          </p:txBody>
        </p:sp>
        <p:sp>
          <p:nvSpPr>
            <p:cNvPr id="51" name="Rectangle 50"/>
            <p:cNvSpPr/>
            <p:nvPr/>
          </p:nvSpPr>
          <p:spPr>
            <a:xfrm>
              <a:off x="7323528" y="2800178"/>
              <a:ext cx="806733" cy="223576"/>
            </a:xfrm>
            <a:prstGeom prst="rect">
              <a:avLst/>
            </a:prstGeom>
            <a:solidFill>
              <a:schemeClr val="bg1"/>
            </a:solidFill>
            <a:ln w="1905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smtClean="0">
                  <a:solidFill>
                    <a:schemeClr val="tx2"/>
                  </a:solidFill>
                  <a:latin typeface="Cambria" panose="02040503050406030204" pitchFamily="18" charset="0"/>
                </a:rPr>
                <a:t>pa</a:t>
              </a:r>
            </a:p>
          </p:txBody>
        </p:sp>
        <p:sp>
          <p:nvSpPr>
            <p:cNvPr id="52" name="Rectangle 51"/>
            <p:cNvSpPr/>
            <p:nvPr/>
          </p:nvSpPr>
          <p:spPr>
            <a:xfrm>
              <a:off x="8130261" y="2800178"/>
              <a:ext cx="585705" cy="223576"/>
            </a:xfrm>
            <a:prstGeom prst="rect">
              <a:avLst/>
            </a:prstGeom>
            <a:solidFill>
              <a:schemeClr val="bg1"/>
            </a:solidFill>
            <a:ln w="1905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600" b="1" dirty="0" smtClean="0">
                  <a:solidFill>
                    <a:schemeClr val="tx2"/>
                  </a:solidFill>
                  <a:latin typeface="Cambria" panose="02040503050406030204" pitchFamily="18" charset="0"/>
                </a:rPr>
                <a:t>344543</a:t>
              </a:r>
            </a:p>
          </p:txBody>
        </p:sp>
      </p:grpSp>
      <p:grpSp>
        <p:nvGrpSpPr>
          <p:cNvPr id="53" name="Group 52"/>
          <p:cNvGrpSpPr/>
          <p:nvPr/>
        </p:nvGrpSpPr>
        <p:grpSpPr>
          <a:xfrm>
            <a:off x="6079551" y="3371549"/>
            <a:ext cx="2651554" cy="223576"/>
            <a:chOff x="6064412" y="2800178"/>
            <a:chExt cx="2651554" cy="223576"/>
          </a:xfrm>
        </p:grpSpPr>
        <p:sp>
          <p:nvSpPr>
            <p:cNvPr id="54" name="Rectangle 53"/>
            <p:cNvSpPr/>
            <p:nvPr/>
          </p:nvSpPr>
          <p:spPr>
            <a:xfrm>
              <a:off x="6064412" y="2800178"/>
              <a:ext cx="618597" cy="223576"/>
            </a:xfrm>
            <a:prstGeom prst="rect">
              <a:avLst/>
            </a:prstGeom>
            <a:solidFill>
              <a:schemeClr val="bg1"/>
            </a:solidFill>
            <a:ln w="1905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200" b="1" dirty="0" err="1" smtClean="0">
                  <a:solidFill>
                    <a:schemeClr val="tx2"/>
                  </a:solidFill>
                  <a:latin typeface="Cambria" panose="02040503050406030204" pitchFamily="18" charset="0"/>
                </a:rPr>
                <a:t>yyy</a:t>
              </a:r>
              <a:endParaRPr lang="en-US" sz="1200" b="1" dirty="0" smtClean="0">
                <a:solidFill>
                  <a:schemeClr val="tx2"/>
                </a:solidFill>
                <a:latin typeface="Cambria" panose="02040503050406030204" pitchFamily="18" charset="0"/>
              </a:endParaRPr>
            </a:p>
          </p:txBody>
        </p:sp>
        <p:sp>
          <p:nvSpPr>
            <p:cNvPr id="55" name="Rectangle 54"/>
            <p:cNvSpPr/>
            <p:nvPr/>
          </p:nvSpPr>
          <p:spPr>
            <a:xfrm>
              <a:off x="6683009" y="2800178"/>
              <a:ext cx="640519" cy="223576"/>
            </a:xfrm>
            <a:prstGeom prst="rect">
              <a:avLst/>
            </a:prstGeom>
            <a:solidFill>
              <a:schemeClr val="bg1"/>
            </a:solidFill>
            <a:ln w="1905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smtClean="0">
                  <a:solidFill>
                    <a:schemeClr val="tx2"/>
                  </a:solidFill>
                  <a:latin typeface="Cambria" panose="02040503050406030204" pitchFamily="18" charset="0"/>
                </a:rPr>
                <a:t>B</a:t>
              </a:r>
            </a:p>
          </p:txBody>
        </p:sp>
        <p:sp>
          <p:nvSpPr>
            <p:cNvPr id="56" name="Rectangle 55"/>
            <p:cNvSpPr/>
            <p:nvPr/>
          </p:nvSpPr>
          <p:spPr>
            <a:xfrm>
              <a:off x="7323528" y="2800178"/>
              <a:ext cx="806733" cy="223576"/>
            </a:xfrm>
            <a:prstGeom prst="rect">
              <a:avLst/>
            </a:prstGeom>
            <a:solidFill>
              <a:schemeClr val="bg1"/>
            </a:solidFill>
            <a:ln w="1905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err="1" smtClean="0">
                  <a:solidFill>
                    <a:schemeClr val="tx2"/>
                  </a:solidFill>
                  <a:latin typeface="Cambria" panose="02040503050406030204" pitchFamily="18" charset="0"/>
                </a:rPr>
                <a:t>pb</a:t>
              </a:r>
              <a:endParaRPr lang="en-US" sz="1100" b="1" dirty="0" smtClean="0">
                <a:solidFill>
                  <a:schemeClr val="tx2"/>
                </a:solidFill>
                <a:latin typeface="Cambria" panose="02040503050406030204" pitchFamily="18" charset="0"/>
              </a:endParaRPr>
            </a:p>
          </p:txBody>
        </p:sp>
        <p:sp>
          <p:nvSpPr>
            <p:cNvPr id="57" name="Rectangle 56"/>
            <p:cNvSpPr/>
            <p:nvPr/>
          </p:nvSpPr>
          <p:spPr>
            <a:xfrm>
              <a:off x="8130261" y="2800178"/>
              <a:ext cx="585705" cy="223576"/>
            </a:xfrm>
            <a:prstGeom prst="rect">
              <a:avLst/>
            </a:prstGeom>
            <a:solidFill>
              <a:schemeClr val="bg1"/>
            </a:solidFill>
            <a:ln w="1905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600" b="1" dirty="0" smtClean="0">
                  <a:solidFill>
                    <a:schemeClr val="tx2"/>
                  </a:solidFill>
                  <a:latin typeface="Cambria" panose="02040503050406030204" pitchFamily="18" charset="0"/>
                </a:rPr>
                <a:t>344543</a:t>
              </a:r>
            </a:p>
          </p:txBody>
        </p:sp>
      </p:grpSp>
      <p:sp>
        <p:nvSpPr>
          <p:cNvPr id="58" name="TextBox 57"/>
          <p:cNvSpPr txBox="1"/>
          <p:nvPr/>
        </p:nvSpPr>
        <p:spPr>
          <a:xfrm>
            <a:off x="6829400" y="3032589"/>
            <a:ext cx="1151856" cy="307777"/>
          </a:xfrm>
          <a:prstGeom prst="rect">
            <a:avLst/>
          </a:prstGeom>
          <a:noFill/>
        </p:spPr>
        <p:txBody>
          <a:bodyPr wrap="square" rtlCol="0">
            <a:spAutoFit/>
          </a:bodyPr>
          <a:lstStyle/>
          <a:p>
            <a:pPr algn="ctr">
              <a:spcBef>
                <a:spcPts val="0"/>
              </a:spcBef>
              <a:spcAft>
                <a:spcPts val="0"/>
              </a:spcAft>
              <a:buClr>
                <a:schemeClr val="bg1"/>
              </a:buClr>
            </a:pPr>
            <a:r>
              <a:rPr lang="en-US" sz="1400" b="1" dirty="0" smtClean="0">
                <a:solidFill>
                  <a:schemeClr val="accent4"/>
                </a:solidFill>
                <a:latin typeface="Cambria" panose="02040503050406030204" pitchFamily="18" charset="0"/>
              </a:rPr>
              <a:t>COLISION</a:t>
            </a:r>
          </a:p>
        </p:txBody>
      </p:sp>
    </p:spTree>
    <p:extLst>
      <p:ext uri="{BB962C8B-B14F-4D97-AF65-F5344CB8AC3E}">
        <p14:creationId xmlns:p14="http://schemas.microsoft.com/office/powerpoint/2010/main" val="91753615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down)">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randombar(horizontal)">
                                      <p:cBhvr>
                                        <p:cTn id="26" dur="500"/>
                                        <p:tgtEl>
                                          <p:spTgt spid="47"/>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mph" presetSubtype="0" repeatCount="3000" fill="hold" nodeType="clickEffect">
                                  <p:stCondLst>
                                    <p:cond delay="0"/>
                                  </p:stCondLst>
                                  <p:childTnLst>
                                    <p:animEffect transition="out" filter="fade">
                                      <p:cBhvr>
                                        <p:cTn id="30" dur="500" tmFilter="0, 0; .2, .5; .8, .5; 1, 0"/>
                                        <p:tgtEl>
                                          <p:spTgt spid="47"/>
                                        </p:tgtEl>
                                      </p:cBhvr>
                                    </p:animEffect>
                                    <p:animScale>
                                      <p:cBhvr>
                                        <p:cTn id="31" dur="250" autoRev="1" fill="hold"/>
                                        <p:tgtEl>
                                          <p:spTgt spid="47"/>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anim calcmode="lin" valueType="num">
                                      <p:cBhvr>
                                        <p:cTn id="37" dur="1000" fill="hold"/>
                                        <p:tgtEl>
                                          <p:spTgt spid="28"/>
                                        </p:tgtEl>
                                        <p:attrNameLst>
                                          <p:attrName>ppt_x</p:attrName>
                                        </p:attrNameLst>
                                      </p:cBhvr>
                                      <p:tavLst>
                                        <p:tav tm="0">
                                          <p:val>
                                            <p:strVal val="#ppt_x"/>
                                          </p:val>
                                        </p:tav>
                                        <p:tav tm="100000">
                                          <p:val>
                                            <p:strVal val="#ppt_x"/>
                                          </p:val>
                                        </p:tav>
                                      </p:tavLst>
                                    </p:anim>
                                    <p:anim calcmode="lin" valueType="num">
                                      <p:cBhvr>
                                        <p:cTn id="3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2.5E-6 -1.24961E-6 C -0.00781 -0.00463 -0.02448 -0.00371 -0.02448 -0.00371 C -0.02934 -0.00587 -0.03958 -0.00772 -0.03958 -0.00772 C -0.04809 -0.01142 -0.03559 -0.00617 -0.05677 -0.01018 C -0.06215 -0.01111 -0.06632 -0.0145 -0.07188 -0.01543 C -0.08021 -0.02006 -0.08837 -0.02284 -0.09705 -0.02438 C -0.09948 -0.02715 -0.10139 -0.02808 -0.10434 -0.02931 C -0.1066 -0.03209 -0.10816 -0.03425 -0.11077 -0.03579 C -0.11615 -0.04227 -0.10868 -0.03394 -0.11649 -0.0395 C -0.11736 -0.04011 -0.11788 -0.04166 -0.11858 -0.04227 C -0.11927 -0.04289 -0.12014 -0.0432 -0.12083 -0.04351 C -0.12379 -0.04752 -0.12587 -0.05184 -0.12952 -0.05369 C -0.13229 -0.0577 -0.13455 -0.05801 -0.13733 -0.0614 C -0.14011 -0.0648 -0.14149 -0.06788 -0.14462 -0.07035 C -0.14757 -0.0756 -0.15 -0.07714 -0.15382 -0.0793 C -0.15851 -0.08208 -0.16302 -0.08701 -0.16754 -0.09072 C -0.17257 -0.09504 -0.17865 -0.09596 -0.1842 -0.09719 C -0.19167 -0.10059 -0.19792 -0.1046 -0.20573 -0.10614 C -0.22066 -0.11478 -0.23524 -0.12126 -0.25104 -0.12404 C -0.25174 -0.12435 -0.25243 -0.12466 -0.25313 -0.12527 C -0.25434 -0.12651 -0.25538 -0.12836 -0.25677 -0.12928 C -0.26215 -0.13237 -0.2724 -0.13268 -0.27691 -0.13299 C -0.28629 -0.137 -0.29549 -0.1407 -0.30504 -0.14193 C -0.31632 -0.14872 -0.3257 -0.14872 -0.33802 -0.14965 C -0.36024 -0.15551 -0.38177 -0.15273 -0.40434 -0.15212 C -0.40712 -0.15057 -0.4099 -0.14934 -0.41285 -0.14841 C -0.41563 -0.14502 -0.41858 -0.14595 -0.42153 -0.14317 C -0.42726 -0.13761 -0.43195 -0.13052 -0.43733 -0.12404 C -0.4382 -0.1191 -0.43958 -0.11509 -0.44028 -0.10985 C -0.44115 -0.09133 -0.44306 -0.07344 -0.44306 -0.05492 " pathEditMode="relative" ptsTypes="fffffffffffffffffffffffffffffA">
                                      <p:cBhvr>
                                        <p:cTn id="42" dur="2000" fill="hold"/>
                                        <p:tgtEl>
                                          <p:spTgt spid="28"/>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nodeType="clickEffect">
                                  <p:stCondLst>
                                    <p:cond delay="0"/>
                                  </p:stCondLst>
                                  <p:childTnLst>
                                    <p:animEffect transition="out" filter="fade">
                                      <p:cBhvr>
                                        <p:cTn id="46" dur="1000"/>
                                        <p:tgtEl>
                                          <p:spTgt spid="28"/>
                                        </p:tgtEl>
                                      </p:cBhvr>
                                    </p:animEffect>
                                    <p:anim calcmode="lin" valueType="num">
                                      <p:cBhvr>
                                        <p:cTn id="47" dur="1000"/>
                                        <p:tgtEl>
                                          <p:spTgt spid="28"/>
                                        </p:tgtEl>
                                        <p:attrNameLst>
                                          <p:attrName>ppt_x</p:attrName>
                                        </p:attrNameLst>
                                      </p:cBhvr>
                                      <p:tavLst>
                                        <p:tav tm="0">
                                          <p:val>
                                            <p:strVal val="ppt_x"/>
                                          </p:val>
                                        </p:tav>
                                        <p:tav tm="100000">
                                          <p:val>
                                            <p:strVal val="ppt_x"/>
                                          </p:val>
                                        </p:tav>
                                      </p:tavLst>
                                    </p:anim>
                                    <p:anim calcmode="lin" valueType="num">
                                      <p:cBhvr>
                                        <p:cTn id="48" dur="1000"/>
                                        <p:tgtEl>
                                          <p:spTgt spid="28"/>
                                        </p:tgtEl>
                                        <p:attrNameLst>
                                          <p:attrName>ppt_y</p:attrName>
                                        </p:attrNameLst>
                                      </p:cBhvr>
                                      <p:tavLst>
                                        <p:tav tm="0">
                                          <p:val>
                                            <p:strVal val="ppt_y"/>
                                          </p:val>
                                        </p:tav>
                                        <p:tav tm="100000">
                                          <p:val>
                                            <p:strVal val="ppt_y+.1"/>
                                          </p:val>
                                        </p:tav>
                                      </p:tavLst>
                                    </p:anim>
                                    <p:set>
                                      <p:cBhvr>
                                        <p:cTn id="49" dur="1" fill="hold">
                                          <p:stCondLst>
                                            <p:cond delay="999"/>
                                          </p:stCondLst>
                                        </p:cTn>
                                        <p:tgtEl>
                                          <p:spTgt spid="2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anim calcmode="lin" valueType="num">
                                      <p:cBhvr>
                                        <p:cTn id="55" dur="1000" fill="hold"/>
                                        <p:tgtEl>
                                          <p:spTgt spid="18"/>
                                        </p:tgtEl>
                                        <p:attrNameLst>
                                          <p:attrName>ppt_x</p:attrName>
                                        </p:attrNameLst>
                                      </p:cBhvr>
                                      <p:tavLst>
                                        <p:tav tm="0">
                                          <p:val>
                                            <p:strVal val="#ppt_x"/>
                                          </p:val>
                                        </p:tav>
                                        <p:tav tm="100000">
                                          <p:val>
                                            <p:strVal val="#ppt_x"/>
                                          </p:val>
                                        </p:tav>
                                      </p:tavLst>
                                    </p:anim>
                                    <p:anim calcmode="lin" valueType="num">
                                      <p:cBhvr>
                                        <p:cTn id="5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1000"/>
                                        <p:tgtEl>
                                          <p:spTgt spid="48"/>
                                        </p:tgtEl>
                                      </p:cBhvr>
                                    </p:animEffect>
                                    <p:anim calcmode="lin" valueType="num">
                                      <p:cBhvr>
                                        <p:cTn id="62" dur="1000" fill="hold"/>
                                        <p:tgtEl>
                                          <p:spTgt spid="48"/>
                                        </p:tgtEl>
                                        <p:attrNameLst>
                                          <p:attrName>ppt_x</p:attrName>
                                        </p:attrNameLst>
                                      </p:cBhvr>
                                      <p:tavLst>
                                        <p:tav tm="0">
                                          <p:val>
                                            <p:strVal val="#ppt_x"/>
                                          </p:val>
                                        </p:tav>
                                        <p:tav tm="100000">
                                          <p:val>
                                            <p:strVal val="#ppt_x"/>
                                          </p:val>
                                        </p:tav>
                                      </p:tavLst>
                                    </p:anim>
                                    <p:anim calcmode="lin" valueType="num">
                                      <p:cBhvr>
                                        <p:cTn id="6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down)">
                                      <p:cBhvr>
                                        <p:cTn id="68" dur="500"/>
                                        <p:tgtEl>
                                          <p:spTgt spid="3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down)">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down)">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fade">
                                      <p:cBhvr>
                                        <p:cTn id="83" dur="500"/>
                                        <p:tgtEl>
                                          <p:spTgt spid="58"/>
                                        </p:tgtEl>
                                      </p:cBhvr>
                                    </p:animEffect>
                                  </p:childTnLst>
                                </p:cTn>
                              </p:par>
                            </p:childTnLst>
                          </p:cTn>
                        </p:par>
                      </p:childTnLst>
                    </p:cTn>
                  </p:par>
                  <p:par>
                    <p:cTn id="84" fill="hold">
                      <p:stCondLst>
                        <p:cond delay="indefinite"/>
                      </p:stCondLst>
                      <p:childTnLst>
                        <p:par>
                          <p:cTn id="85" fill="hold">
                            <p:stCondLst>
                              <p:cond delay="0"/>
                            </p:stCondLst>
                            <p:childTnLst>
                              <p:par>
                                <p:cTn id="86" presetID="26" presetClass="emph" presetSubtype="0" repeatCount="3000" fill="hold" grpId="1" nodeType="clickEffect">
                                  <p:stCondLst>
                                    <p:cond delay="0"/>
                                  </p:stCondLst>
                                  <p:childTnLst>
                                    <p:animEffect transition="out" filter="fade">
                                      <p:cBhvr>
                                        <p:cTn id="87" dur="500" tmFilter="0, 0; .2, .5; .8, .5; 1, 0"/>
                                        <p:tgtEl>
                                          <p:spTgt spid="58"/>
                                        </p:tgtEl>
                                      </p:cBhvr>
                                    </p:animEffect>
                                    <p:animScale>
                                      <p:cBhvr>
                                        <p:cTn id="88" dur="250" autoRev="1" fill="hold"/>
                                        <p:tgtEl>
                                          <p:spTgt spid="58"/>
                                        </p:tgtEl>
                                      </p:cBhvr>
                                      <p:by x="105000" y="105000"/>
                                    </p:animScale>
                                  </p:childTnLst>
                                </p:cTn>
                              </p:par>
                            </p:childTnLst>
                          </p:cTn>
                        </p:par>
                        <p:par>
                          <p:cTn id="89" fill="hold">
                            <p:stCondLst>
                              <p:cond delay="1500"/>
                            </p:stCondLst>
                            <p:childTnLst>
                              <p:par>
                                <p:cTn id="90" presetID="10" presetClass="entr" presetSubtype="0" repeatCount="4000" fill="hold" grpId="0" nodeType="afterEffect">
                                  <p:stCondLst>
                                    <p:cond delay="0"/>
                                  </p:stCondLst>
                                  <p:childTnLst>
                                    <p:set>
                                      <p:cBhvr>
                                        <p:cTn id="91" dur="1" fill="hold">
                                          <p:stCondLst>
                                            <p:cond delay="0"/>
                                          </p:stCondLst>
                                        </p:cTn>
                                        <p:tgtEl>
                                          <p:spTgt spid="3"/>
                                        </p:tgtEl>
                                        <p:attrNameLst>
                                          <p:attrName>style.visibility</p:attrName>
                                        </p:attrNameLst>
                                      </p:cBhvr>
                                      <p:to>
                                        <p:strVal val="visible"/>
                                      </p:to>
                                    </p:set>
                                    <p:animEffect transition="in" filter="fade">
                                      <p:cBhvr>
                                        <p:cTn id="92" dur="500"/>
                                        <p:tgtEl>
                                          <p:spTgt spid="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2" nodeType="clickEffect">
                                  <p:stCondLst>
                                    <p:cond delay="0"/>
                                  </p:stCondLst>
                                  <p:childTnLst>
                                    <p:animEffect transition="out" filter="fade">
                                      <p:cBhvr>
                                        <p:cTn id="96" dur="500"/>
                                        <p:tgtEl>
                                          <p:spTgt spid="58"/>
                                        </p:tgtEl>
                                      </p:cBhvr>
                                    </p:animEffect>
                                    <p:set>
                                      <p:cBhvr>
                                        <p:cTn id="97" dur="1" fill="hold">
                                          <p:stCondLst>
                                            <p:cond delay="499"/>
                                          </p:stCondLst>
                                        </p:cTn>
                                        <p:tgtEl>
                                          <p:spTgt spid="58"/>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3"/>
                                        </p:tgtEl>
                                      </p:cBhvr>
                                    </p:animEffect>
                                    <p:set>
                                      <p:cBhvr>
                                        <p:cTn id="100" dur="1" fill="hold">
                                          <p:stCondLst>
                                            <p:cond delay="499"/>
                                          </p:stCondLst>
                                        </p:cTn>
                                        <p:tgtEl>
                                          <p:spTgt spid="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26"/>
                                        </p:tgtEl>
                                      </p:cBhvr>
                                    </p:animEffect>
                                    <p:set>
                                      <p:cBhvr>
                                        <p:cTn id="105" dur="1" fill="hold">
                                          <p:stCondLst>
                                            <p:cond delay="499"/>
                                          </p:stCondLst>
                                        </p:cTn>
                                        <p:tgtEl>
                                          <p:spTgt spid="2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1000"/>
                                        <p:tgtEl>
                                          <p:spTgt spid="27"/>
                                        </p:tgtEl>
                                      </p:cBhvr>
                                    </p:animEffect>
                                    <p:anim calcmode="lin" valueType="num">
                                      <p:cBhvr>
                                        <p:cTn id="111" dur="1000" fill="hold"/>
                                        <p:tgtEl>
                                          <p:spTgt spid="27"/>
                                        </p:tgtEl>
                                        <p:attrNameLst>
                                          <p:attrName>ppt_x</p:attrName>
                                        </p:attrNameLst>
                                      </p:cBhvr>
                                      <p:tavLst>
                                        <p:tav tm="0">
                                          <p:val>
                                            <p:strVal val="#ppt_x"/>
                                          </p:val>
                                        </p:tav>
                                        <p:tav tm="100000">
                                          <p:val>
                                            <p:strVal val="#ppt_x"/>
                                          </p:val>
                                        </p:tav>
                                      </p:tavLst>
                                    </p:anim>
                                    <p:anim calcmode="lin" valueType="num">
                                      <p:cBhvr>
                                        <p:cTn id="11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6" presetClass="emph" presetSubtype="0" repeatCount="3000" fill="hold" nodeType="clickEffect">
                                  <p:stCondLst>
                                    <p:cond delay="0"/>
                                  </p:stCondLst>
                                  <p:childTnLst>
                                    <p:animEffect transition="out" filter="fade">
                                      <p:cBhvr>
                                        <p:cTn id="116" dur="500" tmFilter="0, 0; .2, .5; .8, .5; 1, 0"/>
                                        <p:tgtEl>
                                          <p:spTgt spid="47"/>
                                        </p:tgtEl>
                                      </p:cBhvr>
                                    </p:animEffect>
                                    <p:animScale>
                                      <p:cBhvr>
                                        <p:cTn id="117" dur="250" autoRev="1" fill="hold"/>
                                        <p:tgtEl>
                                          <p:spTgt spid="47"/>
                                        </p:tgtEl>
                                      </p:cBhvr>
                                      <p:by x="105000" y="105000"/>
                                    </p:animScale>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nodeType="click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fade">
                                      <p:cBhvr>
                                        <p:cTn id="122" dur="1000"/>
                                        <p:tgtEl>
                                          <p:spTgt spid="22"/>
                                        </p:tgtEl>
                                      </p:cBhvr>
                                    </p:animEffect>
                                    <p:anim calcmode="lin" valueType="num">
                                      <p:cBhvr>
                                        <p:cTn id="123" dur="1000" fill="hold"/>
                                        <p:tgtEl>
                                          <p:spTgt spid="22"/>
                                        </p:tgtEl>
                                        <p:attrNameLst>
                                          <p:attrName>ppt_x</p:attrName>
                                        </p:attrNameLst>
                                      </p:cBhvr>
                                      <p:tavLst>
                                        <p:tav tm="0">
                                          <p:val>
                                            <p:strVal val="#ppt_x"/>
                                          </p:val>
                                        </p:tav>
                                        <p:tav tm="100000">
                                          <p:val>
                                            <p:strVal val="#ppt_x"/>
                                          </p:val>
                                        </p:tav>
                                      </p:tavLst>
                                    </p:anim>
                                    <p:anim calcmode="lin" valueType="num">
                                      <p:cBhvr>
                                        <p:cTn id="12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0" presetClass="path" presetSubtype="0" accel="50000" decel="50000" fill="hold" nodeType="clickEffect">
                                  <p:stCondLst>
                                    <p:cond delay="0"/>
                                  </p:stCondLst>
                                  <p:childTnLst>
                                    <p:animMotion origin="layout" path="M -6.94444E-6 2.24622E-6 C -0.01268 -0.00957 -0.02761 -0.00432 -0.04098 0.00123 C -0.04671 0.00802 -0.03942 2.24622E-6 -0.04532 0.00493 C -0.05296 0.01141 -0.04272 0.00339 -0.04879 0.01018 C -0.05105 0.01265 -0.05383 0.01326 -0.05608 0.01635 C -0.05851 0.01974 -0.0599 0.02468 -0.06251 0.02807 C -0.06338 0.03239 -0.06442 0.03363 -0.06615 0.03702 C -0.06754 0.04412 -0.0698 0.04936 -0.07258 0.05492 C -0.07275 0.05615 -0.07292 0.05739 -0.07327 0.05862 C -0.07362 0.05955 -0.07449 0.05985 -0.07483 0.06109 C -0.07535 0.06294 -0.07605 0.07343 -0.07622 0.07405 C -0.07692 0.0796 -0.07813 0.08546 -0.079 0.09071 C -0.07987 0.10367 -0.08056 0.10274 -0.08265 0.11354 C -0.08299 0.13144 -0.08317 0.14902 -0.08629 0.16599 C -0.08681 0.17556 -0.08785 0.18389 -0.08994 0.19284 C -0.09115 0.20857 -0.09497 0.22678 -0.09844 0.24159 C -0.09983 0.24776 -0.10105 0.25455 -0.10348 0.25948 C -0.10452 0.26843 -0.10851 0.27584 -0.11216 0.28232 C -0.1132 0.28849 -0.11546 0.28818 -0.11789 0.29281 C -0.11841 0.29373 -0.11858 0.29589 -0.11928 0.29651 C -0.12049 0.29805 -0.12362 0.29898 -0.12362 0.29898 C -0.13039 0.30731 -0.12101 0.29651 -0.12865 0.30299 C -0.13074 0.30484 -0.13195 0.30762 -0.13438 0.30916 C -0.14671 0.33107 -0.19723 0.32675 -0.20278 0.32706 C -0.22796 0.33045 -0.25313 0.32952 -0.27831 0.3323 C -0.31598 0.33107 -0.31181 0.34094 -0.33091 0.3107 C -0.3316 0.30515 -0.33195 0.29713 -0.33438 0.29281 " pathEditMode="relative" ptsTypes="ffffffffffffffffffffffffffA">
                                      <p:cBhvr>
                                        <p:cTn id="128" dur="2000" fill="hold"/>
                                        <p:tgtEl>
                                          <p:spTgt spid="22"/>
                                        </p:tgtEl>
                                        <p:attrNameLst>
                                          <p:attrName>ppt_x</p:attrName>
                                          <p:attrName>ppt_y</p:attrName>
                                        </p:attrNameLst>
                                      </p:cBhvr>
                                    </p:animMotion>
                                  </p:childTnLst>
                                </p:cTn>
                              </p:par>
                            </p:childTnLst>
                          </p:cTn>
                        </p:par>
                      </p:childTnLst>
                    </p:cTn>
                  </p:par>
                  <p:par>
                    <p:cTn id="129" fill="hold">
                      <p:stCondLst>
                        <p:cond delay="indefinite"/>
                      </p:stCondLst>
                      <p:childTnLst>
                        <p:par>
                          <p:cTn id="130" fill="hold">
                            <p:stCondLst>
                              <p:cond delay="0"/>
                            </p:stCondLst>
                            <p:childTnLst>
                              <p:par>
                                <p:cTn id="131" presetID="42" presetClass="exit" presetSubtype="0" fill="hold" nodeType="clickEffect">
                                  <p:stCondLst>
                                    <p:cond delay="0"/>
                                  </p:stCondLst>
                                  <p:childTnLst>
                                    <p:animEffect transition="out" filter="fade">
                                      <p:cBhvr>
                                        <p:cTn id="132" dur="1000"/>
                                        <p:tgtEl>
                                          <p:spTgt spid="22"/>
                                        </p:tgtEl>
                                      </p:cBhvr>
                                    </p:animEffect>
                                    <p:anim calcmode="lin" valueType="num">
                                      <p:cBhvr>
                                        <p:cTn id="133" dur="1000"/>
                                        <p:tgtEl>
                                          <p:spTgt spid="22"/>
                                        </p:tgtEl>
                                        <p:attrNameLst>
                                          <p:attrName>ppt_x</p:attrName>
                                        </p:attrNameLst>
                                      </p:cBhvr>
                                      <p:tavLst>
                                        <p:tav tm="0">
                                          <p:val>
                                            <p:strVal val="ppt_x"/>
                                          </p:val>
                                        </p:tav>
                                        <p:tav tm="100000">
                                          <p:val>
                                            <p:strVal val="ppt_x"/>
                                          </p:val>
                                        </p:tav>
                                      </p:tavLst>
                                    </p:anim>
                                    <p:anim calcmode="lin" valueType="num">
                                      <p:cBhvr>
                                        <p:cTn id="134" dur="1000"/>
                                        <p:tgtEl>
                                          <p:spTgt spid="22"/>
                                        </p:tgtEl>
                                        <p:attrNameLst>
                                          <p:attrName>ppt_y</p:attrName>
                                        </p:attrNameLst>
                                      </p:cBhvr>
                                      <p:tavLst>
                                        <p:tav tm="0">
                                          <p:val>
                                            <p:strVal val="ppt_y"/>
                                          </p:val>
                                        </p:tav>
                                        <p:tav tm="100000">
                                          <p:val>
                                            <p:strVal val="ppt_y+.1"/>
                                          </p:val>
                                        </p:tav>
                                      </p:tavLst>
                                    </p:anim>
                                    <p:set>
                                      <p:cBhvr>
                                        <p:cTn id="135" dur="1" fill="hold">
                                          <p:stCondLst>
                                            <p:cond delay="999"/>
                                          </p:stCondLst>
                                        </p:cTn>
                                        <p:tgtEl>
                                          <p:spTgt spid="2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24"/>
                                        </p:tgtEl>
                                        <p:attrNameLst>
                                          <p:attrName>style.visibility</p:attrName>
                                        </p:attrNameLst>
                                      </p:cBhvr>
                                      <p:to>
                                        <p:strVal val="visible"/>
                                      </p:to>
                                    </p:set>
                                    <p:animEffect transition="in" filter="fade">
                                      <p:cBhvr>
                                        <p:cTn id="140" dur="1000"/>
                                        <p:tgtEl>
                                          <p:spTgt spid="24"/>
                                        </p:tgtEl>
                                      </p:cBhvr>
                                    </p:animEffect>
                                    <p:anim calcmode="lin" valueType="num">
                                      <p:cBhvr>
                                        <p:cTn id="141" dur="1000" fill="hold"/>
                                        <p:tgtEl>
                                          <p:spTgt spid="24"/>
                                        </p:tgtEl>
                                        <p:attrNameLst>
                                          <p:attrName>ppt_x</p:attrName>
                                        </p:attrNameLst>
                                      </p:cBhvr>
                                      <p:tavLst>
                                        <p:tav tm="0">
                                          <p:val>
                                            <p:strVal val="#ppt_x"/>
                                          </p:val>
                                        </p:tav>
                                        <p:tav tm="100000">
                                          <p:val>
                                            <p:strVal val="#ppt_x"/>
                                          </p:val>
                                        </p:tav>
                                      </p:tavLst>
                                    </p:anim>
                                    <p:anim calcmode="lin" valueType="num">
                                      <p:cBhvr>
                                        <p:cTn id="14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14" presetClass="entr" presetSubtype="10" fill="hold" nodeType="clickEffect">
                                  <p:stCondLst>
                                    <p:cond delay="0"/>
                                  </p:stCondLst>
                                  <p:childTnLst>
                                    <p:set>
                                      <p:cBhvr>
                                        <p:cTn id="146" dur="1" fill="hold">
                                          <p:stCondLst>
                                            <p:cond delay="0"/>
                                          </p:stCondLst>
                                        </p:cTn>
                                        <p:tgtEl>
                                          <p:spTgt spid="53"/>
                                        </p:tgtEl>
                                        <p:attrNameLst>
                                          <p:attrName>style.visibility</p:attrName>
                                        </p:attrNameLst>
                                      </p:cBhvr>
                                      <p:to>
                                        <p:strVal val="visible"/>
                                      </p:to>
                                    </p:set>
                                    <p:animEffect transition="in" filter="randombar(horizontal)">
                                      <p:cBhvr>
                                        <p:cTn id="14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P spid="24" grpId="0" animBg="1"/>
      <p:bldP spid="25" grpId="0" animBg="1"/>
      <p:bldP spid="26" grpId="0" animBg="1"/>
      <p:bldP spid="26" grpId="1" animBg="1"/>
      <p:bldP spid="3" grpId="0"/>
      <p:bldP spid="3" grpId="1"/>
      <p:bldP spid="27" grpId="0" animBg="1"/>
      <p:bldP spid="58" grpId="0"/>
      <p:bldP spid="58" grpId="1"/>
      <p:bldP spid="58" grpId="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chemeClr val="tx2"/>
                </a:solidFill>
                <a:latin typeface="Cambria" panose="02040503050406030204" pitchFamily="18" charset="0"/>
              </a:rPr>
              <a:t>Subrange</a:t>
            </a:r>
            <a:r>
              <a:rPr lang="en-US" dirty="0" smtClean="0">
                <a:solidFill>
                  <a:schemeClr val="tx2"/>
                </a:solidFill>
                <a:latin typeface="Cambria" panose="02040503050406030204" pitchFamily="18" charset="0"/>
              </a:rPr>
              <a:t> Locks</a:t>
            </a:r>
            <a:endParaRPr lang="en-US" dirty="0">
              <a:solidFill>
                <a:schemeClr val="tx2"/>
              </a:solidFill>
              <a:latin typeface="Cambria" panose="02040503050406030204" pitchFamily="18" charset="0"/>
            </a:endParaRPr>
          </a:p>
        </p:txBody>
      </p:sp>
      <p:grpSp>
        <p:nvGrpSpPr>
          <p:cNvPr id="17" name="组合 16"/>
          <p:cNvGrpSpPr/>
          <p:nvPr/>
        </p:nvGrpSpPr>
        <p:grpSpPr>
          <a:xfrm>
            <a:off x="5096884" y="1737543"/>
            <a:ext cx="3181350" cy="358140"/>
            <a:chOff x="278130" y="3032760"/>
            <a:chExt cx="3181350" cy="358140"/>
          </a:xfrm>
        </p:grpSpPr>
        <p:grpSp>
          <p:nvGrpSpPr>
            <p:cNvPr id="6" name="组合 5"/>
            <p:cNvGrpSpPr/>
            <p:nvPr/>
          </p:nvGrpSpPr>
          <p:grpSpPr>
            <a:xfrm>
              <a:off x="1333500" y="3032760"/>
              <a:ext cx="2125980" cy="358140"/>
              <a:chOff x="1287780" y="2514600"/>
              <a:chExt cx="2125980" cy="358140"/>
            </a:xfrm>
          </p:grpSpPr>
          <p:sp>
            <p:nvSpPr>
              <p:cNvPr id="2" name="矩形 1"/>
              <p:cNvSpPr/>
              <p:nvPr/>
            </p:nvSpPr>
            <p:spPr>
              <a:xfrm>
                <a:off x="12877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0</a:t>
                </a:r>
              </a:p>
            </p:txBody>
          </p:sp>
          <p:sp>
            <p:nvSpPr>
              <p:cNvPr id="7" name="矩形 6"/>
              <p:cNvSpPr/>
              <p:nvPr/>
            </p:nvSpPr>
            <p:spPr>
              <a:xfrm>
                <a:off x="15925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1</a:t>
                </a:r>
                <a:endParaRPr lang="en-US" sz="1800" b="1" dirty="0" smtClean="0">
                  <a:solidFill>
                    <a:schemeClr val="tx2"/>
                  </a:solidFill>
                  <a:latin typeface="Cambria" panose="02040503050406030204" pitchFamily="18" charset="0"/>
                </a:endParaRPr>
              </a:p>
            </p:txBody>
          </p:sp>
          <p:sp>
            <p:nvSpPr>
              <p:cNvPr id="8" name="矩形 7"/>
              <p:cNvSpPr/>
              <p:nvPr/>
            </p:nvSpPr>
            <p:spPr>
              <a:xfrm>
                <a:off x="18973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2</a:t>
                </a:r>
              </a:p>
            </p:txBody>
          </p:sp>
          <p:sp>
            <p:nvSpPr>
              <p:cNvPr id="9" name="矩形 8"/>
              <p:cNvSpPr/>
              <p:nvPr/>
            </p:nvSpPr>
            <p:spPr>
              <a:xfrm>
                <a:off x="22021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3</a:t>
                </a:r>
                <a:endParaRPr lang="en-US" sz="1800" b="1" dirty="0" smtClean="0">
                  <a:solidFill>
                    <a:schemeClr val="tx2"/>
                  </a:solidFill>
                  <a:latin typeface="Cambria" panose="02040503050406030204" pitchFamily="18" charset="0"/>
                </a:endParaRPr>
              </a:p>
            </p:txBody>
          </p:sp>
          <p:sp>
            <p:nvSpPr>
              <p:cNvPr id="10" name="矩形 9"/>
              <p:cNvSpPr/>
              <p:nvPr/>
            </p:nvSpPr>
            <p:spPr>
              <a:xfrm>
                <a:off x="25069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4</a:t>
                </a:r>
                <a:endParaRPr lang="en-US" sz="1800" b="1" dirty="0" smtClean="0">
                  <a:solidFill>
                    <a:schemeClr val="tx2"/>
                  </a:solidFill>
                  <a:latin typeface="Cambria" panose="02040503050406030204" pitchFamily="18" charset="0"/>
                </a:endParaRPr>
              </a:p>
            </p:txBody>
          </p:sp>
          <p:sp>
            <p:nvSpPr>
              <p:cNvPr id="11" name="矩形 10"/>
              <p:cNvSpPr/>
              <p:nvPr/>
            </p:nvSpPr>
            <p:spPr>
              <a:xfrm>
                <a:off x="28117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5</a:t>
                </a:r>
              </a:p>
            </p:txBody>
          </p:sp>
          <p:sp>
            <p:nvSpPr>
              <p:cNvPr id="12" name="矩形 11"/>
              <p:cNvSpPr/>
              <p:nvPr/>
            </p:nvSpPr>
            <p:spPr>
              <a:xfrm>
                <a:off x="31165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6</a:t>
                </a:r>
                <a:endParaRPr lang="en-US" sz="1800" b="1" dirty="0" smtClean="0">
                  <a:solidFill>
                    <a:schemeClr val="tx2"/>
                  </a:solidFill>
                  <a:latin typeface="Cambria" panose="02040503050406030204" pitchFamily="18" charset="0"/>
                </a:endParaRPr>
              </a:p>
            </p:txBody>
          </p:sp>
        </p:grpSp>
        <p:sp>
          <p:nvSpPr>
            <p:cNvPr id="13" name="文本框 12"/>
            <p:cNvSpPr txBox="1"/>
            <p:nvPr/>
          </p:nvSpPr>
          <p:spPr>
            <a:xfrm>
              <a:off x="278130" y="3073330"/>
              <a:ext cx="1055370" cy="276999"/>
            </a:xfrm>
            <a:prstGeom prst="rect">
              <a:avLst/>
            </a:prstGeom>
            <a:noFill/>
          </p:spPr>
          <p:txBody>
            <a:bodyPr wrap="square" rtlCol="0">
              <a:spAutoFit/>
            </a:bodyPr>
            <a:lstStyle/>
            <a:p>
              <a:pPr algn="ctr">
                <a:spcBef>
                  <a:spcPts val="0"/>
                </a:spcBef>
                <a:spcAft>
                  <a:spcPts val="0"/>
                </a:spcAft>
                <a:buClr>
                  <a:schemeClr val="bg1"/>
                </a:buClr>
              </a:pPr>
              <a:r>
                <a:rPr lang="en-US" sz="1200" b="1" dirty="0" smtClean="0">
                  <a:solidFill>
                    <a:schemeClr val="tx2"/>
                  </a:solidFill>
                  <a:latin typeface="Cambria" panose="02040503050406030204" pitchFamily="18" charset="0"/>
                </a:rPr>
                <a:t>Byte range</a:t>
              </a:r>
            </a:p>
          </p:txBody>
        </p:sp>
      </p:grpSp>
      <p:sp>
        <p:nvSpPr>
          <p:cNvPr id="18" name="矩形 17"/>
          <p:cNvSpPr/>
          <p:nvPr/>
        </p:nvSpPr>
        <p:spPr>
          <a:xfrm>
            <a:off x="6152254" y="1908886"/>
            <a:ext cx="609599" cy="14622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1200" dirty="0" err="1" smtClean="0">
              <a:solidFill>
                <a:schemeClr val="tx2"/>
              </a:solidFill>
              <a:latin typeface="Cambria" panose="02040503050406030204" pitchFamily="18" charset="0"/>
            </a:endParaRPr>
          </a:p>
        </p:txBody>
      </p:sp>
      <p:sp>
        <p:nvSpPr>
          <p:cNvPr id="24" name="矩形 23"/>
          <p:cNvSpPr/>
          <p:nvPr/>
        </p:nvSpPr>
        <p:spPr>
          <a:xfrm>
            <a:off x="7371454" y="1910946"/>
            <a:ext cx="566957" cy="14416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1200" dirty="0" err="1" smtClean="0">
              <a:solidFill>
                <a:schemeClr val="tx2"/>
              </a:solidFill>
              <a:latin typeface="Cambria" panose="02040503050406030204" pitchFamily="18" charset="0"/>
            </a:endParaRPr>
          </a:p>
        </p:txBody>
      </p:sp>
      <p:sp>
        <p:nvSpPr>
          <p:cNvPr id="25" name="Freeform 30"/>
          <p:cNvSpPr/>
          <p:nvPr/>
        </p:nvSpPr>
        <p:spPr>
          <a:xfrm>
            <a:off x="6197927" y="1508140"/>
            <a:ext cx="1740484" cy="181105"/>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mbria" panose="02040503050406030204" pitchFamily="18" charset="0"/>
            </a:endParaRPr>
          </a:p>
        </p:txBody>
      </p:sp>
      <p:sp>
        <p:nvSpPr>
          <p:cNvPr id="27" name="Freeform 30"/>
          <p:cNvSpPr/>
          <p:nvPr/>
        </p:nvSpPr>
        <p:spPr>
          <a:xfrm rot="10800000">
            <a:off x="6761853" y="2191428"/>
            <a:ext cx="512861" cy="159373"/>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mbria" panose="02040503050406030204" pitchFamily="18" charset="0"/>
            </a:endParaRPr>
          </a:p>
        </p:txBody>
      </p:sp>
      <p:sp>
        <p:nvSpPr>
          <p:cNvPr id="59" name="TextBox 58"/>
          <p:cNvSpPr txBox="1"/>
          <p:nvPr/>
        </p:nvSpPr>
        <p:spPr>
          <a:xfrm>
            <a:off x="5599435" y="653646"/>
            <a:ext cx="2895601" cy="461665"/>
          </a:xfrm>
          <a:prstGeom prst="rect">
            <a:avLst/>
          </a:prstGeom>
          <a:noFill/>
        </p:spPr>
        <p:txBody>
          <a:bodyPr wrap="square" rtlCol="0">
            <a:spAutoFit/>
          </a:bodyPr>
          <a:lstStyle/>
          <a:p>
            <a:pPr algn="ctr"/>
            <a:r>
              <a:rPr lang="en-US" sz="1200" b="1" dirty="0">
                <a:solidFill>
                  <a:schemeClr val="tx2"/>
                </a:solidFill>
                <a:latin typeface="Cambria" panose="02040503050406030204" pitchFamily="18" charset="0"/>
                <a:cs typeface="MV Boli" panose="02000500030200090000" pitchFamily="2" charset="0"/>
              </a:rPr>
              <a:t>Homogeneous Conn.</a:t>
            </a:r>
          </a:p>
          <a:p>
            <a:pPr algn="ctr"/>
            <a:r>
              <a:rPr lang="en-US" sz="1200" b="1" dirty="0">
                <a:solidFill>
                  <a:schemeClr val="tx2"/>
                </a:solidFill>
                <a:latin typeface="Cambria" panose="02040503050406030204" pitchFamily="18" charset="0"/>
                <a:cs typeface="MV Boli" panose="02000500030200090000" pitchFamily="2" charset="0"/>
              </a:rPr>
              <a:t>Nix. Client + Nix Server</a:t>
            </a:r>
          </a:p>
        </p:txBody>
      </p:sp>
      <p:sp>
        <p:nvSpPr>
          <p:cNvPr id="60" name="矩形 17"/>
          <p:cNvSpPr/>
          <p:nvPr/>
        </p:nvSpPr>
        <p:spPr>
          <a:xfrm>
            <a:off x="6761854" y="1908886"/>
            <a:ext cx="609601" cy="14622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1200" dirty="0" err="1" smtClean="0">
              <a:solidFill>
                <a:schemeClr val="tx2"/>
              </a:solidFill>
              <a:latin typeface="Cambria" panose="02040503050406030204" pitchFamily="18" charset="0"/>
            </a:endParaRPr>
          </a:p>
        </p:txBody>
      </p:sp>
      <p:sp>
        <p:nvSpPr>
          <p:cNvPr id="5" name="TextBox 4"/>
          <p:cNvSpPr txBox="1"/>
          <p:nvPr/>
        </p:nvSpPr>
        <p:spPr>
          <a:xfrm>
            <a:off x="6713482" y="1183193"/>
            <a:ext cx="709374" cy="276999"/>
          </a:xfrm>
          <a:prstGeom prst="rect">
            <a:avLst/>
          </a:prstGeom>
          <a:noFill/>
        </p:spPr>
        <p:txBody>
          <a:bodyPr wrap="square" rtlCol="0">
            <a:spAutoFit/>
          </a:bodyPr>
          <a:lstStyle/>
          <a:p>
            <a:pPr algn="ctr">
              <a:spcBef>
                <a:spcPts val="0"/>
              </a:spcBef>
              <a:spcAft>
                <a:spcPts val="0"/>
              </a:spcAft>
              <a:buClr>
                <a:schemeClr val="bg1"/>
              </a:buClr>
            </a:pPr>
            <a:r>
              <a:rPr lang="en-US" sz="1200" b="1" dirty="0">
                <a:solidFill>
                  <a:schemeClr val="tx2"/>
                </a:solidFill>
                <a:latin typeface="Cambria" panose="02040503050406030204" pitchFamily="18" charset="0"/>
              </a:rPr>
              <a:t>l</a:t>
            </a:r>
            <a:r>
              <a:rPr lang="en-US" sz="1200" b="1" dirty="0" smtClean="0">
                <a:solidFill>
                  <a:schemeClr val="tx2"/>
                </a:solidFill>
                <a:latin typeface="Cambria" panose="02040503050406030204" pitchFamily="18" charset="0"/>
              </a:rPr>
              <a:t>ocked</a:t>
            </a:r>
          </a:p>
        </p:txBody>
      </p:sp>
      <p:sp>
        <p:nvSpPr>
          <p:cNvPr id="61" name="TextBox 60"/>
          <p:cNvSpPr txBox="1"/>
          <p:nvPr/>
        </p:nvSpPr>
        <p:spPr>
          <a:xfrm>
            <a:off x="6228453" y="2419635"/>
            <a:ext cx="1637567" cy="276999"/>
          </a:xfrm>
          <a:prstGeom prst="rect">
            <a:avLst/>
          </a:prstGeom>
          <a:noFill/>
        </p:spPr>
        <p:txBody>
          <a:bodyPr wrap="square" rtlCol="0">
            <a:spAutoFit/>
          </a:bodyPr>
          <a:lstStyle/>
          <a:p>
            <a:pPr algn="ctr">
              <a:spcBef>
                <a:spcPts val="0"/>
              </a:spcBef>
              <a:spcAft>
                <a:spcPts val="0"/>
              </a:spcAft>
              <a:buClr>
                <a:schemeClr val="bg1"/>
              </a:buClr>
            </a:pPr>
            <a:r>
              <a:rPr lang="en-US" sz="1200" b="1" dirty="0">
                <a:solidFill>
                  <a:schemeClr val="tx2"/>
                </a:solidFill>
                <a:latin typeface="Cambria" panose="02040503050406030204" pitchFamily="18" charset="0"/>
              </a:rPr>
              <a:t>u</a:t>
            </a:r>
            <a:r>
              <a:rPr lang="en-US" sz="1200" b="1" dirty="0" smtClean="0">
                <a:solidFill>
                  <a:schemeClr val="tx2"/>
                </a:solidFill>
                <a:latin typeface="Cambria" panose="02040503050406030204" pitchFamily="18" charset="0"/>
              </a:rPr>
              <a:t>nlock </a:t>
            </a:r>
            <a:r>
              <a:rPr lang="en-US" sz="1200" b="1" dirty="0">
                <a:solidFill>
                  <a:schemeClr val="tx2"/>
                </a:solidFill>
                <a:latin typeface="Cambria" panose="02040503050406030204" pitchFamily="18" charset="0"/>
              </a:rPr>
              <a:t>s</a:t>
            </a:r>
            <a:r>
              <a:rPr lang="en-US" sz="1200" b="1" dirty="0" smtClean="0">
                <a:solidFill>
                  <a:schemeClr val="tx2"/>
                </a:solidFill>
                <a:latin typeface="Cambria" panose="02040503050406030204" pitchFamily="18" charset="0"/>
              </a:rPr>
              <a:t>ubrange </a:t>
            </a:r>
          </a:p>
        </p:txBody>
      </p:sp>
      <p:grpSp>
        <p:nvGrpSpPr>
          <p:cNvPr id="62" name="组合 16"/>
          <p:cNvGrpSpPr/>
          <p:nvPr/>
        </p:nvGrpSpPr>
        <p:grpSpPr>
          <a:xfrm>
            <a:off x="5096884" y="3984734"/>
            <a:ext cx="3181350" cy="358140"/>
            <a:chOff x="278130" y="3032760"/>
            <a:chExt cx="3181350" cy="358140"/>
          </a:xfrm>
        </p:grpSpPr>
        <p:grpSp>
          <p:nvGrpSpPr>
            <p:cNvPr id="63" name="组合 5"/>
            <p:cNvGrpSpPr/>
            <p:nvPr/>
          </p:nvGrpSpPr>
          <p:grpSpPr>
            <a:xfrm>
              <a:off x="1333500" y="3032760"/>
              <a:ext cx="2125980" cy="358140"/>
              <a:chOff x="1287780" y="2514600"/>
              <a:chExt cx="2125980" cy="358140"/>
            </a:xfrm>
          </p:grpSpPr>
          <p:sp>
            <p:nvSpPr>
              <p:cNvPr id="65" name="矩形 1"/>
              <p:cNvSpPr/>
              <p:nvPr/>
            </p:nvSpPr>
            <p:spPr>
              <a:xfrm>
                <a:off x="12877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0</a:t>
                </a:r>
              </a:p>
            </p:txBody>
          </p:sp>
          <p:sp>
            <p:nvSpPr>
              <p:cNvPr id="66" name="矩形 6"/>
              <p:cNvSpPr/>
              <p:nvPr/>
            </p:nvSpPr>
            <p:spPr>
              <a:xfrm>
                <a:off x="15925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1</a:t>
                </a:r>
                <a:endParaRPr lang="en-US" sz="1800" b="1" dirty="0" smtClean="0">
                  <a:solidFill>
                    <a:schemeClr val="tx2"/>
                  </a:solidFill>
                  <a:latin typeface="Cambria" panose="02040503050406030204" pitchFamily="18" charset="0"/>
                </a:endParaRPr>
              </a:p>
            </p:txBody>
          </p:sp>
          <p:sp>
            <p:nvSpPr>
              <p:cNvPr id="67" name="矩形 7"/>
              <p:cNvSpPr/>
              <p:nvPr/>
            </p:nvSpPr>
            <p:spPr>
              <a:xfrm>
                <a:off x="18973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2</a:t>
                </a:r>
              </a:p>
            </p:txBody>
          </p:sp>
          <p:sp>
            <p:nvSpPr>
              <p:cNvPr id="68" name="矩形 8"/>
              <p:cNvSpPr/>
              <p:nvPr/>
            </p:nvSpPr>
            <p:spPr>
              <a:xfrm>
                <a:off x="22021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3</a:t>
                </a:r>
                <a:endParaRPr lang="en-US" sz="1800" b="1" dirty="0" smtClean="0">
                  <a:solidFill>
                    <a:schemeClr val="tx2"/>
                  </a:solidFill>
                  <a:latin typeface="Cambria" panose="02040503050406030204" pitchFamily="18" charset="0"/>
                </a:endParaRPr>
              </a:p>
            </p:txBody>
          </p:sp>
          <p:sp>
            <p:nvSpPr>
              <p:cNvPr id="69" name="矩形 9"/>
              <p:cNvSpPr/>
              <p:nvPr/>
            </p:nvSpPr>
            <p:spPr>
              <a:xfrm>
                <a:off x="25069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4</a:t>
                </a:r>
                <a:endParaRPr lang="en-US" sz="1800" b="1" dirty="0" smtClean="0">
                  <a:solidFill>
                    <a:schemeClr val="tx2"/>
                  </a:solidFill>
                  <a:latin typeface="Cambria" panose="02040503050406030204" pitchFamily="18" charset="0"/>
                </a:endParaRPr>
              </a:p>
            </p:txBody>
          </p:sp>
          <p:sp>
            <p:nvSpPr>
              <p:cNvPr id="70" name="矩形 10"/>
              <p:cNvSpPr/>
              <p:nvPr/>
            </p:nvSpPr>
            <p:spPr>
              <a:xfrm>
                <a:off x="28117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5</a:t>
                </a:r>
              </a:p>
            </p:txBody>
          </p:sp>
          <p:sp>
            <p:nvSpPr>
              <p:cNvPr id="71" name="矩形 11"/>
              <p:cNvSpPr/>
              <p:nvPr/>
            </p:nvSpPr>
            <p:spPr>
              <a:xfrm>
                <a:off x="31165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6</a:t>
                </a:r>
                <a:endParaRPr lang="en-US" sz="1800" b="1" dirty="0" smtClean="0">
                  <a:solidFill>
                    <a:schemeClr val="tx2"/>
                  </a:solidFill>
                  <a:latin typeface="Cambria" panose="02040503050406030204" pitchFamily="18" charset="0"/>
                </a:endParaRPr>
              </a:p>
            </p:txBody>
          </p:sp>
        </p:grpSp>
        <p:sp>
          <p:nvSpPr>
            <p:cNvPr id="64" name="文本框 12"/>
            <p:cNvSpPr txBox="1"/>
            <p:nvPr/>
          </p:nvSpPr>
          <p:spPr>
            <a:xfrm>
              <a:off x="278130" y="3073330"/>
              <a:ext cx="1055370" cy="276999"/>
            </a:xfrm>
            <a:prstGeom prst="rect">
              <a:avLst/>
            </a:prstGeom>
            <a:noFill/>
          </p:spPr>
          <p:txBody>
            <a:bodyPr wrap="square" rtlCol="0">
              <a:spAutoFit/>
            </a:bodyPr>
            <a:lstStyle/>
            <a:p>
              <a:pPr algn="ctr">
                <a:spcBef>
                  <a:spcPts val="0"/>
                </a:spcBef>
                <a:spcAft>
                  <a:spcPts val="0"/>
                </a:spcAft>
                <a:buClr>
                  <a:schemeClr val="bg1"/>
                </a:buClr>
              </a:pPr>
              <a:r>
                <a:rPr lang="en-US" sz="1200" b="1" dirty="0" smtClean="0">
                  <a:solidFill>
                    <a:schemeClr val="tx2"/>
                  </a:solidFill>
                  <a:latin typeface="Cambria" panose="02040503050406030204" pitchFamily="18" charset="0"/>
                </a:rPr>
                <a:t>Byte range</a:t>
              </a:r>
            </a:p>
          </p:txBody>
        </p:sp>
      </p:grpSp>
      <p:sp>
        <p:nvSpPr>
          <p:cNvPr id="72" name="矩形 17"/>
          <p:cNvSpPr/>
          <p:nvPr/>
        </p:nvSpPr>
        <p:spPr>
          <a:xfrm>
            <a:off x="6152254" y="4156077"/>
            <a:ext cx="609599" cy="14622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1200" dirty="0" err="1" smtClean="0">
              <a:solidFill>
                <a:schemeClr val="tx2"/>
              </a:solidFill>
              <a:latin typeface="Cambria" panose="02040503050406030204" pitchFamily="18" charset="0"/>
            </a:endParaRPr>
          </a:p>
        </p:txBody>
      </p:sp>
      <p:sp>
        <p:nvSpPr>
          <p:cNvPr id="73" name="矩形 23"/>
          <p:cNvSpPr/>
          <p:nvPr/>
        </p:nvSpPr>
        <p:spPr>
          <a:xfrm>
            <a:off x="7371454" y="4158137"/>
            <a:ext cx="566957" cy="14416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1200" dirty="0" err="1" smtClean="0">
              <a:solidFill>
                <a:schemeClr val="tx2"/>
              </a:solidFill>
              <a:latin typeface="Cambria" panose="02040503050406030204" pitchFamily="18" charset="0"/>
            </a:endParaRPr>
          </a:p>
        </p:txBody>
      </p:sp>
      <p:sp>
        <p:nvSpPr>
          <p:cNvPr id="74" name="Freeform 30"/>
          <p:cNvSpPr/>
          <p:nvPr/>
        </p:nvSpPr>
        <p:spPr>
          <a:xfrm>
            <a:off x="6197927" y="3755331"/>
            <a:ext cx="1740484" cy="181105"/>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mbria" panose="02040503050406030204" pitchFamily="18" charset="0"/>
            </a:endParaRPr>
          </a:p>
        </p:txBody>
      </p:sp>
      <p:sp>
        <p:nvSpPr>
          <p:cNvPr id="75" name="Freeform 30"/>
          <p:cNvSpPr/>
          <p:nvPr/>
        </p:nvSpPr>
        <p:spPr>
          <a:xfrm rot="10800000">
            <a:off x="6761853" y="4438619"/>
            <a:ext cx="512861" cy="159373"/>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mbria" panose="02040503050406030204" pitchFamily="18" charset="0"/>
            </a:endParaRPr>
          </a:p>
        </p:txBody>
      </p:sp>
      <p:sp>
        <p:nvSpPr>
          <p:cNvPr id="76" name="TextBox 75"/>
          <p:cNvSpPr txBox="1"/>
          <p:nvPr/>
        </p:nvSpPr>
        <p:spPr>
          <a:xfrm>
            <a:off x="5599434" y="2977239"/>
            <a:ext cx="2895601" cy="461665"/>
          </a:xfrm>
          <a:prstGeom prst="rect">
            <a:avLst/>
          </a:prstGeom>
          <a:noFill/>
        </p:spPr>
        <p:txBody>
          <a:bodyPr wrap="square" rtlCol="0">
            <a:spAutoFit/>
          </a:bodyPr>
          <a:lstStyle/>
          <a:p>
            <a:pPr algn="ctr"/>
            <a:r>
              <a:rPr lang="en-US" sz="1200" b="1" dirty="0" smtClean="0">
                <a:solidFill>
                  <a:schemeClr val="tx2"/>
                </a:solidFill>
                <a:latin typeface="Cambria" panose="02040503050406030204" pitchFamily="18" charset="0"/>
                <a:cs typeface="MV Boli" panose="02000500030200090000" pitchFamily="2" charset="0"/>
              </a:rPr>
              <a:t>Heterogeneous Conn</a:t>
            </a:r>
            <a:r>
              <a:rPr lang="en-US" sz="1200" b="1" dirty="0">
                <a:solidFill>
                  <a:schemeClr val="tx2"/>
                </a:solidFill>
                <a:latin typeface="Cambria" panose="02040503050406030204" pitchFamily="18" charset="0"/>
                <a:cs typeface="MV Boli" panose="02000500030200090000" pitchFamily="2" charset="0"/>
              </a:rPr>
              <a:t>.</a:t>
            </a:r>
          </a:p>
          <a:p>
            <a:pPr algn="ctr"/>
            <a:r>
              <a:rPr lang="en-US" sz="1200" b="1" dirty="0">
                <a:solidFill>
                  <a:schemeClr val="tx2"/>
                </a:solidFill>
                <a:latin typeface="Cambria" panose="02040503050406030204" pitchFamily="18" charset="0"/>
                <a:cs typeface="MV Boli" panose="02000500030200090000" pitchFamily="2" charset="0"/>
              </a:rPr>
              <a:t>Nix. Client + </a:t>
            </a:r>
            <a:r>
              <a:rPr lang="en-US" sz="1200" b="1" dirty="0" smtClean="0">
                <a:solidFill>
                  <a:schemeClr val="tx2"/>
                </a:solidFill>
                <a:latin typeface="Cambria" panose="02040503050406030204" pitchFamily="18" charset="0"/>
                <a:cs typeface="MV Boli" panose="02000500030200090000" pitchFamily="2" charset="0"/>
              </a:rPr>
              <a:t>Win Server</a:t>
            </a:r>
            <a:endParaRPr lang="en-US" sz="1200" b="1" dirty="0">
              <a:solidFill>
                <a:schemeClr val="tx2"/>
              </a:solidFill>
              <a:latin typeface="Cambria" panose="02040503050406030204" pitchFamily="18" charset="0"/>
              <a:cs typeface="MV Boli" panose="02000500030200090000" pitchFamily="2" charset="0"/>
            </a:endParaRPr>
          </a:p>
        </p:txBody>
      </p:sp>
      <p:sp>
        <p:nvSpPr>
          <p:cNvPr id="77" name="矩形 17"/>
          <p:cNvSpPr/>
          <p:nvPr/>
        </p:nvSpPr>
        <p:spPr>
          <a:xfrm>
            <a:off x="6761854" y="4156077"/>
            <a:ext cx="609601" cy="14622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1200" dirty="0" err="1" smtClean="0">
              <a:solidFill>
                <a:schemeClr val="tx2"/>
              </a:solidFill>
              <a:latin typeface="Cambria" panose="02040503050406030204" pitchFamily="18" charset="0"/>
            </a:endParaRPr>
          </a:p>
        </p:txBody>
      </p:sp>
      <p:sp>
        <p:nvSpPr>
          <p:cNvPr id="78" name="TextBox 77"/>
          <p:cNvSpPr txBox="1"/>
          <p:nvPr/>
        </p:nvSpPr>
        <p:spPr>
          <a:xfrm>
            <a:off x="6667380" y="3457736"/>
            <a:ext cx="809145" cy="276999"/>
          </a:xfrm>
          <a:prstGeom prst="rect">
            <a:avLst/>
          </a:prstGeom>
          <a:noFill/>
        </p:spPr>
        <p:txBody>
          <a:bodyPr wrap="square" rtlCol="0">
            <a:spAutoFit/>
          </a:bodyPr>
          <a:lstStyle/>
          <a:p>
            <a:pPr algn="ctr">
              <a:spcBef>
                <a:spcPts val="0"/>
              </a:spcBef>
              <a:spcAft>
                <a:spcPts val="0"/>
              </a:spcAft>
              <a:buClr>
                <a:schemeClr val="bg1"/>
              </a:buClr>
            </a:pPr>
            <a:r>
              <a:rPr lang="en-US" sz="1200" b="1" dirty="0">
                <a:solidFill>
                  <a:schemeClr val="tx2"/>
                </a:solidFill>
                <a:latin typeface="Cambria" panose="02040503050406030204" pitchFamily="18" charset="0"/>
              </a:rPr>
              <a:t>l</a:t>
            </a:r>
            <a:r>
              <a:rPr lang="en-US" sz="1200" b="1" dirty="0" smtClean="0">
                <a:solidFill>
                  <a:schemeClr val="tx2"/>
                </a:solidFill>
                <a:latin typeface="Cambria" panose="02040503050406030204" pitchFamily="18" charset="0"/>
              </a:rPr>
              <a:t>ocked</a:t>
            </a:r>
          </a:p>
        </p:txBody>
      </p:sp>
      <p:sp>
        <p:nvSpPr>
          <p:cNvPr id="79" name="TextBox 78"/>
          <p:cNvSpPr txBox="1"/>
          <p:nvPr/>
        </p:nvSpPr>
        <p:spPr>
          <a:xfrm>
            <a:off x="6228453" y="4666826"/>
            <a:ext cx="1637567" cy="276999"/>
          </a:xfrm>
          <a:prstGeom prst="rect">
            <a:avLst/>
          </a:prstGeom>
          <a:noFill/>
        </p:spPr>
        <p:txBody>
          <a:bodyPr wrap="square" rtlCol="0">
            <a:spAutoFit/>
          </a:bodyPr>
          <a:lstStyle/>
          <a:p>
            <a:pPr algn="ctr">
              <a:spcBef>
                <a:spcPts val="0"/>
              </a:spcBef>
              <a:spcAft>
                <a:spcPts val="0"/>
              </a:spcAft>
              <a:buClr>
                <a:schemeClr val="bg1"/>
              </a:buClr>
            </a:pPr>
            <a:r>
              <a:rPr lang="en-US" sz="1200" b="1" dirty="0">
                <a:solidFill>
                  <a:schemeClr val="tx2"/>
                </a:solidFill>
                <a:latin typeface="Cambria" panose="02040503050406030204" pitchFamily="18" charset="0"/>
              </a:rPr>
              <a:t>u</a:t>
            </a:r>
            <a:r>
              <a:rPr lang="en-US" sz="1200" b="1" dirty="0" smtClean="0">
                <a:solidFill>
                  <a:schemeClr val="tx2"/>
                </a:solidFill>
                <a:latin typeface="Cambria" panose="02040503050406030204" pitchFamily="18" charset="0"/>
              </a:rPr>
              <a:t>nlock </a:t>
            </a:r>
            <a:r>
              <a:rPr lang="en-US" sz="1200" b="1" dirty="0">
                <a:solidFill>
                  <a:schemeClr val="tx2"/>
                </a:solidFill>
                <a:latin typeface="Cambria" panose="02040503050406030204" pitchFamily="18" charset="0"/>
              </a:rPr>
              <a:t>s</a:t>
            </a:r>
            <a:r>
              <a:rPr lang="en-US" sz="1200" b="1" dirty="0" smtClean="0">
                <a:solidFill>
                  <a:schemeClr val="tx2"/>
                </a:solidFill>
                <a:latin typeface="Cambria" panose="02040503050406030204" pitchFamily="18" charset="0"/>
              </a:rPr>
              <a:t>ubrange </a:t>
            </a:r>
          </a:p>
        </p:txBody>
      </p:sp>
      <p:sp>
        <p:nvSpPr>
          <p:cNvPr id="80" name="TextBox 79"/>
          <p:cNvSpPr txBox="1"/>
          <p:nvPr/>
        </p:nvSpPr>
        <p:spPr>
          <a:xfrm>
            <a:off x="6539708" y="4202208"/>
            <a:ext cx="931170" cy="307777"/>
          </a:xfrm>
          <a:prstGeom prst="rect">
            <a:avLst/>
          </a:prstGeom>
          <a:noFill/>
        </p:spPr>
        <p:txBody>
          <a:bodyPr wrap="square" rtlCol="0">
            <a:spAutoFit/>
          </a:bodyPr>
          <a:lstStyle/>
          <a:p>
            <a:pPr algn="ctr">
              <a:spcBef>
                <a:spcPts val="0"/>
              </a:spcBef>
              <a:spcAft>
                <a:spcPts val="0"/>
              </a:spcAft>
              <a:buClr>
                <a:schemeClr val="bg1"/>
              </a:buClr>
            </a:pPr>
            <a:r>
              <a:rPr lang="en-US" sz="1400" b="1" dirty="0" smtClean="0">
                <a:solidFill>
                  <a:schemeClr val="accent4">
                    <a:lumMod val="60000"/>
                    <a:lumOff val="40000"/>
                  </a:schemeClr>
                </a:solidFill>
                <a:latin typeface="Cambria" panose="02040503050406030204" pitchFamily="18" charset="0"/>
              </a:rPr>
              <a:t>ERROR</a:t>
            </a:r>
          </a:p>
        </p:txBody>
      </p:sp>
      <p:grpSp>
        <p:nvGrpSpPr>
          <p:cNvPr id="81" name="组合 16"/>
          <p:cNvGrpSpPr/>
          <p:nvPr/>
        </p:nvGrpSpPr>
        <p:grpSpPr>
          <a:xfrm>
            <a:off x="455295" y="2553859"/>
            <a:ext cx="3181350" cy="358140"/>
            <a:chOff x="278130" y="3032760"/>
            <a:chExt cx="3181350" cy="358140"/>
          </a:xfrm>
        </p:grpSpPr>
        <p:grpSp>
          <p:nvGrpSpPr>
            <p:cNvPr id="82" name="组合 5"/>
            <p:cNvGrpSpPr/>
            <p:nvPr/>
          </p:nvGrpSpPr>
          <p:grpSpPr>
            <a:xfrm>
              <a:off x="1333500" y="3032760"/>
              <a:ext cx="2125980" cy="358140"/>
              <a:chOff x="1287780" y="2514600"/>
              <a:chExt cx="2125980" cy="358140"/>
            </a:xfrm>
          </p:grpSpPr>
          <p:sp>
            <p:nvSpPr>
              <p:cNvPr id="84" name="矩形 1"/>
              <p:cNvSpPr/>
              <p:nvPr/>
            </p:nvSpPr>
            <p:spPr>
              <a:xfrm>
                <a:off x="12877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0</a:t>
                </a:r>
              </a:p>
            </p:txBody>
          </p:sp>
          <p:sp>
            <p:nvSpPr>
              <p:cNvPr id="85" name="矩形 6"/>
              <p:cNvSpPr/>
              <p:nvPr/>
            </p:nvSpPr>
            <p:spPr>
              <a:xfrm>
                <a:off x="15925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1</a:t>
                </a:r>
                <a:endParaRPr lang="en-US" sz="1800" b="1" dirty="0" smtClean="0">
                  <a:solidFill>
                    <a:schemeClr val="tx2"/>
                  </a:solidFill>
                  <a:latin typeface="Cambria" panose="02040503050406030204" pitchFamily="18" charset="0"/>
                </a:endParaRPr>
              </a:p>
            </p:txBody>
          </p:sp>
          <p:sp>
            <p:nvSpPr>
              <p:cNvPr id="86" name="矩形 7"/>
              <p:cNvSpPr/>
              <p:nvPr/>
            </p:nvSpPr>
            <p:spPr>
              <a:xfrm>
                <a:off x="18973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2</a:t>
                </a:r>
              </a:p>
            </p:txBody>
          </p:sp>
          <p:sp>
            <p:nvSpPr>
              <p:cNvPr id="87" name="矩形 8"/>
              <p:cNvSpPr/>
              <p:nvPr/>
            </p:nvSpPr>
            <p:spPr>
              <a:xfrm>
                <a:off x="22021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3</a:t>
                </a:r>
                <a:endParaRPr lang="en-US" sz="1800" b="1" dirty="0" smtClean="0">
                  <a:solidFill>
                    <a:schemeClr val="tx2"/>
                  </a:solidFill>
                  <a:latin typeface="Cambria" panose="02040503050406030204" pitchFamily="18" charset="0"/>
                </a:endParaRPr>
              </a:p>
            </p:txBody>
          </p:sp>
          <p:sp>
            <p:nvSpPr>
              <p:cNvPr id="88" name="矩形 9"/>
              <p:cNvSpPr/>
              <p:nvPr/>
            </p:nvSpPr>
            <p:spPr>
              <a:xfrm>
                <a:off x="25069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4</a:t>
                </a:r>
                <a:endParaRPr lang="en-US" sz="1800" b="1" dirty="0" smtClean="0">
                  <a:solidFill>
                    <a:schemeClr val="tx2"/>
                  </a:solidFill>
                  <a:latin typeface="Cambria" panose="02040503050406030204" pitchFamily="18" charset="0"/>
                </a:endParaRPr>
              </a:p>
            </p:txBody>
          </p:sp>
          <p:sp>
            <p:nvSpPr>
              <p:cNvPr id="89" name="矩形 10"/>
              <p:cNvSpPr/>
              <p:nvPr/>
            </p:nvSpPr>
            <p:spPr>
              <a:xfrm>
                <a:off x="28117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5</a:t>
                </a:r>
              </a:p>
            </p:txBody>
          </p:sp>
          <p:sp>
            <p:nvSpPr>
              <p:cNvPr id="90" name="矩形 11"/>
              <p:cNvSpPr/>
              <p:nvPr/>
            </p:nvSpPr>
            <p:spPr>
              <a:xfrm>
                <a:off x="31165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6</a:t>
                </a:r>
                <a:endParaRPr lang="en-US" sz="1800" b="1" dirty="0" smtClean="0">
                  <a:solidFill>
                    <a:schemeClr val="tx2"/>
                  </a:solidFill>
                  <a:latin typeface="Cambria" panose="02040503050406030204" pitchFamily="18" charset="0"/>
                </a:endParaRPr>
              </a:p>
            </p:txBody>
          </p:sp>
        </p:grpSp>
        <p:sp>
          <p:nvSpPr>
            <p:cNvPr id="83" name="文本框 12"/>
            <p:cNvSpPr txBox="1"/>
            <p:nvPr/>
          </p:nvSpPr>
          <p:spPr>
            <a:xfrm>
              <a:off x="278130" y="3073330"/>
              <a:ext cx="1055370" cy="276999"/>
            </a:xfrm>
            <a:prstGeom prst="rect">
              <a:avLst/>
            </a:prstGeom>
            <a:noFill/>
          </p:spPr>
          <p:txBody>
            <a:bodyPr wrap="square" rtlCol="0">
              <a:spAutoFit/>
            </a:bodyPr>
            <a:lstStyle/>
            <a:p>
              <a:pPr algn="ctr">
                <a:spcBef>
                  <a:spcPts val="0"/>
                </a:spcBef>
                <a:spcAft>
                  <a:spcPts val="0"/>
                </a:spcAft>
                <a:buClr>
                  <a:schemeClr val="bg1"/>
                </a:buClr>
              </a:pPr>
              <a:r>
                <a:rPr lang="en-US" sz="1200" b="1" dirty="0" smtClean="0">
                  <a:solidFill>
                    <a:schemeClr val="tx2"/>
                  </a:solidFill>
                  <a:latin typeface="Cambria" panose="02040503050406030204" pitchFamily="18" charset="0"/>
                </a:rPr>
                <a:t>Byte range</a:t>
              </a:r>
            </a:p>
          </p:txBody>
        </p:sp>
      </p:grpSp>
      <p:sp>
        <p:nvSpPr>
          <p:cNvPr id="91" name="矩形 17"/>
          <p:cNvSpPr/>
          <p:nvPr/>
        </p:nvSpPr>
        <p:spPr>
          <a:xfrm>
            <a:off x="1510665" y="2725202"/>
            <a:ext cx="609599" cy="14622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1200" dirty="0" err="1" smtClean="0">
              <a:solidFill>
                <a:schemeClr val="tx2"/>
              </a:solidFill>
              <a:latin typeface="Cambria" panose="02040503050406030204" pitchFamily="18" charset="0"/>
            </a:endParaRPr>
          </a:p>
        </p:txBody>
      </p:sp>
      <p:sp>
        <p:nvSpPr>
          <p:cNvPr id="92" name="矩形 23"/>
          <p:cNvSpPr/>
          <p:nvPr/>
        </p:nvSpPr>
        <p:spPr>
          <a:xfrm>
            <a:off x="2729865" y="2727262"/>
            <a:ext cx="566957" cy="14416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1200" dirty="0" err="1" smtClean="0">
              <a:solidFill>
                <a:schemeClr val="tx2"/>
              </a:solidFill>
              <a:latin typeface="Cambria" panose="02040503050406030204" pitchFamily="18" charset="0"/>
            </a:endParaRPr>
          </a:p>
        </p:txBody>
      </p:sp>
      <p:sp>
        <p:nvSpPr>
          <p:cNvPr id="93" name="Freeform 30"/>
          <p:cNvSpPr/>
          <p:nvPr/>
        </p:nvSpPr>
        <p:spPr>
          <a:xfrm>
            <a:off x="1556338" y="2324456"/>
            <a:ext cx="556307" cy="181105"/>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mbria" panose="02040503050406030204" pitchFamily="18" charset="0"/>
            </a:endParaRPr>
          </a:p>
        </p:txBody>
      </p:sp>
      <p:sp>
        <p:nvSpPr>
          <p:cNvPr id="94" name="Freeform 30"/>
          <p:cNvSpPr/>
          <p:nvPr/>
        </p:nvSpPr>
        <p:spPr>
          <a:xfrm rot="10800000">
            <a:off x="1549214" y="2952953"/>
            <a:ext cx="1740485" cy="255118"/>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mbria" panose="02040503050406030204" pitchFamily="18" charset="0"/>
            </a:endParaRPr>
          </a:p>
        </p:txBody>
      </p:sp>
      <p:sp>
        <p:nvSpPr>
          <p:cNvPr id="95" name="矩形 17"/>
          <p:cNvSpPr/>
          <p:nvPr/>
        </p:nvSpPr>
        <p:spPr>
          <a:xfrm>
            <a:off x="2120265" y="2725202"/>
            <a:ext cx="609601" cy="14622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1200" dirty="0" err="1" smtClean="0">
              <a:solidFill>
                <a:schemeClr val="tx2"/>
              </a:solidFill>
              <a:latin typeface="Cambria" panose="02040503050406030204" pitchFamily="18" charset="0"/>
            </a:endParaRPr>
          </a:p>
        </p:txBody>
      </p:sp>
      <p:sp>
        <p:nvSpPr>
          <p:cNvPr id="96" name="TextBox 95"/>
          <p:cNvSpPr txBox="1"/>
          <p:nvPr/>
        </p:nvSpPr>
        <p:spPr>
          <a:xfrm>
            <a:off x="1476139" y="2002195"/>
            <a:ext cx="678652" cy="276999"/>
          </a:xfrm>
          <a:prstGeom prst="rect">
            <a:avLst/>
          </a:prstGeom>
          <a:noFill/>
        </p:spPr>
        <p:txBody>
          <a:bodyPr wrap="square" rtlCol="0">
            <a:spAutoFit/>
          </a:bodyPr>
          <a:lstStyle/>
          <a:p>
            <a:pPr algn="ctr">
              <a:spcBef>
                <a:spcPts val="0"/>
              </a:spcBef>
              <a:spcAft>
                <a:spcPts val="0"/>
              </a:spcAft>
              <a:buClr>
                <a:schemeClr val="bg1"/>
              </a:buClr>
            </a:pPr>
            <a:r>
              <a:rPr lang="en-US" sz="1200" b="1" dirty="0">
                <a:solidFill>
                  <a:schemeClr val="tx2"/>
                </a:solidFill>
                <a:latin typeface="Cambria" panose="02040503050406030204" pitchFamily="18" charset="0"/>
              </a:rPr>
              <a:t>l</a:t>
            </a:r>
            <a:r>
              <a:rPr lang="en-US" sz="1200" b="1" dirty="0" smtClean="0">
                <a:solidFill>
                  <a:schemeClr val="tx2"/>
                </a:solidFill>
                <a:latin typeface="Cambria" panose="02040503050406030204" pitchFamily="18" charset="0"/>
              </a:rPr>
              <a:t>ocked</a:t>
            </a:r>
          </a:p>
        </p:txBody>
      </p:sp>
      <p:sp>
        <p:nvSpPr>
          <p:cNvPr id="97" name="TextBox 96"/>
          <p:cNvSpPr txBox="1"/>
          <p:nvPr/>
        </p:nvSpPr>
        <p:spPr>
          <a:xfrm>
            <a:off x="1586864" y="3235951"/>
            <a:ext cx="1637567" cy="276999"/>
          </a:xfrm>
          <a:prstGeom prst="rect">
            <a:avLst/>
          </a:prstGeom>
          <a:noFill/>
        </p:spPr>
        <p:txBody>
          <a:bodyPr wrap="square" rtlCol="0">
            <a:spAutoFit/>
          </a:bodyPr>
          <a:lstStyle/>
          <a:p>
            <a:pPr algn="ctr">
              <a:spcBef>
                <a:spcPts val="0"/>
              </a:spcBef>
              <a:spcAft>
                <a:spcPts val="0"/>
              </a:spcAft>
              <a:buClr>
                <a:schemeClr val="bg1"/>
              </a:buClr>
            </a:pPr>
            <a:r>
              <a:rPr lang="en-US" sz="1200" b="1" dirty="0" smtClean="0">
                <a:solidFill>
                  <a:schemeClr val="tx2"/>
                </a:solidFill>
                <a:latin typeface="Cambria" panose="02040503050406030204" pitchFamily="18" charset="0"/>
              </a:rPr>
              <a:t>unlock</a:t>
            </a:r>
          </a:p>
        </p:txBody>
      </p:sp>
      <p:sp>
        <p:nvSpPr>
          <p:cNvPr id="99" name="Rectangle 98"/>
          <p:cNvSpPr/>
          <p:nvPr/>
        </p:nvSpPr>
        <p:spPr>
          <a:xfrm>
            <a:off x="286780" y="936972"/>
            <a:ext cx="4462838" cy="523220"/>
          </a:xfrm>
          <a:prstGeom prst="rect">
            <a:avLst/>
          </a:prstGeom>
        </p:spPr>
        <p:txBody>
          <a:bodyPr wrap="square">
            <a:spAutoFit/>
          </a:bodyPr>
          <a:lstStyle/>
          <a:p>
            <a:pPr lvl="0"/>
            <a:r>
              <a:rPr lang="en-US" sz="1400" b="1" dirty="0">
                <a:solidFill>
                  <a:schemeClr val="tx2"/>
                </a:solidFill>
                <a:latin typeface="Cambria" panose="02040503050406030204" pitchFamily="18" charset="0"/>
                <a:cs typeface="MV Boli" panose="02000500030200090000" pitchFamily="2" charset="0"/>
              </a:rPr>
              <a:t>How does client know the server types? </a:t>
            </a:r>
          </a:p>
          <a:p>
            <a:pPr lvl="0"/>
            <a:r>
              <a:rPr lang="en-US" sz="1400" b="1" dirty="0" smtClean="0">
                <a:solidFill>
                  <a:schemeClr val="tx2"/>
                </a:solidFill>
                <a:latin typeface="Cambria" panose="02040503050406030204" pitchFamily="18" charset="0"/>
                <a:cs typeface="MV Boli" panose="02000500030200090000" pitchFamily="2" charset="0"/>
              </a:rPr>
              <a:t>Below trick  is used to </a:t>
            </a:r>
            <a:r>
              <a:rPr lang="en-US" sz="1400" b="1" dirty="0">
                <a:solidFill>
                  <a:schemeClr val="tx2"/>
                </a:solidFill>
                <a:latin typeface="Cambria" panose="02040503050406030204" pitchFamily="18" charset="0"/>
                <a:cs typeface="MV Boli" panose="02000500030200090000" pitchFamily="2" charset="0"/>
              </a:rPr>
              <a:t>work around the uncertain.</a:t>
            </a:r>
          </a:p>
        </p:txBody>
      </p:sp>
      <p:sp>
        <p:nvSpPr>
          <p:cNvPr id="100" name="Freeform 30"/>
          <p:cNvSpPr/>
          <p:nvPr/>
        </p:nvSpPr>
        <p:spPr>
          <a:xfrm>
            <a:off x="2733392" y="2324455"/>
            <a:ext cx="556307" cy="181105"/>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mbria" panose="02040503050406030204" pitchFamily="18" charset="0"/>
            </a:endParaRPr>
          </a:p>
        </p:txBody>
      </p:sp>
      <p:sp>
        <p:nvSpPr>
          <p:cNvPr id="101" name="TextBox 100"/>
          <p:cNvSpPr txBox="1"/>
          <p:nvPr/>
        </p:nvSpPr>
        <p:spPr>
          <a:xfrm>
            <a:off x="2653193" y="2002194"/>
            <a:ext cx="678652" cy="276999"/>
          </a:xfrm>
          <a:prstGeom prst="rect">
            <a:avLst/>
          </a:prstGeom>
          <a:noFill/>
        </p:spPr>
        <p:txBody>
          <a:bodyPr wrap="square" rtlCol="0">
            <a:spAutoFit/>
          </a:bodyPr>
          <a:lstStyle/>
          <a:p>
            <a:pPr algn="ctr">
              <a:spcBef>
                <a:spcPts val="0"/>
              </a:spcBef>
              <a:spcAft>
                <a:spcPts val="0"/>
              </a:spcAft>
              <a:buClr>
                <a:schemeClr val="bg1"/>
              </a:buClr>
            </a:pPr>
            <a:r>
              <a:rPr lang="en-US" sz="1200" b="1" dirty="0">
                <a:solidFill>
                  <a:schemeClr val="tx2"/>
                </a:solidFill>
                <a:latin typeface="Cambria" panose="02040503050406030204" pitchFamily="18" charset="0"/>
              </a:rPr>
              <a:t>l</a:t>
            </a:r>
            <a:r>
              <a:rPr lang="en-US" sz="1200" b="1" dirty="0" smtClean="0">
                <a:solidFill>
                  <a:schemeClr val="tx2"/>
                </a:solidFill>
                <a:latin typeface="Cambria" panose="02040503050406030204" pitchFamily="18" charset="0"/>
              </a:rPr>
              <a:t>ocked</a:t>
            </a:r>
          </a:p>
        </p:txBody>
      </p:sp>
      <p:sp>
        <p:nvSpPr>
          <p:cNvPr id="102" name="矩形 17"/>
          <p:cNvSpPr/>
          <p:nvPr/>
        </p:nvSpPr>
        <p:spPr>
          <a:xfrm>
            <a:off x="1510666" y="2732929"/>
            <a:ext cx="609599" cy="14622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1200" dirty="0" err="1" smtClean="0">
              <a:solidFill>
                <a:schemeClr val="tx2"/>
              </a:solidFill>
              <a:latin typeface="Cambria" panose="02040503050406030204" pitchFamily="18" charset="0"/>
            </a:endParaRPr>
          </a:p>
        </p:txBody>
      </p:sp>
      <p:sp>
        <p:nvSpPr>
          <p:cNvPr id="103" name="矩形 23"/>
          <p:cNvSpPr/>
          <p:nvPr/>
        </p:nvSpPr>
        <p:spPr>
          <a:xfrm>
            <a:off x="2728066" y="2724544"/>
            <a:ext cx="566957" cy="14416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1200" dirty="0" err="1" smtClean="0">
              <a:solidFill>
                <a:schemeClr val="tx2"/>
              </a:solidFill>
              <a:latin typeface="Cambria" panose="02040503050406030204" pitchFamily="18" charset="0"/>
            </a:endParaRPr>
          </a:p>
        </p:txBody>
      </p:sp>
      <p:sp>
        <p:nvSpPr>
          <p:cNvPr id="104" name="Rectangle 103"/>
          <p:cNvSpPr/>
          <p:nvPr/>
        </p:nvSpPr>
        <p:spPr>
          <a:xfrm>
            <a:off x="351325" y="3939507"/>
            <a:ext cx="4398293" cy="646331"/>
          </a:xfrm>
          <a:prstGeom prst="rect">
            <a:avLst/>
          </a:prstGeom>
        </p:spPr>
        <p:txBody>
          <a:bodyPr wrap="square">
            <a:spAutoFit/>
          </a:bodyPr>
          <a:lstStyle/>
          <a:p>
            <a:pPr lvl="0"/>
            <a:r>
              <a:rPr lang="en-US" sz="1800" b="1" dirty="0" smtClean="0">
                <a:solidFill>
                  <a:schemeClr val="tx2"/>
                </a:solidFill>
                <a:latin typeface="Cambria" panose="02040503050406030204" pitchFamily="18" charset="0"/>
                <a:cs typeface="MV Boli" panose="02000500030200090000" pitchFamily="2" charset="0"/>
              </a:rPr>
              <a:t>However, this is discouraged in RFC</a:t>
            </a:r>
            <a:r>
              <a:rPr lang="en-US" sz="1800" b="1" dirty="0">
                <a:solidFill>
                  <a:schemeClr val="tx2"/>
                </a:solidFill>
                <a:latin typeface="Cambria" panose="02040503050406030204" pitchFamily="18" charset="0"/>
                <a:cs typeface="MV Boli" panose="02000500030200090000" pitchFamily="2" charset="0"/>
              </a:rPr>
              <a:t>.</a:t>
            </a:r>
            <a:r>
              <a:rPr lang="en-US" sz="1800" b="1" dirty="0" smtClean="0">
                <a:solidFill>
                  <a:schemeClr val="tx2"/>
                </a:solidFill>
                <a:latin typeface="Cambria" panose="02040503050406030204" pitchFamily="18" charset="0"/>
                <a:cs typeface="MV Boli" panose="02000500030200090000" pitchFamily="2" charset="0"/>
              </a:rPr>
              <a:t> Why?</a:t>
            </a:r>
            <a:endParaRPr lang="en-US" sz="1800" b="1" dirty="0">
              <a:solidFill>
                <a:schemeClr val="tx2"/>
              </a:solidFill>
              <a:latin typeface="Cambria" panose="02040503050406030204" pitchFamily="18" charset="0"/>
              <a:cs typeface="MV Boli" panose="02000500030200090000" pitchFamily="2" charset="0"/>
            </a:endParaRPr>
          </a:p>
        </p:txBody>
      </p:sp>
    </p:spTree>
    <p:extLst>
      <p:ext uri="{BB962C8B-B14F-4D97-AF65-F5344CB8AC3E}">
        <p14:creationId xmlns:p14="http://schemas.microsoft.com/office/powerpoint/2010/main" val="39135273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randombar(horizontal)">
                                      <p:cBhvr>
                                        <p:cTn id="15" dur="500"/>
                                        <p:tgtEl>
                                          <p:spTgt spid="6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randombar(horizontal)">
                                      <p:cBhvr>
                                        <p:cTn id="18" dur="500"/>
                                        <p:tgtEl>
                                          <p:spTgt spid="1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randombar(horizontal)">
                                      <p:cBhvr>
                                        <p:cTn id="21" dur="500"/>
                                        <p:tgtEl>
                                          <p:spTgt spid="2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randombar(horizontal)">
                                      <p:cBhvr>
                                        <p:cTn id="24" dur="500"/>
                                        <p:tgtEl>
                                          <p:spTgt spid="2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down)">
                                      <p:cBhvr>
                                        <p:cTn id="32" dur="500"/>
                                        <p:tgtEl>
                                          <p:spTgt spid="6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xit" presetSubtype="0" fill="hold" grpId="1" nodeType="clickEffect">
                                  <p:stCondLst>
                                    <p:cond delay="0"/>
                                  </p:stCondLst>
                                  <p:childTnLst>
                                    <p:animEffect transition="out" filter="fade">
                                      <p:cBhvr>
                                        <p:cTn id="39" dur="1000"/>
                                        <p:tgtEl>
                                          <p:spTgt spid="60"/>
                                        </p:tgtEl>
                                      </p:cBhvr>
                                    </p:animEffect>
                                    <p:anim calcmode="lin" valueType="num">
                                      <p:cBhvr>
                                        <p:cTn id="40" dur="1000"/>
                                        <p:tgtEl>
                                          <p:spTgt spid="60"/>
                                        </p:tgtEl>
                                        <p:attrNameLst>
                                          <p:attrName>ppt_x</p:attrName>
                                        </p:attrNameLst>
                                      </p:cBhvr>
                                      <p:tavLst>
                                        <p:tav tm="0">
                                          <p:val>
                                            <p:strVal val="ppt_x"/>
                                          </p:val>
                                        </p:tav>
                                        <p:tav tm="100000">
                                          <p:val>
                                            <p:strVal val="ppt_x"/>
                                          </p:val>
                                        </p:tav>
                                      </p:tavLst>
                                    </p:anim>
                                    <p:anim calcmode="lin" valueType="num">
                                      <p:cBhvr>
                                        <p:cTn id="41" dur="1000"/>
                                        <p:tgtEl>
                                          <p:spTgt spid="60"/>
                                        </p:tgtEl>
                                        <p:attrNameLst>
                                          <p:attrName>ppt_y</p:attrName>
                                        </p:attrNameLst>
                                      </p:cBhvr>
                                      <p:tavLst>
                                        <p:tav tm="0">
                                          <p:val>
                                            <p:strVal val="ppt_y"/>
                                          </p:val>
                                        </p:tav>
                                        <p:tav tm="100000">
                                          <p:val>
                                            <p:strVal val="ppt_y+.1"/>
                                          </p:val>
                                        </p:tav>
                                      </p:tavLst>
                                    </p:anim>
                                    <p:set>
                                      <p:cBhvr>
                                        <p:cTn id="42" dur="1" fill="hold">
                                          <p:stCondLst>
                                            <p:cond delay="999"/>
                                          </p:stCondLst>
                                        </p:cTn>
                                        <p:tgtEl>
                                          <p:spTgt spid="6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25"/>
                                        </p:tgtEl>
                                      </p:cBhvr>
                                    </p:animEffect>
                                    <p:set>
                                      <p:cBhvr>
                                        <p:cTn id="47" dur="1" fill="hold">
                                          <p:stCondLst>
                                            <p:cond delay="499"/>
                                          </p:stCondLst>
                                        </p:cTn>
                                        <p:tgtEl>
                                          <p:spTgt spid="25"/>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5"/>
                                        </p:tgtEl>
                                      </p:cBhvr>
                                    </p:animEffect>
                                    <p:set>
                                      <p:cBhvr>
                                        <p:cTn id="50" dur="1" fill="hold">
                                          <p:stCondLst>
                                            <p:cond delay="499"/>
                                          </p:stCondLst>
                                        </p:cTn>
                                        <p:tgtEl>
                                          <p:spTgt spid="5"/>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61"/>
                                        </p:tgtEl>
                                      </p:cBhvr>
                                    </p:animEffect>
                                    <p:set>
                                      <p:cBhvr>
                                        <p:cTn id="53" dur="1" fill="hold">
                                          <p:stCondLst>
                                            <p:cond delay="499"/>
                                          </p:stCondLst>
                                        </p:cTn>
                                        <p:tgtEl>
                                          <p:spTgt spid="61"/>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27"/>
                                        </p:tgtEl>
                                      </p:cBhvr>
                                    </p:animEffect>
                                    <p:set>
                                      <p:cBhvr>
                                        <p:cTn id="56" dur="1" fill="hold">
                                          <p:stCondLst>
                                            <p:cond delay="499"/>
                                          </p:stCondLst>
                                        </p:cTn>
                                        <p:tgtEl>
                                          <p:spTgt spid="2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randombar(horizontal)">
                                      <p:cBhvr>
                                        <p:cTn id="61" dur="500"/>
                                        <p:tgtEl>
                                          <p:spTgt spid="76"/>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randombar(horizontal)">
                                      <p:cBhvr>
                                        <p:cTn id="66" dur="500"/>
                                        <p:tgtEl>
                                          <p:spTgt spid="78"/>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74"/>
                                        </p:tgtEl>
                                        <p:attrNameLst>
                                          <p:attrName>style.visibility</p:attrName>
                                        </p:attrNameLst>
                                      </p:cBhvr>
                                      <p:to>
                                        <p:strVal val="visible"/>
                                      </p:to>
                                    </p:set>
                                    <p:animEffect transition="in" filter="randombar(horizontal)">
                                      <p:cBhvr>
                                        <p:cTn id="69" dur="500"/>
                                        <p:tgtEl>
                                          <p:spTgt spid="74"/>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randombar(horizontal)">
                                      <p:cBhvr>
                                        <p:cTn id="72" dur="500"/>
                                        <p:tgtEl>
                                          <p:spTgt spid="77"/>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randombar(horizontal)">
                                      <p:cBhvr>
                                        <p:cTn id="75" dur="500"/>
                                        <p:tgtEl>
                                          <p:spTgt spid="73"/>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randombar(horizontal)">
                                      <p:cBhvr>
                                        <p:cTn id="78" dur="500"/>
                                        <p:tgtEl>
                                          <p:spTgt spid="72"/>
                                        </p:tgtEl>
                                      </p:cBhvr>
                                    </p:animEffect>
                                  </p:childTnLst>
                                </p:cTn>
                              </p:par>
                              <p:par>
                                <p:cTn id="79" presetID="14" presetClass="entr" presetSubtype="10" fill="hold" nodeType="with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randombar(horizontal)">
                                      <p:cBhvr>
                                        <p:cTn id="81" dur="500"/>
                                        <p:tgtEl>
                                          <p:spTgt spid="6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79"/>
                                        </p:tgtEl>
                                        <p:attrNameLst>
                                          <p:attrName>style.visibility</p:attrName>
                                        </p:attrNameLst>
                                      </p:cBhvr>
                                      <p:to>
                                        <p:strVal val="visible"/>
                                      </p:to>
                                    </p:set>
                                    <p:animEffect transition="in" filter="wipe(down)">
                                      <p:cBhvr>
                                        <p:cTn id="86" dur="500"/>
                                        <p:tgtEl>
                                          <p:spTgt spid="79"/>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animEffect transition="in" filter="wipe(down)">
                                      <p:cBhvr>
                                        <p:cTn id="89" dur="500"/>
                                        <p:tgtEl>
                                          <p:spTgt spid="75"/>
                                        </p:tgtEl>
                                      </p:cBhvr>
                                    </p:animEffect>
                                  </p:childTnLst>
                                </p:cTn>
                              </p:par>
                            </p:childTnLst>
                          </p:cTn>
                        </p:par>
                      </p:childTnLst>
                    </p:cTn>
                  </p:par>
                  <p:par>
                    <p:cTn id="90" fill="hold">
                      <p:stCondLst>
                        <p:cond delay="indefinite"/>
                      </p:stCondLst>
                      <p:childTnLst>
                        <p:par>
                          <p:cTn id="91" fill="hold">
                            <p:stCondLst>
                              <p:cond delay="0"/>
                            </p:stCondLst>
                            <p:childTnLst>
                              <p:par>
                                <p:cTn id="92" presetID="32" presetClass="emph" presetSubtype="0" repeatCount="3000" fill="hold" nodeType="clickEffect">
                                  <p:stCondLst>
                                    <p:cond delay="0"/>
                                  </p:stCondLst>
                                  <p:childTnLst>
                                    <p:animRot by="120000">
                                      <p:cBhvr>
                                        <p:cTn id="93" dur="50" fill="hold">
                                          <p:stCondLst>
                                            <p:cond delay="0"/>
                                          </p:stCondLst>
                                        </p:cTn>
                                        <p:tgtEl>
                                          <p:spTgt spid="62"/>
                                        </p:tgtEl>
                                        <p:attrNameLst>
                                          <p:attrName>r</p:attrName>
                                        </p:attrNameLst>
                                      </p:cBhvr>
                                    </p:animRot>
                                    <p:animRot by="-240000">
                                      <p:cBhvr>
                                        <p:cTn id="94" dur="100" fill="hold">
                                          <p:stCondLst>
                                            <p:cond delay="100"/>
                                          </p:stCondLst>
                                        </p:cTn>
                                        <p:tgtEl>
                                          <p:spTgt spid="62"/>
                                        </p:tgtEl>
                                        <p:attrNameLst>
                                          <p:attrName>r</p:attrName>
                                        </p:attrNameLst>
                                      </p:cBhvr>
                                    </p:animRot>
                                    <p:animRot by="240000">
                                      <p:cBhvr>
                                        <p:cTn id="95" dur="100" fill="hold">
                                          <p:stCondLst>
                                            <p:cond delay="200"/>
                                          </p:stCondLst>
                                        </p:cTn>
                                        <p:tgtEl>
                                          <p:spTgt spid="62"/>
                                        </p:tgtEl>
                                        <p:attrNameLst>
                                          <p:attrName>r</p:attrName>
                                        </p:attrNameLst>
                                      </p:cBhvr>
                                    </p:animRot>
                                    <p:animRot by="-240000">
                                      <p:cBhvr>
                                        <p:cTn id="96" dur="100" fill="hold">
                                          <p:stCondLst>
                                            <p:cond delay="300"/>
                                          </p:stCondLst>
                                        </p:cTn>
                                        <p:tgtEl>
                                          <p:spTgt spid="62"/>
                                        </p:tgtEl>
                                        <p:attrNameLst>
                                          <p:attrName>r</p:attrName>
                                        </p:attrNameLst>
                                      </p:cBhvr>
                                    </p:animRot>
                                    <p:animRot by="120000">
                                      <p:cBhvr>
                                        <p:cTn id="97" dur="100" fill="hold">
                                          <p:stCondLst>
                                            <p:cond delay="400"/>
                                          </p:stCondLst>
                                        </p:cTn>
                                        <p:tgtEl>
                                          <p:spTgt spid="62"/>
                                        </p:tgtEl>
                                        <p:attrNameLst>
                                          <p:attrName>r</p:attrName>
                                        </p:attrNameLst>
                                      </p:cBhvr>
                                    </p:animRot>
                                  </p:childTnLst>
                                </p:cTn>
                              </p:par>
                            </p:childTnLst>
                          </p:cTn>
                        </p:par>
                        <p:par>
                          <p:cTn id="98" fill="hold">
                            <p:stCondLst>
                              <p:cond delay="1500"/>
                            </p:stCondLst>
                            <p:childTnLst>
                              <p:par>
                                <p:cTn id="99" presetID="10" presetClass="entr" presetSubtype="0" fill="hold" grpId="0" nodeType="afterEffect">
                                  <p:stCondLst>
                                    <p:cond delay="0"/>
                                  </p:stCondLst>
                                  <p:childTnLst>
                                    <p:set>
                                      <p:cBhvr>
                                        <p:cTn id="100" dur="1" fill="hold">
                                          <p:stCondLst>
                                            <p:cond delay="0"/>
                                          </p:stCondLst>
                                        </p:cTn>
                                        <p:tgtEl>
                                          <p:spTgt spid="80"/>
                                        </p:tgtEl>
                                        <p:attrNameLst>
                                          <p:attrName>style.visibility</p:attrName>
                                        </p:attrNameLst>
                                      </p:cBhvr>
                                      <p:to>
                                        <p:strVal val="visible"/>
                                      </p:to>
                                    </p:set>
                                    <p:animEffect transition="in" filter="fade">
                                      <p:cBhvr>
                                        <p:cTn id="101" dur="500"/>
                                        <p:tgtEl>
                                          <p:spTgt spid="80"/>
                                        </p:tgtEl>
                                      </p:cBhvr>
                                    </p:animEffect>
                                  </p:childTnLst>
                                </p:cTn>
                              </p:par>
                            </p:childTnLst>
                          </p:cTn>
                        </p:par>
                        <p:par>
                          <p:cTn id="102" fill="hold">
                            <p:stCondLst>
                              <p:cond delay="2000"/>
                            </p:stCondLst>
                            <p:childTnLst>
                              <p:par>
                                <p:cTn id="103" presetID="26" presetClass="emph" presetSubtype="0" repeatCount="4000" fill="hold" grpId="1" nodeType="afterEffect">
                                  <p:stCondLst>
                                    <p:cond delay="0"/>
                                  </p:stCondLst>
                                  <p:childTnLst>
                                    <p:animEffect transition="out" filter="fade">
                                      <p:cBhvr>
                                        <p:cTn id="104" dur="500" tmFilter="0, 0; .2, .5; .8, .5; 1, 0"/>
                                        <p:tgtEl>
                                          <p:spTgt spid="80"/>
                                        </p:tgtEl>
                                      </p:cBhvr>
                                    </p:animEffect>
                                    <p:animScale>
                                      <p:cBhvr>
                                        <p:cTn id="105" dur="250" autoRev="1" fill="hold"/>
                                        <p:tgtEl>
                                          <p:spTgt spid="80"/>
                                        </p:tgtEl>
                                      </p:cBhvr>
                                      <p:by x="105000" y="105000"/>
                                    </p:animScale>
                                  </p:childTnLst>
                                </p:cTn>
                              </p:par>
                            </p:childTnLst>
                          </p:cTn>
                        </p:par>
                        <p:par>
                          <p:cTn id="106" fill="hold">
                            <p:stCondLst>
                              <p:cond delay="4000"/>
                            </p:stCondLst>
                            <p:childTnLst>
                              <p:par>
                                <p:cTn id="107" presetID="10" presetClass="exit" presetSubtype="0" fill="hold" grpId="2" nodeType="afterEffect">
                                  <p:stCondLst>
                                    <p:cond delay="0"/>
                                  </p:stCondLst>
                                  <p:childTnLst>
                                    <p:animEffect transition="out" filter="fade">
                                      <p:cBhvr>
                                        <p:cTn id="108" dur="500"/>
                                        <p:tgtEl>
                                          <p:spTgt spid="80"/>
                                        </p:tgtEl>
                                      </p:cBhvr>
                                    </p:animEffect>
                                    <p:set>
                                      <p:cBhvr>
                                        <p:cTn id="109" dur="1" fill="hold">
                                          <p:stCondLst>
                                            <p:cond delay="499"/>
                                          </p:stCondLst>
                                        </p:cTn>
                                        <p:tgtEl>
                                          <p:spTgt spid="80"/>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42" presetClass="exit" presetSubtype="0" fill="hold" grpId="1" nodeType="clickEffect">
                                  <p:stCondLst>
                                    <p:cond delay="0"/>
                                  </p:stCondLst>
                                  <p:childTnLst>
                                    <p:animEffect transition="out" filter="fade">
                                      <p:cBhvr>
                                        <p:cTn id="113" dur="1000"/>
                                        <p:tgtEl>
                                          <p:spTgt spid="79"/>
                                        </p:tgtEl>
                                      </p:cBhvr>
                                    </p:animEffect>
                                    <p:anim calcmode="lin" valueType="num">
                                      <p:cBhvr>
                                        <p:cTn id="114" dur="1000"/>
                                        <p:tgtEl>
                                          <p:spTgt spid="79"/>
                                        </p:tgtEl>
                                        <p:attrNameLst>
                                          <p:attrName>ppt_x</p:attrName>
                                        </p:attrNameLst>
                                      </p:cBhvr>
                                      <p:tavLst>
                                        <p:tav tm="0">
                                          <p:val>
                                            <p:strVal val="ppt_x"/>
                                          </p:val>
                                        </p:tav>
                                        <p:tav tm="100000">
                                          <p:val>
                                            <p:strVal val="ppt_x"/>
                                          </p:val>
                                        </p:tav>
                                      </p:tavLst>
                                    </p:anim>
                                    <p:anim calcmode="lin" valueType="num">
                                      <p:cBhvr>
                                        <p:cTn id="115" dur="1000"/>
                                        <p:tgtEl>
                                          <p:spTgt spid="79"/>
                                        </p:tgtEl>
                                        <p:attrNameLst>
                                          <p:attrName>ppt_y</p:attrName>
                                        </p:attrNameLst>
                                      </p:cBhvr>
                                      <p:tavLst>
                                        <p:tav tm="0">
                                          <p:val>
                                            <p:strVal val="ppt_y"/>
                                          </p:val>
                                        </p:tav>
                                        <p:tav tm="100000">
                                          <p:val>
                                            <p:strVal val="ppt_y+.1"/>
                                          </p:val>
                                        </p:tav>
                                      </p:tavLst>
                                    </p:anim>
                                    <p:set>
                                      <p:cBhvr>
                                        <p:cTn id="116" dur="1" fill="hold">
                                          <p:stCondLst>
                                            <p:cond delay="999"/>
                                          </p:stCondLst>
                                        </p:cTn>
                                        <p:tgtEl>
                                          <p:spTgt spid="79"/>
                                        </p:tgtEl>
                                        <p:attrNameLst>
                                          <p:attrName>style.visibility</p:attrName>
                                        </p:attrNameLst>
                                      </p:cBhvr>
                                      <p:to>
                                        <p:strVal val="hidden"/>
                                      </p:to>
                                    </p:set>
                                  </p:childTnLst>
                                </p:cTn>
                              </p:par>
                              <p:par>
                                <p:cTn id="117" presetID="42" presetClass="exit" presetSubtype="0" fill="hold" grpId="1" nodeType="withEffect">
                                  <p:stCondLst>
                                    <p:cond delay="0"/>
                                  </p:stCondLst>
                                  <p:childTnLst>
                                    <p:animEffect transition="out" filter="fade">
                                      <p:cBhvr>
                                        <p:cTn id="118" dur="1000"/>
                                        <p:tgtEl>
                                          <p:spTgt spid="75"/>
                                        </p:tgtEl>
                                      </p:cBhvr>
                                    </p:animEffect>
                                    <p:anim calcmode="lin" valueType="num">
                                      <p:cBhvr>
                                        <p:cTn id="119" dur="1000"/>
                                        <p:tgtEl>
                                          <p:spTgt spid="75"/>
                                        </p:tgtEl>
                                        <p:attrNameLst>
                                          <p:attrName>ppt_x</p:attrName>
                                        </p:attrNameLst>
                                      </p:cBhvr>
                                      <p:tavLst>
                                        <p:tav tm="0">
                                          <p:val>
                                            <p:strVal val="ppt_x"/>
                                          </p:val>
                                        </p:tav>
                                        <p:tav tm="100000">
                                          <p:val>
                                            <p:strVal val="ppt_x"/>
                                          </p:val>
                                        </p:tav>
                                      </p:tavLst>
                                    </p:anim>
                                    <p:anim calcmode="lin" valueType="num">
                                      <p:cBhvr>
                                        <p:cTn id="120" dur="1000"/>
                                        <p:tgtEl>
                                          <p:spTgt spid="75"/>
                                        </p:tgtEl>
                                        <p:attrNameLst>
                                          <p:attrName>ppt_y</p:attrName>
                                        </p:attrNameLst>
                                      </p:cBhvr>
                                      <p:tavLst>
                                        <p:tav tm="0">
                                          <p:val>
                                            <p:strVal val="ppt_y"/>
                                          </p:val>
                                        </p:tav>
                                        <p:tav tm="100000">
                                          <p:val>
                                            <p:strVal val="ppt_y+.1"/>
                                          </p:val>
                                        </p:tav>
                                      </p:tavLst>
                                    </p:anim>
                                    <p:set>
                                      <p:cBhvr>
                                        <p:cTn id="121" dur="1" fill="hold">
                                          <p:stCondLst>
                                            <p:cond delay="999"/>
                                          </p:stCondLst>
                                        </p:cTn>
                                        <p:tgtEl>
                                          <p:spTgt spid="75"/>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4" presetClass="entr" presetSubtype="10" fill="hold" grpId="0" nodeType="clickEffect">
                                  <p:stCondLst>
                                    <p:cond delay="0"/>
                                  </p:stCondLst>
                                  <p:childTnLst>
                                    <p:set>
                                      <p:cBhvr>
                                        <p:cTn id="125" dur="1" fill="hold">
                                          <p:stCondLst>
                                            <p:cond delay="0"/>
                                          </p:stCondLst>
                                        </p:cTn>
                                        <p:tgtEl>
                                          <p:spTgt spid="99"/>
                                        </p:tgtEl>
                                        <p:attrNameLst>
                                          <p:attrName>style.visibility</p:attrName>
                                        </p:attrNameLst>
                                      </p:cBhvr>
                                      <p:to>
                                        <p:strVal val="visible"/>
                                      </p:to>
                                    </p:set>
                                    <p:animEffect transition="in" filter="randombar(horizontal)">
                                      <p:cBhvr>
                                        <p:cTn id="126" dur="500"/>
                                        <p:tgtEl>
                                          <p:spTgt spid="99"/>
                                        </p:tgtEl>
                                      </p:cBhvr>
                                    </p:animEffect>
                                  </p:childTnLst>
                                </p:cTn>
                              </p:par>
                            </p:childTnLst>
                          </p:cTn>
                        </p:par>
                      </p:childTnLst>
                    </p:cTn>
                  </p:par>
                  <p:par>
                    <p:cTn id="127" fill="hold">
                      <p:stCondLst>
                        <p:cond delay="indefinite"/>
                      </p:stCondLst>
                      <p:childTnLst>
                        <p:par>
                          <p:cTn id="128" fill="hold">
                            <p:stCondLst>
                              <p:cond delay="0"/>
                            </p:stCondLst>
                            <p:childTnLst>
                              <p:par>
                                <p:cTn id="129" presetID="14" presetClass="entr" presetSubtype="10" fill="hold" nodeType="clickEffect">
                                  <p:stCondLst>
                                    <p:cond delay="0"/>
                                  </p:stCondLst>
                                  <p:childTnLst>
                                    <p:set>
                                      <p:cBhvr>
                                        <p:cTn id="130" dur="1" fill="hold">
                                          <p:stCondLst>
                                            <p:cond delay="0"/>
                                          </p:stCondLst>
                                        </p:cTn>
                                        <p:tgtEl>
                                          <p:spTgt spid="81"/>
                                        </p:tgtEl>
                                        <p:attrNameLst>
                                          <p:attrName>style.visibility</p:attrName>
                                        </p:attrNameLst>
                                      </p:cBhvr>
                                      <p:to>
                                        <p:strVal val="visible"/>
                                      </p:to>
                                    </p:set>
                                    <p:animEffect transition="in" filter="randombar(horizontal)">
                                      <p:cBhvr>
                                        <p:cTn id="131" dur="500"/>
                                        <p:tgtEl>
                                          <p:spTgt spid="81"/>
                                        </p:tgtEl>
                                      </p:cBhvr>
                                    </p:animEffect>
                                  </p:childTnLst>
                                </p:cTn>
                              </p:par>
                              <p:par>
                                <p:cTn id="132" presetID="14" presetClass="entr" presetSubtype="10" fill="hold" grpId="0" nodeType="withEffect">
                                  <p:stCondLst>
                                    <p:cond delay="0"/>
                                  </p:stCondLst>
                                  <p:childTnLst>
                                    <p:set>
                                      <p:cBhvr>
                                        <p:cTn id="133" dur="1" fill="hold">
                                          <p:stCondLst>
                                            <p:cond delay="0"/>
                                          </p:stCondLst>
                                        </p:cTn>
                                        <p:tgtEl>
                                          <p:spTgt spid="91"/>
                                        </p:tgtEl>
                                        <p:attrNameLst>
                                          <p:attrName>style.visibility</p:attrName>
                                        </p:attrNameLst>
                                      </p:cBhvr>
                                      <p:to>
                                        <p:strVal val="visible"/>
                                      </p:to>
                                    </p:set>
                                    <p:animEffect transition="in" filter="randombar(horizontal)">
                                      <p:cBhvr>
                                        <p:cTn id="134" dur="500"/>
                                        <p:tgtEl>
                                          <p:spTgt spid="91"/>
                                        </p:tgtEl>
                                      </p:cBhvr>
                                    </p:animEffect>
                                  </p:childTnLst>
                                </p:cTn>
                              </p:par>
                              <p:par>
                                <p:cTn id="135" presetID="14" presetClass="entr" presetSubtype="10" fill="hold" grpId="0" nodeType="withEffect">
                                  <p:stCondLst>
                                    <p:cond delay="0"/>
                                  </p:stCondLst>
                                  <p:childTnLst>
                                    <p:set>
                                      <p:cBhvr>
                                        <p:cTn id="136" dur="1" fill="hold">
                                          <p:stCondLst>
                                            <p:cond delay="0"/>
                                          </p:stCondLst>
                                        </p:cTn>
                                        <p:tgtEl>
                                          <p:spTgt spid="95"/>
                                        </p:tgtEl>
                                        <p:attrNameLst>
                                          <p:attrName>style.visibility</p:attrName>
                                        </p:attrNameLst>
                                      </p:cBhvr>
                                      <p:to>
                                        <p:strVal val="visible"/>
                                      </p:to>
                                    </p:set>
                                    <p:animEffect transition="in" filter="randombar(horizontal)">
                                      <p:cBhvr>
                                        <p:cTn id="137" dur="500"/>
                                        <p:tgtEl>
                                          <p:spTgt spid="95"/>
                                        </p:tgtEl>
                                      </p:cBhvr>
                                    </p:animEffect>
                                  </p:childTnLst>
                                </p:cTn>
                              </p:par>
                              <p:par>
                                <p:cTn id="138" presetID="14" presetClass="entr" presetSubtype="10" fill="hold" grpId="0" nodeType="withEffect">
                                  <p:stCondLst>
                                    <p:cond delay="0"/>
                                  </p:stCondLst>
                                  <p:childTnLst>
                                    <p:set>
                                      <p:cBhvr>
                                        <p:cTn id="139" dur="1" fill="hold">
                                          <p:stCondLst>
                                            <p:cond delay="0"/>
                                          </p:stCondLst>
                                        </p:cTn>
                                        <p:tgtEl>
                                          <p:spTgt spid="92"/>
                                        </p:tgtEl>
                                        <p:attrNameLst>
                                          <p:attrName>style.visibility</p:attrName>
                                        </p:attrNameLst>
                                      </p:cBhvr>
                                      <p:to>
                                        <p:strVal val="visible"/>
                                      </p:to>
                                    </p:set>
                                    <p:animEffect transition="in" filter="randombar(horizontal)">
                                      <p:cBhvr>
                                        <p:cTn id="140" dur="500"/>
                                        <p:tgtEl>
                                          <p:spTgt spid="92"/>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97"/>
                                        </p:tgtEl>
                                        <p:attrNameLst>
                                          <p:attrName>style.visibility</p:attrName>
                                        </p:attrNameLst>
                                      </p:cBhvr>
                                      <p:to>
                                        <p:strVal val="visible"/>
                                      </p:to>
                                    </p:set>
                                    <p:animEffect transition="in" filter="wipe(down)">
                                      <p:cBhvr>
                                        <p:cTn id="145" dur="500"/>
                                        <p:tgtEl>
                                          <p:spTgt spid="97"/>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94"/>
                                        </p:tgtEl>
                                        <p:attrNameLst>
                                          <p:attrName>style.visibility</p:attrName>
                                        </p:attrNameLst>
                                      </p:cBhvr>
                                      <p:to>
                                        <p:strVal val="visible"/>
                                      </p:to>
                                    </p:set>
                                    <p:animEffect transition="in" filter="wipe(down)">
                                      <p:cBhvr>
                                        <p:cTn id="148" dur="500"/>
                                        <p:tgtEl>
                                          <p:spTgt spid="94"/>
                                        </p:tgtEl>
                                      </p:cBhvr>
                                    </p:animEffect>
                                  </p:childTnLst>
                                </p:cTn>
                              </p:par>
                            </p:childTnLst>
                          </p:cTn>
                        </p:par>
                      </p:childTnLst>
                    </p:cTn>
                  </p:par>
                  <p:par>
                    <p:cTn id="149" fill="hold">
                      <p:stCondLst>
                        <p:cond delay="indefinite"/>
                      </p:stCondLst>
                      <p:childTnLst>
                        <p:par>
                          <p:cTn id="150" fill="hold">
                            <p:stCondLst>
                              <p:cond delay="0"/>
                            </p:stCondLst>
                            <p:childTnLst>
                              <p:par>
                                <p:cTn id="151" presetID="42" presetClass="exit" presetSubtype="0" fill="hold" grpId="1" nodeType="clickEffect">
                                  <p:stCondLst>
                                    <p:cond delay="0"/>
                                  </p:stCondLst>
                                  <p:childTnLst>
                                    <p:animEffect transition="out" filter="fade">
                                      <p:cBhvr>
                                        <p:cTn id="152" dur="1000"/>
                                        <p:tgtEl>
                                          <p:spTgt spid="91"/>
                                        </p:tgtEl>
                                      </p:cBhvr>
                                    </p:animEffect>
                                    <p:anim calcmode="lin" valueType="num">
                                      <p:cBhvr>
                                        <p:cTn id="153" dur="1000"/>
                                        <p:tgtEl>
                                          <p:spTgt spid="91"/>
                                        </p:tgtEl>
                                        <p:attrNameLst>
                                          <p:attrName>ppt_x</p:attrName>
                                        </p:attrNameLst>
                                      </p:cBhvr>
                                      <p:tavLst>
                                        <p:tav tm="0">
                                          <p:val>
                                            <p:strVal val="ppt_x"/>
                                          </p:val>
                                        </p:tav>
                                        <p:tav tm="100000">
                                          <p:val>
                                            <p:strVal val="ppt_x"/>
                                          </p:val>
                                        </p:tav>
                                      </p:tavLst>
                                    </p:anim>
                                    <p:anim calcmode="lin" valueType="num">
                                      <p:cBhvr>
                                        <p:cTn id="154" dur="1000"/>
                                        <p:tgtEl>
                                          <p:spTgt spid="91"/>
                                        </p:tgtEl>
                                        <p:attrNameLst>
                                          <p:attrName>ppt_y</p:attrName>
                                        </p:attrNameLst>
                                      </p:cBhvr>
                                      <p:tavLst>
                                        <p:tav tm="0">
                                          <p:val>
                                            <p:strVal val="ppt_y"/>
                                          </p:val>
                                        </p:tav>
                                        <p:tav tm="100000">
                                          <p:val>
                                            <p:strVal val="ppt_y+.1"/>
                                          </p:val>
                                        </p:tav>
                                      </p:tavLst>
                                    </p:anim>
                                    <p:set>
                                      <p:cBhvr>
                                        <p:cTn id="155" dur="1" fill="hold">
                                          <p:stCondLst>
                                            <p:cond delay="999"/>
                                          </p:stCondLst>
                                        </p:cTn>
                                        <p:tgtEl>
                                          <p:spTgt spid="91"/>
                                        </p:tgtEl>
                                        <p:attrNameLst>
                                          <p:attrName>style.visibility</p:attrName>
                                        </p:attrNameLst>
                                      </p:cBhvr>
                                      <p:to>
                                        <p:strVal val="hidden"/>
                                      </p:to>
                                    </p:set>
                                  </p:childTnLst>
                                </p:cTn>
                              </p:par>
                              <p:par>
                                <p:cTn id="156" presetID="42" presetClass="exit" presetSubtype="0" fill="hold" grpId="1" nodeType="withEffect">
                                  <p:stCondLst>
                                    <p:cond delay="0"/>
                                  </p:stCondLst>
                                  <p:childTnLst>
                                    <p:animEffect transition="out" filter="fade">
                                      <p:cBhvr>
                                        <p:cTn id="157" dur="1000"/>
                                        <p:tgtEl>
                                          <p:spTgt spid="95"/>
                                        </p:tgtEl>
                                      </p:cBhvr>
                                    </p:animEffect>
                                    <p:anim calcmode="lin" valueType="num">
                                      <p:cBhvr>
                                        <p:cTn id="158" dur="1000"/>
                                        <p:tgtEl>
                                          <p:spTgt spid="95"/>
                                        </p:tgtEl>
                                        <p:attrNameLst>
                                          <p:attrName>ppt_x</p:attrName>
                                        </p:attrNameLst>
                                      </p:cBhvr>
                                      <p:tavLst>
                                        <p:tav tm="0">
                                          <p:val>
                                            <p:strVal val="ppt_x"/>
                                          </p:val>
                                        </p:tav>
                                        <p:tav tm="100000">
                                          <p:val>
                                            <p:strVal val="ppt_x"/>
                                          </p:val>
                                        </p:tav>
                                      </p:tavLst>
                                    </p:anim>
                                    <p:anim calcmode="lin" valueType="num">
                                      <p:cBhvr>
                                        <p:cTn id="159" dur="1000"/>
                                        <p:tgtEl>
                                          <p:spTgt spid="95"/>
                                        </p:tgtEl>
                                        <p:attrNameLst>
                                          <p:attrName>ppt_y</p:attrName>
                                        </p:attrNameLst>
                                      </p:cBhvr>
                                      <p:tavLst>
                                        <p:tav tm="0">
                                          <p:val>
                                            <p:strVal val="ppt_y"/>
                                          </p:val>
                                        </p:tav>
                                        <p:tav tm="100000">
                                          <p:val>
                                            <p:strVal val="ppt_y+.1"/>
                                          </p:val>
                                        </p:tav>
                                      </p:tavLst>
                                    </p:anim>
                                    <p:set>
                                      <p:cBhvr>
                                        <p:cTn id="160" dur="1" fill="hold">
                                          <p:stCondLst>
                                            <p:cond delay="999"/>
                                          </p:stCondLst>
                                        </p:cTn>
                                        <p:tgtEl>
                                          <p:spTgt spid="95"/>
                                        </p:tgtEl>
                                        <p:attrNameLst>
                                          <p:attrName>style.visibility</p:attrName>
                                        </p:attrNameLst>
                                      </p:cBhvr>
                                      <p:to>
                                        <p:strVal val="hidden"/>
                                      </p:to>
                                    </p:set>
                                  </p:childTnLst>
                                </p:cTn>
                              </p:par>
                              <p:par>
                                <p:cTn id="161" presetID="42" presetClass="exit" presetSubtype="0" fill="hold" grpId="1" nodeType="withEffect">
                                  <p:stCondLst>
                                    <p:cond delay="0"/>
                                  </p:stCondLst>
                                  <p:childTnLst>
                                    <p:animEffect transition="out" filter="fade">
                                      <p:cBhvr>
                                        <p:cTn id="162" dur="1000"/>
                                        <p:tgtEl>
                                          <p:spTgt spid="92"/>
                                        </p:tgtEl>
                                      </p:cBhvr>
                                    </p:animEffect>
                                    <p:anim calcmode="lin" valueType="num">
                                      <p:cBhvr>
                                        <p:cTn id="163" dur="1000"/>
                                        <p:tgtEl>
                                          <p:spTgt spid="92"/>
                                        </p:tgtEl>
                                        <p:attrNameLst>
                                          <p:attrName>ppt_x</p:attrName>
                                        </p:attrNameLst>
                                      </p:cBhvr>
                                      <p:tavLst>
                                        <p:tav tm="0">
                                          <p:val>
                                            <p:strVal val="ppt_x"/>
                                          </p:val>
                                        </p:tav>
                                        <p:tav tm="100000">
                                          <p:val>
                                            <p:strVal val="ppt_x"/>
                                          </p:val>
                                        </p:tav>
                                      </p:tavLst>
                                    </p:anim>
                                    <p:anim calcmode="lin" valueType="num">
                                      <p:cBhvr>
                                        <p:cTn id="164" dur="1000"/>
                                        <p:tgtEl>
                                          <p:spTgt spid="92"/>
                                        </p:tgtEl>
                                        <p:attrNameLst>
                                          <p:attrName>ppt_y</p:attrName>
                                        </p:attrNameLst>
                                      </p:cBhvr>
                                      <p:tavLst>
                                        <p:tav tm="0">
                                          <p:val>
                                            <p:strVal val="ppt_y"/>
                                          </p:val>
                                        </p:tav>
                                        <p:tav tm="100000">
                                          <p:val>
                                            <p:strVal val="ppt_y+.1"/>
                                          </p:val>
                                        </p:tav>
                                      </p:tavLst>
                                    </p:anim>
                                    <p:set>
                                      <p:cBhvr>
                                        <p:cTn id="165" dur="1" fill="hold">
                                          <p:stCondLst>
                                            <p:cond delay="999"/>
                                          </p:stCondLst>
                                        </p:cTn>
                                        <p:tgtEl>
                                          <p:spTgt spid="92"/>
                                        </p:tgtEl>
                                        <p:attrNameLst>
                                          <p:attrName>style.visibility</p:attrName>
                                        </p:attrNameLst>
                                      </p:cBhvr>
                                      <p:to>
                                        <p:strVal val="hidden"/>
                                      </p:to>
                                    </p:set>
                                  </p:childTnLst>
                                </p:cTn>
                              </p:par>
                              <p:par>
                                <p:cTn id="166" presetID="42" presetClass="exit" presetSubtype="0" fill="hold" grpId="1" nodeType="withEffect">
                                  <p:stCondLst>
                                    <p:cond delay="0"/>
                                  </p:stCondLst>
                                  <p:childTnLst>
                                    <p:animEffect transition="out" filter="fade">
                                      <p:cBhvr>
                                        <p:cTn id="167" dur="1000"/>
                                        <p:tgtEl>
                                          <p:spTgt spid="97"/>
                                        </p:tgtEl>
                                      </p:cBhvr>
                                    </p:animEffect>
                                    <p:anim calcmode="lin" valueType="num">
                                      <p:cBhvr>
                                        <p:cTn id="168" dur="1000"/>
                                        <p:tgtEl>
                                          <p:spTgt spid="97"/>
                                        </p:tgtEl>
                                        <p:attrNameLst>
                                          <p:attrName>ppt_x</p:attrName>
                                        </p:attrNameLst>
                                      </p:cBhvr>
                                      <p:tavLst>
                                        <p:tav tm="0">
                                          <p:val>
                                            <p:strVal val="ppt_x"/>
                                          </p:val>
                                        </p:tav>
                                        <p:tav tm="100000">
                                          <p:val>
                                            <p:strVal val="ppt_x"/>
                                          </p:val>
                                        </p:tav>
                                      </p:tavLst>
                                    </p:anim>
                                    <p:anim calcmode="lin" valueType="num">
                                      <p:cBhvr>
                                        <p:cTn id="169" dur="1000"/>
                                        <p:tgtEl>
                                          <p:spTgt spid="97"/>
                                        </p:tgtEl>
                                        <p:attrNameLst>
                                          <p:attrName>ppt_y</p:attrName>
                                        </p:attrNameLst>
                                      </p:cBhvr>
                                      <p:tavLst>
                                        <p:tav tm="0">
                                          <p:val>
                                            <p:strVal val="ppt_y"/>
                                          </p:val>
                                        </p:tav>
                                        <p:tav tm="100000">
                                          <p:val>
                                            <p:strVal val="ppt_y+.1"/>
                                          </p:val>
                                        </p:tav>
                                      </p:tavLst>
                                    </p:anim>
                                    <p:set>
                                      <p:cBhvr>
                                        <p:cTn id="170" dur="1" fill="hold">
                                          <p:stCondLst>
                                            <p:cond delay="999"/>
                                          </p:stCondLst>
                                        </p:cTn>
                                        <p:tgtEl>
                                          <p:spTgt spid="97"/>
                                        </p:tgtEl>
                                        <p:attrNameLst>
                                          <p:attrName>style.visibility</p:attrName>
                                        </p:attrNameLst>
                                      </p:cBhvr>
                                      <p:to>
                                        <p:strVal val="hidden"/>
                                      </p:to>
                                    </p:set>
                                  </p:childTnLst>
                                </p:cTn>
                              </p:par>
                              <p:par>
                                <p:cTn id="171" presetID="42" presetClass="exit" presetSubtype="0" fill="hold" grpId="1" nodeType="withEffect">
                                  <p:stCondLst>
                                    <p:cond delay="0"/>
                                  </p:stCondLst>
                                  <p:childTnLst>
                                    <p:animEffect transition="out" filter="fade">
                                      <p:cBhvr>
                                        <p:cTn id="172" dur="1000"/>
                                        <p:tgtEl>
                                          <p:spTgt spid="94"/>
                                        </p:tgtEl>
                                      </p:cBhvr>
                                    </p:animEffect>
                                    <p:anim calcmode="lin" valueType="num">
                                      <p:cBhvr>
                                        <p:cTn id="173" dur="1000"/>
                                        <p:tgtEl>
                                          <p:spTgt spid="94"/>
                                        </p:tgtEl>
                                        <p:attrNameLst>
                                          <p:attrName>ppt_x</p:attrName>
                                        </p:attrNameLst>
                                      </p:cBhvr>
                                      <p:tavLst>
                                        <p:tav tm="0">
                                          <p:val>
                                            <p:strVal val="ppt_x"/>
                                          </p:val>
                                        </p:tav>
                                        <p:tav tm="100000">
                                          <p:val>
                                            <p:strVal val="ppt_x"/>
                                          </p:val>
                                        </p:tav>
                                      </p:tavLst>
                                    </p:anim>
                                    <p:anim calcmode="lin" valueType="num">
                                      <p:cBhvr>
                                        <p:cTn id="174" dur="1000"/>
                                        <p:tgtEl>
                                          <p:spTgt spid="94"/>
                                        </p:tgtEl>
                                        <p:attrNameLst>
                                          <p:attrName>ppt_y</p:attrName>
                                        </p:attrNameLst>
                                      </p:cBhvr>
                                      <p:tavLst>
                                        <p:tav tm="0">
                                          <p:val>
                                            <p:strVal val="ppt_y"/>
                                          </p:val>
                                        </p:tav>
                                        <p:tav tm="100000">
                                          <p:val>
                                            <p:strVal val="ppt_y+.1"/>
                                          </p:val>
                                        </p:tav>
                                      </p:tavLst>
                                    </p:anim>
                                    <p:set>
                                      <p:cBhvr>
                                        <p:cTn id="175" dur="1" fill="hold">
                                          <p:stCondLst>
                                            <p:cond delay="999"/>
                                          </p:stCondLst>
                                        </p:cTn>
                                        <p:tgtEl>
                                          <p:spTgt spid="94"/>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0" nodeType="clickEffect">
                                  <p:stCondLst>
                                    <p:cond delay="0"/>
                                  </p:stCondLst>
                                  <p:childTnLst>
                                    <p:set>
                                      <p:cBhvr>
                                        <p:cTn id="179" dur="1" fill="hold">
                                          <p:stCondLst>
                                            <p:cond delay="0"/>
                                          </p:stCondLst>
                                        </p:cTn>
                                        <p:tgtEl>
                                          <p:spTgt spid="96"/>
                                        </p:tgtEl>
                                        <p:attrNameLst>
                                          <p:attrName>style.visibility</p:attrName>
                                        </p:attrNameLst>
                                      </p:cBhvr>
                                      <p:to>
                                        <p:strVal val="visible"/>
                                      </p:to>
                                    </p:set>
                                    <p:animEffect transition="in" filter="wipe(up)">
                                      <p:cBhvr>
                                        <p:cTn id="180" dur="500"/>
                                        <p:tgtEl>
                                          <p:spTgt spid="96"/>
                                        </p:tgtEl>
                                      </p:cBhvr>
                                    </p:animEffect>
                                  </p:childTnLst>
                                </p:cTn>
                              </p:par>
                              <p:par>
                                <p:cTn id="181" presetID="22" presetClass="entr" presetSubtype="1" fill="hold" grpId="0" nodeType="withEffect">
                                  <p:stCondLst>
                                    <p:cond delay="0"/>
                                  </p:stCondLst>
                                  <p:childTnLst>
                                    <p:set>
                                      <p:cBhvr>
                                        <p:cTn id="182" dur="1" fill="hold">
                                          <p:stCondLst>
                                            <p:cond delay="0"/>
                                          </p:stCondLst>
                                        </p:cTn>
                                        <p:tgtEl>
                                          <p:spTgt spid="93"/>
                                        </p:tgtEl>
                                        <p:attrNameLst>
                                          <p:attrName>style.visibility</p:attrName>
                                        </p:attrNameLst>
                                      </p:cBhvr>
                                      <p:to>
                                        <p:strVal val="visible"/>
                                      </p:to>
                                    </p:set>
                                    <p:animEffect transition="in" filter="wipe(up)">
                                      <p:cBhvr>
                                        <p:cTn id="183" dur="500"/>
                                        <p:tgtEl>
                                          <p:spTgt spid="93"/>
                                        </p:tgtEl>
                                      </p:cBhvr>
                                    </p:animEffect>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grpId="0" nodeType="clickEffect">
                                  <p:stCondLst>
                                    <p:cond delay="0"/>
                                  </p:stCondLst>
                                  <p:childTnLst>
                                    <p:set>
                                      <p:cBhvr>
                                        <p:cTn id="187" dur="1" fill="hold">
                                          <p:stCondLst>
                                            <p:cond delay="0"/>
                                          </p:stCondLst>
                                        </p:cTn>
                                        <p:tgtEl>
                                          <p:spTgt spid="102"/>
                                        </p:tgtEl>
                                        <p:attrNameLst>
                                          <p:attrName>style.visibility</p:attrName>
                                        </p:attrNameLst>
                                      </p:cBhvr>
                                      <p:to>
                                        <p:strVal val="visible"/>
                                      </p:to>
                                    </p:set>
                                    <p:animEffect transition="in" filter="fade">
                                      <p:cBhvr>
                                        <p:cTn id="188" dur="1000"/>
                                        <p:tgtEl>
                                          <p:spTgt spid="102"/>
                                        </p:tgtEl>
                                      </p:cBhvr>
                                    </p:animEffect>
                                    <p:anim calcmode="lin" valueType="num">
                                      <p:cBhvr>
                                        <p:cTn id="189" dur="1000" fill="hold"/>
                                        <p:tgtEl>
                                          <p:spTgt spid="102"/>
                                        </p:tgtEl>
                                        <p:attrNameLst>
                                          <p:attrName>ppt_x</p:attrName>
                                        </p:attrNameLst>
                                      </p:cBhvr>
                                      <p:tavLst>
                                        <p:tav tm="0">
                                          <p:val>
                                            <p:strVal val="#ppt_x"/>
                                          </p:val>
                                        </p:tav>
                                        <p:tav tm="100000">
                                          <p:val>
                                            <p:strVal val="#ppt_x"/>
                                          </p:val>
                                        </p:tav>
                                      </p:tavLst>
                                    </p:anim>
                                    <p:anim calcmode="lin" valueType="num">
                                      <p:cBhvr>
                                        <p:cTn id="190"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grpId="0" nodeType="clickEffect">
                                  <p:stCondLst>
                                    <p:cond delay="0"/>
                                  </p:stCondLst>
                                  <p:childTnLst>
                                    <p:set>
                                      <p:cBhvr>
                                        <p:cTn id="194" dur="1" fill="hold">
                                          <p:stCondLst>
                                            <p:cond delay="0"/>
                                          </p:stCondLst>
                                        </p:cTn>
                                        <p:tgtEl>
                                          <p:spTgt spid="101"/>
                                        </p:tgtEl>
                                        <p:attrNameLst>
                                          <p:attrName>style.visibility</p:attrName>
                                        </p:attrNameLst>
                                      </p:cBhvr>
                                      <p:to>
                                        <p:strVal val="visible"/>
                                      </p:to>
                                    </p:set>
                                    <p:animEffect transition="in" filter="wipe(up)">
                                      <p:cBhvr>
                                        <p:cTn id="195" dur="500"/>
                                        <p:tgtEl>
                                          <p:spTgt spid="101"/>
                                        </p:tgtEl>
                                      </p:cBhvr>
                                    </p:animEffect>
                                  </p:childTnLst>
                                </p:cTn>
                              </p:par>
                              <p:par>
                                <p:cTn id="196" presetID="22" presetClass="entr" presetSubtype="1" fill="hold" grpId="0" nodeType="withEffect">
                                  <p:stCondLst>
                                    <p:cond delay="0"/>
                                  </p:stCondLst>
                                  <p:childTnLst>
                                    <p:set>
                                      <p:cBhvr>
                                        <p:cTn id="197" dur="1" fill="hold">
                                          <p:stCondLst>
                                            <p:cond delay="0"/>
                                          </p:stCondLst>
                                        </p:cTn>
                                        <p:tgtEl>
                                          <p:spTgt spid="100"/>
                                        </p:tgtEl>
                                        <p:attrNameLst>
                                          <p:attrName>style.visibility</p:attrName>
                                        </p:attrNameLst>
                                      </p:cBhvr>
                                      <p:to>
                                        <p:strVal val="visible"/>
                                      </p:to>
                                    </p:set>
                                    <p:animEffect transition="in" filter="wipe(up)">
                                      <p:cBhvr>
                                        <p:cTn id="198" dur="500"/>
                                        <p:tgtEl>
                                          <p:spTgt spid="100"/>
                                        </p:tgtEl>
                                      </p:cBhvr>
                                    </p:animEffect>
                                  </p:childTnLst>
                                </p:cTn>
                              </p:par>
                            </p:childTnLst>
                          </p:cTn>
                        </p:par>
                      </p:childTnLst>
                    </p:cTn>
                  </p:par>
                  <p:par>
                    <p:cTn id="199" fill="hold">
                      <p:stCondLst>
                        <p:cond delay="indefinite"/>
                      </p:stCondLst>
                      <p:childTnLst>
                        <p:par>
                          <p:cTn id="200" fill="hold">
                            <p:stCondLst>
                              <p:cond delay="0"/>
                            </p:stCondLst>
                            <p:childTnLst>
                              <p:par>
                                <p:cTn id="201" presetID="42" presetClass="entr" presetSubtype="0" fill="hold" grpId="0" nodeType="clickEffect">
                                  <p:stCondLst>
                                    <p:cond delay="0"/>
                                  </p:stCondLst>
                                  <p:childTnLst>
                                    <p:set>
                                      <p:cBhvr>
                                        <p:cTn id="202" dur="1" fill="hold">
                                          <p:stCondLst>
                                            <p:cond delay="0"/>
                                          </p:stCondLst>
                                        </p:cTn>
                                        <p:tgtEl>
                                          <p:spTgt spid="103"/>
                                        </p:tgtEl>
                                        <p:attrNameLst>
                                          <p:attrName>style.visibility</p:attrName>
                                        </p:attrNameLst>
                                      </p:cBhvr>
                                      <p:to>
                                        <p:strVal val="visible"/>
                                      </p:to>
                                    </p:set>
                                    <p:animEffect transition="in" filter="fade">
                                      <p:cBhvr>
                                        <p:cTn id="203" dur="1000"/>
                                        <p:tgtEl>
                                          <p:spTgt spid="103"/>
                                        </p:tgtEl>
                                      </p:cBhvr>
                                    </p:animEffect>
                                    <p:anim calcmode="lin" valueType="num">
                                      <p:cBhvr>
                                        <p:cTn id="204" dur="1000" fill="hold"/>
                                        <p:tgtEl>
                                          <p:spTgt spid="103"/>
                                        </p:tgtEl>
                                        <p:attrNameLst>
                                          <p:attrName>ppt_x</p:attrName>
                                        </p:attrNameLst>
                                      </p:cBhvr>
                                      <p:tavLst>
                                        <p:tav tm="0">
                                          <p:val>
                                            <p:strVal val="#ppt_x"/>
                                          </p:val>
                                        </p:tav>
                                        <p:tav tm="100000">
                                          <p:val>
                                            <p:strVal val="#ppt_x"/>
                                          </p:val>
                                        </p:tav>
                                      </p:tavLst>
                                    </p:anim>
                                    <p:anim calcmode="lin" valueType="num">
                                      <p:cBhvr>
                                        <p:cTn id="205"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16" presetClass="entr" presetSubtype="21" fill="hold" grpId="0" nodeType="clickEffect">
                                  <p:stCondLst>
                                    <p:cond delay="0"/>
                                  </p:stCondLst>
                                  <p:childTnLst>
                                    <p:set>
                                      <p:cBhvr>
                                        <p:cTn id="209" dur="1" fill="hold">
                                          <p:stCondLst>
                                            <p:cond delay="0"/>
                                          </p:stCondLst>
                                        </p:cTn>
                                        <p:tgtEl>
                                          <p:spTgt spid="104"/>
                                        </p:tgtEl>
                                        <p:attrNameLst>
                                          <p:attrName>style.visibility</p:attrName>
                                        </p:attrNameLst>
                                      </p:cBhvr>
                                      <p:to>
                                        <p:strVal val="visible"/>
                                      </p:to>
                                    </p:set>
                                    <p:animEffect transition="in" filter="barn(inVertical)">
                                      <p:cBhvr>
                                        <p:cTn id="210"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animBg="1"/>
      <p:bldP spid="25" grpId="0" animBg="1"/>
      <p:bldP spid="25" grpId="1" animBg="1"/>
      <p:bldP spid="27" grpId="0" animBg="1"/>
      <p:bldP spid="27" grpId="1" animBg="1"/>
      <p:bldP spid="59" grpId="0"/>
      <p:bldP spid="60" grpId="0" animBg="1"/>
      <p:bldP spid="60" grpId="1" animBg="1"/>
      <p:bldP spid="5" grpId="0"/>
      <p:bldP spid="5" grpId="1"/>
      <p:bldP spid="61" grpId="0"/>
      <p:bldP spid="61" grpId="1"/>
      <p:bldP spid="72" grpId="0" animBg="1"/>
      <p:bldP spid="73" grpId="0" animBg="1"/>
      <p:bldP spid="74" grpId="0" animBg="1"/>
      <p:bldP spid="75" grpId="0" animBg="1"/>
      <p:bldP spid="75" grpId="1" animBg="1"/>
      <p:bldP spid="76" grpId="0"/>
      <p:bldP spid="77" grpId="0" animBg="1"/>
      <p:bldP spid="78" grpId="0"/>
      <p:bldP spid="79" grpId="0"/>
      <p:bldP spid="79" grpId="1"/>
      <p:bldP spid="80" grpId="0"/>
      <p:bldP spid="80" grpId="1"/>
      <p:bldP spid="80" grpId="2"/>
      <p:bldP spid="91" grpId="0" animBg="1"/>
      <p:bldP spid="91" grpId="1" animBg="1"/>
      <p:bldP spid="92" grpId="0" animBg="1"/>
      <p:bldP spid="92" grpId="1" animBg="1"/>
      <p:bldP spid="93" grpId="0" animBg="1"/>
      <p:bldP spid="94" grpId="0" animBg="1"/>
      <p:bldP spid="94" grpId="1" animBg="1"/>
      <p:bldP spid="95" grpId="0" animBg="1"/>
      <p:bldP spid="95" grpId="1" animBg="1"/>
      <p:bldP spid="96" grpId="0"/>
      <p:bldP spid="97" grpId="0"/>
      <p:bldP spid="97" grpId="1"/>
      <p:bldP spid="99" grpId="0"/>
      <p:bldP spid="100" grpId="0" animBg="1"/>
      <p:bldP spid="101" grpId="0"/>
      <p:bldP spid="102" grpId="0" animBg="1"/>
      <p:bldP spid="103" grpId="0" animBg="1"/>
      <p:bldP spid="10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Lock Aggregation </a:t>
            </a:r>
            <a:endParaRPr lang="en-US" dirty="0">
              <a:solidFill>
                <a:schemeClr val="tx2"/>
              </a:solidFill>
              <a:latin typeface="Cambria" panose="02040503050406030204" pitchFamily="18" charset="0"/>
            </a:endParaRPr>
          </a:p>
        </p:txBody>
      </p:sp>
      <p:grpSp>
        <p:nvGrpSpPr>
          <p:cNvPr id="81" name="组合 16"/>
          <p:cNvGrpSpPr/>
          <p:nvPr/>
        </p:nvGrpSpPr>
        <p:grpSpPr>
          <a:xfrm>
            <a:off x="2164174" y="2508889"/>
            <a:ext cx="3181350" cy="358140"/>
            <a:chOff x="278130" y="3032760"/>
            <a:chExt cx="3181350" cy="358140"/>
          </a:xfrm>
        </p:grpSpPr>
        <p:grpSp>
          <p:nvGrpSpPr>
            <p:cNvPr id="82" name="组合 5"/>
            <p:cNvGrpSpPr/>
            <p:nvPr/>
          </p:nvGrpSpPr>
          <p:grpSpPr>
            <a:xfrm>
              <a:off x="1333500" y="3032760"/>
              <a:ext cx="2125980" cy="358140"/>
              <a:chOff x="1287780" y="2514600"/>
              <a:chExt cx="2125980" cy="358140"/>
            </a:xfrm>
          </p:grpSpPr>
          <p:sp>
            <p:nvSpPr>
              <p:cNvPr id="84" name="矩形 1"/>
              <p:cNvSpPr/>
              <p:nvPr/>
            </p:nvSpPr>
            <p:spPr>
              <a:xfrm>
                <a:off x="12877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0</a:t>
                </a:r>
              </a:p>
            </p:txBody>
          </p:sp>
          <p:sp>
            <p:nvSpPr>
              <p:cNvPr id="85" name="矩形 6"/>
              <p:cNvSpPr/>
              <p:nvPr/>
            </p:nvSpPr>
            <p:spPr>
              <a:xfrm>
                <a:off x="15925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1</a:t>
                </a:r>
                <a:endParaRPr lang="en-US" sz="1800" b="1" dirty="0" smtClean="0">
                  <a:solidFill>
                    <a:schemeClr val="tx2"/>
                  </a:solidFill>
                  <a:latin typeface="Cambria" panose="02040503050406030204" pitchFamily="18" charset="0"/>
                </a:endParaRPr>
              </a:p>
            </p:txBody>
          </p:sp>
          <p:sp>
            <p:nvSpPr>
              <p:cNvPr id="86" name="矩形 7"/>
              <p:cNvSpPr/>
              <p:nvPr/>
            </p:nvSpPr>
            <p:spPr>
              <a:xfrm>
                <a:off x="18973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2</a:t>
                </a:r>
              </a:p>
            </p:txBody>
          </p:sp>
          <p:sp>
            <p:nvSpPr>
              <p:cNvPr id="87" name="矩形 8"/>
              <p:cNvSpPr/>
              <p:nvPr/>
            </p:nvSpPr>
            <p:spPr>
              <a:xfrm>
                <a:off x="22021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3</a:t>
                </a:r>
                <a:endParaRPr lang="en-US" sz="1800" b="1" dirty="0" smtClean="0">
                  <a:solidFill>
                    <a:schemeClr val="tx2"/>
                  </a:solidFill>
                  <a:latin typeface="Cambria" panose="02040503050406030204" pitchFamily="18" charset="0"/>
                </a:endParaRPr>
              </a:p>
            </p:txBody>
          </p:sp>
          <p:sp>
            <p:nvSpPr>
              <p:cNvPr id="88" name="矩形 9"/>
              <p:cNvSpPr/>
              <p:nvPr/>
            </p:nvSpPr>
            <p:spPr>
              <a:xfrm>
                <a:off x="25069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4</a:t>
                </a:r>
                <a:endParaRPr lang="en-US" sz="1800" b="1" dirty="0" smtClean="0">
                  <a:solidFill>
                    <a:schemeClr val="tx2"/>
                  </a:solidFill>
                  <a:latin typeface="Cambria" panose="02040503050406030204" pitchFamily="18" charset="0"/>
                </a:endParaRPr>
              </a:p>
            </p:txBody>
          </p:sp>
          <p:sp>
            <p:nvSpPr>
              <p:cNvPr id="89" name="矩形 10"/>
              <p:cNvSpPr/>
              <p:nvPr/>
            </p:nvSpPr>
            <p:spPr>
              <a:xfrm>
                <a:off x="28117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5</a:t>
                </a:r>
              </a:p>
            </p:txBody>
          </p:sp>
          <p:sp>
            <p:nvSpPr>
              <p:cNvPr id="90" name="矩形 11"/>
              <p:cNvSpPr/>
              <p:nvPr/>
            </p:nvSpPr>
            <p:spPr>
              <a:xfrm>
                <a:off x="31165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6</a:t>
                </a:r>
                <a:endParaRPr lang="en-US" sz="1800" b="1" dirty="0" smtClean="0">
                  <a:solidFill>
                    <a:schemeClr val="tx2"/>
                  </a:solidFill>
                  <a:latin typeface="Cambria" panose="02040503050406030204" pitchFamily="18" charset="0"/>
                </a:endParaRPr>
              </a:p>
            </p:txBody>
          </p:sp>
        </p:grpSp>
        <p:sp>
          <p:nvSpPr>
            <p:cNvPr id="83" name="文本框 12"/>
            <p:cNvSpPr txBox="1"/>
            <p:nvPr/>
          </p:nvSpPr>
          <p:spPr>
            <a:xfrm>
              <a:off x="278130" y="3073330"/>
              <a:ext cx="1055370" cy="276999"/>
            </a:xfrm>
            <a:prstGeom prst="rect">
              <a:avLst/>
            </a:prstGeom>
            <a:noFill/>
          </p:spPr>
          <p:txBody>
            <a:bodyPr wrap="square" rtlCol="0">
              <a:spAutoFit/>
            </a:bodyPr>
            <a:lstStyle/>
            <a:p>
              <a:pPr algn="ctr">
                <a:spcBef>
                  <a:spcPts val="0"/>
                </a:spcBef>
                <a:spcAft>
                  <a:spcPts val="0"/>
                </a:spcAft>
                <a:buClr>
                  <a:schemeClr val="bg1"/>
                </a:buClr>
              </a:pPr>
              <a:r>
                <a:rPr lang="en-US" sz="1200" b="1" dirty="0" smtClean="0">
                  <a:solidFill>
                    <a:schemeClr val="tx2"/>
                  </a:solidFill>
                  <a:latin typeface="Cambria" panose="02040503050406030204" pitchFamily="18" charset="0"/>
                </a:rPr>
                <a:t>Byte range</a:t>
              </a:r>
            </a:p>
          </p:txBody>
        </p:sp>
      </p:grpSp>
      <p:sp>
        <p:nvSpPr>
          <p:cNvPr id="91" name="矩形 17"/>
          <p:cNvSpPr/>
          <p:nvPr/>
        </p:nvSpPr>
        <p:spPr>
          <a:xfrm>
            <a:off x="3219544" y="2680232"/>
            <a:ext cx="609599" cy="14622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1200" dirty="0" err="1" smtClean="0">
              <a:solidFill>
                <a:schemeClr val="tx2"/>
              </a:solidFill>
              <a:latin typeface="Cambria" panose="02040503050406030204" pitchFamily="18" charset="0"/>
            </a:endParaRPr>
          </a:p>
        </p:txBody>
      </p:sp>
      <p:sp>
        <p:nvSpPr>
          <p:cNvPr id="92" name="矩形 23"/>
          <p:cNvSpPr/>
          <p:nvPr/>
        </p:nvSpPr>
        <p:spPr>
          <a:xfrm>
            <a:off x="4438744" y="2682292"/>
            <a:ext cx="566957" cy="14416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1200" dirty="0" err="1" smtClean="0">
              <a:solidFill>
                <a:schemeClr val="tx2"/>
              </a:solidFill>
              <a:latin typeface="Cambria" panose="02040503050406030204" pitchFamily="18" charset="0"/>
            </a:endParaRPr>
          </a:p>
        </p:txBody>
      </p:sp>
      <p:sp>
        <p:nvSpPr>
          <p:cNvPr id="93" name="Freeform 30"/>
          <p:cNvSpPr/>
          <p:nvPr/>
        </p:nvSpPr>
        <p:spPr>
          <a:xfrm>
            <a:off x="3265217" y="2279486"/>
            <a:ext cx="556307" cy="181105"/>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mbria" panose="02040503050406030204" pitchFamily="18" charset="0"/>
            </a:endParaRPr>
          </a:p>
        </p:txBody>
      </p:sp>
      <p:sp>
        <p:nvSpPr>
          <p:cNvPr id="95" name="矩形 17"/>
          <p:cNvSpPr/>
          <p:nvPr/>
        </p:nvSpPr>
        <p:spPr>
          <a:xfrm>
            <a:off x="3829144" y="2680232"/>
            <a:ext cx="609601" cy="14622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1200" dirty="0" err="1" smtClean="0">
              <a:solidFill>
                <a:schemeClr val="tx2"/>
              </a:solidFill>
              <a:latin typeface="Cambria" panose="02040503050406030204" pitchFamily="18" charset="0"/>
            </a:endParaRPr>
          </a:p>
        </p:txBody>
      </p:sp>
      <p:sp>
        <p:nvSpPr>
          <p:cNvPr id="96" name="TextBox 95"/>
          <p:cNvSpPr txBox="1"/>
          <p:nvPr/>
        </p:nvSpPr>
        <p:spPr>
          <a:xfrm>
            <a:off x="3299082" y="1932689"/>
            <a:ext cx="678652" cy="276999"/>
          </a:xfrm>
          <a:prstGeom prst="rect">
            <a:avLst/>
          </a:prstGeom>
          <a:noFill/>
        </p:spPr>
        <p:txBody>
          <a:bodyPr wrap="square" rtlCol="0">
            <a:spAutoFit/>
          </a:bodyPr>
          <a:lstStyle/>
          <a:p>
            <a:pPr algn="ctr">
              <a:spcBef>
                <a:spcPts val="0"/>
              </a:spcBef>
              <a:spcAft>
                <a:spcPts val="0"/>
              </a:spcAft>
              <a:buClr>
                <a:schemeClr val="bg1"/>
              </a:buClr>
            </a:pPr>
            <a:r>
              <a:rPr lang="en-US" sz="1200" b="1" dirty="0" smtClean="0">
                <a:solidFill>
                  <a:schemeClr val="tx2"/>
                </a:solidFill>
                <a:latin typeface="Cambria" panose="02040503050406030204" pitchFamily="18" charset="0"/>
              </a:rPr>
              <a:t>lock1</a:t>
            </a:r>
          </a:p>
        </p:txBody>
      </p:sp>
      <p:sp>
        <p:nvSpPr>
          <p:cNvPr id="99" name="Rectangle 98"/>
          <p:cNvSpPr/>
          <p:nvPr/>
        </p:nvSpPr>
        <p:spPr>
          <a:xfrm>
            <a:off x="286779" y="936972"/>
            <a:ext cx="8212643" cy="677108"/>
          </a:xfrm>
          <a:prstGeom prst="rect">
            <a:avLst/>
          </a:prstGeom>
        </p:spPr>
        <p:txBody>
          <a:bodyPr wrap="square">
            <a:spAutoFit/>
          </a:bodyPr>
          <a:lstStyle/>
          <a:p>
            <a:pPr lvl="0"/>
            <a:r>
              <a:rPr lang="en-US" sz="1400" b="1" dirty="0" smtClean="0">
                <a:solidFill>
                  <a:schemeClr val="tx2"/>
                </a:solidFill>
                <a:latin typeface="Cambria" panose="02040503050406030204" pitchFamily="18" charset="0"/>
                <a:cs typeface="MV Boli" panose="02000500030200090000" pitchFamily="2" charset="0"/>
              </a:rPr>
              <a:t>Adjacent locks owned by </a:t>
            </a:r>
            <a:r>
              <a:rPr lang="en-US" b="1" dirty="0" smtClean="0">
                <a:solidFill>
                  <a:schemeClr val="tx2"/>
                </a:solidFill>
                <a:latin typeface="Cambria" panose="02040503050406030204" pitchFamily="18" charset="0"/>
                <a:cs typeface="MV Boli" panose="02000500030200090000" pitchFamily="2" charset="0"/>
              </a:rPr>
              <a:t>the same owner </a:t>
            </a:r>
            <a:r>
              <a:rPr lang="en-US" sz="1400" b="1" dirty="0" smtClean="0">
                <a:solidFill>
                  <a:schemeClr val="tx2"/>
                </a:solidFill>
                <a:latin typeface="Cambria" panose="02040503050406030204" pitchFamily="18" charset="0"/>
                <a:cs typeface="MV Boli" panose="02000500030200090000" pitchFamily="2" charset="0"/>
              </a:rPr>
              <a:t>will be aggregated, in another words,  treat them all as one lock</a:t>
            </a:r>
            <a:endParaRPr lang="en-US" sz="1400" b="1" dirty="0">
              <a:solidFill>
                <a:schemeClr val="tx2"/>
              </a:solidFill>
              <a:latin typeface="Cambria" panose="02040503050406030204" pitchFamily="18" charset="0"/>
              <a:cs typeface="MV Boli" panose="02000500030200090000" pitchFamily="2" charset="0"/>
            </a:endParaRPr>
          </a:p>
        </p:txBody>
      </p:sp>
      <p:sp>
        <p:nvSpPr>
          <p:cNvPr id="100" name="Freeform 30"/>
          <p:cNvSpPr/>
          <p:nvPr/>
        </p:nvSpPr>
        <p:spPr>
          <a:xfrm>
            <a:off x="3855790" y="2266396"/>
            <a:ext cx="556307" cy="181105"/>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mbria" panose="02040503050406030204" pitchFamily="18" charset="0"/>
            </a:endParaRPr>
          </a:p>
        </p:txBody>
      </p:sp>
      <p:sp>
        <p:nvSpPr>
          <p:cNvPr id="104" name="Rectangle 103"/>
          <p:cNvSpPr/>
          <p:nvPr/>
        </p:nvSpPr>
        <p:spPr>
          <a:xfrm>
            <a:off x="1635449" y="3531004"/>
            <a:ext cx="5106918" cy="461665"/>
          </a:xfrm>
          <a:prstGeom prst="rect">
            <a:avLst/>
          </a:prstGeom>
        </p:spPr>
        <p:txBody>
          <a:bodyPr wrap="square">
            <a:spAutoFit/>
          </a:bodyPr>
          <a:lstStyle/>
          <a:p>
            <a:pPr lvl="0"/>
            <a:r>
              <a:rPr lang="en-US" b="1" dirty="0" smtClean="0">
                <a:solidFill>
                  <a:schemeClr val="accent4">
                    <a:lumMod val="60000"/>
                    <a:lumOff val="40000"/>
                  </a:schemeClr>
                </a:solidFill>
                <a:latin typeface="Cambria" panose="02040503050406030204" pitchFamily="18" charset="0"/>
                <a:cs typeface="MV Boli" panose="02000500030200090000" pitchFamily="2" charset="0"/>
              </a:rPr>
              <a:t>However, CIFS lock remains intact!</a:t>
            </a:r>
            <a:endParaRPr lang="en-US" b="1" dirty="0">
              <a:solidFill>
                <a:schemeClr val="accent4">
                  <a:lumMod val="60000"/>
                  <a:lumOff val="40000"/>
                </a:schemeClr>
              </a:solidFill>
              <a:latin typeface="Cambria" panose="02040503050406030204" pitchFamily="18" charset="0"/>
              <a:cs typeface="MV Boli" panose="02000500030200090000" pitchFamily="2" charset="0"/>
            </a:endParaRPr>
          </a:p>
        </p:txBody>
      </p:sp>
      <p:sp>
        <p:nvSpPr>
          <p:cNvPr id="107" name="Freeform 30"/>
          <p:cNvSpPr/>
          <p:nvPr/>
        </p:nvSpPr>
        <p:spPr>
          <a:xfrm>
            <a:off x="3239410" y="2279486"/>
            <a:ext cx="1164228" cy="126808"/>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mbria" panose="02040503050406030204" pitchFamily="18" charset="0"/>
            </a:endParaRPr>
          </a:p>
        </p:txBody>
      </p:sp>
      <p:sp>
        <p:nvSpPr>
          <p:cNvPr id="108" name="Freeform 30"/>
          <p:cNvSpPr/>
          <p:nvPr/>
        </p:nvSpPr>
        <p:spPr>
          <a:xfrm>
            <a:off x="3219544" y="2233078"/>
            <a:ext cx="1768020" cy="241675"/>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mbria" panose="02040503050406030204" pitchFamily="18" charset="0"/>
            </a:endParaRPr>
          </a:p>
        </p:txBody>
      </p:sp>
    </p:spTree>
    <p:extLst>
      <p:ext uri="{BB962C8B-B14F-4D97-AF65-F5344CB8AC3E}">
        <p14:creationId xmlns:p14="http://schemas.microsoft.com/office/powerpoint/2010/main" val="135462274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randombar(horizontal)">
                                      <p:cBhvr>
                                        <p:cTn id="7" dur="500"/>
                                        <p:tgtEl>
                                          <p:spTgt spid="9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randombar(horizontal)">
                                      <p:cBhvr>
                                        <p:cTn id="10" dur="500"/>
                                        <p:tgtEl>
                                          <p:spTgt spid="91"/>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randombar(horizontal)">
                                      <p:cBhvr>
                                        <p:cTn id="14" dur="500"/>
                                        <p:tgtEl>
                                          <p:spTgt spid="9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randombar(horizontal)">
                                      <p:cBhvr>
                                        <p:cTn id="19" dur="500"/>
                                        <p:tgtEl>
                                          <p:spTgt spid="10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randombar(horizontal)">
                                      <p:cBhvr>
                                        <p:cTn id="22" dur="500"/>
                                        <p:tgtEl>
                                          <p:spTgt spid="95"/>
                                        </p:tgtEl>
                                      </p:cBhvr>
                                    </p:animEffect>
                                  </p:childTnLst>
                                </p:cTn>
                              </p:par>
                            </p:childTnLst>
                          </p:cTn>
                        </p:par>
                        <p:par>
                          <p:cTn id="23" fill="hold">
                            <p:stCondLst>
                              <p:cond delay="500"/>
                            </p:stCondLst>
                            <p:childTnLst>
                              <p:par>
                                <p:cTn id="24" presetID="1" presetClass="exit" presetSubtype="0" fill="hold" grpId="1" nodeType="afterEffect">
                                  <p:stCondLst>
                                    <p:cond delay="0"/>
                                  </p:stCondLst>
                                  <p:childTnLst>
                                    <p:set>
                                      <p:cBhvr>
                                        <p:cTn id="25" dur="1" fill="hold">
                                          <p:stCondLst>
                                            <p:cond delay="0"/>
                                          </p:stCondLst>
                                        </p:cTn>
                                        <p:tgtEl>
                                          <p:spTgt spid="93"/>
                                        </p:tgtEl>
                                        <p:attrNameLst>
                                          <p:attrName>style.visibility</p:attrName>
                                        </p:attrNameLst>
                                      </p:cBhvr>
                                      <p:to>
                                        <p:strVal val="hidden"/>
                                      </p:to>
                                    </p:set>
                                  </p:childTnLst>
                                </p:cTn>
                              </p:par>
                            </p:childTnLst>
                          </p:cTn>
                        </p:par>
                        <p:par>
                          <p:cTn id="26" fill="hold">
                            <p:stCondLst>
                              <p:cond delay="500"/>
                            </p:stCondLst>
                            <p:childTnLst>
                              <p:par>
                                <p:cTn id="27" presetID="1" presetClass="exit" presetSubtype="0" fill="hold" grpId="1" nodeType="afterEffect">
                                  <p:stCondLst>
                                    <p:cond delay="0"/>
                                  </p:stCondLst>
                                  <p:childTnLst>
                                    <p:set>
                                      <p:cBhvr>
                                        <p:cTn id="28" dur="1" fill="hold">
                                          <p:stCondLst>
                                            <p:cond delay="0"/>
                                          </p:stCondLst>
                                        </p:cTn>
                                        <p:tgtEl>
                                          <p:spTgt spid="100"/>
                                        </p:tgtEl>
                                        <p:attrNameLst>
                                          <p:attrName>style.visibility</p:attrName>
                                        </p:attrNameLst>
                                      </p:cBhvr>
                                      <p:to>
                                        <p:strVal val="hidden"/>
                                      </p:to>
                                    </p:set>
                                  </p:childTnLst>
                                </p:cTn>
                              </p:par>
                            </p:childTnLst>
                          </p:cTn>
                        </p:par>
                        <p:par>
                          <p:cTn id="29" fill="hold">
                            <p:stCondLst>
                              <p:cond delay="500"/>
                            </p:stCondLst>
                            <p:childTnLst>
                              <p:par>
                                <p:cTn id="30" presetID="14" presetClass="entr" presetSubtype="10" fill="hold" grpId="0" nodeType="afterEffect">
                                  <p:stCondLst>
                                    <p:cond delay="0"/>
                                  </p:stCondLst>
                                  <p:childTnLst>
                                    <p:set>
                                      <p:cBhvr>
                                        <p:cTn id="31" dur="1" fill="hold">
                                          <p:stCondLst>
                                            <p:cond delay="0"/>
                                          </p:stCondLst>
                                        </p:cTn>
                                        <p:tgtEl>
                                          <p:spTgt spid="107"/>
                                        </p:tgtEl>
                                        <p:attrNameLst>
                                          <p:attrName>style.visibility</p:attrName>
                                        </p:attrNameLst>
                                      </p:cBhvr>
                                      <p:to>
                                        <p:strVal val="visible"/>
                                      </p:to>
                                    </p:set>
                                    <p:animEffect transition="in" filter="randombar(horizontal)">
                                      <p:cBhvr>
                                        <p:cTn id="32" dur="500"/>
                                        <p:tgtEl>
                                          <p:spTgt spid="10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randombar(horizontal)">
                                      <p:cBhvr>
                                        <p:cTn id="37" dur="500"/>
                                        <p:tgtEl>
                                          <p:spTgt spid="92"/>
                                        </p:tgtEl>
                                      </p:cBhvr>
                                    </p:animEffect>
                                  </p:childTnLst>
                                </p:cTn>
                              </p:par>
                            </p:childTnLst>
                          </p:cTn>
                        </p:par>
                        <p:par>
                          <p:cTn id="38" fill="hold">
                            <p:stCondLst>
                              <p:cond delay="500"/>
                            </p:stCondLst>
                            <p:childTnLst>
                              <p:par>
                                <p:cTn id="39" presetID="1" presetClass="exit" presetSubtype="0" fill="hold" grpId="1" nodeType="afterEffect">
                                  <p:stCondLst>
                                    <p:cond delay="0"/>
                                  </p:stCondLst>
                                  <p:childTnLst>
                                    <p:set>
                                      <p:cBhvr>
                                        <p:cTn id="40" dur="1" fill="hold">
                                          <p:stCondLst>
                                            <p:cond delay="0"/>
                                          </p:stCondLst>
                                        </p:cTn>
                                        <p:tgtEl>
                                          <p:spTgt spid="107"/>
                                        </p:tgtEl>
                                        <p:attrNameLst>
                                          <p:attrName>style.visibility</p:attrName>
                                        </p:attrNameLst>
                                      </p:cBhvr>
                                      <p:to>
                                        <p:strVal val="hidden"/>
                                      </p:to>
                                    </p:set>
                                  </p:childTnLst>
                                </p:cTn>
                              </p:par>
                            </p:childTnLst>
                          </p:cTn>
                        </p:par>
                        <p:par>
                          <p:cTn id="41" fill="hold">
                            <p:stCondLst>
                              <p:cond delay="500"/>
                            </p:stCondLst>
                            <p:childTnLst>
                              <p:par>
                                <p:cTn id="42" presetID="14" presetClass="entr" presetSubtype="10" fill="hold" grpId="0" nodeType="afterEffect">
                                  <p:stCondLst>
                                    <p:cond delay="0"/>
                                  </p:stCondLst>
                                  <p:childTnLst>
                                    <p:set>
                                      <p:cBhvr>
                                        <p:cTn id="43" dur="1" fill="hold">
                                          <p:stCondLst>
                                            <p:cond delay="0"/>
                                          </p:stCondLst>
                                        </p:cTn>
                                        <p:tgtEl>
                                          <p:spTgt spid="108"/>
                                        </p:tgtEl>
                                        <p:attrNameLst>
                                          <p:attrName>style.visibility</p:attrName>
                                        </p:attrNameLst>
                                      </p:cBhvr>
                                      <p:to>
                                        <p:strVal val="visible"/>
                                      </p:to>
                                    </p:set>
                                    <p:animEffect transition="in" filter="randombar(horizontal)">
                                      <p:cBhvr>
                                        <p:cTn id="44" dur="500"/>
                                        <p:tgtEl>
                                          <p:spTgt spid="108"/>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randombar(horizontal)">
                                      <p:cBhvr>
                                        <p:cTn id="49"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3" grpId="1" animBg="1"/>
      <p:bldP spid="95" grpId="0" animBg="1"/>
      <p:bldP spid="96" grpId="0"/>
      <p:bldP spid="100" grpId="0" animBg="1"/>
      <p:bldP spid="100" grpId="1" animBg="1"/>
      <p:bldP spid="104" grpId="0"/>
      <p:bldP spid="107" grpId="0" animBg="1"/>
      <p:bldP spid="107" grpId="1" animBg="1"/>
      <p:bldP spid="10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977640" y="0"/>
            <a:ext cx="5166360" cy="5132070"/>
            <a:chOff x="4869180" y="639044"/>
            <a:chExt cx="3688080" cy="3621571"/>
          </a:xfrm>
        </p:grpSpPr>
        <p:sp>
          <p:nvSpPr>
            <p:cNvPr id="2" name="椭圆 1"/>
            <p:cNvSpPr/>
            <p:nvPr/>
          </p:nvSpPr>
          <p:spPr>
            <a:xfrm>
              <a:off x="4869180" y="639044"/>
              <a:ext cx="3688080" cy="3621571"/>
            </a:xfrm>
            <a:prstGeom prst="ellipse">
              <a:avLst/>
            </a:prstGeom>
            <a:solidFill>
              <a:schemeClr val="tx2">
                <a:alpha val="1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7" name="椭圆 6"/>
            <p:cNvSpPr/>
            <p:nvPr/>
          </p:nvSpPr>
          <p:spPr>
            <a:xfrm>
              <a:off x="6370320" y="1377492"/>
              <a:ext cx="2186940" cy="2214302"/>
            </a:xfrm>
            <a:prstGeom prst="ellipse">
              <a:avLst/>
            </a:prstGeom>
            <a:solidFill>
              <a:schemeClr val="tx2">
                <a:alpha val="1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grpSp>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Blocking Locks</a:t>
            </a:r>
            <a:endParaRPr lang="en-US" dirty="0">
              <a:solidFill>
                <a:schemeClr val="tx2"/>
              </a:solidFill>
              <a:latin typeface="Cambria" panose="02040503050406030204" pitchFamily="18" charset="0"/>
            </a:endParaRPr>
          </a:p>
        </p:txBody>
      </p:sp>
      <p:sp>
        <p:nvSpPr>
          <p:cNvPr id="23" name="Rectangle 28"/>
          <p:cNvSpPr/>
          <p:nvPr/>
        </p:nvSpPr>
        <p:spPr>
          <a:xfrm>
            <a:off x="480058" y="1132522"/>
            <a:ext cx="7414262" cy="1477328"/>
          </a:xfrm>
          <a:prstGeom prst="rect">
            <a:avLst/>
          </a:prstGeom>
          <a:noFill/>
        </p:spPr>
        <p:txBody>
          <a:bodyPr wrap="square">
            <a:spAutoFit/>
          </a:bodyPr>
          <a:lstStyle/>
          <a:p>
            <a:pPr lvl="0"/>
            <a:r>
              <a:rPr lang="en-US" sz="1800" b="1" dirty="0" smtClean="0">
                <a:solidFill>
                  <a:schemeClr val="tx2"/>
                </a:solidFill>
                <a:latin typeface="Cambria" panose="02040503050406030204" pitchFamily="18" charset="0"/>
                <a:cs typeface="MV Boli" panose="02000500030200090000" pitchFamily="2" charset="0"/>
              </a:rPr>
              <a:t>Blocking Request</a:t>
            </a:r>
          </a:p>
          <a:p>
            <a:pPr lvl="0"/>
            <a:r>
              <a:rPr lang="en-US" sz="1800" b="1" dirty="0" smtClean="0">
                <a:solidFill>
                  <a:schemeClr val="tx2"/>
                </a:solidFill>
                <a:latin typeface="Cambria" panose="02040503050406030204" pitchFamily="18" charset="0"/>
                <a:cs typeface="MV Boli" panose="02000500030200090000" pitchFamily="2" charset="0"/>
              </a:rPr>
              <a:t>In </a:t>
            </a:r>
            <a:r>
              <a:rPr lang="en-US" sz="1800" b="1" dirty="0">
                <a:solidFill>
                  <a:schemeClr val="tx2"/>
                </a:solidFill>
                <a:latin typeface="Cambria" panose="02040503050406030204" pitchFamily="18" charset="0"/>
                <a:cs typeface="MV Boli" panose="02000500030200090000" pitchFamily="2" charset="0"/>
              </a:rPr>
              <a:t>case of lock conflicts, blocking lock operation keeps polling the status of target byte-range in timely manner to try its best to </a:t>
            </a:r>
            <a:r>
              <a:rPr lang="en-US" sz="1800" b="1" dirty="0" smtClean="0">
                <a:solidFill>
                  <a:schemeClr val="tx2"/>
                </a:solidFill>
                <a:latin typeface="Cambria" panose="02040503050406030204" pitchFamily="18" charset="0"/>
                <a:cs typeface="MV Boli" panose="02000500030200090000" pitchFamily="2" charset="0"/>
              </a:rPr>
              <a:t>acquire the </a:t>
            </a:r>
            <a:r>
              <a:rPr lang="en-US" sz="1800" b="1" dirty="0">
                <a:solidFill>
                  <a:schemeClr val="tx2"/>
                </a:solidFill>
                <a:latin typeface="Cambria" panose="02040503050406030204" pitchFamily="18" charset="0"/>
                <a:cs typeface="MV Boli" panose="02000500030200090000" pitchFamily="2" charset="0"/>
              </a:rPr>
              <a:t>lock while unblocking locks operation responds error immediately to client</a:t>
            </a:r>
            <a:r>
              <a:rPr lang="en-US" sz="1800" b="1" dirty="0" smtClean="0">
                <a:solidFill>
                  <a:schemeClr val="tx2"/>
                </a:solidFill>
                <a:latin typeface="Cambria" panose="02040503050406030204" pitchFamily="18" charset="0"/>
                <a:cs typeface="MV Boli" panose="02000500030200090000" pitchFamily="2" charset="0"/>
              </a:rPr>
              <a:t>.</a:t>
            </a:r>
            <a:endParaRPr lang="en-US" sz="1800" b="1" dirty="0">
              <a:solidFill>
                <a:schemeClr val="tx2"/>
              </a:solidFill>
              <a:latin typeface="Cambria" panose="02040503050406030204" pitchFamily="18" charset="0"/>
              <a:cs typeface="MV Boli" panose="02000500030200090000" pitchFamily="2" charset="0"/>
            </a:endParaRPr>
          </a:p>
        </p:txBody>
      </p:sp>
      <p:sp>
        <p:nvSpPr>
          <p:cNvPr id="5" name="Rectangle 4"/>
          <p:cNvSpPr/>
          <p:nvPr/>
        </p:nvSpPr>
        <p:spPr>
          <a:xfrm>
            <a:off x="480058" y="3055964"/>
            <a:ext cx="7414262" cy="923330"/>
          </a:xfrm>
          <a:prstGeom prst="rect">
            <a:avLst/>
          </a:prstGeom>
        </p:spPr>
        <p:txBody>
          <a:bodyPr wrap="square">
            <a:spAutoFit/>
          </a:bodyPr>
          <a:lstStyle/>
          <a:p>
            <a:r>
              <a:rPr lang="en-US" sz="1800" b="1" dirty="0" smtClean="0">
                <a:solidFill>
                  <a:schemeClr val="tx2"/>
                </a:solidFill>
                <a:latin typeface="Cambria" panose="02040503050406030204" pitchFamily="18" charset="0"/>
                <a:cs typeface="MV Boli" panose="02000500030200090000" pitchFamily="2" charset="0"/>
              </a:rPr>
              <a:t>Request Queue</a:t>
            </a:r>
            <a:r>
              <a:rPr lang="en-US" sz="1800" b="1" dirty="0">
                <a:solidFill>
                  <a:schemeClr val="tx2"/>
                </a:solidFill>
                <a:latin typeface="Cambria" panose="02040503050406030204" pitchFamily="18" charset="0"/>
                <a:cs typeface="MV Boli" panose="02000500030200090000" pitchFamily="2" charset="0"/>
              </a:rPr>
              <a:t/>
            </a:r>
            <a:br>
              <a:rPr lang="en-US" sz="1800" b="1" dirty="0">
                <a:solidFill>
                  <a:schemeClr val="tx2"/>
                </a:solidFill>
                <a:latin typeface="Cambria" panose="02040503050406030204" pitchFamily="18" charset="0"/>
                <a:cs typeface="MV Boli" panose="02000500030200090000" pitchFamily="2" charset="0"/>
              </a:rPr>
            </a:br>
            <a:r>
              <a:rPr lang="en-US" sz="1800" b="1" dirty="0" smtClean="0">
                <a:solidFill>
                  <a:schemeClr val="tx2"/>
                </a:solidFill>
                <a:latin typeface="Cambria" panose="02040503050406030204" pitchFamily="18" charset="0"/>
                <a:cs typeface="MV Boli" panose="02000500030200090000" pitchFamily="2" charset="0"/>
              </a:rPr>
              <a:t>Server initiates a list(queue?) which maintains and prioritizes all the incoming blocking lock requests by sequence id.</a:t>
            </a:r>
            <a:endParaRPr lang="en-US" sz="1800" b="1" dirty="0">
              <a:solidFill>
                <a:schemeClr val="tx2"/>
              </a:solidFill>
              <a:latin typeface="Cambria" panose="02040503050406030204" pitchFamily="18" charset="0"/>
              <a:cs typeface="MV Boli" panose="02000500030200090000" pitchFamily="2" charset="0"/>
            </a:endParaRPr>
          </a:p>
        </p:txBody>
      </p:sp>
    </p:spTree>
    <p:extLst>
      <p:ext uri="{BB962C8B-B14F-4D97-AF65-F5344CB8AC3E}">
        <p14:creationId xmlns:p14="http://schemas.microsoft.com/office/powerpoint/2010/main" val="71702146"/>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Blocking Lock Request Queue</a:t>
            </a:r>
            <a:endParaRPr lang="en-US" dirty="0">
              <a:solidFill>
                <a:schemeClr val="tx2"/>
              </a:solidFill>
              <a:latin typeface="Cambria" panose="02040503050406030204" pitchFamily="18" charset="0"/>
            </a:endParaRPr>
          </a:p>
        </p:txBody>
      </p:sp>
      <p:sp>
        <p:nvSpPr>
          <p:cNvPr id="9" name="Rectangle 93"/>
          <p:cNvSpPr/>
          <p:nvPr/>
        </p:nvSpPr>
        <p:spPr>
          <a:xfrm>
            <a:off x="588893" y="876991"/>
            <a:ext cx="7775974" cy="4222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0" name="Straight Connector 8"/>
          <p:cNvCxnSpPr/>
          <p:nvPr/>
        </p:nvCxnSpPr>
        <p:spPr>
          <a:xfrm>
            <a:off x="1626884" y="1761572"/>
            <a:ext cx="1264045"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3"/>
          <p:cNvCxnSpPr/>
          <p:nvPr/>
        </p:nvCxnSpPr>
        <p:spPr>
          <a:xfrm>
            <a:off x="2914326" y="1761572"/>
            <a:ext cx="930568" cy="0"/>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7"/>
          <p:cNvCxnSpPr/>
          <p:nvPr/>
        </p:nvCxnSpPr>
        <p:spPr>
          <a:xfrm>
            <a:off x="1626884" y="2675454"/>
            <a:ext cx="1752726" cy="1433"/>
          </a:xfrm>
          <a:prstGeom prst="line">
            <a:avLst/>
          </a:prstGeom>
          <a:ln w="50800" cap="flat" cmpd="dbl">
            <a:solidFill>
              <a:schemeClr val="tx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 23"/>
          <p:cNvGrpSpPr/>
          <p:nvPr/>
        </p:nvGrpSpPr>
        <p:grpSpPr>
          <a:xfrm>
            <a:off x="1682348" y="1826780"/>
            <a:ext cx="546000" cy="747578"/>
            <a:chOff x="2249581" y="2819400"/>
            <a:chExt cx="526629" cy="739246"/>
          </a:xfrm>
        </p:grpSpPr>
        <p:cxnSp>
          <p:nvCxnSpPr>
            <p:cNvPr id="52" name="Straight Arrow Connector 19"/>
            <p:cNvCxnSpPr/>
            <p:nvPr/>
          </p:nvCxnSpPr>
          <p:spPr>
            <a:xfrm>
              <a:off x="2514600" y="2819400"/>
              <a:ext cx="0" cy="739246"/>
            </a:xfrm>
            <a:prstGeom prst="straightConnector1">
              <a:avLst/>
            </a:prstGeom>
            <a:ln w="2857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TextBox 21"/>
            <p:cNvSpPr txBox="1"/>
            <p:nvPr/>
          </p:nvSpPr>
          <p:spPr>
            <a:xfrm rot="16200000">
              <a:off x="2142923" y="3071189"/>
              <a:ext cx="465645" cy="252329"/>
            </a:xfrm>
            <a:prstGeom prst="rect">
              <a:avLst/>
            </a:prstGeom>
            <a:noFill/>
            <a:ln>
              <a:noFill/>
            </a:ln>
          </p:spPr>
          <p:txBody>
            <a:bodyPr wrap="square" rtlCol="0">
              <a:spAutoFit/>
            </a:bodyPr>
            <a:lstStyle/>
            <a:p>
              <a:pPr algn="ctr"/>
              <a:r>
                <a:rPr lang="en-US" sz="1100" b="1" dirty="0" smtClean="0">
                  <a:solidFill>
                    <a:schemeClr val="tx2"/>
                  </a:solidFill>
                  <a:latin typeface="Cambria" panose="02040503050406030204" pitchFamily="18" charset="0"/>
                  <a:cs typeface="MV Boli" panose="02000500030200090000" pitchFamily="2" charset="0"/>
                </a:rPr>
                <a:t>poll</a:t>
              </a:r>
              <a:endParaRPr lang="en-US" sz="1100" b="1" dirty="0">
                <a:solidFill>
                  <a:schemeClr val="tx2"/>
                </a:solidFill>
                <a:latin typeface="Cambria" panose="02040503050406030204" pitchFamily="18" charset="0"/>
                <a:cs typeface="MV Boli" panose="02000500030200090000" pitchFamily="2" charset="0"/>
              </a:endParaRPr>
            </a:p>
          </p:txBody>
        </p:sp>
        <p:sp>
          <p:nvSpPr>
            <p:cNvPr id="54" name="TextBox 22"/>
            <p:cNvSpPr txBox="1"/>
            <p:nvPr/>
          </p:nvSpPr>
          <p:spPr>
            <a:xfrm rot="5400000">
              <a:off x="2340605" y="3071484"/>
              <a:ext cx="609600" cy="261610"/>
            </a:xfrm>
            <a:prstGeom prst="rect">
              <a:avLst/>
            </a:prstGeom>
            <a:noFill/>
            <a:ln>
              <a:noFill/>
            </a:ln>
          </p:spPr>
          <p:txBody>
            <a:bodyPr wrap="square" rtlCol="0">
              <a:spAutoFit/>
            </a:bodyPr>
            <a:lstStyle/>
            <a:p>
              <a:pPr algn="ctr"/>
              <a:r>
                <a:rPr lang="en-US" sz="1100" b="1" dirty="0" smtClean="0">
                  <a:solidFill>
                    <a:schemeClr val="accent4">
                      <a:lumMod val="40000"/>
                      <a:lumOff val="60000"/>
                    </a:schemeClr>
                  </a:solidFill>
                  <a:latin typeface="Cambria" panose="02040503050406030204" pitchFamily="18" charset="0"/>
                  <a:cs typeface="MV Boli" panose="02000500030200090000" pitchFamily="2" charset="0"/>
                </a:rPr>
                <a:t>deny</a:t>
              </a:r>
              <a:endParaRPr lang="en-US" sz="1100" b="1" dirty="0">
                <a:solidFill>
                  <a:schemeClr val="accent4">
                    <a:lumMod val="40000"/>
                    <a:lumOff val="60000"/>
                  </a:schemeClr>
                </a:solidFill>
                <a:latin typeface="Cambria" panose="02040503050406030204" pitchFamily="18" charset="0"/>
                <a:cs typeface="MV Boli" panose="02000500030200090000" pitchFamily="2" charset="0"/>
              </a:endParaRPr>
            </a:p>
          </p:txBody>
        </p:sp>
      </p:grpSp>
      <p:grpSp>
        <p:nvGrpSpPr>
          <p:cNvPr id="14" name="Group 28"/>
          <p:cNvGrpSpPr/>
          <p:nvPr/>
        </p:nvGrpSpPr>
        <p:grpSpPr>
          <a:xfrm>
            <a:off x="2443258" y="1826780"/>
            <a:ext cx="552442" cy="747578"/>
            <a:chOff x="2243367" y="2819400"/>
            <a:chExt cx="532843" cy="739246"/>
          </a:xfrm>
        </p:grpSpPr>
        <p:cxnSp>
          <p:nvCxnSpPr>
            <p:cNvPr id="49" name="Straight Arrow Connector 29"/>
            <p:cNvCxnSpPr/>
            <p:nvPr/>
          </p:nvCxnSpPr>
          <p:spPr>
            <a:xfrm>
              <a:off x="2514600" y="2819400"/>
              <a:ext cx="0" cy="739246"/>
            </a:xfrm>
            <a:prstGeom prst="straightConnector1">
              <a:avLst/>
            </a:prstGeom>
            <a:ln w="2857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0" name="TextBox 30"/>
            <p:cNvSpPr txBox="1"/>
            <p:nvPr/>
          </p:nvSpPr>
          <p:spPr>
            <a:xfrm rot="16200000">
              <a:off x="2136710" y="3056976"/>
              <a:ext cx="465644" cy="252329"/>
            </a:xfrm>
            <a:prstGeom prst="rect">
              <a:avLst/>
            </a:prstGeom>
            <a:noFill/>
            <a:ln>
              <a:noFill/>
            </a:ln>
          </p:spPr>
          <p:txBody>
            <a:bodyPr wrap="square" rtlCol="0">
              <a:spAutoFit/>
            </a:bodyPr>
            <a:lstStyle/>
            <a:p>
              <a:pPr algn="ctr"/>
              <a:r>
                <a:rPr lang="en-US" sz="1100" b="1" dirty="0" smtClean="0">
                  <a:solidFill>
                    <a:schemeClr val="tx2"/>
                  </a:solidFill>
                  <a:latin typeface="Cambria" panose="02040503050406030204" pitchFamily="18" charset="0"/>
                  <a:cs typeface="MV Boli" panose="02000500030200090000" pitchFamily="2" charset="0"/>
                </a:rPr>
                <a:t>poll</a:t>
              </a:r>
              <a:endParaRPr lang="en-US" sz="1100" b="1" dirty="0">
                <a:solidFill>
                  <a:schemeClr val="tx2"/>
                </a:solidFill>
                <a:latin typeface="Cambria" panose="02040503050406030204" pitchFamily="18" charset="0"/>
                <a:cs typeface="MV Boli" panose="02000500030200090000" pitchFamily="2" charset="0"/>
              </a:endParaRPr>
            </a:p>
          </p:txBody>
        </p:sp>
        <p:sp>
          <p:nvSpPr>
            <p:cNvPr id="51" name="TextBox 31"/>
            <p:cNvSpPr txBox="1"/>
            <p:nvPr/>
          </p:nvSpPr>
          <p:spPr>
            <a:xfrm rot="5400000">
              <a:off x="2340605" y="3071484"/>
              <a:ext cx="609600" cy="261610"/>
            </a:xfrm>
            <a:prstGeom prst="rect">
              <a:avLst/>
            </a:prstGeom>
            <a:noFill/>
            <a:ln>
              <a:noFill/>
            </a:ln>
          </p:spPr>
          <p:txBody>
            <a:bodyPr wrap="square" rtlCol="0">
              <a:spAutoFit/>
            </a:bodyPr>
            <a:lstStyle/>
            <a:p>
              <a:pPr algn="ctr"/>
              <a:r>
                <a:rPr lang="en-US" sz="1100" b="1" dirty="0" smtClean="0">
                  <a:solidFill>
                    <a:schemeClr val="accent4">
                      <a:lumMod val="40000"/>
                      <a:lumOff val="60000"/>
                    </a:schemeClr>
                  </a:solidFill>
                  <a:latin typeface="Cambria" panose="02040503050406030204" pitchFamily="18" charset="0"/>
                  <a:cs typeface="MV Boli" panose="02000500030200090000" pitchFamily="2" charset="0"/>
                </a:rPr>
                <a:t>deny</a:t>
              </a:r>
              <a:endParaRPr lang="en-US" sz="1100" b="1" dirty="0">
                <a:solidFill>
                  <a:schemeClr val="accent4">
                    <a:lumMod val="40000"/>
                    <a:lumOff val="60000"/>
                  </a:schemeClr>
                </a:solidFill>
                <a:latin typeface="Cambria" panose="02040503050406030204" pitchFamily="18" charset="0"/>
                <a:cs typeface="MV Boli" panose="02000500030200090000" pitchFamily="2" charset="0"/>
              </a:endParaRPr>
            </a:p>
          </p:txBody>
        </p:sp>
      </p:grpSp>
      <p:cxnSp>
        <p:nvCxnSpPr>
          <p:cNvPr id="15" name="Straight Connector 32"/>
          <p:cNvCxnSpPr/>
          <p:nvPr/>
        </p:nvCxnSpPr>
        <p:spPr>
          <a:xfrm>
            <a:off x="3403833" y="2676958"/>
            <a:ext cx="69380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Group 33"/>
          <p:cNvGrpSpPr/>
          <p:nvPr/>
        </p:nvGrpSpPr>
        <p:grpSpPr>
          <a:xfrm>
            <a:off x="3104841" y="1817621"/>
            <a:ext cx="580246" cy="805006"/>
            <a:chOff x="2249580" y="2819400"/>
            <a:chExt cx="559660" cy="796034"/>
          </a:xfrm>
        </p:grpSpPr>
        <p:cxnSp>
          <p:nvCxnSpPr>
            <p:cNvPr id="46" name="Straight Arrow Connector 34"/>
            <p:cNvCxnSpPr/>
            <p:nvPr/>
          </p:nvCxnSpPr>
          <p:spPr>
            <a:xfrm>
              <a:off x="2514600" y="2819400"/>
              <a:ext cx="0" cy="739246"/>
            </a:xfrm>
            <a:prstGeom prst="straightConnector1">
              <a:avLst/>
            </a:prstGeom>
            <a:ln w="2857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TextBox 35"/>
            <p:cNvSpPr txBox="1"/>
            <p:nvPr/>
          </p:nvSpPr>
          <p:spPr>
            <a:xfrm rot="16200000">
              <a:off x="2121037" y="3080246"/>
              <a:ext cx="509416" cy="252329"/>
            </a:xfrm>
            <a:prstGeom prst="rect">
              <a:avLst/>
            </a:prstGeom>
            <a:noFill/>
            <a:ln>
              <a:noFill/>
            </a:ln>
          </p:spPr>
          <p:txBody>
            <a:bodyPr wrap="square" rtlCol="0">
              <a:spAutoFit/>
            </a:bodyPr>
            <a:lstStyle/>
            <a:p>
              <a:pPr algn="ctr"/>
              <a:r>
                <a:rPr lang="en-US" sz="1100" b="1" dirty="0" smtClean="0">
                  <a:solidFill>
                    <a:schemeClr val="tx2"/>
                  </a:solidFill>
                  <a:latin typeface="Cambria" panose="02040503050406030204" pitchFamily="18" charset="0"/>
                  <a:cs typeface="MV Boli" panose="02000500030200090000" pitchFamily="2" charset="0"/>
                </a:rPr>
                <a:t>poll</a:t>
              </a:r>
              <a:endParaRPr lang="en-US" sz="1100" b="1" dirty="0">
                <a:solidFill>
                  <a:schemeClr val="tx2"/>
                </a:solidFill>
                <a:latin typeface="Cambria" panose="02040503050406030204" pitchFamily="18" charset="0"/>
                <a:cs typeface="MV Boli" panose="02000500030200090000" pitchFamily="2" charset="0"/>
              </a:endParaRPr>
            </a:p>
          </p:txBody>
        </p:sp>
        <p:sp>
          <p:nvSpPr>
            <p:cNvPr id="48" name="TextBox 36"/>
            <p:cNvSpPr txBox="1"/>
            <p:nvPr/>
          </p:nvSpPr>
          <p:spPr>
            <a:xfrm rot="5400000">
              <a:off x="2303265" y="3109458"/>
              <a:ext cx="759622" cy="252329"/>
            </a:xfrm>
            <a:prstGeom prst="rect">
              <a:avLst/>
            </a:prstGeom>
            <a:noFill/>
            <a:ln>
              <a:noFill/>
            </a:ln>
          </p:spPr>
          <p:txBody>
            <a:bodyPr wrap="square" rtlCol="0">
              <a:spAutoFit/>
            </a:bodyPr>
            <a:lstStyle/>
            <a:p>
              <a:pPr algn="ctr"/>
              <a:r>
                <a:rPr lang="en-US" sz="1100" b="1" dirty="0" smtClean="0">
                  <a:solidFill>
                    <a:schemeClr val="accent2"/>
                  </a:solidFill>
                  <a:latin typeface="Cambria" panose="02040503050406030204" pitchFamily="18" charset="0"/>
                  <a:cs typeface="MV Boli" panose="02000500030200090000" pitchFamily="2" charset="0"/>
                </a:rPr>
                <a:t>accept</a:t>
              </a:r>
              <a:endParaRPr lang="en-US" sz="1100" b="1" dirty="0">
                <a:solidFill>
                  <a:schemeClr val="accent2"/>
                </a:solidFill>
                <a:latin typeface="Cambria" panose="02040503050406030204" pitchFamily="18" charset="0"/>
                <a:cs typeface="MV Boli" panose="02000500030200090000" pitchFamily="2" charset="0"/>
              </a:endParaRPr>
            </a:p>
          </p:txBody>
        </p:sp>
      </p:grpSp>
      <p:grpSp>
        <p:nvGrpSpPr>
          <p:cNvPr id="17" name="Group 42"/>
          <p:cNvGrpSpPr/>
          <p:nvPr/>
        </p:nvGrpSpPr>
        <p:grpSpPr>
          <a:xfrm>
            <a:off x="3731313" y="2746372"/>
            <a:ext cx="567511" cy="747578"/>
            <a:chOff x="2228833" y="2819400"/>
            <a:chExt cx="547377" cy="739246"/>
          </a:xfrm>
        </p:grpSpPr>
        <p:cxnSp>
          <p:nvCxnSpPr>
            <p:cNvPr id="43" name="Straight Arrow Connector 43"/>
            <p:cNvCxnSpPr/>
            <p:nvPr/>
          </p:nvCxnSpPr>
          <p:spPr>
            <a:xfrm>
              <a:off x="2514600" y="2819400"/>
              <a:ext cx="0" cy="739246"/>
            </a:xfrm>
            <a:prstGeom prst="straightConnector1">
              <a:avLst/>
            </a:prstGeom>
            <a:ln w="2857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TextBox 44"/>
            <p:cNvSpPr txBox="1"/>
            <p:nvPr/>
          </p:nvSpPr>
          <p:spPr>
            <a:xfrm rot="16200000">
              <a:off x="2092317" y="3087772"/>
              <a:ext cx="525361" cy="252329"/>
            </a:xfrm>
            <a:prstGeom prst="rect">
              <a:avLst/>
            </a:prstGeom>
            <a:noFill/>
            <a:ln>
              <a:noFill/>
            </a:ln>
          </p:spPr>
          <p:txBody>
            <a:bodyPr wrap="square" rtlCol="0">
              <a:spAutoFit/>
            </a:bodyPr>
            <a:lstStyle/>
            <a:p>
              <a:pPr algn="ctr"/>
              <a:r>
                <a:rPr lang="en-US" sz="1100" b="1" dirty="0" smtClean="0">
                  <a:solidFill>
                    <a:schemeClr val="tx2"/>
                  </a:solidFill>
                  <a:latin typeface="Cambria" panose="02040503050406030204" pitchFamily="18" charset="0"/>
                  <a:cs typeface="MV Boli" panose="02000500030200090000" pitchFamily="2" charset="0"/>
                </a:rPr>
                <a:t>poll</a:t>
              </a:r>
              <a:endParaRPr lang="en-US" sz="1100" b="1" dirty="0">
                <a:solidFill>
                  <a:schemeClr val="tx2"/>
                </a:solidFill>
                <a:latin typeface="Cambria" panose="02040503050406030204" pitchFamily="18" charset="0"/>
                <a:cs typeface="MV Boli" panose="02000500030200090000" pitchFamily="2" charset="0"/>
              </a:endParaRPr>
            </a:p>
          </p:txBody>
        </p:sp>
        <p:sp>
          <p:nvSpPr>
            <p:cNvPr id="45" name="TextBox 45"/>
            <p:cNvSpPr txBox="1"/>
            <p:nvPr/>
          </p:nvSpPr>
          <p:spPr>
            <a:xfrm rot="5400000">
              <a:off x="2340605" y="3071484"/>
              <a:ext cx="609600" cy="261610"/>
            </a:xfrm>
            <a:prstGeom prst="rect">
              <a:avLst/>
            </a:prstGeom>
            <a:noFill/>
            <a:ln>
              <a:noFill/>
            </a:ln>
          </p:spPr>
          <p:txBody>
            <a:bodyPr wrap="square" rtlCol="0">
              <a:spAutoFit/>
            </a:bodyPr>
            <a:lstStyle/>
            <a:p>
              <a:pPr algn="ctr"/>
              <a:r>
                <a:rPr lang="en-US" sz="1100" b="1" dirty="0" smtClean="0">
                  <a:solidFill>
                    <a:schemeClr val="accent4">
                      <a:lumMod val="40000"/>
                      <a:lumOff val="60000"/>
                    </a:schemeClr>
                  </a:solidFill>
                  <a:latin typeface="Cambria" panose="02040503050406030204" pitchFamily="18" charset="0"/>
                  <a:cs typeface="MV Boli" panose="02000500030200090000" pitchFamily="2" charset="0"/>
                </a:rPr>
                <a:t>deny</a:t>
              </a:r>
              <a:endParaRPr lang="en-US" sz="1100" b="1" dirty="0">
                <a:solidFill>
                  <a:schemeClr val="accent4">
                    <a:lumMod val="40000"/>
                    <a:lumOff val="60000"/>
                  </a:schemeClr>
                </a:solidFill>
                <a:latin typeface="Cambria" panose="02040503050406030204" pitchFamily="18" charset="0"/>
                <a:cs typeface="MV Boli" panose="02000500030200090000" pitchFamily="2" charset="0"/>
              </a:endParaRPr>
            </a:p>
          </p:txBody>
        </p:sp>
      </p:grpSp>
      <p:cxnSp>
        <p:nvCxnSpPr>
          <p:cNvPr id="18" name="Straight Connector 55"/>
          <p:cNvCxnSpPr/>
          <p:nvPr/>
        </p:nvCxnSpPr>
        <p:spPr>
          <a:xfrm flipV="1">
            <a:off x="4097637" y="2664774"/>
            <a:ext cx="1018633" cy="1218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nvGrpSpPr>
          <p:cNvPr id="19" name="Group 60"/>
          <p:cNvGrpSpPr/>
          <p:nvPr/>
        </p:nvGrpSpPr>
        <p:grpSpPr>
          <a:xfrm>
            <a:off x="4800974" y="2825342"/>
            <a:ext cx="563264" cy="1601169"/>
            <a:chOff x="2232928" y="2711134"/>
            <a:chExt cx="543281" cy="847512"/>
          </a:xfrm>
        </p:grpSpPr>
        <p:cxnSp>
          <p:nvCxnSpPr>
            <p:cNvPr id="40" name="Straight Arrow Connector 61"/>
            <p:cNvCxnSpPr/>
            <p:nvPr/>
          </p:nvCxnSpPr>
          <p:spPr>
            <a:xfrm>
              <a:off x="2514600" y="2711134"/>
              <a:ext cx="0" cy="847512"/>
            </a:xfrm>
            <a:prstGeom prst="straightConnector1">
              <a:avLst/>
            </a:prstGeom>
            <a:ln w="2857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TextBox 62"/>
            <p:cNvSpPr txBox="1"/>
            <p:nvPr/>
          </p:nvSpPr>
          <p:spPr>
            <a:xfrm rot="16200000">
              <a:off x="2211958" y="3071483"/>
              <a:ext cx="303550" cy="261610"/>
            </a:xfrm>
            <a:prstGeom prst="rect">
              <a:avLst/>
            </a:prstGeom>
            <a:noFill/>
            <a:ln>
              <a:noFill/>
            </a:ln>
          </p:spPr>
          <p:txBody>
            <a:bodyPr wrap="square" rtlCol="0">
              <a:spAutoFit/>
            </a:bodyPr>
            <a:lstStyle/>
            <a:p>
              <a:pPr algn="ctr"/>
              <a:r>
                <a:rPr lang="en-US" sz="1100" b="1" dirty="0" smtClean="0">
                  <a:solidFill>
                    <a:schemeClr val="tx2"/>
                  </a:solidFill>
                  <a:latin typeface="Cambria" panose="02040503050406030204" pitchFamily="18" charset="0"/>
                  <a:cs typeface="MV Boli" panose="02000500030200090000" pitchFamily="2" charset="0"/>
                </a:rPr>
                <a:t>poll</a:t>
              </a:r>
              <a:endParaRPr lang="en-US" sz="1100" b="1" dirty="0">
                <a:solidFill>
                  <a:schemeClr val="tx2"/>
                </a:solidFill>
                <a:latin typeface="Cambria" panose="02040503050406030204" pitchFamily="18" charset="0"/>
                <a:cs typeface="MV Boli" panose="02000500030200090000" pitchFamily="2" charset="0"/>
              </a:endParaRPr>
            </a:p>
          </p:txBody>
        </p:sp>
        <p:sp>
          <p:nvSpPr>
            <p:cNvPr id="42" name="TextBox 63"/>
            <p:cNvSpPr txBox="1"/>
            <p:nvPr/>
          </p:nvSpPr>
          <p:spPr>
            <a:xfrm rot="5400000">
              <a:off x="2424377" y="3078643"/>
              <a:ext cx="442054" cy="261610"/>
            </a:xfrm>
            <a:prstGeom prst="rect">
              <a:avLst/>
            </a:prstGeom>
            <a:noFill/>
            <a:ln>
              <a:noFill/>
            </a:ln>
          </p:spPr>
          <p:txBody>
            <a:bodyPr wrap="square" rtlCol="0">
              <a:spAutoFit/>
            </a:bodyPr>
            <a:lstStyle/>
            <a:p>
              <a:pPr algn="ctr"/>
              <a:r>
                <a:rPr lang="en-US" sz="1100" b="1" dirty="0" smtClean="0">
                  <a:solidFill>
                    <a:schemeClr val="accent2"/>
                  </a:solidFill>
                  <a:latin typeface="Cambria" panose="02040503050406030204" pitchFamily="18" charset="0"/>
                  <a:cs typeface="MV Boli" panose="02000500030200090000" pitchFamily="2" charset="0"/>
                </a:rPr>
                <a:t>accept</a:t>
              </a:r>
              <a:endParaRPr lang="en-US" sz="1100" b="1" dirty="0">
                <a:solidFill>
                  <a:schemeClr val="accent2"/>
                </a:solidFill>
                <a:latin typeface="Cambria" panose="02040503050406030204" pitchFamily="18" charset="0"/>
                <a:cs typeface="MV Boli" panose="02000500030200090000" pitchFamily="2" charset="0"/>
              </a:endParaRPr>
            </a:p>
          </p:txBody>
        </p:sp>
      </p:grpSp>
      <p:cxnSp>
        <p:nvCxnSpPr>
          <p:cNvPr id="20" name="Straight Connector 64"/>
          <p:cNvCxnSpPr/>
          <p:nvPr/>
        </p:nvCxnSpPr>
        <p:spPr>
          <a:xfrm>
            <a:off x="5093009" y="4490544"/>
            <a:ext cx="958032"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79"/>
          <p:cNvCxnSpPr/>
          <p:nvPr/>
        </p:nvCxnSpPr>
        <p:spPr>
          <a:xfrm>
            <a:off x="3373290" y="3583458"/>
            <a:ext cx="1054154" cy="0"/>
          </a:xfrm>
          <a:prstGeom prst="line">
            <a:avLst/>
          </a:prstGeom>
          <a:ln w="50800" cap="flat" cmpd="dbl">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84"/>
          <p:cNvCxnSpPr/>
          <p:nvPr/>
        </p:nvCxnSpPr>
        <p:spPr>
          <a:xfrm>
            <a:off x="4846795" y="4490544"/>
            <a:ext cx="225412" cy="0"/>
          </a:xfrm>
          <a:prstGeom prst="line">
            <a:avLst/>
          </a:prstGeom>
          <a:ln w="50800" cap="flat" cmpd="dbl">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90"/>
          <p:cNvCxnSpPr/>
          <p:nvPr/>
        </p:nvCxnSpPr>
        <p:spPr>
          <a:xfrm flipV="1">
            <a:off x="6129829" y="4487338"/>
            <a:ext cx="970384" cy="1218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5" name="Multiply 96"/>
          <p:cNvSpPr/>
          <p:nvPr/>
        </p:nvSpPr>
        <p:spPr>
          <a:xfrm>
            <a:off x="4412210" y="3432660"/>
            <a:ext cx="329809" cy="301595"/>
          </a:xfrm>
          <a:prstGeom prst="mathMultiply">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latin typeface="Cambria" panose="02040503050406030204" pitchFamily="18" charset="0"/>
            </a:endParaRPr>
          </a:p>
        </p:txBody>
      </p:sp>
      <p:sp>
        <p:nvSpPr>
          <p:cNvPr id="26" name="Right Arrow 113"/>
          <p:cNvSpPr/>
          <p:nvPr/>
        </p:nvSpPr>
        <p:spPr>
          <a:xfrm>
            <a:off x="901581" y="2482302"/>
            <a:ext cx="512832" cy="440645"/>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solidFill>
                <a:latin typeface="Cambria" panose="02040503050406030204" pitchFamily="18" charset="0"/>
                <a:cs typeface="MV Boli" panose="02000500030200090000" pitchFamily="2" charset="0"/>
              </a:rPr>
              <a:t>B</a:t>
            </a:r>
            <a:endParaRPr lang="en-US" sz="1200" b="1" dirty="0">
              <a:solidFill>
                <a:schemeClr val="tx2"/>
              </a:solidFill>
              <a:latin typeface="Cambria" panose="02040503050406030204" pitchFamily="18" charset="0"/>
              <a:cs typeface="MV Boli" panose="02000500030200090000" pitchFamily="2" charset="0"/>
            </a:endParaRPr>
          </a:p>
        </p:txBody>
      </p:sp>
      <p:sp>
        <p:nvSpPr>
          <p:cNvPr id="27" name="Right Arrow 115"/>
          <p:cNvSpPr/>
          <p:nvPr/>
        </p:nvSpPr>
        <p:spPr>
          <a:xfrm>
            <a:off x="895338" y="1529410"/>
            <a:ext cx="512832" cy="46357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Cambria" panose="02040503050406030204" pitchFamily="18" charset="0"/>
                <a:cs typeface="MV Boli" panose="02000500030200090000" pitchFamily="2" charset="0"/>
              </a:rPr>
              <a:t>A</a:t>
            </a:r>
            <a:endParaRPr lang="en-US" sz="1200" dirty="0">
              <a:solidFill>
                <a:schemeClr val="bg1"/>
              </a:solidFill>
              <a:latin typeface="Cambria" panose="02040503050406030204" pitchFamily="18" charset="0"/>
              <a:cs typeface="MV Boli" panose="02000500030200090000" pitchFamily="2" charset="0"/>
            </a:endParaRPr>
          </a:p>
        </p:txBody>
      </p:sp>
      <p:sp>
        <p:nvSpPr>
          <p:cNvPr id="28" name="Right Arrow 117"/>
          <p:cNvSpPr/>
          <p:nvPr/>
        </p:nvSpPr>
        <p:spPr>
          <a:xfrm>
            <a:off x="899886" y="3350256"/>
            <a:ext cx="512832" cy="440645"/>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latin typeface="Cambria" panose="02040503050406030204" pitchFamily="18" charset="0"/>
                <a:cs typeface="MV Boli" panose="02000500030200090000" pitchFamily="2" charset="0"/>
              </a:rPr>
              <a:t>C</a:t>
            </a:r>
          </a:p>
        </p:txBody>
      </p:sp>
      <p:sp>
        <p:nvSpPr>
          <p:cNvPr id="29" name="Right Arrow 118"/>
          <p:cNvSpPr/>
          <p:nvPr/>
        </p:nvSpPr>
        <p:spPr>
          <a:xfrm>
            <a:off x="899886" y="4279201"/>
            <a:ext cx="512832" cy="440645"/>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solidFill>
                <a:latin typeface="Cambria" panose="02040503050406030204" pitchFamily="18" charset="0"/>
                <a:cs typeface="MV Boli" panose="02000500030200090000" pitchFamily="2" charset="0"/>
              </a:rPr>
              <a:t>D</a:t>
            </a:r>
            <a:endParaRPr lang="en-US" sz="1200" b="1" dirty="0">
              <a:solidFill>
                <a:schemeClr val="tx2"/>
              </a:solidFill>
              <a:latin typeface="Cambria" panose="02040503050406030204" pitchFamily="18" charset="0"/>
              <a:cs typeface="MV Boli" panose="02000500030200090000" pitchFamily="2" charset="0"/>
            </a:endParaRPr>
          </a:p>
        </p:txBody>
      </p:sp>
      <p:grpSp>
        <p:nvGrpSpPr>
          <p:cNvPr id="30" name="Group 130"/>
          <p:cNvGrpSpPr/>
          <p:nvPr/>
        </p:nvGrpSpPr>
        <p:grpSpPr>
          <a:xfrm>
            <a:off x="6889837" y="2939716"/>
            <a:ext cx="1776788" cy="1087730"/>
            <a:chOff x="1281020" y="887983"/>
            <a:chExt cx="1776788" cy="1396930"/>
          </a:xfrm>
        </p:grpSpPr>
        <p:cxnSp>
          <p:nvCxnSpPr>
            <p:cNvPr id="32" name="Straight Connector 74"/>
            <p:cNvCxnSpPr/>
            <p:nvPr/>
          </p:nvCxnSpPr>
          <p:spPr>
            <a:xfrm>
              <a:off x="1281021" y="1444610"/>
              <a:ext cx="25773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TextBox 77"/>
            <p:cNvSpPr txBox="1"/>
            <p:nvPr/>
          </p:nvSpPr>
          <p:spPr>
            <a:xfrm>
              <a:off x="1539662" y="887983"/>
              <a:ext cx="1518146" cy="355739"/>
            </a:xfrm>
            <a:prstGeom prst="rect">
              <a:avLst/>
            </a:prstGeom>
            <a:noFill/>
          </p:spPr>
          <p:txBody>
            <a:bodyPr wrap="square" rtlCol="0">
              <a:spAutoFit/>
            </a:bodyPr>
            <a:lstStyle/>
            <a:p>
              <a:r>
                <a:rPr lang="en-US" sz="1200" b="1" dirty="0" smtClean="0">
                  <a:solidFill>
                    <a:schemeClr val="tx2"/>
                  </a:solidFill>
                  <a:latin typeface="Cambria" panose="02040503050406030204" pitchFamily="18" charset="0"/>
                  <a:cs typeface="MV Boli" panose="02000500030200090000" pitchFamily="2" charset="0"/>
                </a:rPr>
                <a:t>at head of queue</a:t>
              </a:r>
              <a:endParaRPr lang="en-US" sz="1200" b="1" dirty="0">
                <a:solidFill>
                  <a:schemeClr val="tx2"/>
                </a:solidFill>
                <a:latin typeface="Cambria" panose="02040503050406030204" pitchFamily="18" charset="0"/>
                <a:cs typeface="MV Boli" panose="02000500030200090000" pitchFamily="2" charset="0"/>
              </a:endParaRPr>
            </a:p>
          </p:txBody>
        </p:sp>
        <p:sp>
          <p:nvSpPr>
            <p:cNvPr id="34" name="TextBox 78"/>
            <p:cNvSpPr txBox="1"/>
            <p:nvPr/>
          </p:nvSpPr>
          <p:spPr>
            <a:xfrm>
              <a:off x="1538647" y="1260872"/>
              <a:ext cx="1216707" cy="355739"/>
            </a:xfrm>
            <a:prstGeom prst="rect">
              <a:avLst/>
            </a:prstGeom>
            <a:noFill/>
          </p:spPr>
          <p:txBody>
            <a:bodyPr wrap="square" rtlCol="0">
              <a:spAutoFit/>
            </a:bodyPr>
            <a:lstStyle/>
            <a:p>
              <a:r>
                <a:rPr lang="en-US" sz="1200" b="1" dirty="0">
                  <a:solidFill>
                    <a:schemeClr val="tx2"/>
                  </a:solidFill>
                  <a:latin typeface="Cambria" panose="02040503050406030204" pitchFamily="18" charset="0"/>
                  <a:cs typeface="MV Boli" panose="02000500030200090000" pitchFamily="2" charset="0"/>
                </a:rPr>
                <a:t>h</a:t>
              </a:r>
              <a:r>
                <a:rPr lang="en-US" sz="1200" b="1" dirty="0" smtClean="0">
                  <a:solidFill>
                    <a:schemeClr val="tx2"/>
                  </a:solidFill>
                  <a:latin typeface="Cambria" panose="02040503050406030204" pitchFamily="18" charset="0"/>
                  <a:cs typeface="MV Boli" panose="02000500030200090000" pitchFamily="2" charset="0"/>
                </a:rPr>
                <a:t>olding lock</a:t>
              </a:r>
              <a:endParaRPr lang="en-US" sz="1200" b="1" dirty="0">
                <a:solidFill>
                  <a:schemeClr val="tx2"/>
                </a:solidFill>
                <a:latin typeface="Cambria" panose="02040503050406030204" pitchFamily="18" charset="0"/>
                <a:cs typeface="MV Boli" panose="02000500030200090000" pitchFamily="2" charset="0"/>
              </a:endParaRPr>
            </a:p>
          </p:txBody>
        </p:sp>
        <p:cxnSp>
          <p:nvCxnSpPr>
            <p:cNvPr id="35" name="Straight Connector 81"/>
            <p:cNvCxnSpPr/>
            <p:nvPr/>
          </p:nvCxnSpPr>
          <p:spPr>
            <a:xfrm>
              <a:off x="1281020" y="1091995"/>
              <a:ext cx="257734" cy="0"/>
            </a:xfrm>
            <a:prstGeom prst="line">
              <a:avLst/>
            </a:prstGeom>
            <a:ln w="50800" cap="flat" cmpd="dbl">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6" name="Straight Connector 86"/>
            <p:cNvCxnSpPr/>
            <p:nvPr/>
          </p:nvCxnSpPr>
          <p:spPr>
            <a:xfrm>
              <a:off x="1281021" y="1765632"/>
              <a:ext cx="288817" cy="0"/>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TextBox 88"/>
            <p:cNvSpPr txBox="1"/>
            <p:nvPr/>
          </p:nvSpPr>
          <p:spPr>
            <a:xfrm>
              <a:off x="1535542" y="1590854"/>
              <a:ext cx="1477772" cy="355739"/>
            </a:xfrm>
            <a:prstGeom prst="rect">
              <a:avLst/>
            </a:prstGeom>
            <a:noFill/>
          </p:spPr>
          <p:txBody>
            <a:bodyPr wrap="square" rtlCol="0">
              <a:spAutoFit/>
            </a:bodyPr>
            <a:lstStyle/>
            <a:p>
              <a:r>
                <a:rPr lang="en-US" sz="1200" b="1" dirty="0">
                  <a:solidFill>
                    <a:schemeClr val="tx2"/>
                  </a:solidFill>
                  <a:latin typeface="Cambria" panose="02040503050406030204" pitchFamily="18" charset="0"/>
                  <a:cs typeface="MV Boli" panose="02000500030200090000" pitchFamily="2" charset="0"/>
                </a:rPr>
                <a:t>o</a:t>
              </a:r>
              <a:r>
                <a:rPr lang="en-US" sz="1200" b="1" dirty="0" smtClean="0">
                  <a:solidFill>
                    <a:schemeClr val="tx2"/>
                  </a:solidFill>
                  <a:latin typeface="Cambria" panose="02040503050406030204" pitchFamily="18" charset="0"/>
                  <a:cs typeface="MV Boli" panose="02000500030200090000" pitchFamily="2" charset="0"/>
                </a:rPr>
                <a:t>ne lease period</a:t>
              </a:r>
              <a:endParaRPr lang="en-US" sz="1200" b="1" dirty="0">
                <a:solidFill>
                  <a:schemeClr val="tx2"/>
                </a:solidFill>
                <a:latin typeface="Cambria" panose="02040503050406030204" pitchFamily="18" charset="0"/>
                <a:cs typeface="MV Boli" panose="02000500030200090000" pitchFamily="2" charset="0"/>
              </a:endParaRPr>
            </a:p>
          </p:txBody>
        </p:sp>
        <p:sp>
          <p:nvSpPr>
            <p:cNvPr id="38" name="Right Arrow 120"/>
            <p:cNvSpPr/>
            <p:nvPr/>
          </p:nvSpPr>
          <p:spPr>
            <a:xfrm>
              <a:off x="1284015" y="2006985"/>
              <a:ext cx="285823" cy="189633"/>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50000"/>
                    <a:lumOff val="50000"/>
                  </a:schemeClr>
                </a:solidFill>
                <a:latin typeface="Cambria" panose="02040503050406030204" pitchFamily="18" charset="0"/>
                <a:cs typeface="MV Boli" panose="02000500030200090000" pitchFamily="2" charset="0"/>
              </a:endParaRPr>
            </a:p>
          </p:txBody>
        </p:sp>
        <p:sp>
          <p:nvSpPr>
            <p:cNvPr id="39" name="TextBox 121"/>
            <p:cNvSpPr txBox="1"/>
            <p:nvPr/>
          </p:nvSpPr>
          <p:spPr>
            <a:xfrm>
              <a:off x="1538754" y="1929174"/>
              <a:ext cx="1216707" cy="355739"/>
            </a:xfrm>
            <a:prstGeom prst="rect">
              <a:avLst/>
            </a:prstGeom>
            <a:noFill/>
          </p:spPr>
          <p:txBody>
            <a:bodyPr wrap="square" rtlCol="0">
              <a:spAutoFit/>
            </a:bodyPr>
            <a:lstStyle/>
            <a:p>
              <a:r>
                <a:rPr lang="en-US" sz="1200" b="1" dirty="0" smtClean="0">
                  <a:solidFill>
                    <a:schemeClr val="tx2"/>
                  </a:solidFill>
                  <a:latin typeface="Cambria" panose="02040503050406030204" pitchFamily="18" charset="0"/>
                  <a:cs typeface="MV Boli" panose="02000500030200090000" pitchFamily="2" charset="0"/>
                </a:rPr>
                <a:t>lock request</a:t>
              </a:r>
              <a:endParaRPr lang="en-US" sz="1200" b="1" dirty="0">
                <a:solidFill>
                  <a:schemeClr val="tx2"/>
                </a:solidFill>
                <a:latin typeface="Cambria" panose="02040503050406030204" pitchFamily="18" charset="0"/>
                <a:cs typeface="MV Boli" panose="02000500030200090000" pitchFamily="2" charset="0"/>
              </a:endParaRPr>
            </a:p>
          </p:txBody>
        </p:sp>
      </p:grpSp>
      <p:sp>
        <p:nvSpPr>
          <p:cNvPr id="31" name="TextBox 128"/>
          <p:cNvSpPr txBox="1"/>
          <p:nvPr/>
        </p:nvSpPr>
        <p:spPr>
          <a:xfrm>
            <a:off x="5116270" y="2499883"/>
            <a:ext cx="1906885" cy="276999"/>
          </a:xfrm>
          <a:prstGeom prst="rect">
            <a:avLst/>
          </a:prstGeom>
          <a:noFill/>
          <a:ln>
            <a:noFill/>
          </a:ln>
        </p:spPr>
        <p:txBody>
          <a:bodyPr wrap="square" rtlCol="0">
            <a:spAutoFit/>
          </a:bodyPr>
          <a:lstStyle/>
          <a:p>
            <a:r>
              <a:rPr lang="en-US" sz="1200" b="1" dirty="0">
                <a:solidFill>
                  <a:schemeClr val="accent4">
                    <a:lumMod val="40000"/>
                    <a:lumOff val="60000"/>
                  </a:schemeClr>
                </a:solidFill>
                <a:latin typeface="Cambria" panose="02040503050406030204" pitchFamily="18" charset="0"/>
                <a:cs typeface="MV Boli" panose="02000500030200090000" pitchFamily="2" charset="0"/>
              </a:rPr>
              <a:t>l</a:t>
            </a:r>
            <a:r>
              <a:rPr lang="en-US" sz="1200" b="1" dirty="0" smtClean="0">
                <a:solidFill>
                  <a:schemeClr val="accent4">
                    <a:lumMod val="40000"/>
                    <a:lumOff val="60000"/>
                  </a:schemeClr>
                </a:solidFill>
                <a:latin typeface="Cambria" panose="02040503050406030204" pitchFamily="18" charset="0"/>
                <a:cs typeface="MV Boli" panose="02000500030200090000" pitchFamily="2" charset="0"/>
              </a:rPr>
              <a:t>ease timeout triggered</a:t>
            </a:r>
            <a:endParaRPr lang="en-US" sz="1200" b="1" dirty="0">
              <a:solidFill>
                <a:schemeClr val="accent4">
                  <a:lumMod val="40000"/>
                  <a:lumOff val="60000"/>
                </a:schemeClr>
              </a:solidFill>
              <a:latin typeface="Cambria" panose="02040503050406030204" pitchFamily="18" charset="0"/>
              <a:cs typeface="MV Boli" panose="02000500030200090000" pitchFamily="2" charset="0"/>
            </a:endParaRPr>
          </a:p>
        </p:txBody>
      </p:sp>
      <p:grpSp>
        <p:nvGrpSpPr>
          <p:cNvPr id="60" name="Group 112"/>
          <p:cNvGrpSpPr/>
          <p:nvPr/>
        </p:nvGrpSpPr>
        <p:grpSpPr>
          <a:xfrm>
            <a:off x="6351174" y="847458"/>
            <a:ext cx="2295946" cy="782319"/>
            <a:chOff x="3747943" y="861973"/>
            <a:chExt cx="2295946" cy="782319"/>
          </a:xfrm>
        </p:grpSpPr>
        <p:grpSp>
          <p:nvGrpSpPr>
            <p:cNvPr id="61" name="Group 105"/>
            <p:cNvGrpSpPr/>
            <p:nvPr/>
          </p:nvGrpSpPr>
          <p:grpSpPr>
            <a:xfrm>
              <a:off x="3747943" y="861973"/>
              <a:ext cx="2250777" cy="782319"/>
              <a:chOff x="3747943" y="861973"/>
              <a:chExt cx="2250777" cy="782319"/>
            </a:xfrm>
          </p:grpSpPr>
          <p:sp>
            <p:nvSpPr>
              <p:cNvPr id="66" name="Rectangle 97"/>
              <p:cNvSpPr/>
              <p:nvPr/>
            </p:nvSpPr>
            <p:spPr>
              <a:xfrm>
                <a:off x="3747943" y="1279585"/>
                <a:ext cx="1783417" cy="3501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7" name="Right Arrow 98"/>
              <p:cNvSpPr/>
              <p:nvPr/>
            </p:nvSpPr>
            <p:spPr>
              <a:xfrm>
                <a:off x="5076712" y="1265025"/>
                <a:ext cx="366705" cy="379267"/>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2"/>
                    </a:solidFill>
                    <a:latin typeface="MV Boli" panose="02000500030200090000" pitchFamily="2" charset="0"/>
                    <a:cs typeface="MV Boli" panose="02000500030200090000" pitchFamily="2" charset="0"/>
                  </a:rPr>
                  <a:t>B</a:t>
                </a:r>
                <a:endParaRPr lang="en-US" sz="1000" dirty="0">
                  <a:solidFill>
                    <a:schemeClr val="tx2"/>
                  </a:solidFill>
                  <a:latin typeface="MV Boli" panose="02000500030200090000" pitchFamily="2" charset="0"/>
                  <a:cs typeface="MV Boli" panose="02000500030200090000" pitchFamily="2" charset="0"/>
                </a:endParaRPr>
              </a:p>
            </p:txBody>
          </p:sp>
          <p:sp>
            <p:nvSpPr>
              <p:cNvPr id="68" name="Right Arrow 99"/>
              <p:cNvSpPr/>
              <p:nvPr/>
            </p:nvSpPr>
            <p:spPr>
              <a:xfrm>
                <a:off x="4492635" y="1265024"/>
                <a:ext cx="366705" cy="379267"/>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2"/>
                    </a:solidFill>
                    <a:latin typeface="MV Boli" panose="02000500030200090000" pitchFamily="2" charset="0"/>
                    <a:cs typeface="MV Boli" panose="02000500030200090000" pitchFamily="2" charset="0"/>
                  </a:rPr>
                  <a:t>C</a:t>
                </a:r>
              </a:p>
            </p:txBody>
          </p:sp>
          <p:sp>
            <p:nvSpPr>
              <p:cNvPr id="69" name="Right Arrow 100"/>
              <p:cNvSpPr/>
              <p:nvPr/>
            </p:nvSpPr>
            <p:spPr>
              <a:xfrm>
                <a:off x="3886200" y="1259544"/>
                <a:ext cx="366705" cy="379267"/>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2"/>
                    </a:solidFill>
                    <a:latin typeface="MV Boli" panose="02000500030200090000" pitchFamily="2" charset="0"/>
                    <a:cs typeface="MV Boli" panose="02000500030200090000" pitchFamily="2" charset="0"/>
                  </a:rPr>
                  <a:t>D</a:t>
                </a:r>
              </a:p>
            </p:txBody>
          </p:sp>
          <p:sp>
            <p:nvSpPr>
              <p:cNvPr id="70" name="Right Arrow 101"/>
              <p:cNvSpPr/>
              <p:nvPr/>
            </p:nvSpPr>
            <p:spPr>
              <a:xfrm rot="16200000">
                <a:off x="5625734" y="1235650"/>
                <a:ext cx="366705" cy="37926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latin typeface="MV Boli" panose="02000500030200090000" pitchFamily="2" charset="0"/>
                    <a:cs typeface="MV Boli" panose="02000500030200090000" pitchFamily="2" charset="0"/>
                  </a:rPr>
                  <a:t>A</a:t>
                </a:r>
                <a:endParaRPr lang="en-US" sz="1200" b="1" dirty="0">
                  <a:solidFill>
                    <a:schemeClr val="bg1"/>
                  </a:solidFill>
                  <a:latin typeface="MV Boli" panose="02000500030200090000" pitchFamily="2" charset="0"/>
                  <a:cs typeface="MV Boli" panose="02000500030200090000" pitchFamily="2" charset="0"/>
                </a:endParaRPr>
              </a:p>
            </p:txBody>
          </p:sp>
          <p:sp>
            <p:nvSpPr>
              <p:cNvPr id="71" name="TextBox 102"/>
              <p:cNvSpPr txBox="1"/>
              <p:nvPr/>
            </p:nvSpPr>
            <p:spPr>
              <a:xfrm>
                <a:off x="3771306" y="861973"/>
                <a:ext cx="1488758" cy="307777"/>
              </a:xfrm>
              <a:prstGeom prst="rect">
                <a:avLst/>
              </a:prstGeom>
              <a:noFill/>
            </p:spPr>
            <p:txBody>
              <a:bodyPr wrap="square" rtlCol="0">
                <a:spAutoFit/>
              </a:bodyPr>
              <a:lstStyle/>
              <a:p>
                <a:r>
                  <a:rPr lang="en-US" sz="1400" b="1" dirty="0" smtClean="0">
                    <a:solidFill>
                      <a:schemeClr val="tx2"/>
                    </a:solidFill>
                    <a:latin typeface="MV Boli" panose="02000500030200090000" pitchFamily="2" charset="0"/>
                    <a:cs typeface="MV Boli" panose="02000500030200090000" pitchFamily="2" charset="0"/>
                  </a:rPr>
                  <a:t>requests queue</a:t>
                </a:r>
                <a:endParaRPr lang="en-US" sz="1400" b="1" dirty="0">
                  <a:solidFill>
                    <a:schemeClr val="tx2"/>
                  </a:solidFill>
                  <a:latin typeface="MV Boli" panose="02000500030200090000" pitchFamily="2" charset="0"/>
                  <a:cs typeface="MV Boli" panose="02000500030200090000" pitchFamily="2" charset="0"/>
                </a:endParaRPr>
              </a:p>
            </p:txBody>
          </p:sp>
        </p:grpSp>
        <p:grpSp>
          <p:nvGrpSpPr>
            <p:cNvPr id="62" name="Group 111"/>
            <p:cNvGrpSpPr/>
            <p:nvPr/>
          </p:nvGrpSpPr>
          <p:grpSpPr>
            <a:xfrm>
              <a:off x="5590265" y="872308"/>
              <a:ext cx="453624" cy="307159"/>
              <a:chOff x="6250784" y="1301345"/>
              <a:chExt cx="453624" cy="307159"/>
            </a:xfrm>
          </p:grpSpPr>
          <p:sp>
            <p:nvSpPr>
              <p:cNvPr id="63" name="Rectangle 107"/>
              <p:cNvSpPr/>
              <p:nvPr/>
            </p:nvSpPr>
            <p:spPr>
              <a:xfrm>
                <a:off x="6250784" y="1301345"/>
                <a:ext cx="151208" cy="306627"/>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solidFill>
                    <a:latin typeface="MV Boli" panose="02000500030200090000" pitchFamily="2" charset="0"/>
                    <a:cs typeface="MV Boli" panose="02000500030200090000" pitchFamily="2" charset="0"/>
                  </a:rPr>
                  <a:t>1</a:t>
                </a:r>
                <a:endParaRPr lang="en-US" sz="1100" dirty="0">
                  <a:solidFill>
                    <a:schemeClr val="tx2"/>
                  </a:solidFill>
                  <a:latin typeface="MV Boli" panose="02000500030200090000" pitchFamily="2" charset="0"/>
                  <a:cs typeface="MV Boli" panose="02000500030200090000" pitchFamily="2" charset="0"/>
                </a:endParaRPr>
              </a:p>
            </p:txBody>
          </p:sp>
          <p:sp>
            <p:nvSpPr>
              <p:cNvPr id="64" name="Rectangle 109"/>
              <p:cNvSpPr/>
              <p:nvPr/>
            </p:nvSpPr>
            <p:spPr>
              <a:xfrm>
                <a:off x="6401992" y="1301877"/>
                <a:ext cx="151208" cy="306627"/>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solidFill>
                    <a:latin typeface="MV Boli" panose="02000500030200090000" pitchFamily="2" charset="0"/>
                    <a:cs typeface="MV Boli" panose="02000500030200090000" pitchFamily="2" charset="0"/>
                  </a:rPr>
                  <a:t>2</a:t>
                </a:r>
                <a:endParaRPr lang="en-US" sz="1100" dirty="0">
                  <a:solidFill>
                    <a:schemeClr val="tx2"/>
                  </a:solidFill>
                  <a:latin typeface="MV Boli" panose="02000500030200090000" pitchFamily="2" charset="0"/>
                  <a:cs typeface="MV Boli" panose="02000500030200090000" pitchFamily="2" charset="0"/>
                </a:endParaRPr>
              </a:p>
            </p:txBody>
          </p:sp>
          <p:sp>
            <p:nvSpPr>
              <p:cNvPr id="65" name="Rectangle 110"/>
              <p:cNvSpPr/>
              <p:nvPr/>
            </p:nvSpPr>
            <p:spPr>
              <a:xfrm>
                <a:off x="6553200" y="1301877"/>
                <a:ext cx="151208" cy="306627"/>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solidFill>
                    <a:latin typeface="MV Boli" panose="02000500030200090000" pitchFamily="2" charset="0"/>
                    <a:cs typeface="MV Boli" panose="02000500030200090000" pitchFamily="2" charset="0"/>
                  </a:rPr>
                  <a:t>3</a:t>
                </a:r>
                <a:endParaRPr lang="en-US" sz="1100" dirty="0">
                  <a:solidFill>
                    <a:schemeClr val="tx2"/>
                  </a:solidFill>
                  <a:latin typeface="MV Boli" panose="02000500030200090000" pitchFamily="2" charset="0"/>
                  <a:cs typeface="MV Boli" panose="02000500030200090000" pitchFamily="2" charset="0"/>
                </a:endParaRPr>
              </a:p>
            </p:txBody>
          </p:sp>
        </p:grpSp>
      </p:grpSp>
      <p:sp>
        <p:nvSpPr>
          <p:cNvPr id="74" name="文本框 73"/>
          <p:cNvSpPr txBox="1"/>
          <p:nvPr/>
        </p:nvSpPr>
        <p:spPr>
          <a:xfrm>
            <a:off x="224132" y="874407"/>
            <a:ext cx="5366930" cy="276999"/>
          </a:xfrm>
          <a:prstGeom prst="rect">
            <a:avLst/>
          </a:prstGeom>
          <a:noFill/>
        </p:spPr>
        <p:txBody>
          <a:bodyPr wrap="square" rtlCol="0">
            <a:spAutoFit/>
          </a:bodyPr>
          <a:lstStyle/>
          <a:p>
            <a:pPr>
              <a:spcBef>
                <a:spcPts val="0"/>
              </a:spcBef>
              <a:spcAft>
                <a:spcPts val="0"/>
              </a:spcAft>
              <a:buClr>
                <a:schemeClr val="bg1"/>
              </a:buClr>
            </a:pPr>
            <a:r>
              <a:rPr lang="en-US" sz="1200" b="1" dirty="0" smtClean="0">
                <a:solidFill>
                  <a:schemeClr val="tx2"/>
                </a:solidFill>
                <a:latin typeface="Cambria" panose="02040503050406030204" pitchFamily="18" charset="0"/>
              </a:rPr>
              <a:t>Request C is obsoleted because of its lock-owner was died for some reason</a:t>
            </a:r>
          </a:p>
        </p:txBody>
      </p:sp>
      <p:sp>
        <p:nvSpPr>
          <p:cNvPr id="3" name="椭圆形标注 2"/>
          <p:cNvSpPr/>
          <p:nvPr/>
        </p:nvSpPr>
        <p:spPr>
          <a:xfrm>
            <a:off x="2696903" y="1245589"/>
            <a:ext cx="981342" cy="387720"/>
          </a:xfrm>
          <a:prstGeom prst="wedgeEllipseCallout">
            <a:avLst>
              <a:gd name="adj1" fmla="val -28962"/>
              <a:gd name="adj2" fmla="val 67249"/>
            </a:avLst>
          </a:prstGeom>
          <a:noFill/>
          <a:ln w="1905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000" dirty="0" smtClean="0">
                <a:solidFill>
                  <a:schemeClr val="tx2"/>
                </a:solidFill>
                <a:latin typeface="Cambria" panose="02040503050406030204" pitchFamily="18" charset="0"/>
              </a:rPr>
              <a:t>unlock</a:t>
            </a:r>
          </a:p>
        </p:txBody>
      </p:sp>
      <p:sp>
        <p:nvSpPr>
          <p:cNvPr id="72" name="椭圆形标注 71"/>
          <p:cNvSpPr/>
          <p:nvPr/>
        </p:nvSpPr>
        <p:spPr>
          <a:xfrm>
            <a:off x="3844894" y="2157530"/>
            <a:ext cx="981342" cy="387720"/>
          </a:xfrm>
          <a:prstGeom prst="wedgeEllipseCallout">
            <a:avLst>
              <a:gd name="adj1" fmla="val -25836"/>
              <a:gd name="adj2" fmla="val 67249"/>
            </a:avLst>
          </a:prstGeom>
          <a:noFill/>
          <a:ln w="1905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000" dirty="0" smtClean="0">
                <a:solidFill>
                  <a:schemeClr val="tx2"/>
                </a:solidFill>
                <a:latin typeface="Cambria" panose="02040503050406030204" pitchFamily="18" charset="0"/>
              </a:rPr>
              <a:t>unlock</a:t>
            </a:r>
          </a:p>
        </p:txBody>
      </p:sp>
      <p:sp>
        <p:nvSpPr>
          <p:cNvPr id="73" name="椭圆形标注 72"/>
          <p:cNvSpPr/>
          <p:nvPr/>
        </p:nvSpPr>
        <p:spPr>
          <a:xfrm>
            <a:off x="5826439" y="3946528"/>
            <a:ext cx="981342" cy="387720"/>
          </a:xfrm>
          <a:prstGeom prst="wedgeEllipseCallout">
            <a:avLst>
              <a:gd name="adj1" fmla="val -25836"/>
              <a:gd name="adj2" fmla="val 67249"/>
            </a:avLst>
          </a:prstGeom>
          <a:noFill/>
          <a:ln w="1905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000" dirty="0" smtClean="0">
                <a:solidFill>
                  <a:schemeClr val="tx2"/>
                </a:solidFill>
                <a:latin typeface="Cambria" panose="02040503050406030204" pitchFamily="18" charset="0"/>
              </a:rPr>
              <a:t>unlock</a:t>
            </a:r>
          </a:p>
        </p:txBody>
      </p:sp>
    </p:spTree>
    <p:extLst>
      <p:ext uri="{BB962C8B-B14F-4D97-AF65-F5344CB8AC3E}">
        <p14:creationId xmlns:p14="http://schemas.microsoft.com/office/powerpoint/2010/main" val="1117890948"/>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Check Points</a:t>
            </a:r>
            <a:endParaRPr lang="en-US" dirty="0">
              <a:solidFill>
                <a:schemeClr val="tx2"/>
              </a:solidFill>
              <a:latin typeface="Cambria" panose="02040503050406030204" pitchFamily="18" charset="0"/>
            </a:endParaRPr>
          </a:p>
        </p:txBody>
      </p:sp>
      <p:sp>
        <p:nvSpPr>
          <p:cNvPr id="23" name="Rectangle 28"/>
          <p:cNvSpPr/>
          <p:nvPr/>
        </p:nvSpPr>
        <p:spPr>
          <a:xfrm>
            <a:off x="435575" y="1032034"/>
            <a:ext cx="8076750" cy="646331"/>
          </a:xfrm>
          <a:prstGeom prst="rect">
            <a:avLst/>
          </a:prstGeom>
        </p:spPr>
        <p:txBody>
          <a:bodyPr wrap="square">
            <a:spAutoFit/>
          </a:bodyPr>
          <a:lstStyle/>
          <a:p>
            <a:pPr marL="342900" lvl="0" indent="-34290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What if the inter-request die on client, if server handle the obsoleted request properly?</a:t>
            </a:r>
          </a:p>
        </p:txBody>
      </p:sp>
      <p:grpSp>
        <p:nvGrpSpPr>
          <p:cNvPr id="2" name="Group 1"/>
          <p:cNvGrpSpPr/>
          <p:nvPr/>
        </p:nvGrpSpPr>
        <p:grpSpPr>
          <a:xfrm>
            <a:off x="4109761" y="584669"/>
            <a:ext cx="4482344" cy="4330520"/>
            <a:chOff x="4062154" y="677584"/>
            <a:chExt cx="4482344" cy="4330520"/>
          </a:xfrm>
        </p:grpSpPr>
        <p:sp>
          <p:nvSpPr>
            <p:cNvPr id="6" name="椭圆 6"/>
            <p:cNvSpPr/>
            <p:nvPr/>
          </p:nvSpPr>
          <p:spPr>
            <a:xfrm>
              <a:off x="4062154" y="677584"/>
              <a:ext cx="4482344" cy="4330520"/>
            </a:xfrm>
            <a:prstGeom prst="ellipse">
              <a:avLst/>
            </a:prstGeom>
            <a:solidFill>
              <a:schemeClr val="tx2">
                <a:alpha val="7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5" name="Sun 4"/>
            <p:cNvSpPr/>
            <p:nvPr/>
          </p:nvSpPr>
          <p:spPr>
            <a:xfrm>
              <a:off x="4094328" y="722041"/>
              <a:ext cx="4417997" cy="4241607"/>
            </a:xfrm>
            <a:prstGeom prst="sun">
              <a:avLst/>
            </a:prstGeom>
            <a:solidFill>
              <a:schemeClr val="tx2">
                <a:alpha val="1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grpSp>
      <p:sp>
        <p:nvSpPr>
          <p:cNvPr id="7" name="Rectangle 28"/>
          <p:cNvSpPr/>
          <p:nvPr/>
        </p:nvSpPr>
        <p:spPr>
          <a:xfrm>
            <a:off x="435575" y="1998405"/>
            <a:ext cx="8076750" cy="646331"/>
          </a:xfrm>
          <a:prstGeom prst="rect">
            <a:avLst/>
          </a:prstGeom>
        </p:spPr>
        <p:txBody>
          <a:bodyPr wrap="square">
            <a:spAutoFit/>
          </a:bodyPr>
          <a:lstStyle/>
          <a:p>
            <a:pPr marL="342900" lvl="0" indent="-34290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What if an intruder can hijack the lock through non-blocking locks in the middle of ‘polls’ which beyond the point of unlock of previous lockowner.</a:t>
            </a:r>
          </a:p>
        </p:txBody>
      </p:sp>
      <p:sp>
        <p:nvSpPr>
          <p:cNvPr id="8" name="Rectangle 28"/>
          <p:cNvSpPr/>
          <p:nvPr/>
        </p:nvSpPr>
        <p:spPr>
          <a:xfrm>
            <a:off x="435575" y="2916404"/>
            <a:ext cx="8076750" cy="923330"/>
          </a:xfrm>
          <a:prstGeom prst="rect">
            <a:avLst/>
          </a:prstGeom>
        </p:spPr>
        <p:txBody>
          <a:bodyPr wrap="square">
            <a:spAutoFit/>
          </a:bodyPr>
          <a:lstStyle/>
          <a:p>
            <a:pPr marL="342900" lvl="0" indent="-34290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What if all the blocking lock queue was delegated on client, and the access from other client triggered delegation recall? Will the queue be replicated to server then works as expected?</a:t>
            </a:r>
          </a:p>
        </p:txBody>
      </p:sp>
    </p:spTree>
    <p:extLst>
      <p:ext uri="{BB962C8B-B14F-4D97-AF65-F5344CB8AC3E}">
        <p14:creationId xmlns:p14="http://schemas.microsoft.com/office/powerpoint/2010/main" val="3907490517"/>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Advisory vs. Mandatory</a:t>
            </a:r>
            <a:endParaRPr lang="en-US" dirty="0">
              <a:solidFill>
                <a:schemeClr val="tx2"/>
              </a:solidFill>
              <a:latin typeface="Cambria" panose="02040503050406030204" pitchFamily="18" charset="0"/>
            </a:endParaRPr>
          </a:p>
        </p:txBody>
      </p:sp>
      <p:sp>
        <p:nvSpPr>
          <p:cNvPr id="23" name="Rectangle 28"/>
          <p:cNvSpPr/>
          <p:nvPr/>
        </p:nvSpPr>
        <p:spPr>
          <a:xfrm>
            <a:off x="480058" y="1132522"/>
            <a:ext cx="7414262" cy="1200329"/>
          </a:xfrm>
          <a:prstGeom prst="rect">
            <a:avLst/>
          </a:prstGeom>
          <a:noFill/>
        </p:spPr>
        <p:txBody>
          <a:bodyPr wrap="square">
            <a:spAutoFit/>
          </a:bodyPr>
          <a:lstStyle/>
          <a:p>
            <a:pPr lvl="0"/>
            <a:r>
              <a:rPr lang="en-US" sz="1800" b="1" dirty="0" smtClean="0">
                <a:solidFill>
                  <a:schemeClr val="tx2"/>
                </a:solidFill>
                <a:latin typeface="Cambria" panose="02040503050406030204" pitchFamily="18" charset="0"/>
                <a:cs typeface="MV Boli" panose="02000500030200090000" pitchFamily="2" charset="0"/>
              </a:rPr>
              <a:t>ADVISORY LOCKS</a:t>
            </a:r>
          </a:p>
          <a:p>
            <a:r>
              <a:rPr lang="en-US" sz="1800" dirty="0">
                <a:solidFill>
                  <a:schemeClr val="tx2"/>
                </a:solidFill>
                <a:latin typeface="Cambria" panose="02040503050406030204" pitchFamily="18" charset="0"/>
                <a:cs typeface="MV Boli" panose="02000500030200090000" pitchFamily="2" charset="0"/>
              </a:rPr>
              <a:t>Advisory Locks prevent the locks granting of conflicts only (by returning NFS4ERR_LOCKED), but has nothing to do with I/O operation(read or write requests)</a:t>
            </a:r>
          </a:p>
        </p:txBody>
      </p:sp>
      <p:sp>
        <p:nvSpPr>
          <p:cNvPr id="5" name="Rectangle 4"/>
          <p:cNvSpPr/>
          <p:nvPr/>
        </p:nvSpPr>
        <p:spPr>
          <a:xfrm>
            <a:off x="480058" y="2890766"/>
            <a:ext cx="7414262" cy="1477328"/>
          </a:xfrm>
          <a:prstGeom prst="rect">
            <a:avLst/>
          </a:prstGeom>
        </p:spPr>
        <p:txBody>
          <a:bodyPr wrap="square">
            <a:spAutoFit/>
          </a:bodyPr>
          <a:lstStyle/>
          <a:p>
            <a:r>
              <a:rPr lang="en-US" sz="1800" b="1" dirty="0" smtClean="0">
                <a:solidFill>
                  <a:schemeClr val="tx2"/>
                </a:solidFill>
                <a:latin typeface="Cambria" panose="02040503050406030204" pitchFamily="18" charset="0"/>
                <a:cs typeface="MV Boli" panose="02000500030200090000" pitchFamily="2" charset="0"/>
              </a:rPr>
              <a:t>MANDATORY LOCKS</a:t>
            </a:r>
            <a:r>
              <a:rPr lang="en-US" sz="1800" dirty="0">
                <a:solidFill>
                  <a:schemeClr val="tx2"/>
                </a:solidFill>
                <a:latin typeface="Cambria" panose="02040503050406030204" pitchFamily="18" charset="0"/>
                <a:cs typeface="MV Boli" panose="02000500030200090000" pitchFamily="2" charset="0"/>
              </a:rPr>
              <a:t/>
            </a:r>
            <a:br>
              <a:rPr lang="en-US" sz="1800" dirty="0">
                <a:solidFill>
                  <a:schemeClr val="tx2"/>
                </a:solidFill>
                <a:latin typeface="Cambria" panose="02040503050406030204" pitchFamily="18" charset="0"/>
                <a:cs typeface="MV Boli" panose="02000500030200090000" pitchFamily="2" charset="0"/>
              </a:rPr>
            </a:br>
            <a:r>
              <a:rPr lang="en-US" sz="1800" dirty="0">
                <a:solidFill>
                  <a:schemeClr val="tx2"/>
                </a:solidFill>
                <a:latin typeface="Cambria" panose="02040503050406030204" pitchFamily="18" charset="0"/>
                <a:cs typeface="MV Boli" panose="02000500030200090000" pitchFamily="2" charset="0"/>
              </a:rPr>
              <a:t>Mandatory locks prevent both conflicts of locks granting and read/write requesting (by returning NFS4ERR_LOCKED)</a:t>
            </a:r>
          </a:p>
          <a:p>
            <a:r>
              <a:rPr lang="en-US" sz="1800" dirty="0">
                <a:solidFill>
                  <a:schemeClr val="tx2"/>
                </a:solidFill>
                <a:latin typeface="Cambria" panose="02040503050406030204" pitchFamily="18" charset="0"/>
                <a:cs typeface="MV Boli" panose="02000500030200090000" pitchFamily="2" charset="0"/>
              </a:rPr>
              <a:t>Any I/O request on conflict locks will be denied unless unlock the corresponding locks first.</a:t>
            </a:r>
          </a:p>
        </p:txBody>
      </p:sp>
      <p:grpSp>
        <p:nvGrpSpPr>
          <p:cNvPr id="6" name="组合 5"/>
          <p:cNvGrpSpPr/>
          <p:nvPr/>
        </p:nvGrpSpPr>
        <p:grpSpPr>
          <a:xfrm>
            <a:off x="3893820" y="0"/>
            <a:ext cx="5250180" cy="5173980"/>
            <a:chOff x="4869180" y="639044"/>
            <a:chExt cx="3688080" cy="3621571"/>
          </a:xfrm>
        </p:grpSpPr>
        <p:sp>
          <p:nvSpPr>
            <p:cNvPr id="2" name="椭圆 1"/>
            <p:cNvSpPr/>
            <p:nvPr/>
          </p:nvSpPr>
          <p:spPr>
            <a:xfrm>
              <a:off x="4869180" y="639044"/>
              <a:ext cx="3688080" cy="3621571"/>
            </a:xfrm>
            <a:prstGeom prst="ellipse">
              <a:avLst/>
            </a:prstGeom>
            <a:solidFill>
              <a:schemeClr val="tx2">
                <a:alpha val="1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7" name="椭圆 6"/>
            <p:cNvSpPr/>
            <p:nvPr/>
          </p:nvSpPr>
          <p:spPr>
            <a:xfrm>
              <a:off x="6370320" y="1377492"/>
              <a:ext cx="2186940" cy="2214302"/>
            </a:xfrm>
            <a:prstGeom prst="ellipse">
              <a:avLst/>
            </a:prstGeom>
            <a:solidFill>
              <a:schemeClr val="tx2">
                <a:alpha val="1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grpSp>
    </p:spTree>
    <p:extLst>
      <p:ext uri="{BB962C8B-B14F-4D97-AF65-F5344CB8AC3E}">
        <p14:creationId xmlns:p14="http://schemas.microsoft.com/office/powerpoint/2010/main" val="3800483202"/>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Advisory vs. Mandatory</a:t>
            </a:r>
            <a:endParaRPr lang="en-US" dirty="0">
              <a:solidFill>
                <a:schemeClr val="tx2"/>
              </a:solidFill>
              <a:latin typeface="Cambria" panose="02040503050406030204" pitchFamily="18" charset="0"/>
            </a:endParaRPr>
          </a:p>
        </p:txBody>
      </p:sp>
      <p:grpSp>
        <p:nvGrpSpPr>
          <p:cNvPr id="8" name="组合 18"/>
          <p:cNvGrpSpPr/>
          <p:nvPr/>
        </p:nvGrpSpPr>
        <p:grpSpPr>
          <a:xfrm>
            <a:off x="439440" y="1137784"/>
            <a:ext cx="1192007" cy="1145886"/>
            <a:chOff x="1200004" y="2245948"/>
            <a:chExt cx="852652" cy="893176"/>
          </a:xfrm>
        </p:grpSpPr>
        <p:sp>
          <p:nvSpPr>
            <p:cNvPr id="9" name="椭圆 19"/>
            <p:cNvSpPr/>
            <p:nvPr/>
          </p:nvSpPr>
          <p:spPr>
            <a:xfrm>
              <a:off x="1200004" y="2245948"/>
              <a:ext cx="852652" cy="893176"/>
            </a:xfrm>
            <a:prstGeom prst="ellipse">
              <a:avLst/>
            </a:prstGeom>
            <a:solidFill>
              <a:schemeClr val="tx2"/>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10" name="流程图: 文档 20"/>
            <p:cNvSpPr/>
            <p:nvPr/>
          </p:nvSpPr>
          <p:spPr>
            <a:xfrm>
              <a:off x="1291591" y="2508838"/>
              <a:ext cx="669479" cy="427613"/>
            </a:xfrm>
            <a:prstGeom prst="flowChartDocumen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000" b="1" dirty="0" smtClean="0">
                  <a:solidFill>
                    <a:schemeClr val="tx2"/>
                  </a:solidFill>
                  <a:latin typeface="Cambria" panose="02040503050406030204" pitchFamily="18" charset="0"/>
                </a:rPr>
                <a:t>Advisory</a:t>
              </a:r>
            </a:p>
            <a:p>
              <a:pPr algn="ctr">
                <a:lnSpc>
                  <a:spcPct val="90000"/>
                </a:lnSpc>
                <a:spcBef>
                  <a:spcPts val="600"/>
                </a:spcBef>
                <a:spcAft>
                  <a:spcPts val="0"/>
                </a:spcAft>
              </a:pPr>
              <a:r>
                <a:rPr lang="en-US" sz="1200" b="1" dirty="0" smtClean="0">
                  <a:solidFill>
                    <a:schemeClr val="tx2"/>
                  </a:solidFill>
                  <a:latin typeface="Cambria" panose="02040503050406030204" pitchFamily="18" charset="0"/>
                </a:rPr>
                <a:t>Server</a:t>
              </a:r>
            </a:p>
          </p:txBody>
        </p:sp>
      </p:grpSp>
      <p:grpSp>
        <p:nvGrpSpPr>
          <p:cNvPr id="11" name="组合 16"/>
          <p:cNvGrpSpPr/>
          <p:nvPr/>
        </p:nvGrpSpPr>
        <p:grpSpPr>
          <a:xfrm>
            <a:off x="1734723" y="1501079"/>
            <a:ext cx="3181350" cy="358140"/>
            <a:chOff x="278130" y="3032760"/>
            <a:chExt cx="3181350" cy="358140"/>
          </a:xfrm>
        </p:grpSpPr>
        <p:grpSp>
          <p:nvGrpSpPr>
            <p:cNvPr id="12" name="组合 5"/>
            <p:cNvGrpSpPr/>
            <p:nvPr/>
          </p:nvGrpSpPr>
          <p:grpSpPr>
            <a:xfrm>
              <a:off x="1333500" y="3032760"/>
              <a:ext cx="2125980" cy="358140"/>
              <a:chOff x="1287780" y="2514600"/>
              <a:chExt cx="2125980" cy="358140"/>
            </a:xfrm>
          </p:grpSpPr>
          <p:sp>
            <p:nvSpPr>
              <p:cNvPr id="14" name="矩形 1"/>
              <p:cNvSpPr/>
              <p:nvPr/>
            </p:nvSpPr>
            <p:spPr>
              <a:xfrm>
                <a:off x="12877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0</a:t>
                </a:r>
              </a:p>
            </p:txBody>
          </p:sp>
          <p:sp>
            <p:nvSpPr>
              <p:cNvPr id="15" name="矩形 6"/>
              <p:cNvSpPr/>
              <p:nvPr/>
            </p:nvSpPr>
            <p:spPr>
              <a:xfrm>
                <a:off x="15925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1</a:t>
                </a:r>
                <a:endParaRPr lang="en-US" sz="1800" b="1" dirty="0" smtClean="0">
                  <a:solidFill>
                    <a:schemeClr val="tx2"/>
                  </a:solidFill>
                  <a:latin typeface="Cambria" panose="02040503050406030204" pitchFamily="18" charset="0"/>
                </a:endParaRPr>
              </a:p>
            </p:txBody>
          </p:sp>
          <p:sp>
            <p:nvSpPr>
              <p:cNvPr id="16" name="矩形 7"/>
              <p:cNvSpPr/>
              <p:nvPr/>
            </p:nvSpPr>
            <p:spPr>
              <a:xfrm>
                <a:off x="18973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2</a:t>
                </a:r>
              </a:p>
            </p:txBody>
          </p:sp>
          <p:sp>
            <p:nvSpPr>
              <p:cNvPr id="17" name="矩形 8"/>
              <p:cNvSpPr/>
              <p:nvPr/>
            </p:nvSpPr>
            <p:spPr>
              <a:xfrm>
                <a:off x="22021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3</a:t>
                </a:r>
                <a:endParaRPr lang="en-US" sz="1800" b="1" dirty="0" smtClean="0">
                  <a:solidFill>
                    <a:schemeClr val="tx2"/>
                  </a:solidFill>
                  <a:latin typeface="Cambria" panose="02040503050406030204" pitchFamily="18" charset="0"/>
                </a:endParaRPr>
              </a:p>
            </p:txBody>
          </p:sp>
          <p:sp>
            <p:nvSpPr>
              <p:cNvPr id="18" name="矩形 9"/>
              <p:cNvSpPr/>
              <p:nvPr/>
            </p:nvSpPr>
            <p:spPr>
              <a:xfrm>
                <a:off x="25069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4</a:t>
                </a:r>
                <a:endParaRPr lang="en-US" sz="1800" b="1" dirty="0" smtClean="0">
                  <a:solidFill>
                    <a:schemeClr val="tx2"/>
                  </a:solidFill>
                  <a:latin typeface="Cambria" panose="02040503050406030204" pitchFamily="18" charset="0"/>
                </a:endParaRPr>
              </a:p>
            </p:txBody>
          </p:sp>
          <p:sp>
            <p:nvSpPr>
              <p:cNvPr id="19" name="矩形 10"/>
              <p:cNvSpPr/>
              <p:nvPr/>
            </p:nvSpPr>
            <p:spPr>
              <a:xfrm>
                <a:off x="28117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5</a:t>
                </a:r>
              </a:p>
            </p:txBody>
          </p:sp>
          <p:sp>
            <p:nvSpPr>
              <p:cNvPr id="20" name="矩形 11"/>
              <p:cNvSpPr/>
              <p:nvPr/>
            </p:nvSpPr>
            <p:spPr>
              <a:xfrm>
                <a:off x="31165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6</a:t>
                </a:r>
                <a:endParaRPr lang="en-US" sz="1800" b="1" dirty="0" smtClean="0">
                  <a:solidFill>
                    <a:schemeClr val="tx2"/>
                  </a:solidFill>
                  <a:latin typeface="Cambria" panose="02040503050406030204" pitchFamily="18" charset="0"/>
                </a:endParaRPr>
              </a:p>
            </p:txBody>
          </p:sp>
        </p:grpSp>
        <p:sp>
          <p:nvSpPr>
            <p:cNvPr id="13" name="文本框 12"/>
            <p:cNvSpPr txBox="1"/>
            <p:nvPr/>
          </p:nvSpPr>
          <p:spPr>
            <a:xfrm>
              <a:off x="278130" y="3073330"/>
              <a:ext cx="1055370" cy="276999"/>
            </a:xfrm>
            <a:prstGeom prst="rect">
              <a:avLst/>
            </a:prstGeom>
            <a:noFill/>
          </p:spPr>
          <p:txBody>
            <a:bodyPr wrap="square" rtlCol="0">
              <a:spAutoFit/>
            </a:bodyPr>
            <a:lstStyle/>
            <a:p>
              <a:pPr algn="ctr">
                <a:spcBef>
                  <a:spcPts val="0"/>
                </a:spcBef>
                <a:spcAft>
                  <a:spcPts val="0"/>
                </a:spcAft>
                <a:buClr>
                  <a:schemeClr val="bg1"/>
                </a:buClr>
              </a:pPr>
              <a:r>
                <a:rPr lang="en-US" sz="1200" b="1" dirty="0" smtClean="0">
                  <a:solidFill>
                    <a:schemeClr val="tx2"/>
                  </a:solidFill>
                  <a:latin typeface="Cambria" panose="02040503050406030204" pitchFamily="18" charset="0"/>
                </a:rPr>
                <a:t>Byte Range</a:t>
              </a:r>
            </a:p>
          </p:txBody>
        </p:sp>
      </p:grpSp>
      <p:sp>
        <p:nvSpPr>
          <p:cNvPr id="22" name="矩形 23"/>
          <p:cNvSpPr/>
          <p:nvPr/>
        </p:nvSpPr>
        <p:spPr>
          <a:xfrm>
            <a:off x="3137536" y="1680149"/>
            <a:ext cx="524314" cy="14416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27" name="TextBox 26"/>
          <p:cNvSpPr txBox="1"/>
          <p:nvPr/>
        </p:nvSpPr>
        <p:spPr>
          <a:xfrm>
            <a:off x="2769527" y="1827670"/>
            <a:ext cx="1693156" cy="261610"/>
          </a:xfrm>
          <a:prstGeom prst="rect">
            <a:avLst/>
          </a:prstGeom>
          <a:noFill/>
        </p:spPr>
        <p:txBody>
          <a:bodyPr wrap="square" rtlCol="0">
            <a:spAutoFit/>
          </a:bodyPr>
          <a:lstStyle/>
          <a:p>
            <a:pPr algn="ctr">
              <a:spcBef>
                <a:spcPts val="0"/>
              </a:spcBef>
              <a:spcAft>
                <a:spcPts val="0"/>
              </a:spcAft>
              <a:buClr>
                <a:schemeClr val="bg1"/>
              </a:buClr>
            </a:pPr>
            <a:r>
              <a:rPr lang="en-US" sz="1100" b="1" dirty="0" smtClean="0">
                <a:solidFill>
                  <a:schemeClr val="accent4">
                    <a:lumMod val="60000"/>
                    <a:lumOff val="40000"/>
                  </a:schemeClr>
                </a:solidFill>
                <a:latin typeface="Cambria" panose="02040503050406030204" pitchFamily="18" charset="0"/>
              </a:rPr>
              <a:t>NFS4ERR_LOCKED</a:t>
            </a:r>
          </a:p>
        </p:txBody>
      </p:sp>
      <p:grpSp>
        <p:nvGrpSpPr>
          <p:cNvPr id="3" name="Group 2"/>
          <p:cNvGrpSpPr/>
          <p:nvPr/>
        </p:nvGrpSpPr>
        <p:grpSpPr>
          <a:xfrm>
            <a:off x="3097086" y="958660"/>
            <a:ext cx="904587" cy="481460"/>
            <a:chOff x="2835766" y="971321"/>
            <a:chExt cx="904587" cy="481460"/>
          </a:xfrm>
        </p:grpSpPr>
        <p:sp>
          <p:nvSpPr>
            <p:cNvPr id="24" name="Freeform 30"/>
            <p:cNvSpPr/>
            <p:nvPr/>
          </p:nvSpPr>
          <p:spPr>
            <a:xfrm>
              <a:off x="2835766" y="1271676"/>
              <a:ext cx="904587" cy="181105"/>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文本框 12"/>
            <p:cNvSpPr txBox="1"/>
            <p:nvPr/>
          </p:nvSpPr>
          <p:spPr>
            <a:xfrm>
              <a:off x="3001027" y="971321"/>
              <a:ext cx="574063" cy="276999"/>
            </a:xfrm>
            <a:prstGeom prst="rect">
              <a:avLst/>
            </a:prstGeom>
            <a:noFill/>
          </p:spPr>
          <p:txBody>
            <a:bodyPr wrap="square" rtlCol="0">
              <a:spAutoFit/>
            </a:bodyPr>
            <a:lstStyle/>
            <a:p>
              <a:pPr algn="ctr">
                <a:spcBef>
                  <a:spcPts val="0"/>
                </a:spcBef>
                <a:spcAft>
                  <a:spcPts val="0"/>
                </a:spcAft>
                <a:buClr>
                  <a:schemeClr val="bg1"/>
                </a:buClr>
              </a:pPr>
              <a:r>
                <a:rPr lang="en-US" sz="1200" b="1" dirty="0" smtClean="0">
                  <a:solidFill>
                    <a:schemeClr val="tx2"/>
                  </a:solidFill>
                  <a:latin typeface="Cambria" panose="02040503050406030204" pitchFamily="18" charset="0"/>
                </a:rPr>
                <a:t>lock</a:t>
              </a:r>
            </a:p>
          </p:txBody>
        </p:sp>
      </p:grpSp>
      <p:sp>
        <p:nvSpPr>
          <p:cNvPr id="29" name="Rectangle 28"/>
          <p:cNvSpPr/>
          <p:nvPr/>
        </p:nvSpPr>
        <p:spPr>
          <a:xfrm>
            <a:off x="5207726" y="1160217"/>
            <a:ext cx="3621872" cy="461665"/>
          </a:xfrm>
          <a:prstGeom prst="rect">
            <a:avLst/>
          </a:prstGeom>
        </p:spPr>
        <p:txBody>
          <a:bodyPr wrap="square">
            <a:spAutoFit/>
          </a:bodyPr>
          <a:lstStyle/>
          <a:p>
            <a:pPr marL="171450" indent="-171450">
              <a:buFont typeface="Wingdings" panose="05000000000000000000" pitchFamily="2" charset="2"/>
              <a:buChar char="§"/>
            </a:pPr>
            <a:r>
              <a:rPr lang="en-US" sz="1200" b="1" dirty="0" smtClean="0">
                <a:solidFill>
                  <a:schemeClr val="tx2"/>
                </a:solidFill>
                <a:latin typeface="Cambria" panose="02040503050406030204" pitchFamily="18" charset="0"/>
                <a:cs typeface="MV Boli" panose="02000500030200090000" pitchFamily="2" charset="0"/>
              </a:rPr>
              <a:t>Another </a:t>
            </a:r>
            <a:r>
              <a:rPr lang="en-US" sz="1200" b="1" dirty="0">
                <a:solidFill>
                  <a:schemeClr val="tx2"/>
                </a:solidFill>
                <a:latin typeface="Cambria" panose="02040503050406030204" pitchFamily="18" charset="0"/>
                <a:cs typeface="MV Boli" panose="02000500030200090000" pitchFamily="2" charset="0"/>
              </a:rPr>
              <a:t>lockowner sends a request to lock bytes </a:t>
            </a:r>
            <a:r>
              <a:rPr lang="en-US" sz="1200" b="1" dirty="0" smtClean="0">
                <a:solidFill>
                  <a:schemeClr val="tx2"/>
                </a:solidFill>
                <a:latin typeface="Cambria" panose="02040503050406030204" pitchFamily="18" charset="0"/>
                <a:cs typeface="MV Boli" panose="02000500030200090000" pitchFamily="2" charset="0"/>
              </a:rPr>
              <a:t>1, 2, 3 </a:t>
            </a:r>
            <a:r>
              <a:rPr lang="en-US" sz="1200" b="1" dirty="0">
                <a:solidFill>
                  <a:schemeClr val="tx2"/>
                </a:solidFill>
                <a:latin typeface="Cambria" panose="02040503050406030204" pitchFamily="18" charset="0"/>
                <a:cs typeface="MV Boli" panose="02000500030200090000" pitchFamily="2" charset="0"/>
              </a:rPr>
              <a:t>before doing I/O.</a:t>
            </a:r>
          </a:p>
        </p:txBody>
      </p:sp>
      <p:sp>
        <p:nvSpPr>
          <p:cNvPr id="30" name="Rectangle 29"/>
          <p:cNvSpPr/>
          <p:nvPr/>
        </p:nvSpPr>
        <p:spPr>
          <a:xfrm>
            <a:off x="5212488" y="1624887"/>
            <a:ext cx="3621874" cy="276999"/>
          </a:xfrm>
          <a:prstGeom prst="rect">
            <a:avLst/>
          </a:prstGeom>
        </p:spPr>
        <p:txBody>
          <a:bodyPr wrap="square">
            <a:spAutoFit/>
          </a:bodyPr>
          <a:lstStyle/>
          <a:p>
            <a:pPr marL="171450" indent="-171450">
              <a:buFont typeface="Wingdings" panose="05000000000000000000" pitchFamily="2" charset="2"/>
              <a:buChar char="§"/>
            </a:pPr>
            <a:r>
              <a:rPr lang="en-US" sz="1200" b="1" dirty="0" smtClean="0">
                <a:solidFill>
                  <a:schemeClr val="tx2"/>
                </a:solidFill>
                <a:latin typeface="Cambria" panose="02040503050406030204" pitchFamily="18" charset="0"/>
                <a:cs typeface="MV Boli" panose="02000500030200090000" pitchFamily="2" charset="0"/>
              </a:rPr>
              <a:t>Denied </a:t>
            </a:r>
            <a:r>
              <a:rPr lang="en-US" sz="1200" b="1" dirty="0">
                <a:solidFill>
                  <a:schemeClr val="tx2"/>
                </a:solidFill>
                <a:latin typeface="Cambria" panose="02040503050406030204" pitchFamily="18" charset="0"/>
                <a:cs typeface="MV Boli" panose="02000500030200090000" pitchFamily="2" charset="0"/>
              </a:rPr>
              <a:t>by server due to lock conflict</a:t>
            </a:r>
          </a:p>
        </p:txBody>
      </p:sp>
      <p:sp>
        <p:nvSpPr>
          <p:cNvPr id="31" name="Rectangle 30"/>
          <p:cNvSpPr/>
          <p:nvPr/>
        </p:nvSpPr>
        <p:spPr>
          <a:xfrm>
            <a:off x="5212488" y="1965777"/>
            <a:ext cx="3631398" cy="461665"/>
          </a:xfrm>
          <a:prstGeom prst="rect">
            <a:avLst/>
          </a:prstGeom>
        </p:spPr>
        <p:txBody>
          <a:bodyPr wrap="square">
            <a:spAutoFit/>
          </a:bodyPr>
          <a:lstStyle/>
          <a:p>
            <a:pPr marL="171450" indent="-171450">
              <a:buFont typeface="Wingdings" panose="05000000000000000000" pitchFamily="2" charset="2"/>
              <a:buChar char="§"/>
            </a:pPr>
            <a:r>
              <a:rPr lang="en-US" sz="1200" b="1" dirty="0" smtClean="0">
                <a:solidFill>
                  <a:schemeClr val="tx2"/>
                </a:solidFill>
                <a:latin typeface="Cambria" panose="02040503050406030204" pitchFamily="18" charset="0"/>
                <a:cs typeface="MV Boli" panose="02000500030200090000" pitchFamily="2" charset="0"/>
              </a:rPr>
              <a:t>The </a:t>
            </a:r>
            <a:r>
              <a:rPr lang="en-US" sz="1200" b="1" dirty="0">
                <a:solidFill>
                  <a:schemeClr val="tx2"/>
                </a:solidFill>
                <a:latin typeface="Cambria" panose="02040503050406030204" pitchFamily="18" charset="0"/>
                <a:cs typeface="MV Boli" panose="02000500030200090000" pitchFamily="2" charset="0"/>
              </a:rPr>
              <a:t>subsequence I/O still take effect if </a:t>
            </a:r>
            <a:r>
              <a:rPr lang="en-US" sz="1200" b="1" dirty="0" smtClean="0">
                <a:solidFill>
                  <a:schemeClr val="tx2"/>
                </a:solidFill>
                <a:latin typeface="Cambria" panose="02040503050406030204" pitchFamily="18" charset="0"/>
                <a:cs typeface="MV Boli" panose="02000500030200090000" pitchFamily="2" charset="0"/>
              </a:rPr>
              <a:t>client ignore </a:t>
            </a:r>
            <a:r>
              <a:rPr lang="en-US" sz="1200" b="1" dirty="0">
                <a:solidFill>
                  <a:schemeClr val="tx2"/>
                </a:solidFill>
                <a:latin typeface="Cambria" panose="02040503050406030204" pitchFamily="18" charset="0"/>
                <a:cs typeface="MV Boli" panose="02000500030200090000" pitchFamily="2" charset="0"/>
              </a:rPr>
              <a:t>the return nfs4err_locked error</a:t>
            </a:r>
          </a:p>
        </p:txBody>
      </p:sp>
      <p:sp>
        <p:nvSpPr>
          <p:cNvPr id="32" name="Rectangle 31"/>
          <p:cNvSpPr/>
          <p:nvPr/>
        </p:nvSpPr>
        <p:spPr>
          <a:xfrm>
            <a:off x="5207726" y="820160"/>
            <a:ext cx="3621872" cy="276999"/>
          </a:xfrm>
          <a:prstGeom prst="rect">
            <a:avLst/>
          </a:prstGeom>
        </p:spPr>
        <p:txBody>
          <a:bodyPr wrap="square">
            <a:spAutoFit/>
          </a:bodyPr>
          <a:lstStyle/>
          <a:p>
            <a:pPr marL="171450" indent="-171450">
              <a:buFont typeface="Wingdings" panose="05000000000000000000" pitchFamily="2" charset="2"/>
              <a:buChar char="§"/>
            </a:pPr>
            <a:r>
              <a:rPr lang="en-US" sz="1200" b="1" dirty="0" smtClean="0">
                <a:solidFill>
                  <a:schemeClr val="tx2"/>
                </a:solidFill>
                <a:latin typeface="Cambria" panose="02040503050406030204" pitchFamily="18" charset="0"/>
                <a:cs typeface="MV Boli" panose="02000500030200090000" pitchFamily="2" charset="0"/>
              </a:rPr>
              <a:t>An </a:t>
            </a:r>
            <a:r>
              <a:rPr lang="en-US" sz="1200" b="1" dirty="0">
                <a:solidFill>
                  <a:schemeClr val="tx2"/>
                </a:solidFill>
                <a:latin typeface="Cambria" panose="02040503050406030204" pitchFamily="18" charset="0"/>
                <a:cs typeface="MV Boli" panose="02000500030200090000" pitchFamily="2" charset="0"/>
              </a:rPr>
              <a:t>existing locks on byte </a:t>
            </a:r>
            <a:r>
              <a:rPr lang="en-US" sz="1200" b="1" dirty="0" smtClean="0">
                <a:solidFill>
                  <a:schemeClr val="tx2"/>
                </a:solidFill>
                <a:latin typeface="Cambria" panose="02040503050406030204" pitchFamily="18" charset="0"/>
                <a:cs typeface="MV Boli" panose="02000500030200090000" pitchFamily="2" charset="0"/>
              </a:rPr>
              <a:t>1, 2.</a:t>
            </a:r>
            <a:endParaRPr lang="en-US" sz="1200" b="1" dirty="0">
              <a:solidFill>
                <a:schemeClr val="tx2"/>
              </a:solidFill>
              <a:latin typeface="Cambria" panose="02040503050406030204" pitchFamily="18" charset="0"/>
              <a:cs typeface="MV Boli" panose="02000500030200090000" pitchFamily="2" charset="0"/>
            </a:endParaRPr>
          </a:p>
        </p:txBody>
      </p:sp>
      <p:grpSp>
        <p:nvGrpSpPr>
          <p:cNvPr id="39" name="Group 38"/>
          <p:cNvGrpSpPr/>
          <p:nvPr/>
        </p:nvGrpSpPr>
        <p:grpSpPr>
          <a:xfrm>
            <a:off x="6847852" y="2427442"/>
            <a:ext cx="601980" cy="358140"/>
            <a:chOff x="7387311" y="2828110"/>
            <a:chExt cx="601980" cy="358140"/>
          </a:xfrm>
        </p:grpSpPr>
        <p:sp>
          <p:nvSpPr>
            <p:cNvPr id="37" name="矩形 10"/>
            <p:cNvSpPr/>
            <p:nvPr/>
          </p:nvSpPr>
          <p:spPr>
            <a:xfrm>
              <a:off x="7387311" y="282811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A</a:t>
              </a:r>
              <a:endParaRPr lang="en-US" sz="1800" b="1" dirty="0" smtClean="0">
                <a:solidFill>
                  <a:schemeClr val="tx2"/>
                </a:solidFill>
                <a:latin typeface="Cambria" panose="02040503050406030204" pitchFamily="18" charset="0"/>
              </a:endParaRPr>
            </a:p>
          </p:txBody>
        </p:sp>
        <p:sp>
          <p:nvSpPr>
            <p:cNvPr id="38" name="矩形 11"/>
            <p:cNvSpPr/>
            <p:nvPr/>
          </p:nvSpPr>
          <p:spPr>
            <a:xfrm>
              <a:off x="7692111" y="282811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B</a:t>
              </a:r>
              <a:endParaRPr lang="en-US" sz="1800" b="1" dirty="0" smtClean="0">
                <a:solidFill>
                  <a:schemeClr val="tx2"/>
                </a:solidFill>
                <a:latin typeface="Cambria" panose="02040503050406030204" pitchFamily="18" charset="0"/>
              </a:endParaRPr>
            </a:p>
          </p:txBody>
        </p:sp>
      </p:grpSp>
      <p:grpSp>
        <p:nvGrpSpPr>
          <p:cNvPr id="40" name="组合 18"/>
          <p:cNvGrpSpPr/>
          <p:nvPr/>
        </p:nvGrpSpPr>
        <p:grpSpPr>
          <a:xfrm>
            <a:off x="468580" y="3269582"/>
            <a:ext cx="1192007" cy="1145886"/>
            <a:chOff x="1200004" y="2245948"/>
            <a:chExt cx="852652" cy="893176"/>
          </a:xfrm>
        </p:grpSpPr>
        <p:sp>
          <p:nvSpPr>
            <p:cNvPr id="41" name="椭圆 19"/>
            <p:cNvSpPr/>
            <p:nvPr/>
          </p:nvSpPr>
          <p:spPr>
            <a:xfrm>
              <a:off x="1200004" y="2245948"/>
              <a:ext cx="852652" cy="893176"/>
            </a:xfrm>
            <a:prstGeom prst="ellipse">
              <a:avLst/>
            </a:prstGeom>
            <a:solidFill>
              <a:schemeClr val="tx2"/>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42" name="流程图: 文档 20"/>
            <p:cNvSpPr/>
            <p:nvPr/>
          </p:nvSpPr>
          <p:spPr>
            <a:xfrm>
              <a:off x="1291591" y="2508838"/>
              <a:ext cx="669479" cy="427613"/>
            </a:xfrm>
            <a:prstGeom prst="flowChartDocumen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900" b="1" dirty="0" smtClean="0">
                  <a:solidFill>
                    <a:schemeClr val="tx2"/>
                  </a:solidFill>
                  <a:latin typeface="Cambria" panose="02040503050406030204" pitchFamily="18" charset="0"/>
                </a:rPr>
                <a:t>Mandatory</a:t>
              </a:r>
            </a:p>
            <a:p>
              <a:pPr algn="ctr">
                <a:lnSpc>
                  <a:spcPct val="90000"/>
                </a:lnSpc>
                <a:spcBef>
                  <a:spcPts val="600"/>
                </a:spcBef>
                <a:spcAft>
                  <a:spcPts val="0"/>
                </a:spcAft>
              </a:pPr>
              <a:r>
                <a:rPr lang="en-US" sz="1200" b="1" dirty="0" smtClean="0">
                  <a:solidFill>
                    <a:schemeClr val="tx2"/>
                  </a:solidFill>
                  <a:latin typeface="Cambria" panose="02040503050406030204" pitchFamily="18" charset="0"/>
                </a:rPr>
                <a:t>Server</a:t>
              </a:r>
            </a:p>
          </p:txBody>
        </p:sp>
      </p:grpSp>
      <p:grpSp>
        <p:nvGrpSpPr>
          <p:cNvPr id="43" name="组合 16"/>
          <p:cNvGrpSpPr/>
          <p:nvPr/>
        </p:nvGrpSpPr>
        <p:grpSpPr>
          <a:xfrm>
            <a:off x="1763863" y="3632877"/>
            <a:ext cx="3181350" cy="358140"/>
            <a:chOff x="278130" y="3032760"/>
            <a:chExt cx="3181350" cy="358140"/>
          </a:xfrm>
        </p:grpSpPr>
        <p:grpSp>
          <p:nvGrpSpPr>
            <p:cNvPr id="44" name="组合 5"/>
            <p:cNvGrpSpPr/>
            <p:nvPr/>
          </p:nvGrpSpPr>
          <p:grpSpPr>
            <a:xfrm>
              <a:off x="1333500" y="3032760"/>
              <a:ext cx="2125980" cy="358140"/>
              <a:chOff x="1287780" y="2514600"/>
              <a:chExt cx="2125980" cy="358140"/>
            </a:xfrm>
          </p:grpSpPr>
          <p:sp>
            <p:nvSpPr>
              <p:cNvPr id="46" name="矩形 1"/>
              <p:cNvSpPr/>
              <p:nvPr/>
            </p:nvSpPr>
            <p:spPr>
              <a:xfrm>
                <a:off x="12877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0</a:t>
                </a:r>
              </a:p>
            </p:txBody>
          </p:sp>
          <p:sp>
            <p:nvSpPr>
              <p:cNvPr id="47" name="矩形 6"/>
              <p:cNvSpPr/>
              <p:nvPr/>
            </p:nvSpPr>
            <p:spPr>
              <a:xfrm>
                <a:off x="15925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1</a:t>
                </a:r>
                <a:endParaRPr lang="en-US" sz="1800" b="1" dirty="0" smtClean="0">
                  <a:solidFill>
                    <a:schemeClr val="tx2"/>
                  </a:solidFill>
                  <a:latin typeface="Cambria" panose="02040503050406030204" pitchFamily="18" charset="0"/>
                </a:endParaRPr>
              </a:p>
            </p:txBody>
          </p:sp>
          <p:sp>
            <p:nvSpPr>
              <p:cNvPr id="48" name="矩形 7"/>
              <p:cNvSpPr/>
              <p:nvPr/>
            </p:nvSpPr>
            <p:spPr>
              <a:xfrm>
                <a:off x="18973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2</a:t>
                </a:r>
              </a:p>
            </p:txBody>
          </p:sp>
          <p:sp>
            <p:nvSpPr>
              <p:cNvPr id="49" name="矩形 8"/>
              <p:cNvSpPr/>
              <p:nvPr/>
            </p:nvSpPr>
            <p:spPr>
              <a:xfrm>
                <a:off x="22021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3</a:t>
                </a:r>
                <a:endParaRPr lang="en-US" sz="1800" b="1" dirty="0" smtClean="0">
                  <a:solidFill>
                    <a:schemeClr val="tx2"/>
                  </a:solidFill>
                  <a:latin typeface="Cambria" panose="02040503050406030204" pitchFamily="18" charset="0"/>
                </a:endParaRPr>
              </a:p>
            </p:txBody>
          </p:sp>
          <p:sp>
            <p:nvSpPr>
              <p:cNvPr id="50" name="矩形 9"/>
              <p:cNvSpPr/>
              <p:nvPr/>
            </p:nvSpPr>
            <p:spPr>
              <a:xfrm>
                <a:off x="25069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4</a:t>
                </a:r>
                <a:endParaRPr lang="en-US" sz="1800" b="1" dirty="0" smtClean="0">
                  <a:solidFill>
                    <a:schemeClr val="tx2"/>
                  </a:solidFill>
                  <a:latin typeface="Cambria" panose="02040503050406030204" pitchFamily="18" charset="0"/>
                </a:endParaRPr>
              </a:p>
            </p:txBody>
          </p:sp>
          <p:sp>
            <p:nvSpPr>
              <p:cNvPr id="51" name="矩形 10"/>
              <p:cNvSpPr/>
              <p:nvPr/>
            </p:nvSpPr>
            <p:spPr>
              <a:xfrm>
                <a:off x="28117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smtClean="0">
                    <a:solidFill>
                      <a:schemeClr val="tx2"/>
                    </a:solidFill>
                    <a:latin typeface="Cambria" panose="02040503050406030204" pitchFamily="18" charset="0"/>
                  </a:rPr>
                  <a:t>5</a:t>
                </a:r>
              </a:p>
            </p:txBody>
          </p:sp>
          <p:sp>
            <p:nvSpPr>
              <p:cNvPr id="52" name="矩形 11"/>
              <p:cNvSpPr/>
              <p:nvPr/>
            </p:nvSpPr>
            <p:spPr>
              <a:xfrm>
                <a:off x="3116580" y="251460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6</a:t>
                </a:r>
                <a:endParaRPr lang="en-US" sz="1800" b="1" dirty="0" smtClean="0">
                  <a:solidFill>
                    <a:schemeClr val="tx2"/>
                  </a:solidFill>
                  <a:latin typeface="Cambria" panose="02040503050406030204" pitchFamily="18" charset="0"/>
                </a:endParaRPr>
              </a:p>
            </p:txBody>
          </p:sp>
        </p:grpSp>
        <p:sp>
          <p:nvSpPr>
            <p:cNvPr id="45" name="文本框 12"/>
            <p:cNvSpPr txBox="1"/>
            <p:nvPr/>
          </p:nvSpPr>
          <p:spPr>
            <a:xfrm>
              <a:off x="278130" y="3073330"/>
              <a:ext cx="1055370" cy="276999"/>
            </a:xfrm>
            <a:prstGeom prst="rect">
              <a:avLst/>
            </a:prstGeom>
            <a:noFill/>
          </p:spPr>
          <p:txBody>
            <a:bodyPr wrap="square" rtlCol="0">
              <a:spAutoFit/>
            </a:bodyPr>
            <a:lstStyle/>
            <a:p>
              <a:pPr algn="ctr">
                <a:spcBef>
                  <a:spcPts val="0"/>
                </a:spcBef>
                <a:spcAft>
                  <a:spcPts val="0"/>
                </a:spcAft>
                <a:buClr>
                  <a:schemeClr val="bg1"/>
                </a:buClr>
              </a:pPr>
              <a:r>
                <a:rPr lang="en-US" sz="1200" b="1" dirty="0" smtClean="0">
                  <a:solidFill>
                    <a:schemeClr val="tx2"/>
                  </a:solidFill>
                  <a:latin typeface="Cambria" panose="02040503050406030204" pitchFamily="18" charset="0"/>
                </a:rPr>
                <a:t>Byte Range</a:t>
              </a:r>
            </a:p>
          </p:txBody>
        </p:sp>
      </p:grpSp>
      <p:sp>
        <p:nvSpPr>
          <p:cNvPr id="53" name="矩形 23"/>
          <p:cNvSpPr/>
          <p:nvPr/>
        </p:nvSpPr>
        <p:spPr>
          <a:xfrm>
            <a:off x="3166676" y="3811947"/>
            <a:ext cx="524314" cy="144166"/>
          </a:xfrm>
          <a:prstGeom prst="rect">
            <a:avLst/>
          </a:prstGeom>
          <a:pattFill prst="dkVert">
            <a:fgClr>
              <a:schemeClr val="tx2"/>
            </a:fgClr>
            <a:bgClr>
              <a:schemeClr val="bg1"/>
            </a:bgClr>
          </a:pattFill>
          <a:ln w="1905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54" name="TextBox 53"/>
          <p:cNvSpPr txBox="1"/>
          <p:nvPr/>
        </p:nvSpPr>
        <p:spPr>
          <a:xfrm>
            <a:off x="2798667" y="3959468"/>
            <a:ext cx="1693156" cy="261610"/>
          </a:xfrm>
          <a:prstGeom prst="rect">
            <a:avLst/>
          </a:prstGeom>
          <a:noFill/>
        </p:spPr>
        <p:txBody>
          <a:bodyPr wrap="square" rtlCol="0">
            <a:spAutoFit/>
          </a:bodyPr>
          <a:lstStyle/>
          <a:p>
            <a:pPr algn="ctr">
              <a:spcBef>
                <a:spcPts val="0"/>
              </a:spcBef>
              <a:spcAft>
                <a:spcPts val="0"/>
              </a:spcAft>
              <a:buClr>
                <a:schemeClr val="bg1"/>
              </a:buClr>
            </a:pPr>
            <a:r>
              <a:rPr lang="en-US" sz="1100" b="1" dirty="0" smtClean="0">
                <a:solidFill>
                  <a:schemeClr val="accent4">
                    <a:lumMod val="60000"/>
                    <a:lumOff val="40000"/>
                  </a:schemeClr>
                </a:solidFill>
                <a:latin typeface="Cambria" panose="02040503050406030204" pitchFamily="18" charset="0"/>
              </a:rPr>
              <a:t>NFS4ERR_LOCKED</a:t>
            </a:r>
          </a:p>
        </p:txBody>
      </p:sp>
      <p:sp>
        <p:nvSpPr>
          <p:cNvPr id="66" name="Rectangle 65"/>
          <p:cNvSpPr/>
          <p:nvPr/>
        </p:nvSpPr>
        <p:spPr>
          <a:xfrm>
            <a:off x="5207726" y="2956467"/>
            <a:ext cx="3416191" cy="276999"/>
          </a:xfrm>
          <a:prstGeom prst="rect">
            <a:avLst/>
          </a:prstGeom>
        </p:spPr>
        <p:txBody>
          <a:bodyPr wrap="square">
            <a:spAutoFit/>
          </a:bodyPr>
          <a:lstStyle/>
          <a:p>
            <a:pPr marL="171450" indent="-171450">
              <a:buFont typeface="Wingdings" panose="05000000000000000000" pitchFamily="2" charset="2"/>
              <a:buChar char="§"/>
            </a:pPr>
            <a:r>
              <a:rPr lang="en-US" sz="1200" b="1" dirty="0" smtClean="0">
                <a:solidFill>
                  <a:schemeClr val="tx2"/>
                </a:solidFill>
                <a:latin typeface="Cambria" panose="02040503050406030204" pitchFamily="18" charset="0"/>
                <a:cs typeface="MV Boli" panose="02000500030200090000" pitchFamily="2" charset="0"/>
              </a:rPr>
              <a:t>An </a:t>
            </a:r>
            <a:r>
              <a:rPr lang="en-US" sz="1200" b="1" dirty="0">
                <a:solidFill>
                  <a:schemeClr val="tx2"/>
                </a:solidFill>
                <a:latin typeface="Cambria" panose="02040503050406030204" pitchFamily="18" charset="0"/>
                <a:cs typeface="MV Boli" panose="02000500030200090000" pitchFamily="2" charset="0"/>
              </a:rPr>
              <a:t>existing locks on byte 4,5,6</a:t>
            </a:r>
          </a:p>
        </p:txBody>
      </p:sp>
      <p:sp>
        <p:nvSpPr>
          <p:cNvPr id="71" name="Rectangle 70"/>
          <p:cNvSpPr/>
          <p:nvPr/>
        </p:nvSpPr>
        <p:spPr>
          <a:xfrm>
            <a:off x="5212488" y="3269582"/>
            <a:ext cx="3416191" cy="461665"/>
          </a:xfrm>
          <a:prstGeom prst="rect">
            <a:avLst/>
          </a:prstGeom>
        </p:spPr>
        <p:txBody>
          <a:bodyPr wrap="square">
            <a:spAutoFit/>
          </a:bodyPr>
          <a:lstStyle/>
          <a:p>
            <a:pPr marL="171450" indent="-171450">
              <a:buFont typeface="Wingdings" panose="05000000000000000000" pitchFamily="2" charset="2"/>
              <a:buChar char="§"/>
            </a:pPr>
            <a:r>
              <a:rPr lang="en-US" sz="1200" b="1" dirty="0" smtClean="0">
                <a:solidFill>
                  <a:schemeClr val="tx2"/>
                </a:solidFill>
                <a:latin typeface="Cambria" panose="02040503050406030204" pitchFamily="18" charset="0"/>
                <a:cs typeface="MV Boli" panose="02000500030200090000" pitchFamily="2" charset="0"/>
              </a:rPr>
              <a:t>Do </a:t>
            </a:r>
            <a:r>
              <a:rPr lang="en-US" sz="1200" b="1" dirty="0">
                <a:solidFill>
                  <a:schemeClr val="tx2"/>
                </a:solidFill>
                <a:latin typeface="Cambria" panose="02040503050406030204" pitchFamily="18" charset="0"/>
                <a:cs typeface="MV Boli" panose="02000500030200090000" pitchFamily="2" charset="0"/>
              </a:rPr>
              <a:t>I/O on bytes 5,6,7, server will denied with lock conflict. </a:t>
            </a:r>
          </a:p>
        </p:txBody>
      </p:sp>
      <p:sp>
        <p:nvSpPr>
          <p:cNvPr id="72" name="Rectangle 71"/>
          <p:cNvSpPr/>
          <p:nvPr/>
        </p:nvSpPr>
        <p:spPr>
          <a:xfrm>
            <a:off x="5212488" y="3694649"/>
            <a:ext cx="3416191" cy="461665"/>
          </a:xfrm>
          <a:prstGeom prst="rect">
            <a:avLst/>
          </a:prstGeom>
        </p:spPr>
        <p:txBody>
          <a:bodyPr wrap="square">
            <a:spAutoFit/>
          </a:bodyPr>
          <a:lstStyle/>
          <a:p>
            <a:pPr marL="171450" indent="-171450">
              <a:buFont typeface="Wingdings" panose="05000000000000000000" pitchFamily="2" charset="2"/>
              <a:buChar char="§"/>
            </a:pPr>
            <a:r>
              <a:rPr lang="en-US" sz="1200" b="1" dirty="0" smtClean="0">
                <a:solidFill>
                  <a:schemeClr val="tx2"/>
                </a:solidFill>
                <a:latin typeface="Cambria" panose="02040503050406030204" pitchFamily="18" charset="0"/>
                <a:cs typeface="MV Boli" panose="02000500030200090000" pitchFamily="2" charset="0"/>
              </a:rPr>
              <a:t>Send </a:t>
            </a:r>
            <a:r>
              <a:rPr lang="en-US" sz="1200" b="1" dirty="0">
                <a:solidFill>
                  <a:schemeClr val="tx2"/>
                </a:solidFill>
                <a:latin typeface="Cambria" panose="02040503050406030204" pitchFamily="18" charset="0"/>
                <a:cs typeface="MV Boli" panose="02000500030200090000" pitchFamily="2" charset="0"/>
              </a:rPr>
              <a:t>LOCKU request to unlock bytes 4,5,6 if the existing lock was set by self.</a:t>
            </a:r>
          </a:p>
        </p:txBody>
      </p:sp>
      <p:sp>
        <p:nvSpPr>
          <p:cNvPr id="77" name="Rectangle 76"/>
          <p:cNvSpPr/>
          <p:nvPr/>
        </p:nvSpPr>
        <p:spPr>
          <a:xfrm>
            <a:off x="5207726" y="4184635"/>
            <a:ext cx="3621872" cy="276999"/>
          </a:xfrm>
          <a:prstGeom prst="rect">
            <a:avLst/>
          </a:prstGeom>
        </p:spPr>
        <p:txBody>
          <a:bodyPr wrap="square">
            <a:spAutoFit/>
          </a:bodyPr>
          <a:lstStyle/>
          <a:p>
            <a:pPr marL="171450" indent="-171450">
              <a:buFont typeface="Wingdings" panose="05000000000000000000" pitchFamily="2" charset="2"/>
              <a:buChar char="§"/>
            </a:pPr>
            <a:r>
              <a:rPr lang="en-US" sz="1200" b="1" dirty="0" smtClean="0">
                <a:solidFill>
                  <a:schemeClr val="tx2"/>
                </a:solidFill>
                <a:latin typeface="Cambria" panose="02040503050406030204" pitchFamily="18" charset="0"/>
                <a:cs typeface="MV Boli" panose="02000500030200090000" pitchFamily="2" charset="0"/>
              </a:rPr>
              <a:t>Do </a:t>
            </a:r>
            <a:r>
              <a:rPr lang="en-US" sz="1200" b="1" dirty="0">
                <a:solidFill>
                  <a:schemeClr val="tx2"/>
                </a:solidFill>
                <a:latin typeface="Cambria" panose="02040503050406030204" pitchFamily="18" charset="0"/>
                <a:cs typeface="MV Boli" panose="02000500030200090000" pitchFamily="2" charset="0"/>
              </a:rPr>
              <a:t>I/O again, at this time it should </a:t>
            </a:r>
            <a:r>
              <a:rPr lang="en-US" sz="1200" b="1" dirty="0" smtClean="0">
                <a:solidFill>
                  <a:schemeClr val="tx2"/>
                </a:solidFill>
                <a:latin typeface="Cambria" panose="02040503050406030204" pitchFamily="18" charset="0"/>
                <a:cs typeface="MV Boli" panose="02000500030200090000" pitchFamily="2" charset="0"/>
              </a:rPr>
              <a:t>works.</a:t>
            </a:r>
            <a:endParaRPr lang="en-US" sz="1200" b="1" dirty="0">
              <a:solidFill>
                <a:schemeClr val="tx2"/>
              </a:solidFill>
              <a:latin typeface="Cambria" panose="02040503050406030204" pitchFamily="18" charset="0"/>
              <a:cs typeface="MV Boli" panose="02000500030200090000" pitchFamily="2" charset="0"/>
            </a:endParaRPr>
          </a:p>
        </p:txBody>
      </p:sp>
      <p:grpSp>
        <p:nvGrpSpPr>
          <p:cNvPr id="78" name="Group 77"/>
          <p:cNvGrpSpPr/>
          <p:nvPr/>
        </p:nvGrpSpPr>
        <p:grpSpPr>
          <a:xfrm>
            <a:off x="6809089" y="4504029"/>
            <a:ext cx="601980" cy="358140"/>
            <a:chOff x="7387311" y="2828110"/>
            <a:chExt cx="601980" cy="358140"/>
          </a:xfrm>
        </p:grpSpPr>
        <p:sp>
          <p:nvSpPr>
            <p:cNvPr id="79" name="矩形 10"/>
            <p:cNvSpPr/>
            <p:nvPr/>
          </p:nvSpPr>
          <p:spPr>
            <a:xfrm>
              <a:off x="7387311" y="282811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A</a:t>
              </a:r>
              <a:endParaRPr lang="en-US" sz="1800" b="1" dirty="0" smtClean="0">
                <a:solidFill>
                  <a:schemeClr val="tx2"/>
                </a:solidFill>
                <a:latin typeface="Cambria" panose="02040503050406030204" pitchFamily="18" charset="0"/>
              </a:endParaRPr>
            </a:p>
          </p:txBody>
        </p:sp>
        <p:sp>
          <p:nvSpPr>
            <p:cNvPr id="80" name="矩形 11"/>
            <p:cNvSpPr/>
            <p:nvPr/>
          </p:nvSpPr>
          <p:spPr>
            <a:xfrm>
              <a:off x="7692111" y="282811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B</a:t>
              </a:r>
              <a:endParaRPr lang="en-US" sz="1800" b="1" dirty="0" smtClean="0">
                <a:solidFill>
                  <a:schemeClr val="tx2"/>
                </a:solidFill>
                <a:latin typeface="Cambria" panose="02040503050406030204" pitchFamily="18" charset="0"/>
              </a:endParaRPr>
            </a:p>
          </p:txBody>
        </p:sp>
      </p:grpSp>
      <p:grpSp>
        <p:nvGrpSpPr>
          <p:cNvPr id="81" name="Group 80"/>
          <p:cNvGrpSpPr/>
          <p:nvPr/>
        </p:nvGrpSpPr>
        <p:grpSpPr>
          <a:xfrm>
            <a:off x="8437768" y="3315307"/>
            <a:ext cx="601980" cy="358140"/>
            <a:chOff x="7387311" y="2828110"/>
            <a:chExt cx="601980" cy="358140"/>
          </a:xfrm>
        </p:grpSpPr>
        <p:sp>
          <p:nvSpPr>
            <p:cNvPr id="82" name="矩形 10"/>
            <p:cNvSpPr/>
            <p:nvPr/>
          </p:nvSpPr>
          <p:spPr>
            <a:xfrm>
              <a:off x="7387311" y="282811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A</a:t>
              </a:r>
              <a:endParaRPr lang="en-US" sz="1800" b="1" dirty="0" smtClean="0">
                <a:solidFill>
                  <a:schemeClr val="tx2"/>
                </a:solidFill>
                <a:latin typeface="Cambria" panose="02040503050406030204" pitchFamily="18" charset="0"/>
              </a:endParaRPr>
            </a:p>
          </p:txBody>
        </p:sp>
        <p:sp>
          <p:nvSpPr>
            <p:cNvPr id="83" name="矩形 11"/>
            <p:cNvSpPr/>
            <p:nvPr/>
          </p:nvSpPr>
          <p:spPr>
            <a:xfrm>
              <a:off x="7692111" y="2828110"/>
              <a:ext cx="297180" cy="358140"/>
            </a:xfrm>
            <a:prstGeom prst="rect">
              <a:avLst/>
            </a:prstGeom>
            <a:solidFill>
              <a:schemeClr val="bg1"/>
            </a:solid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b="1" dirty="0">
                  <a:solidFill>
                    <a:schemeClr val="tx2"/>
                  </a:solidFill>
                  <a:latin typeface="Cambria" panose="02040503050406030204" pitchFamily="18" charset="0"/>
                </a:rPr>
                <a:t>B</a:t>
              </a:r>
              <a:endParaRPr lang="en-US" sz="1800" b="1" dirty="0" smtClean="0">
                <a:solidFill>
                  <a:schemeClr val="tx2"/>
                </a:solidFill>
                <a:latin typeface="Cambria" panose="02040503050406030204" pitchFamily="18" charset="0"/>
              </a:endParaRPr>
            </a:p>
          </p:txBody>
        </p:sp>
      </p:grpSp>
      <p:grpSp>
        <p:nvGrpSpPr>
          <p:cNvPr id="84" name="Group 83"/>
          <p:cNvGrpSpPr/>
          <p:nvPr/>
        </p:nvGrpSpPr>
        <p:grpSpPr>
          <a:xfrm>
            <a:off x="3000564" y="3095259"/>
            <a:ext cx="835846" cy="481460"/>
            <a:chOff x="2663424" y="971321"/>
            <a:chExt cx="1323590" cy="481460"/>
          </a:xfrm>
        </p:grpSpPr>
        <p:sp>
          <p:nvSpPr>
            <p:cNvPr id="85" name="Freeform 30"/>
            <p:cNvSpPr/>
            <p:nvPr/>
          </p:nvSpPr>
          <p:spPr>
            <a:xfrm>
              <a:off x="2835766" y="1271676"/>
              <a:ext cx="904587" cy="181105"/>
            </a:xfrm>
            <a:custGeom>
              <a:avLst/>
              <a:gdLst>
                <a:gd name="connsiteX0" fmla="*/ 19711 w 1019858"/>
                <a:gd name="connsiteY0" fmla="*/ 162055 h 181105"/>
                <a:gd name="connsiteX1" fmla="*/ 48286 w 1019858"/>
                <a:gd name="connsiteY1" fmla="*/ 85855 h 181105"/>
                <a:gd name="connsiteX2" fmla="*/ 438811 w 1019858"/>
                <a:gd name="connsiteY2" fmla="*/ 66805 h 181105"/>
                <a:gd name="connsiteX3" fmla="*/ 505486 w 1019858"/>
                <a:gd name="connsiteY3" fmla="*/ 130 h 181105"/>
                <a:gd name="connsiteX4" fmla="*/ 600736 w 1019858"/>
                <a:gd name="connsiteY4" fmla="*/ 85855 h 181105"/>
                <a:gd name="connsiteX5" fmla="*/ 953161 w 1019858"/>
                <a:gd name="connsiteY5" fmla="*/ 85855 h 181105"/>
                <a:gd name="connsiteX6" fmla="*/ 1019836 w 1019858"/>
                <a:gd name="connsiteY6" fmla="*/ 181105 h 1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858" h="181105">
                  <a:moveTo>
                    <a:pt x="19711" y="162055"/>
                  </a:moveTo>
                  <a:cubicBezTo>
                    <a:pt x="-927" y="131892"/>
                    <a:pt x="-21564" y="101730"/>
                    <a:pt x="48286" y="85855"/>
                  </a:cubicBezTo>
                  <a:cubicBezTo>
                    <a:pt x="118136" y="69980"/>
                    <a:pt x="362611" y="81092"/>
                    <a:pt x="438811" y="66805"/>
                  </a:cubicBezTo>
                  <a:cubicBezTo>
                    <a:pt x="515011" y="52517"/>
                    <a:pt x="478498" y="-3045"/>
                    <a:pt x="505486" y="130"/>
                  </a:cubicBezTo>
                  <a:cubicBezTo>
                    <a:pt x="532474" y="3305"/>
                    <a:pt x="526124" y="71568"/>
                    <a:pt x="600736" y="85855"/>
                  </a:cubicBezTo>
                  <a:cubicBezTo>
                    <a:pt x="675348" y="100142"/>
                    <a:pt x="883311" y="69980"/>
                    <a:pt x="953161" y="85855"/>
                  </a:cubicBezTo>
                  <a:cubicBezTo>
                    <a:pt x="1023011" y="101730"/>
                    <a:pt x="1019836" y="181105"/>
                    <a:pt x="1019836" y="18110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86" name="文本框 12"/>
            <p:cNvSpPr txBox="1"/>
            <p:nvPr/>
          </p:nvSpPr>
          <p:spPr>
            <a:xfrm>
              <a:off x="2663424" y="971321"/>
              <a:ext cx="1323590" cy="276999"/>
            </a:xfrm>
            <a:prstGeom prst="rect">
              <a:avLst/>
            </a:prstGeom>
            <a:noFill/>
          </p:spPr>
          <p:txBody>
            <a:bodyPr wrap="square" rtlCol="0">
              <a:spAutoFit/>
            </a:bodyPr>
            <a:lstStyle/>
            <a:p>
              <a:pPr algn="ctr">
                <a:spcBef>
                  <a:spcPts val="0"/>
                </a:spcBef>
                <a:spcAft>
                  <a:spcPts val="0"/>
                </a:spcAft>
                <a:buClr>
                  <a:schemeClr val="bg1"/>
                </a:buClr>
              </a:pPr>
              <a:r>
                <a:rPr lang="en-US" sz="1200" b="1" dirty="0" smtClean="0">
                  <a:solidFill>
                    <a:schemeClr val="tx2"/>
                  </a:solidFill>
                  <a:latin typeface="Cambria" panose="02040503050406030204" pitchFamily="18" charset="0"/>
                </a:rPr>
                <a:t>unlock</a:t>
              </a:r>
            </a:p>
          </p:txBody>
        </p:sp>
      </p:grpSp>
    </p:spTree>
    <p:extLst>
      <p:ext uri="{BB962C8B-B14F-4D97-AF65-F5344CB8AC3E}">
        <p14:creationId xmlns:p14="http://schemas.microsoft.com/office/powerpoint/2010/main" val="231932160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randombar(horizontal)">
                                      <p:cBhvr>
                                        <p:cTn id="13" dur="500"/>
                                        <p:tgtEl>
                                          <p:spTgt spid="2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randombar(horizontal)">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randombar(horizontal)">
                                      <p:cBhvr>
                                        <p:cTn id="21" dur="500"/>
                                        <p:tgtEl>
                                          <p:spTgt spid="2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randombar(horizontal)">
                                      <p:cBhvr>
                                        <p:cTn id="30" dur="500"/>
                                        <p:tgtEl>
                                          <p:spTgt spid="30"/>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par>
                          <p:cTn id="35" fill="hold">
                            <p:stCondLst>
                              <p:cond delay="1000"/>
                            </p:stCondLst>
                            <p:childTnLst>
                              <p:par>
                                <p:cTn id="36" presetID="26" presetClass="emph" presetSubtype="0" repeatCount="4000" fill="hold" grpId="1" nodeType="afterEffect">
                                  <p:stCondLst>
                                    <p:cond delay="0"/>
                                  </p:stCondLst>
                                  <p:childTnLst>
                                    <p:animEffect transition="out" filter="fade">
                                      <p:cBhvr>
                                        <p:cTn id="37" dur="500" tmFilter="0, 0; .2, .5; .8, .5; 1, 0"/>
                                        <p:tgtEl>
                                          <p:spTgt spid="27"/>
                                        </p:tgtEl>
                                      </p:cBhvr>
                                    </p:animEffect>
                                    <p:animScale>
                                      <p:cBhvr>
                                        <p:cTn id="38" dur="250" autoRev="1" fill="hold"/>
                                        <p:tgtEl>
                                          <p:spTgt spid="27"/>
                                        </p:tgtEl>
                                      </p:cBhvr>
                                      <p:by x="105000" y="105000"/>
                                    </p:animScale>
                                  </p:childTnLst>
                                </p:cTn>
                              </p:par>
                            </p:childTnLst>
                          </p:cTn>
                        </p:par>
                        <p:par>
                          <p:cTn id="39" fill="hold">
                            <p:stCondLst>
                              <p:cond delay="3000"/>
                            </p:stCondLst>
                            <p:childTnLst>
                              <p:par>
                                <p:cTn id="40" presetID="10" presetClass="exit" presetSubtype="0" fill="hold" grpId="2" nodeType="afterEffect">
                                  <p:stCondLst>
                                    <p:cond delay="0"/>
                                  </p:stCondLst>
                                  <p:childTnLst>
                                    <p:animEffect transition="out" filter="fade">
                                      <p:cBhvr>
                                        <p:cTn id="41" dur="500"/>
                                        <p:tgtEl>
                                          <p:spTgt spid="27"/>
                                        </p:tgtEl>
                                      </p:cBhvr>
                                    </p:animEffect>
                                    <p:set>
                                      <p:cBhvr>
                                        <p:cTn id="42" dur="1" fill="hold">
                                          <p:stCondLst>
                                            <p:cond delay="499"/>
                                          </p:stCondLst>
                                        </p:cTn>
                                        <p:tgtEl>
                                          <p:spTgt spid="2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randombar(horizontal)">
                                      <p:cBhvr>
                                        <p:cTn id="47" dur="500"/>
                                        <p:tgtEl>
                                          <p:spTgt spid="31"/>
                                        </p:tgtEl>
                                      </p:cBhvr>
                                    </p:animEffect>
                                  </p:childTnLst>
                                </p:cTn>
                              </p:par>
                              <p:par>
                                <p:cTn id="48" presetID="14" presetClass="entr" presetSubtype="10"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randombar(horizontal)">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3.61111E-6 -1.95619E-6 C -0.00573 0.00278 -0.00329 0.00432 -0.01041 0.00525 C -0.0151 0.00895 -0.01892 0.00802 -0.02465 0.00864 C -0.03854 0.01481 -0.09514 0.01204 -0.10781 0.01234 C -0.14774 0.01759 -0.11892 0.01389 -0.19479 0.01605 C -0.20989 0.01574 -0.22517 0.01574 -0.2401 0.01512 C -0.25139 0.01481 -0.26562 0.00833 -0.27691 0.00525 C -0.28159 0.00278 -0.28628 0.00216 -0.29097 0.00093 C -0.29409 -0.00092 -0.29635 -0.00123 -0.29965 -0.00247 C -0.30434 -0.00401 -0.30868 -0.0074 -0.31319 -0.00895 C -0.31614 -0.00987 -0.31892 -0.01018 -0.32187 -0.01141 C -0.32552 -0.01327 -0.32847 -0.01635 -0.33211 -0.01759 C -0.33507 -0.02067 -0.33836 -0.02283 -0.34184 -0.02437 C -0.34548 -0.02777 -0.34965 -0.03209 -0.35364 -0.03363 C -0.35503 -0.03548 -0.3585 -0.03764 -0.3585 -0.03733 C -0.36232 -0.04227 -0.36614 -0.04875 -0.37048 -0.05122 C -0.37274 -0.05369 -0.37639 -0.05862 -0.37795 -0.06263 C -0.38177 -0.07158 -0.37847 -0.06603 -0.38125 -0.07004 C -0.38194 -0.07374 -0.38316 -0.07744 -0.38454 -0.0796 C -0.38576 -0.08701 -0.38489 -0.08423 -0.38715 -0.08855 C -0.38802 -0.09318 -0.38889 -0.09719 -0.39045 -0.1012 C -0.39132 -0.10583 -0.39218 -0.11107 -0.39357 -0.11539 C -0.39461 -0.12157 -0.39548 -0.12804 -0.39739 -0.1336 C -0.39809 -0.13699 -0.39809 -0.13977 -0.39965 -0.14224 C -0.40052 -0.14625 -0.40104 -0.14903 -0.40295 -0.1518 C -0.40347 -0.15489 -0.40399 -0.15736 -0.40503 -0.16044 C -0.40573 -0.16476 -0.4059 -0.16816 -0.40781 -0.17124 C -0.40885 -0.1768 -0.41024 -0.18111 -0.41024 -0.18698 " pathEditMode="relative" rAng="0" ptsTypes="fffffffffffffffffffffffffffA">
                                      <p:cBhvr>
                                        <p:cTn id="54" dur="2000" fill="hold"/>
                                        <p:tgtEl>
                                          <p:spTgt spid="39"/>
                                        </p:tgtEl>
                                        <p:attrNameLst>
                                          <p:attrName>ppt_x</p:attrName>
                                          <p:attrName>ppt_y</p:attrName>
                                        </p:attrNameLst>
                                      </p:cBhvr>
                                      <p:rCtr x="-20521" y="-8485"/>
                                    </p:animMotion>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randombar(horizontal)">
                                      <p:cBhvr>
                                        <p:cTn id="59" dur="500"/>
                                        <p:tgtEl>
                                          <p:spTgt spid="53"/>
                                        </p:tgtEl>
                                      </p:cBhvr>
                                    </p:animEffect>
                                  </p:childTnLst>
                                </p:cTn>
                              </p:par>
                              <p:par>
                                <p:cTn id="60" presetID="14" presetClass="entr" presetSubtype="10"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randombar(horizontal)">
                                      <p:cBhvr>
                                        <p:cTn id="62" dur="500"/>
                                        <p:tgtEl>
                                          <p:spTgt spid="40"/>
                                        </p:tgtEl>
                                      </p:cBhvr>
                                    </p:animEffect>
                                  </p:childTnLst>
                                </p:cTn>
                              </p:par>
                              <p:par>
                                <p:cTn id="63" presetID="14" presetClass="entr" presetSubtype="1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randombar(horizontal)">
                                      <p:cBhvr>
                                        <p:cTn id="65" dur="500"/>
                                        <p:tgtEl>
                                          <p:spTgt spid="43"/>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66"/>
                                        </p:tgtEl>
                                        <p:attrNameLst>
                                          <p:attrName>style.visibility</p:attrName>
                                        </p:attrNameLst>
                                      </p:cBhvr>
                                      <p:to>
                                        <p:strVal val="visible"/>
                                      </p:to>
                                    </p:set>
                                    <p:animEffect transition="in" filter="randombar(horizontal)">
                                      <p:cBhvr>
                                        <p:cTn id="68" dur="500"/>
                                        <p:tgtEl>
                                          <p:spTgt spid="66"/>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randombar(horizontal)">
                                      <p:cBhvr>
                                        <p:cTn id="73" dur="500"/>
                                        <p:tgtEl>
                                          <p:spTgt spid="71"/>
                                        </p:tgtEl>
                                      </p:cBhvr>
                                    </p:animEffect>
                                  </p:childTnLst>
                                </p:cTn>
                              </p:par>
                              <p:par>
                                <p:cTn id="74" presetID="14" presetClass="entr" presetSubtype="10" fill="hold" nodeType="withEffect">
                                  <p:stCondLst>
                                    <p:cond delay="0"/>
                                  </p:stCondLst>
                                  <p:childTnLst>
                                    <p:set>
                                      <p:cBhvr>
                                        <p:cTn id="75" dur="1" fill="hold">
                                          <p:stCondLst>
                                            <p:cond delay="0"/>
                                          </p:stCondLst>
                                        </p:cTn>
                                        <p:tgtEl>
                                          <p:spTgt spid="81"/>
                                        </p:tgtEl>
                                        <p:attrNameLst>
                                          <p:attrName>style.visibility</p:attrName>
                                        </p:attrNameLst>
                                      </p:cBhvr>
                                      <p:to>
                                        <p:strVal val="visible"/>
                                      </p:to>
                                    </p:set>
                                    <p:animEffect transition="in" filter="randombar(horizontal)">
                                      <p:cBhvr>
                                        <p:cTn id="76" dur="500"/>
                                        <p:tgtEl>
                                          <p:spTgt spid="81"/>
                                        </p:tgtEl>
                                      </p:cBhvr>
                                    </p:animEffect>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nodeType="clickEffect">
                                  <p:stCondLst>
                                    <p:cond delay="0"/>
                                  </p:stCondLst>
                                  <p:childTnLst>
                                    <p:animMotion origin="layout" path="M -1.94444E-6 3.25208E-6 C -0.00156 0.01172 -0.00226 0.01975 -0.00643 0.02931 C -0.00903 0.04412 -0.01198 0.05029 -0.01736 0.0614 C -0.02188 0.07066 -0.02466 0.08176 -0.0316 0.08577 C -0.0349 0.09102 -0.03663 0.0941 -0.04097 0.09596 C -0.04913 0.10922 -0.06025 0.11663 -0.07049 0.1228 C -0.07743 0.13144 -0.08611 0.13668 -0.09427 0.13946 C -0.0974 0.14224 -0.10018 0.14286 -0.10365 0.1444 C -0.11493 0.14933 -0.12604 0.15427 -0.1375 0.15859 C -0.14479 0.16137 -0.15191 0.166 -0.15903 0.16877 C -0.16181 0.17001 -0.16771 0.17124 -0.16771 0.17124 C -0.17639 0.1771 -0.18594 0.17464 -0.19497 0.17772 C -0.20677 0.18759 -0.22309 0.18759 -0.23594 0.19037 C -0.25018 0.19778 -0.2665 0.19932 -0.28125 0.2021 C -0.29115 0.20611 -0.29028 0.20487 -0.30643 0.2058 C -0.31441 0.20703 -0.32222 0.20796 -0.33021 0.20981 C -0.47813 0.20827 -0.42448 0.21845 -0.48056 0.20456 C -0.49653 0.19593 -0.51372 0.19377 -0.52952 0.18297 C -0.53195 0.17803 -0.53611 0.17772 -0.53959 0.17525 C -0.54288 0.16846 -0.5467 0.16445 -0.54896 0.15612 C -0.54983 0.14995 -0.55139 0.1481 -0.5533 0.14316 C -0.55504 0.13391 -0.55261 0.14502 -0.55608 0.13668 C -0.55764 0.13298 -0.55851 0.12897 -0.56042 0.12527 C -0.56198 0.11786 -0.56459 0.10768 -0.56771 0.10213 C -0.56875 0.09688 -0.57014 0.09256 -0.57118 0.08701 C -0.5717 0.08392 -0.57344 0.08207 -0.57413 0.07929 C -0.57552 0.07343 -0.575 0.07004 -0.57778 0.0651 C -0.57865 0.06016 -0.57795 0.06232 -0.57986 0.05893 " pathEditMode="relative" ptsTypes="fffffffffffffffffffffffffffA">
                                      <p:cBhvr>
                                        <p:cTn id="80" dur="2000" fill="hold"/>
                                        <p:tgtEl>
                                          <p:spTgt spid="81"/>
                                        </p:tgtEl>
                                        <p:attrNameLst>
                                          <p:attrName>ppt_x</p:attrName>
                                          <p:attrName>ppt_y</p:attrName>
                                        </p:attrNameLst>
                                      </p:cBhvr>
                                    </p:animMotion>
                                  </p:childTnLst>
                                </p:cTn>
                              </p:par>
                            </p:childTnLst>
                          </p:cTn>
                        </p:par>
                      </p:childTnLst>
                    </p:cTn>
                  </p:par>
                  <p:par>
                    <p:cTn id="81" fill="hold">
                      <p:stCondLst>
                        <p:cond delay="indefinite"/>
                      </p:stCondLst>
                      <p:childTnLst>
                        <p:par>
                          <p:cTn id="82" fill="hold">
                            <p:stCondLst>
                              <p:cond delay="0"/>
                            </p:stCondLst>
                            <p:childTnLst>
                              <p:par>
                                <p:cTn id="83" presetID="32" presetClass="emph" presetSubtype="0" repeatCount="4000" fill="hold" nodeType="clickEffect">
                                  <p:stCondLst>
                                    <p:cond delay="0"/>
                                  </p:stCondLst>
                                  <p:childTnLst>
                                    <p:animRot by="120000">
                                      <p:cBhvr>
                                        <p:cTn id="84" dur="50" fill="hold">
                                          <p:stCondLst>
                                            <p:cond delay="0"/>
                                          </p:stCondLst>
                                        </p:cTn>
                                        <p:tgtEl>
                                          <p:spTgt spid="43"/>
                                        </p:tgtEl>
                                        <p:attrNameLst>
                                          <p:attrName>r</p:attrName>
                                        </p:attrNameLst>
                                      </p:cBhvr>
                                    </p:animRot>
                                    <p:animRot by="-240000">
                                      <p:cBhvr>
                                        <p:cTn id="85" dur="100" fill="hold">
                                          <p:stCondLst>
                                            <p:cond delay="100"/>
                                          </p:stCondLst>
                                        </p:cTn>
                                        <p:tgtEl>
                                          <p:spTgt spid="43"/>
                                        </p:tgtEl>
                                        <p:attrNameLst>
                                          <p:attrName>r</p:attrName>
                                        </p:attrNameLst>
                                      </p:cBhvr>
                                    </p:animRot>
                                    <p:animRot by="240000">
                                      <p:cBhvr>
                                        <p:cTn id="86" dur="100" fill="hold">
                                          <p:stCondLst>
                                            <p:cond delay="200"/>
                                          </p:stCondLst>
                                        </p:cTn>
                                        <p:tgtEl>
                                          <p:spTgt spid="43"/>
                                        </p:tgtEl>
                                        <p:attrNameLst>
                                          <p:attrName>r</p:attrName>
                                        </p:attrNameLst>
                                      </p:cBhvr>
                                    </p:animRot>
                                    <p:animRot by="-240000">
                                      <p:cBhvr>
                                        <p:cTn id="87" dur="100" fill="hold">
                                          <p:stCondLst>
                                            <p:cond delay="300"/>
                                          </p:stCondLst>
                                        </p:cTn>
                                        <p:tgtEl>
                                          <p:spTgt spid="43"/>
                                        </p:tgtEl>
                                        <p:attrNameLst>
                                          <p:attrName>r</p:attrName>
                                        </p:attrNameLst>
                                      </p:cBhvr>
                                    </p:animRot>
                                    <p:animRot by="120000">
                                      <p:cBhvr>
                                        <p:cTn id="88" dur="100" fill="hold">
                                          <p:stCondLst>
                                            <p:cond delay="400"/>
                                          </p:stCondLst>
                                        </p:cTn>
                                        <p:tgtEl>
                                          <p:spTgt spid="43"/>
                                        </p:tgtEl>
                                        <p:attrNameLst>
                                          <p:attrName>r</p:attrName>
                                        </p:attrNameLst>
                                      </p:cBhvr>
                                    </p:animRot>
                                  </p:childTnLst>
                                </p:cTn>
                              </p:par>
                              <p:par>
                                <p:cTn id="89" presetID="10"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nodeType="clickEffect">
                                  <p:stCondLst>
                                    <p:cond delay="0"/>
                                  </p:stCondLst>
                                  <p:childTnLst>
                                    <p:animEffect transition="out" filter="fade">
                                      <p:cBhvr>
                                        <p:cTn id="95" dur="500"/>
                                        <p:tgtEl>
                                          <p:spTgt spid="81"/>
                                        </p:tgtEl>
                                      </p:cBhvr>
                                    </p:animEffect>
                                    <p:set>
                                      <p:cBhvr>
                                        <p:cTn id="96" dur="1" fill="hold">
                                          <p:stCondLst>
                                            <p:cond delay="499"/>
                                          </p:stCondLst>
                                        </p:cTn>
                                        <p:tgtEl>
                                          <p:spTgt spid="81"/>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54"/>
                                        </p:tgtEl>
                                      </p:cBhvr>
                                    </p:animEffect>
                                    <p:set>
                                      <p:cBhvr>
                                        <p:cTn id="99" dur="1" fill="hold">
                                          <p:stCondLst>
                                            <p:cond delay="499"/>
                                          </p:stCondLst>
                                        </p:cTn>
                                        <p:tgtEl>
                                          <p:spTgt spid="54"/>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grpId="0" nodeType="click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randombar(horizontal)">
                                      <p:cBhvr>
                                        <p:cTn id="104" dur="500"/>
                                        <p:tgtEl>
                                          <p:spTgt spid="72"/>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84"/>
                                        </p:tgtEl>
                                        <p:attrNameLst>
                                          <p:attrName>style.visibility</p:attrName>
                                        </p:attrNameLst>
                                      </p:cBhvr>
                                      <p:to>
                                        <p:strVal val="visible"/>
                                      </p:to>
                                    </p:set>
                                    <p:animEffect transition="in" filter="wipe(up)">
                                      <p:cBhvr>
                                        <p:cTn id="109" dur="500"/>
                                        <p:tgtEl>
                                          <p:spTgt spid="84"/>
                                        </p:tgtEl>
                                      </p:cBhvr>
                                    </p:animEffect>
                                  </p:childTnLst>
                                </p:cTn>
                              </p:par>
                            </p:childTnLst>
                          </p:cTn>
                        </p:par>
                      </p:childTnLst>
                    </p:cTn>
                  </p:par>
                  <p:par>
                    <p:cTn id="110" fill="hold">
                      <p:stCondLst>
                        <p:cond delay="indefinite"/>
                      </p:stCondLst>
                      <p:childTnLst>
                        <p:par>
                          <p:cTn id="111" fill="hold">
                            <p:stCondLst>
                              <p:cond delay="0"/>
                            </p:stCondLst>
                            <p:childTnLst>
                              <p:par>
                                <p:cTn id="112" presetID="42" presetClass="exit" presetSubtype="0" fill="hold" grpId="1" nodeType="clickEffect">
                                  <p:stCondLst>
                                    <p:cond delay="0"/>
                                  </p:stCondLst>
                                  <p:childTnLst>
                                    <p:animEffect transition="out" filter="fade">
                                      <p:cBhvr>
                                        <p:cTn id="113" dur="1000"/>
                                        <p:tgtEl>
                                          <p:spTgt spid="53"/>
                                        </p:tgtEl>
                                      </p:cBhvr>
                                    </p:animEffect>
                                    <p:anim calcmode="lin" valueType="num">
                                      <p:cBhvr>
                                        <p:cTn id="114" dur="1000"/>
                                        <p:tgtEl>
                                          <p:spTgt spid="53"/>
                                        </p:tgtEl>
                                        <p:attrNameLst>
                                          <p:attrName>ppt_x</p:attrName>
                                        </p:attrNameLst>
                                      </p:cBhvr>
                                      <p:tavLst>
                                        <p:tav tm="0">
                                          <p:val>
                                            <p:strVal val="ppt_x"/>
                                          </p:val>
                                        </p:tav>
                                        <p:tav tm="100000">
                                          <p:val>
                                            <p:strVal val="ppt_x"/>
                                          </p:val>
                                        </p:tav>
                                      </p:tavLst>
                                    </p:anim>
                                    <p:anim calcmode="lin" valueType="num">
                                      <p:cBhvr>
                                        <p:cTn id="115" dur="1000"/>
                                        <p:tgtEl>
                                          <p:spTgt spid="53"/>
                                        </p:tgtEl>
                                        <p:attrNameLst>
                                          <p:attrName>ppt_y</p:attrName>
                                        </p:attrNameLst>
                                      </p:cBhvr>
                                      <p:tavLst>
                                        <p:tav tm="0">
                                          <p:val>
                                            <p:strVal val="ppt_y"/>
                                          </p:val>
                                        </p:tav>
                                        <p:tav tm="100000">
                                          <p:val>
                                            <p:strVal val="ppt_y+.1"/>
                                          </p:val>
                                        </p:tav>
                                      </p:tavLst>
                                    </p:anim>
                                    <p:set>
                                      <p:cBhvr>
                                        <p:cTn id="116" dur="1" fill="hold">
                                          <p:stCondLst>
                                            <p:cond delay="999"/>
                                          </p:stCondLst>
                                        </p:cTn>
                                        <p:tgtEl>
                                          <p:spTgt spid="53"/>
                                        </p:tgtEl>
                                        <p:attrNameLst>
                                          <p:attrName>style.visibility</p:attrName>
                                        </p:attrNameLst>
                                      </p:cBhvr>
                                      <p:to>
                                        <p:strVal val="hidden"/>
                                      </p:to>
                                    </p:set>
                                  </p:childTnLst>
                                </p:cTn>
                              </p:par>
                            </p:childTnLst>
                          </p:cTn>
                        </p:par>
                        <p:par>
                          <p:cTn id="117" fill="hold">
                            <p:stCondLst>
                              <p:cond delay="1000"/>
                            </p:stCondLst>
                            <p:childTnLst>
                              <p:par>
                                <p:cTn id="118" presetID="10" presetClass="exit" presetSubtype="0" fill="hold" nodeType="afterEffect">
                                  <p:stCondLst>
                                    <p:cond delay="0"/>
                                  </p:stCondLst>
                                  <p:childTnLst>
                                    <p:animEffect transition="out" filter="fade">
                                      <p:cBhvr>
                                        <p:cTn id="119" dur="500"/>
                                        <p:tgtEl>
                                          <p:spTgt spid="84"/>
                                        </p:tgtEl>
                                      </p:cBhvr>
                                    </p:animEffect>
                                    <p:set>
                                      <p:cBhvr>
                                        <p:cTn id="120" dur="1" fill="hold">
                                          <p:stCondLst>
                                            <p:cond delay="499"/>
                                          </p:stCondLst>
                                        </p:cTn>
                                        <p:tgtEl>
                                          <p:spTgt spid="84"/>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4" presetClass="entr" presetSubtype="10" fill="hold" grpId="0" nodeType="clickEffect">
                                  <p:stCondLst>
                                    <p:cond delay="0"/>
                                  </p:stCondLst>
                                  <p:childTnLst>
                                    <p:set>
                                      <p:cBhvr>
                                        <p:cTn id="124" dur="1" fill="hold">
                                          <p:stCondLst>
                                            <p:cond delay="0"/>
                                          </p:stCondLst>
                                        </p:cTn>
                                        <p:tgtEl>
                                          <p:spTgt spid="77"/>
                                        </p:tgtEl>
                                        <p:attrNameLst>
                                          <p:attrName>style.visibility</p:attrName>
                                        </p:attrNameLst>
                                      </p:cBhvr>
                                      <p:to>
                                        <p:strVal val="visible"/>
                                      </p:to>
                                    </p:set>
                                    <p:animEffect transition="in" filter="randombar(horizontal)">
                                      <p:cBhvr>
                                        <p:cTn id="125" dur="500"/>
                                        <p:tgtEl>
                                          <p:spTgt spid="77"/>
                                        </p:tgtEl>
                                      </p:cBhvr>
                                    </p:animEffect>
                                  </p:childTnLst>
                                </p:cTn>
                              </p:par>
                              <p:par>
                                <p:cTn id="126" presetID="14" presetClass="entr" presetSubtype="10" fill="hold" nodeType="withEffect">
                                  <p:stCondLst>
                                    <p:cond delay="0"/>
                                  </p:stCondLst>
                                  <p:childTnLst>
                                    <p:set>
                                      <p:cBhvr>
                                        <p:cTn id="127" dur="1" fill="hold">
                                          <p:stCondLst>
                                            <p:cond delay="0"/>
                                          </p:stCondLst>
                                        </p:cTn>
                                        <p:tgtEl>
                                          <p:spTgt spid="78"/>
                                        </p:tgtEl>
                                        <p:attrNameLst>
                                          <p:attrName>style.visibility</p:attrName>
                                        </p:attrNameLst>
                                      </p:cBhvr>
                                      <p:to>
                                        <p:strVal val="visible"/>
                                      </p:to>
                                    </p:set>
                                    <p:animEffect transition="in" filter="randombar(horizontal)">
                                      <p:cBhvr>
                                        <p:cTn id="128" dur="500"/>
                                        <p:tgtEl>
                                          <p:spTgt spid="78"/>
                                        </p:tgtEl>
                                      </p:cBhvr>
                                    </p:animEffect>
                                  </p:childTnLst>
                                </p:cTn>
                              </p:par>
                            </p:childTnLst>
                          </p:cTn>
                        </p:par>
                      </p:childTnLst>
                    </p:cTn>
                  </p:par>
                  <p:par>
                    <p:cTn id="129" fill="hold">
                      <p:stCondLst>
                        <p:cond delay="indefinite"/>
                      </p:stCondLst>
                      <p:childTnLst>
                        <p:par>
                          <p:cTn id="130" fill="hold">
                            <p:stCondLst>
                              <p:cond delay="0"/>
                            </p:stCondLst>
                            <p:childTnLst>
                              <p:par>
                                <p:cTn id="131" presetID="0" presetClass="path" presetSubtype="0" accel="50000" decel="50000" fill="hold" nodeType="clickEffect">
                                  <p:stCondLst>
                                    <p:cond delay="0"/>
                                  </p:stCondLst>
                                  <p:childTnLst>
                                    <p:animMotion origin="layout" path="M -1.66667E-6 4.18698E-6 C -0.00364 0.00339 -0.00278 0.00555 -0.00573 0.01018 C -0.00764 0.01296 -0.01232 0.01543 -0.01232 0.01543 C -0.01788 0.02191 -0.02448 0.02129 -0.03107 0.02191 C -0.03784 0.02808 -0.04687 0.02623 -0.05399 0.02684 C -0.07222 0.03085 -0.09114 0.03024 -0.10937 0.03085 C -0.13316 0.03054 -0.15677 0.03054 -0.18055 0.02962 C -0.19375 0.02931 -0.20694 0.02221 -0.22014 0.02067 C -0.22691 0.01882 -0.2335 0.01759 -0.24028 0.01666 C -0.24635 0.0145 -0.25243 0.01327 -0.25833 0.01018 C -0.26198 0.00586 -0.25885 0.00895 -0.26406 0.00648 C -0.26545 0.00586 -0.2684 0.00401 -0.2684 0.00401 C -0.27135 -0.00185 -0.27934 -0.00309 -0.2835 -0.00494 C -0.28628 -0.01049 -0.29166 -0.0108 -0.29566 -0.01265 C -0.3026 -0.01574 -0.30903 -0.01882 -0.3158 -0.02283 C -0.31909 -0.0287 -0.32448 -0.02808 -0.32882 -0.03055 C -0.33298 -0.03302 -0.33698 -0.03703 -0.34114 -0.0395 C -0.34288 -0.04166 -0.34514 -0.04227 -0.34687 -0.04474 C -0.35451 -0.05492 -0.36111 -0.06973 -0.36701 -0.083 C -0.37187 -0.09411 -0.37621 -0.10707 -0.38281 -0.11509 C -0.38385 -0.12219 -0.38628 -0.12496 -0.38923 -0.13021 C -0.39045 -0.137 -0.39514 -0.14533 -0.39791 -0.15088 C -0.39896 -0.15674 -0.40069 -0.16261 -0.40295 -0.16754 " pathEditMode="relative" ptsTypes="ffffffffffffffffffffffA">
                                      <p:cBhvr>
                                        <p:cTn id="132" dur="2000" fill="hold"/>
                                        <p:tgtEl>
                                          <p:spTgt spid="7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p:bldP spid="27" grpId="1"/>
      <p:bldP spid="27" grpId="2"/>
      <p:bldP spid="29" grpId="0"/>
      <p:bldP spid="30" grpId="0"/>
      <p:bldP spid="31" grpId="0"/>
      <p:bldP spid="32" grpId="0"/>
      <p:bldP spid="53" grpId="0" animBg="1"/>
      <p:bldP spid="53" grpId="1" animBg="1"/>
      <p:bldP spid="54" grpId="0"/>
      <p:bldP spid="54" grpId="1"/>
      <p:bldP spid="66" grpId="0"/>
      <p:bldP spid="71" grpId="0"/>
      <p:bldP spid="72" grpId="0"/>
      <p:bldP spid="7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Delegation</a:t>
            </a:r>
            <a:endParaRPr lang="en-US" dirty="0">
              <a:solidFill>
                <a:schemeClr val="tx2"/>
              </a:solidFill>
              <a:latin typeface="Cambria" panose="02040503050406030204" pitchFamily="18" charset="0"/>
            </a:endParaRPr>
          </a:p>
        </p:txBody>
      </p:sp>
      <p:grpSp>
        <p:nvGrpSpPr>
          <p:cNvPr id="5" name="组合 4"/>
          <p:cNvGrpSpPr/>
          <p:nvPr/>
        </p:nvGrpSpPr>
        <p:grpSpPr>
          <a:xfrm>
            <a:off x="2172492" y="1842976"/>
            <a:ext cx="1325880" cy="1266872"/>
            <a:chOff x="1158240" y="2245948"/>
            <a:chExt cx="998220" cy="990600"/>
          </a:xfrm>
        </p:grpSpPr>
        <p:sp>
          <p:nvSpPr>
            <p:cNvPr id="2" name="椭圆 1"/>
            <p:cNvSpPr/>
            <p:nvPr/>
          </p:nvSpPr>
          <p:spPr>
            <a:xfrm>
              <a:off x="1158240" y="2245948"/>
              <a:ext cx="998220" cy="990600"/>
            </a:xfrm>
            <a:prstGeom prst="ellipse">
              <a:avLst/>
            </a:prstGeom>
            <a:solidFill>
              <a:schemeClr val="tx2"/>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3" name="流程图: 文档 2"/>
            <p:cNvSpPr/>
            <p:nvPr/>
          </p:nvSpPr>
          <p:spPr>
            <a:xfrm>
              <a:off x="1291590" y="2508838"/>
              <a:ext cx="731520" cy="464820"/>
            </a:xfrm>
            <a:prstGeom prst="flowChartDocumen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400" b="1" dirty="0" smtClean="0">
                  <a:solidFill>
                    <a:schemeClr val="tx2"/>
                  </a:solidFill>
                  <a:latin typeface="Cambria" panose="02040503050406030204" pitchFamily="18" charset="0"/>
                </a:rPr>
                <a:t>Server</a:t>
              </a:r>
            </a:p>
          </p:txBody>
        </p:sp>
      </p:grpSp>
      <p:grpSp>
        <p:nvGrpSpPr>
          <p:cNvPr id="7" name="组合 6"/>
          <p:cNvGrpSpPr/>
          <p:nvPr/>
        </p:nvGrpSpPr>
        <p:grpSpPr>
          <a:xfrm>
            <a:off x="4815335" y="1333959"/>
            <a:ext cx="1051550" cy="1003982"/>
            <a:chOff x="5844550" y="2508838"/>
            <a:chExt cx="824022" cy="727710"/>
          </a:xfrm>
        </p:grpSpPr>
        <p:pic>
          <p:nvPicPr>
            <p:cNvPr id="13" name="Picture 6" descr="https://img.clipartfest.com/f361e0290225552d5c65eb0f169a82fc_computer-icon-computer-symbol-clipart_2168-2400.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844550" y="2508838"/>
              <a:ext cx="824022" cy="72771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5932956" y="2649609"/>
              <a:ext cx="647209" cy="200775"/>
            </a:xfrm>
            <a:prstGeom prst="rect">
              <a:avLst/>
            </a:prstGeom>
            <a:noFill/>
          </p:spPr>
          <p:txBody>
            <a:bodyPr wrap="square" rtlCol="0">
              <a:spAutoFit/>
            </a:bodyPr>
            <a:lstStyle/>
            <a:p>
              <a:pPr algn="ctr">
                <a:spcBef>
                  <a:spcPts val="0"/>
                </a:spcBef>
                <a:spcAft>
                  <a:spcPts val="0"/>
                </a:spcAft>
                <a:buClr>
                  <a:schemeClr val="bg1"/>
                </a:buClr>
              </a:pPr>
              <a:r>
                <a:rPr lang="en-US" sz="1200" b="1" dirty="0" smtClean="0">
                  <a:solidFill>
                    <a:schemeClr val="tx2">
                      <a:lumMod val="75000"/>
                    </a:schemeClr>
                  </a:solidFill>
                  <a:latin typeface="Cambria" panose="02040503050406030204" pitchFamily="18" charset="0"/>
                </a:rPr>
                <a:t>Client a</a:t>
              </a:r>
            </a:p>
          </p:txBody>
        </p:sp>
      </p:grpSp>
      <p:sp>
        <p:nvSpPr>
          <p:cNvPr id="25" name="Rectangle 34"/>
          <p:cNvSpPr/>
          <p:nvPr/>
        </p:nvSpPr>
        <p:spPr>
          <a:xfrm>
            <a:off x="951867" y="1875294"/>
            <a:ext cx="886882" cy="32062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bg1"/>
                </a:solidFill>
                <a:latin typeface="Cambria" panose="02040503050406030204" pitchFamily="18" charset="0"/>
                <a:cs typeface="MV Boli" panose="02000500030200090000" pitchFamily="2" charset="0"/>
              </a:rPr>
              <a:t>stateid</a:t>
            </a:r>
            <a:r>
              <a:rPr lang="en-US" sz="1200" b="1" dirty="0">
                <a:solidFill>
                  <a:schemeClr val="bg1"/>
                </a:solidFill>
                <a:latin typeface="Cambria" panose="02040503050406030204" pitchFamily="18" charset="0"/>
                <a:cs typeface="MV Boli" panose="02000500030200090000" pitchFamily="2" charset="0"/>
              </a:rPr>
              <a:t> </a:t>
            </a:r>
            <a:r>
              <a:rPr lang="en-US" sz="1200" b="1" dirty="0" smtClean="0">
                <a:solidFill>
                  <a:schemeClr val="bg1"/>
                </a:solidFill>
                <a:latin typeface="Cambria" panose="02040503050406030204" pitchFamily="18" charset="0"/>
                <a:cs typeface="MV Boli" panose="02000500030200090000" pitchFamily="2" charset="0"/>
              </a:rPr>
              <a:t>x</a:t>
            </a:r>
          </a:p>
          <a:p>
            <a:pPr algn="ctr"/>
            <a:r>
              <a:rPr lang="en-US" sz="1200" b="1" dirty="0" smtClean="0">
                <a:solidFill>
                  <a:schemeClr val="bg1"/>
                </a:solidFill>
                <a:latin typeface="Cambria" panose="02040503050406030204" pitchFamily="18" charset="0"/>
                <a:cs typeface="MV Boli" panose="02000500030200090000" pitchFamily="2" charset="0"/>
              </a:rPr>
              <a:t>(</a:t>
            </a:r>
            <a:r>
              <a:rPr lang="en-US" sz="1200" b="1" dirty="0" err="1" smtClean="0">
                <a:solidFill>
                  <a:schemeClr val="bg1"/>
                </a:solidFill>
                <a:latin typeface="Cambria" panose="02040503050406030204" pitchFamily="18" charset="0"/>
                <a:cs typeface="MV Boli" panose="02000500030200090000" pitchFamily="2" charset="0"/>
              </a:rPr>
              <a:t>deleg</a:t>
            </a:r>
            <a:r>
              <a:rPr lang="en-US" sz="1200" b="1" dirty="0" smtClean="0">
                <a:solidFill>
                  <a:schemeClr val="bg1"/>
                </a:solidFill>
                <a:latin typeface="Cambria" panose="02040503050406030204" pitchFamily="18" charset="0"/>
                <a:cs typeface="MV Boli" panose="02000500030200090000" pitchFamily="2" charset="0"/>
              </a:rPr>
              <a:t>)</a:t>
            </a:r>
            <a:endParaRPr lang="en-US" sz="1200" b="1" dirty="0">
              <a:solidFill>
                <a:schemeClr val="bg1"/>
              </a:solidFill>
              <a:latin typeface="Cambria" panose="02040503050406030204" pitchFamily="18" charset="0"/>
              <a:cs typeface="MV Boli" panose="02000500030200090000" pitchFamily="2" charset="0"/>
            </a:endParaRPr>
          </a:p>
        </p:txBody>
      </p:sp>
      <p:grpSp>
        <p:nvGrpSpPr>
          <p:cNvPr id="28" name="组合 27"/>
          <p:cNvGrpSpPr/>
          <p:nvPr/>
        </p:nvGrpSpPr>
        <p:grpSpPr>
          <a:xfrm>
            <a:off x="4815335" y="3162759"/>
            <a:ext cx="1051550" cy="1003982"/>
            <a:chOff x="5844550" y="2508838"/>
            <a:chExt cx="824022" cy="727710"/>
          </a:xfrm>
        </p:grpSpPr>
        <p:pic>
          <p:nvPicPr>
            <p:cNvPr id="29" name="Picture 6" descr="https://img.clipartfest.com/f361e0290225552d5c65eb0f169a82fc_computer-icon-computer-symbol-clipart_2168-2400.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844550" y="2508838"/>
              <a:ext cx="824022" cy="72771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5932956" y="2649609"/>
              <a:ext cx="647209" cy="200775"/>
            </a:xfrm>
            <a:prstGeom prst="rect">
              <a:avLst/>
            </a:prstGeom>
            <a:noFill/>
          </p:spPr>
          <p:txBody>
            <a:bodyPr wrap="square" rtlCol="0">
              <a:spAutoFit/>
            </a:bodyPr>
            <a:lstStyle/>
            <a:p>
              <a:pPr algn="ctr">
                <a:spcBef>
                  <a:spcPts val="0"/>
                </a:spcBef>
                <a:spcAft>
                  <a:spcPts val="0"/>
                </a:spcAft>
                <a:buClr>
                  <a:schemeClr val="bg1"/>
                </a:buClr>
              </a:pPr>
              <a:r>
                <a:rPr lang="en-US" sz="1200" b="1" dirty="0" smtClean="0">
                  <a:solidFill>
                    <a:schemeClr val="tx2">
                      <a:lumMod val="75000"/>
                    </a:schemeClr>
                  </a:solidFill>
                  <a:latin typeface="Cambria" panose="02040503050406030204" pitchFamily="18" charset="0"/>
                </a:rPr>
                <a:t>Client b</a:t>
              </a:r>
            </a:p>
          </p:txBody>
        </p:sp>
      </p:grpSp>
      <p:sp>
        <p:nvSpPr>
          <p:cNvPr id="39" name="Striped Right Arrow 1028"/>
          <p:cNvSpPr/>
          <p:nvPr/>
        </p:nvSpPr>
        <p:spPr>
          <a:xfrm>
            <a:off x="6398960" y="1112904"/>
            <a:ext cx="1308131" cy="591866"/>
          </a:xfrm>
          <a:prstGeom prst="strip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process 1</a:t>
            </a:r>
          </a:p>
          <a:p>
            <a:pPr algn="ctr"/>
            <a:r>
              <a:rPr lang="en-US" sz="800" dirty="0" smtClean="0">
                <a:solidFill>
                  <a:schemeClr val="tx2"/>
                </a:solidFill>
                <a:latin typeface="Cambria" panose="02040503050406030204" pitchFamily="18" charset="0"/>
                <a:cs typeface="MV Boli" panose="02000500030200090000" pitchFamily="2" charset="0"/>
              </a:rPr>
              <a:t>(open-owner 1)</a:t>
            </a:r>
            <a:endParaRPr lang="en-US" sz="800" dirty="0">
              <a:solidFill>
                <a:schemeClr val="tx2"/>
              </a:solidFill>
              <a:latin typeface="Cambria" panose="02040503050406030204" pitchFamily="18" charset="0"/>
              <a:cs typeface="MV Boli" panose="02000500030200090000" pitchFamily="2" charset="0"/>
            </a:endParaRPr>
          </a:p>
        </p:txBody>
      </p:sp>
      <p:sp>
        <p:nvSpPr>
          <p:cNvPr id="42" name="Striped Right Arrow 85"/>
          <p:cNvSpPr/>
          <p:nvPr/>
        </p:nvSpPr>
        <p:spPr>
          <a:xfrm>
            <a:off x="6398960" y="1875335"/>
            <a:ext cx="1308131" cy="638500"/>
          </a:xfrm>
          <a:prstGeom prst="strip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process 2</a:t>
            </a:r>
          </a:p>
          <a:p>
            <a:pPr algn="ctr"/>
            <a:r>
              <a:rPr lang="en-US" sz="800" dirty="0" smtClean="0">
                <a:solidFill>
                  <a:schemeClr val="tx2"/>
                </a:solidFill>
                <a:latin typeface="Cambria" panose="02040503050406030204" pitchFamily="18" charset="0"/>
                <a:cs typeface="MV Boli" panose="02000500030200090000" pitchFamily="2" charset="0"/>
              </a:rPr>
              <a:t>(open-owner 2)</a:t>
            </a:r>
            <a:endParaRPr lang="en-US" sz="800" dirty="0">
              <a:solidFill>
                <a:schemeClr val="tx2"/>
              </a:solidFill>
              <a:latin typeface="Cambria" panose="02040503050406030204" pitchFamily="18" charset="0"/>
              <a:cs typeface="MV Boli" panose="02000500030200090000" pitchFamily="2" charset="0"/>
            </a:endParaRPr>
          </a:p>
        </p:txBody>
      </p:sp>
      <p:sp>
        <p:nvSpPr>
          <p:cNvPr id="44" name="Flowchart: Document 1031"/>
          <p:cNvSpPr/>
          <p:nvPr/>
        </p:nvSpPr>
        <p:spPr>
          <a:xfrm>
            <a:off x="2348164" y="3343061"/>
            <a:ext cx="832864" cy="581819"/>
          </a:xfrm>
          <a:prstGeom prst="flowChartDocumen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solidFill>
                <a:latin typeface="Cambria" panose="02040503050406030204" pitchFamily="18" charset="0"/>
                <a:cs typeface="MV Boli" panose="02000500030200090000" pitchFamily="2" charset="0"/>
              </a:rPr>
              <a:t>i</a:t>
            </a:r>
            <a:r>
              <a:rPr lang="en-US" sz="1400" b="1" dirty="0" smtClean="0">
                <a:solidFill>
                  <a:schemeClr val="tx2"/>
                </a:solidFill>
                <a:latin typeface="Cambria" panose="02040503050406030204" pitchFamily="18" charset="0"/>
                <a:cs typeface="MV Boli" panose="02000500030200090000" pitchFamily="2" charset="0"/>
              </a:rPr>
              <a:t>node 1</a:t>
            </a:r>
            <a:endParaRPr lang="en-US" sz="1400" b="1" dirty="0">
              <a:solidFill>
                <a:schemeClr val="tx2"/>
              </a:solidFill>
              <a:latin typeface="Cambria" panose="02040503050406030204" pitchFamily="18" charset="0"/>
              <a:cs typeface="MV Boli" panose="02000500030200090000" pitchFamily="2" charset="0"/>
            </a:endParaRPr>
          </a:p>
        </p:txBody>
      </p:sp>
      <p:cxnSp>
        <p:nvCxnSpPr>
          <p:cNvPr id="10" name="直接连接符 9"/>
          <p:cNvCxnSpPr/>
          <p:nvPr/>
        </p:nvCxnSpPr>
        <p:spPr>
          <a:xfrm flipV="1">
            <a:off x="4101909" y="904709"/>
            <a:ext cx="12188" cy="3501776"/>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46" name="Striped Right Arrow 85"/>
          <p:cNvSpPr/>
          <p:nvPr/>
        </p:nvSpPr>
        <p:spPr>
          <a:xfrm rot="19284810">
            <a:off x="6366497" y="3176222"/>
            <a:ext cx="1477196" cy="638500"/>
          </a:xfrm>
          <a:prstGeom prst="strip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latin typeface="Cambria" panose="02040503050406030204" pitchFamily="18" charset="0"/>
                <a:cs typeface="MV Boli" panose="02000500030200090000" pitchFamily="2" charset="0"/>
              </a:rPr>
              <a:t>process  3</a:t>
            </a:r>
          </a:p>
          <a:p>
            <a:pPr algn="ctr"/>
            <a:r>
              <a:rPr lang="en-US" sz="800" dirty="0" smtClean="0">
                <a:solidFill>
                  <a:schemeClr val="tx2"/>
                </a:solidFill>
                <a:latin typeface="Cambria" panose="02040503050406030204" pitchFamily="18" charset="0"/>
                <a:cs typeface="MV Boli" panose="02000500030200090000" pitchFamily="2" charset="0"/>
              </a:rPr>
              <a:t>(open-owner </a:t>
            </a:r>
            <a:r>
              <a:rPr lang="en-US" sz="800" dirty="0">
                <a:solidFill>
                  <a:schemeClr val="tx2"/>
                </a:solidFill>
                <a:latin typeface="Cambria" panose="02040503050406030204" pitchFamily="18" charset="0"/>
                <a:cs typeface="MV Boli" panose="02000500030200090000" pitchFamily="2" charset="0"/>
              </a:rPr>
              <a:t>3</a:t>
            </a:r>
            <a:r>
              <a:rPr lang="en-US" sz="800" dirty="0" smtClean="0">
                <a:solidFill>
                  <a:schemeClr val="tx2"/>
                </a:solidFill>
                <a:latin typeface="Cambria" panose="02040503050406030204" pitchFamily="18" charset="0"/>
                <a:cs typeface="MV Boli" panose="02000500030200090000" pitchFamily="2" charset="0"/>
              </a:rPr>
              <a:t>)</a:t>
            </a:r>
            <a:endParaRPr lang="en-US" sz="800" dirty="0">
              <a:solidFill>
                <a:schemeClr val="tx2"/>
              </a:solidFill>
              <a:latin typeface="Cambria" panose="02040503050406030204" pitchFamily="18" charset="0"/>
              <a:cs typeface="MV Boli" panose="02000500030200090000" pitchFamily="2" charset="0"/>
            </a:endParaRPr>
          </a:p>
        </p:txBody>
      </p:sp>
      <p:sp>
        <p:nvSpPr>
          <p:cNvPr id="20" name="Rectangle 34"/>
          <p:cNvSpPr/>
          <p:nvPr/>
        </p:nvSpPr>
        <p:spPr>
          <a:xfrm>
            <a:off x="943719" y="1346045"/>
            <a:ext cx="886882" cy="32062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bg1"/>
                </a:solidFill>
                <a:latin typeface="Cambria" panose="02040503050406030204" pitchFamily="18" charset="0"/>
                <a:cs typeface="MV Boli" panose="02000500030200090000" pitchFamily="2" charset="0"/>
              </a:rPr>
              <a:t>stateid</a:t>
            </a:r>
            <a:r>
              <a:rPr lang="en-US" sz="1200" b="1" dirty="0">
                <a:solidFill>
                  <a:schemeClr val="bg1"/>
                </a:solidFill>
                <a:latin typeface="Cambria" panose="02040503050406030204" pitchFamily="18" charset="0"/>
                <a:cs typeface="MV Boli" panose="02000500030200090000" pitchFamily="2" charset="0"/>
              </a:rPr>
              <a:t> </a:t>
            </a:r>
            <a:r>
              <a:rPr lang="en-US" sz="1200" b="1" dirty="0" smtClean="0">
                <a:solidFill>
                  <a:schemeClr val="bg1"/>
                </a:solidFill>
                <a:latin typeface="Cambria" panose="02040503050406030204" pitchFamily="18" charset="0"/>
                <a:cs typeface="MV Boli" panose="02000500030200090000" pitchFamily="2" charset="0"/>
              </a:rPr>
              <a:t>x (</a:t>
            </a:r>
            <a:r>
              <a:rPr lang="en-US" sz="1200" b="1" dirty="0" err="1" smtClean="0">
                <a:solidFill>
                  <a:schemeClr val="bg1"/>
                </a:solidFill>
                <a:latin typeface="Cambria" panose="02040503050406030204" pitchFamily="18" charset="0"/>
                <a:cs typeface="MV Boli" panose="02000500030200090000" pitchFamily="2" charset="0"/>
              </a:rPr>
              <a:t>deleg</a:t>
            </a:r>
            <a:r>
              <a:rPr lang="en-US" sz="1200" b="1" dirty="0" smtClean="0">
                <a:solidFill>
                  <a:schemeClr val="bg1"/>
                </a:solidFill>
                <a:latin typeface="Cambria" panose="02040503050406030204" pitchFamily="18" charset="0"/>
                <a:cs typeface="MV Boli" panose="02000500030200090000" pitchFamily="2" charset="0"/>
              </a:rPr>
              <a:t>)</a:t>
            </a:r>
            <a:endParaRPr lang="en-US" sz="1200" b="1" dirty="0">
              <a:solidFill>
                <a:schemeClr val="bg1"/>
              </a:solidFill>
              <a:latin typeface="Cambria" panose="02040503050406030204" pitchFamily="18" charset="0"/>
              <a:cs typeface="MV Boli" panose="02000500030200090000" pitchFamily="2" charset="0"/>
            </a:endParaRPr>
          </a:p>
        </p:txBody>
      </p:sp>
      <p:sp>
        <p:nvSpPr>
          <p:cNvPr id="21" name="Rectangle 34"/>
          <p:cNvSpPr/>
          <p:nvPr/>
        </p:nvSpPr>
        <p:spPr>
          <a:xfrm>
            <a:off x="4781584" y="2158635"/>
            <a:ext cx="506788" cy="32062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bg1"/>
                </a:solidFill>
                <a:latin typeface="Cambria" panose="02040503050406030204" pitchFamily="18" charset="0"/>
                <a:cs typeface="MV Boli" panose="02000500030200090000" pitchFamily="2" charset="0"/>
              </a:rPr>
              <a:t>open 1</a:t>
            </a:r>
            <a:endParaRPr lang="en-US" sz="800" b="1" dirty="0">
              <a:solidFill>
                <a:schemeClr val="bg1"/>
              </a:solidFill>
              <a:latin typeface="Cambria" panose="02040503050406030204" pitchFamily="18" charset="0"/>
              <a:cs typeface="MV Boli" panose="02000500030200090000" pitchFamily="2" charset="0"/>
            </a:endParaRPr>
          </a:p>
        </p:txBody>
      </p:sp>
      <p:sp>
        <p:nvSpPr>
          <p:cNvPr id="22" name="Rectangle 34"/>
          <p:cNvSpPr/>
          <p:nvPr/>
        </p:nvSpPr>
        <p:spPr>
          <a:xfrm>
            <a:off x="5360097" y="2155784"/>
            <a:ext cx="506788" cy="32062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bg1"/>
                </a:solidFill>
                <a:latin typeface="Cambria" panose="02040503050406030204" pitchFamily="18" charset="0"/>
                <a:cs typeface="MV Boli" panose="02000500030200090000" pitchFamily="2" charset="0"/>
              </a:rPr>
              <a:t>open 2</a:t>
            </a:r>
            <a:endParaRPr lang="en-US" sz="800" b="1" dirty="0">
              <a:solidFill>
                <a:schemeClr val="bg1"/>
              </a:solidFill>
              <a:latin typeface="Cambria" panose="02040503050406030204" pitchFamily="18" charset="0"/>
              <a:cs typeface="MV Boli" panose="02000500030200090000" pitchFamily="2" charset="0"/>
            </a:endParaRPr>
          </a:p>
        </p:txBody>
      </p:sp>
      <p:sp>
        <p:nvSpPr>
          <p:cNvPr id="23" name="Rectangle 34"/>
          <p:cNvSpPr/>
          <p:nvPr/>
        </p:nvSpPr>
        <p:spPr>
          <a:xfrm>
            <a:off x="626272" y="2353521"/>
            <a:ext cx="886882" cy="32062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bg1"/>
                </a:solidFill>
                <a:latin typeface="Cambria" panose="02040503050406030204" pitchFamily="18" charset="0"/>
                <a:cs typeface="MV Boli" panose="02000500030200090000" pitchFamily="2" charset="0"/>
              </a:rPr>
              <a:t>stateid</a:t>
            </a:r>
            <a:r>
              <a:rPr lang="en-US" sz="1200" b="1" dirty="0">
                <a:solidFill>
                  <a:schemeClr val="bg1"/>
                </a:solidFill>
                <a:latin typeface="Cambria" panose="02040503050406030204" pitchFamily="18" charset="0"/>
                <a:cs typeface="MV Boli" panose="02000500030200090000" pitchFamily="2" charset="0"/>
              </a:rPr>
              <a:t> </a:t>
            </a:r>
            <a:r>
              <a:rPr lang="en-US" sz="1200" b="1" dirty="0" smtClean="0">
                <a:solidFill>
                  <a:schemeClr val="bg1"/>
                </a:solidFill>
                <a:latin typeface="Cambria" panose="02040503050406030204" pitchFamily="18" charset="0"/>
                <a:cs typeface="MV Boli" panose="02000500030200090000" pitchFamily="2" charset="0"/>
              </a:rPr>
              <a:t>x</a:t>
            </a:r>
          </a:p>
          <a:p>
            <a:pPr algn="ctr"/>
            <a:r>
              <a:rPr lang="en-US" sz="1200" b="1" dirty="0" smtClean="0">
                <a:solidFill>
                  <a:schemeClr val="bg1"/>
                </a:solidFill>
                <a:latin typeface="Cambria" panose="02040503050406030204" pitchFamily="18" charset="0"/>
                <a:cs typeface="MV Boli" panose="02000500030200090000" pitchFamily="2" charset="0"/>
              </a:rPr>
              <a:t>(open 2)</a:t>
            </a:r>
            <a:endParaRPr lang="en-US" sz="1200" b="1" dirty="0">
              <a:solidFill>
                <a:schemeClr val="bg1"/>
              </a:solidFill>
              <a:latin typeface="Cambria" panose="02040503050406030204" pitchFamily="18" charset="0"/>
              <a:cs typeface="MV Boli" panose="02000500030200090000" pitchFamily="2" charset="0"/>
            </a:endParaRPr>
          </a:p>
        </p:txBody>
      </p:sp>
      <p:sp>
        <p:nvSpPr>
          <p:cNvPr id="24" name="Rectangle 34"/>
          <p:cNvSpPr/>
          <p:nvPr/>
        </p:nvSpPr>
        <p:spPr>
          <a:xfrm>
            <a:off x="618124" y="1824272"/>
            <a:ext cx="886882" cy="32062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bg1"/>
                </a:solidFill>
                <a:latin typeface="Cambria" panose="02040503050406030204" pitchFamily="18" charset="0"/>
                <a:cs typeface="MV Boli" panose="02000500030200090000" pitchFamily="2" charset="0"/>
              </a:rPr>
              <a:t>stateid</a:t>
            </a:r>
            <a:r>
              <a:rPr lang="en-US" sz="1200" b="1" dirty="0">
                <a:solidFill>
                  <a:schemeClr val="bg1"/>
                </a:solidFill>
                <a:latin typeface="Cambria" panose="02040503050406030204" pitchFamily="18" charset="0"/>
                <a:cs typeface="MV Boli" panose="02000500030200090000" pitchFamily="2" charset="0"/>
              </a:rPr>
              <a:t> </a:t>
            </a:r>
            <a:r>
              <a:rPr lang="en-US" sz="1200" b="1" dirty="0" smtClean="0">
                <a:solidFill>
                  <a:schemeClr val="bg1"/>
                </a:solidFill>
                <a:latin typeface="Cambria" panose="02040503050406030204" pitchFamily="18" charset="0"/>
                <a:cs typeface="MV Boli" panose="02000500030200090000" pitchFamily="2" charset="0"/>
              </a:rPr>
              <a:t>x (open 1)</a:t>
            </a:r>
            <a:endParaRPr lang="en-US" sz="1200" b="1" dirty="0">
              <a:solidFill>
                <a:schemeClr val="bg1"/>
              </a:solidFill>
              <a:latin typeface="Cambria" panose="02040503050406030204" pitchFamily="18" charset="0"/>
              <a:cs typeface="MV Boli" panose="02000500030200090000" pitchFamily="2" charset="0"/>
            </a:endParaRPr>
          </a:p>
        </p:txBody>
      </p:sp>
      <p:sp>
        <p:nvSpPr>
          <p:cNvPr id="26" name="Rectangle 34"/>
          <p:cNvSpPr/>
          <p:nvPr/>
        </p:nvSpPr>
        <p:spPr>
          <a:xfrm>
            <a:off x="675298" y="3013546"/>
            <a:ext cx="886882" cy="32062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bg1"/>
                </a:solidFill>
                <a:latin typeface="Cambria" panose="02040503050406030204" pitchFamily="18" charset="0"/>
                <a:cs typeface="MV Boli" panose="02000500030200090000" pitchFamily="2" charset="0"/>
              </a:rPr>
              <a:t>stateid</a:t>
            </a:r>
            <a:r>
              <a:rPr lang="en-US" sz="1200" b="1" dirty="0">
                <a:solidFill>
                  <a:schemeClr val="bg1"/>
                </a:solidFill>
                <a:latin typeface="Cambria" panose="02040503050406030204" pitchFamily="18" charset="0"/>
                <a:cs typeface="MV Boli" panose="02000500030200090000" pitchFamily="2" charset="0"/>
              </a:rPr>
              <a:t> </a:t>
            </a:r>
            <a:r>
              <a:rPr lang="en-US" sz="1200" b="1" dirty="0" smtClean="0">
                <a:solidFill>
                  <a:schemeClr val="bg1"/>
                </a:solidFill>
                <a:latin typeface="Cambria" panose="02040503050406030204" pitchFamily="18" charset="0"/>
                <a:cs typeface="MV Boli" panose="02000500030200090000" pitchFamily="2" charset="0"/>
              </a:rPr>
              <a:t>x</a:t>
            </a:r>
          </a:p>
          <a:p>
            <a:pPr algn="ctr"/>
            <a:r>
              <a:rPr lang="en-US" sz="1200" b="1" dirty="0" smtClean="0">
                <a:solidFill>
                  <a:schemeClr val="bg1"/>
                </a:solidFill>
                <a:latin typeface="Cambria" panose="02040503050406030204" pitchFamily="18" charset="0"/>
                <a:cs typeface="MV Boli" panose="02000500030200090000" pitchFamily="2" charset="0"/>
              </a:rPr>
              <a:t>(open 3)</a:t>
            </a:r>
            <a:endParaRPr lang="en-US" sz="1200" b="1" dirty="0">
              <a:solidFill>
                <a:schemeClr val="bg1"/>
              </a:solidFill>
              <a:latin typeface="Cambria" panose="02040503050406030204" pitchFamily="18" charset="0"/>
              <a:cs typeface="MV Boli" panose="02000500030200090000" pitchFamily="2" charset="0"/>
            </a:endParaRPr>
          </a:p>
        </p:txBody>
      </p:sp>
    </p:spTree>
    <p:extLst>
      <p:ext uri="{BB962C8B-B14F-4D97-AF65-F5344CB8AC3E}">
        <p14:creationId xmlns:p14="http://schemas.microsoft.com/office/powerpoint/2010/main" val="225389582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randombar(horizontal)">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1" nodeType="clickEffect">
                                  <p:stCondLst>
                                    <p:cond delay="0"/>
                                  </p:stCondLst>
                                  <p:childTnLst>
                                    <p:animMotion origin="layout" path="M -1.38889E-6 5.55556E-6 L -1.38889E-6 5.55556E-6 L 0.10156 -0.00308 C 0.10295 -0.00308 0.10434 -0.00493 0.10573 -0.00586 C 0.10729 -0.0074 0.10903 -0.00864 0.11059 -0.01049 C 0.1184 -0.02006 0.10989 -0.01203 0.11632 -0.02191 C 0.1191 -0.02623 0.12257 -0.02932 0.12535 -0.03364 C 0.12778 -0.03734 0.12969 -0.04166 0.13194 -0.04536 C 0.13646 -0.05277 0.13941 -0.05339 0.1434 -0.06419 C 0.14566 -0.07036 0.14427 -0.06728 0.14739 -0.07314 C 0.1493 -0.0824 0.14687 -0.07222 0.15243 -0.08456 C 0.15312 -0.08641 0.1533 -0.08888 0.15399 -0.09043 C 0.15521 -0.0932 0.15677 -0.09536 0.15816 -0.09783 C 0.16059 -0.11481 0.1559 -0.0858 0.16476 -0.11666 C 0.16632 -0.12252 0.16771 -0.1287 0.16962 -0.13425 C 0.17378 -0.14691 0.17205 -0.13611 0.17535 -0.14876 C 0.17847 -0.16111 0.17517 -0.15432 0.17864 -0.16049 C 0.17882 -0.16234 0.17917 -0.1645 0.17951 -0.16635 C 0.17986 -0.16913 0.18107 -0.17499 0.18107 -0.17499 C 0.18142 -0.17808 0.1816 -0.18086 0.18194 -0.18394 C 0.18212 -0.18611 0.18246 -0.18857 0.18264 -0.19104 C 0.18298 -0.19506 0.18333 -0.19876 0.18351 -0.20277 C 0.18472 -0.22252 0.18351 -0.21296 0.18524 -0.22469 C 0.18542 -0.23055 0.18576 -0.23641 0.18594 -0.24197 C 0.18628 -0.25092 0.18611 -0.25956 0.1868 -0.26851 C 0.18698 -0.27098 0.18802 -0.27314 0.18837 -0.27561 C 0.18906 -0.27839 0.18923 -0.28178 0.1901 -0.28425 C 0.19062 -0.28672 0.19201 -0.28796 0.19253 -0.29012 C 0.1941 -0.29598 0.19444 -0.30277 0.1967 -0.30771 C 0.19739 -0.30956 0.19844 -0.31141 0.19913 -0.31357 C 0.2 -0.31604 0.20052 -0.31882 0.20156 -0.32098 C 0.20278 -0.32314 0.20434 -0.32469 0.20573 -0.32654 C 0.20833 -0.33024 0.21111 -0.33333 0.21389 -0.33672 C 0.21857 -0.3432 0.21927 -0.34506 0.22378 -0.34845 C 0.22448 -0.34907 0.22535 -0.34969 0.22621 -0.34999 C 0.22812 -0.35061 0.23003 -0.35092 0.23194 -0.35154 C 0.2375 -0.35462 0.23073 -0.35092 0.2401 -0.35432 C 0.24097 -0.35462 0.24167 -0.35555 0.24253 -0.35586 C 0.24635 -0.35709 0.25399 -0.35864 0.25399 -0.35864 C 0.26007 -0.36234 0.25399 -0.35894 0.26632 -0.36172 C 0.26771 -0.36203 0.2691 -0.36265 0.27048 -0.36296 L 0.37621 -0.36018 L 0.40486 -0.35864 C 0.43455 -0.34999 0.4092 -0.35709 0.48524 -0.35586 L 0.60087 -0.35432 " pathEditMode="relative" ptsTypes="AAAAAAAAAAAAAAAAAAAAAAAAAAAAAAAAAAAAAAAAAAAAA">
                                      <p:cBhvr>
                                        <p:cTn id="25" dur="2000" fill="hold"/>
                                        <p:tgtEl>
                                          <p:spTgt spid="44"/>
                                        </p:tgtEl>
                                        <p:attrNameLst>
                                          <p:attrName>ppt_x</p:attrName>
                                          <p:attrName>ppt_y</p:attrName>
                                        </p:attrNameLst>
                                      </p:cBhvr>
                                    </p:animMotion>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anim calcmode="lin" valueType="num">
                                      <p:cBhvr>
                                        <p:cTn id="36" dur="1000" fill="hold"/>
                                        <p:tgtEl>
                                          <p:spTgt spid="25"/>
                                        </p:tgtEl>
                                        <p:attrNameLst>
                                          <p:attrName>ppt_x</p:attrName>
                                        </p:attrNameLst>
                                      </p:cBhvr>
                                      <p:tavLst>
                                        <p:tav tm="0">
                                          <p:val>
                                            <p:strVal val="#ppt_x"/>
                                          </p:val>
                                        </p:tav>
                                        <p:tav tm="100000">
                                          <p:val>
                                            <p:strVal val="#ppt_x"/>
                                          </p:val>
                                        </p:tav>
                                      </p:tavLst>
                                    </p:anim>
                                    <p:anim calcmode="lin" valueType="num">
                                      <p:cBhvr>
                                        <p:cTn id="3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5.83333E-6 2.22222E-6 L 5.83333E-6 2.22222E-6 C 0.00313 0.00247 0.00626 0.00555 0.00973 0.0071 C 0.01233 0.00833 0.01528 0.00802 0.01789 0.00864 C 0.01876 0.00895 0.01962 0.00988 0.02049 0.01018 C 0.02692 0.01265 0.02831 0.01296 0.03438 0.01451 C 0.03681 0.01605 0.03924 0.01759 0.04167 0.01883 C 0.04289 0.01944 0.05331 0.0216 0.054 0.02191 L 0.14011 0.01883 C 0.1448 0.01852 0.14931 0.01821 0.154 0.01728 C 0.16251 0.01574 0.16303 0.01265 0.17206 0.01018 C 0.17362 0.00957 0.17535 0.00926 0.17692 0.00864 C 0.1823 0.00679 0.1856 0.00525 0.19081 0.00278 C 0.19358 0.00031 0.19619 -0.00309 0.19914 -0.00463 C 0.20018 -0.00494 0.20122 -0.00525 0.20226 -0.00587 C 0.20313 -0.00648 0.204 -0.0071 0.20487 -0.00741 C 0.20608 -0.00803 0.20747 -0.00833 0.20886 -0.00895 C 0.21841 -0.01728 0.21407 -0.01512 0.22119 -0.01759 C 0.22431 -0.02624 0.22084 -0.01883 0.22605 -0.02346 C 0.22796 -0.025 0.22935 -0.02747 0.23108 -0.02932 C 0.23699 -0.03549 0.2323 -0.02809 0.24011 -0.03951 C 0.2415 -0.04167 0.24272 -0.04445 0.2441 -0.04691 C 0.24515 -0.04846 0.24636 -0.04969 0.2474 -0.05124 C 0.24931 -0.05401 0.2514 -0.05679 0.25313 -0.05988 C 0.25539 -0.06358 0.25695 -0.06914 0.25973 -0.07161 C 0.26355 -0.075 0.26737 -0.0784 0.27119 -0.08179 C 0.2724 -0.08272 0.2816 -0.08951 0.28351 -0.09198 C 0.29063 -0.10031 0.28022 -0.09259 0.29011 -0.10062 C 0.29914 -0.10833 0.2974 -0.10587 0.3073 -0.10957 C 0.31147 -0.11111 0.30938 -0.11049 0.31303 -0.11235 C 0.31893 -0.11543 0.31355 -0.11235 0.32032 -0.11543 C 0.32119 -0.11574 0.32206 -0.11636 0.32275 -0.11667 C 0.32553 -0.11759 0.32831 -0.11759 0.33108 -0.11821 C 0.33421 -0.11883 0.34254 -0.12099 0.34497 -0.12253 C 0.34584 -0.12315 0.34653 -0.12377 0.3474 -0.12408 C 0.35018 -0.12469 0.35278 -0.125 0.35556 -0.12562 C 0.36442 -0.12685 0.37796 -0.12809 0.38594 -0.1284 C 0.39897 -0.1287 0.41216 -0.1284 0.42518 -0.1284 " pathEditMode="relative" ptsTypes="AAAAAAAAAAAAAAAAAAAAAAAAAAAAAAAAAAAAAA">
                                      <p:cBhvr>
                                        <p:cTn id="48" dur="2000" fill="hold"/>
                                        <p:tgtEl>
                                          <p:spTgt spid="20"/>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randombar(horizontal)">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left)">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randombar(horizontal)">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500"/>
                                        <p:tgtEl>
                                          <p:spTgt spid="46"/>
                                        </p:tgtEl>
                                      </p:cBhvr>
                                    </p:animEffect>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grpId="1" nodeType="clickEffect">
                                  <p:stCondLst>
                                    <p:cond delay="0"/>
                                  </p:stCondLst>
                                  <p:childTnLst>
                                    <p:animMotion origin="layout" path="M 0 0 L 0 0 C 0.00121 -0.01975 0.00139 -0.01574 0 -0.04074 C -0.00018 -0.04321 -0.00191 -0.04938 -0.00243 -0.05092 C -0.00295 -0.05247 -0.00348 -0.0537 -0.004 -0.05525 C -0.00452 -0.05617 -0.00521 -0.0571 -0.00573 -0.05802 C -0.00591 -0.06018 -0.00591 -0.06234 -0.0066 -0.06389 C -0.00782 -0.06821 -0.00973 -0.0716 -0.01146 -0.07562 C -0.01511 -0.08426 -0.01285 -0.07963 -0.01806 -0.08858 C -0.01858 -0.08981 -0.01893 -0.09074 -0.01962 -0.09167 C -0.02049 -0.09259 -0.02136 -0.09321 -0.02205 -0.09444 C -0.02309 -0.0963 -0.02361 -0.09876 -0.02448 -0.10031 C -0.0257 -0.10247 -0.029 -0.10494 -0.03021 -0.10617 C -0.03108 -0.10802 -0.03177 -0.11018 -0.03282 -0.11204 C -0.03351 -0.11327 -0.03438 -0.11389 -0.03525 -0.11481 C -0.03611 -0.11636 -0.03681 -0.11821 -0.03768 -0.11913 C -0.04462 -0.12809 -0.04219 -0.12438 -0.04757 -0.12963 C -0.05295 -0.13488 -0.05261 -0.13611 -0.05973 -0.14105 C -0.06111 -0.14197 -0.0625 -0.1429 -0.06389 -0.14413 C -0.06493 -0.14506 -0.06598 -0.1463 -0.06719 -0.14691 C -0.06823 -0.14753 -0.06945 -0.14753 -0.07049 -0.14846 C -0.09045 -0.16327 -0.06702 -0.14691 -0.08108 -0.15864 C -0.08386 -0.1608 -0.08664 -0.16204 -0.08924 -0.16451 C -0.09636 -0.17068 -0.09966 -0.17376 -0.10973 -0.17747 C -0.11111 -0.17809 -0.1125 -0.17839 -0.11389 -0.17901 C -0.1158 -0.17994 -0.11771 -0.18086 -0.11962 -0.18179 C -0.12275 -0.18364 -0.12552 -0.18611 -0.12865 -0.18765 C -0.13056 -0.18858 -0.13247 -0.18858 -0.13438 -0.1892 C -0.1382 -0.19197 -0.14184 -0.19599 -0.14584 -0.19784 C -0.14688 -0.19846 -0.14809 -0.19846 -0.14914 -0.19938 C -0.15139 -0.20092 -0.1533 -0.2037 -0.15573 -0.20525 C -0.16129 -0.20833 -0.15452 -0.20432 -0.16302 -0.21111 C -0.16389 -0.21173 -0.16476 -0.21204 -0.16563 -0.21234 C -0.16875 -0.21821 -0.1665 -0.21512 -0.17379 -0.21821 C -0.17605 -0.21944 -0.17865 -0.22068 -0.18108 -0.2213 C -0.18351 -0.22191 -0.18611 -0.22222 -0.18855 -0.22253 C -0.19063 -0.22376 -0.19289 -0.225 -0.19497 -0.22562 C -0.20209 -0.22685 -0.20486 -0.22778 -0.21233 -0.22839 L -0.24011 -0.23148 L -0.2533 -0.23272 C -0.26563 -0.23241 -0.27778 -0.23272 -0.29011 -0.23148 C -0.29184 -0.23117 -0.29792 -0.22469 -0.29914 -0.22407 C -0.30105 -0.22315 -0.30295 -0.22315 -0.30486 -0.22253 C -0.31077 -0.21913 -0.30313 -0.22407 -0.31059 -0.21697 C -0.31216 -0.21543 -0.31528 -0.21358 -0.31719 -0.21234 C -0.32327 -0.20154 -0.31563 -0.21481 -0.32292 -0.2037 C -0.32379 -0.20247 -0.32448 -0.20062 -0.32535 -0.19938 C -0.32639 -0.19784 -0.32778 -0.1966 -0.32865 -0.19506 C -0.32969 -0.19321 -0.33021 -0.19105 -0.33108 -0.1892 C -0.33542 -0.18148 -0.33195 -0.19043 -0.33525 -0.18333 C -0.33577 -0.1821 -0.33629 -0.18025 -0.33681 -0.17901 C -0.3382 -0.17654 -0.33976 -0.17438 -0.34098 -0.1716 C -0.34184 -0.16975 -0.34271 -0.1679 -0.34341 -0.16574 C -0.3441 -0.1642 -0.34427 -0.16173 -0.34514 -0.16018 C -0.34566 -0.15864 -0.3467 -0.15802 -0.34757 -0.1571 C -0.34809 -0.15525 -0.34844 -0.15309 -0.34914 -0.15123 C -0.34983 -0.14938 -0.35105 -0.14784 -0.35157 -0.14537 C -0.35226 -0.1429 -0.35191 -0.13951 -0.35243 -0.13673 C -0.35278 -0.13457 -0.35365 -0.13302 -0.354 -0.13086 C -0.35608 -0.12284 -0.35365 -0.13055 -0.35573 -0.12068 C -0.35608 -0.11883 -0.35695 -0.11697 -0.3573 -0.11481 C -0.35799 -0.11204 -0.35851 -0.10926 -0.35903 -0.10617 C -0.3592 -0.10432 -0.35938 -0.10216 -0.35973 -0.10031 C -0.36025 -0.09846 -0.36094 -0.0966 -0.36146 -0.09444 C -0.36337 -0.08117 -0.36094 -0.09784 -0.36389 -0.07994 C -0.36459 -0.07623 -0.36511 -0.07037 -0.36563 -0.06697 C -0.3658 -0.06389 -0.36598 -0.06111 -0.36632 -0.05802 C -0.36684 -0.0537 -0.36754 -0.04938 -0.36806 -0.04506 C -0.36927 -0.03395 -0.36771 -0.0392 -0.37049 -0.03179 C -0.3724 0 -0.3698 -0.03395 -0.37292 -0.01018 C -0.37483 0.00432 -0.37223 -0.00401 -0.37535 0.00463 C -0.37674 0.0142 -0.37552 0.00648 -0.37778 0.01759 C -0.37882 0.02222 -0.3783 0.02222 -0.38039 0.02624 C -0.38125 0.0284 -0.38264 0.02994 -0.38351 0.0321 C -0.3849 0.03488 -0.3849 0.04043 -0.38681 0.04074 L -0.39184 0.04228 C -0.4 0.04815 -0.39202 0.0429 -0.39914 0.04661 C -0.40087 0.04753 -0.40243 0.04877 -0.404 0.04969 C -0.40486 0.05 -0.40573 0.05124 -0.4066 0.05124 L -0.40973 0.05124 " pathEditMode="relative" ptsTypes="AAAAAAAAAAAAAAAAAAAAAAAAAAAAAAAAAAAAAAAAAAAAAAAAAAAAAAAAAAAAAAAAAAAAAAAAAAAAAAAA">
                                      <p:cBhvr>
                                        <p:cTn id="72" dur="2000" fill="hold"/>
                                        <p:tgtEl>
                                          <p:spTgt spid="21"/>
                                        </p:tgtEl>
                                        <p:attrNameLst>
                                          <p:attrName>ppt_x</p:attrName>
                                          <p:attrName>ppt_y</p:attrName>
                                        </p:attrNameLst>
                                      </p:cBhvr>
                                    </p:animMotion>
                                  </p:childTnLst>
                                </p:cTn>
                              </p:par>
                              <p:par>
                                <p:cTn id="73" presetID="0" presetClass="path" presetSubtype="0" accel="50000" decel="50000" fill="hold" grpId="1" nodeType="withEffect">
                                  <p:stCondLst>
                                    <p:cond delay="0"/>
                                  </p:stCondLst>
                                  <p:childTnLst>
                                    <p:animMotion origin="layout" path="M 0 0 L 0 0 C 0.00121 -0.01975 0.00139 -0.01574 0 -0.04074 C -0.00018 -0.04321 -0.00191 -0.04938 -0.00243 -0.05092 C -0.00295 -0.05247 -0.00348 -0.0537 -0.004 -0.05525 C -0.00452 -0.05617 -0.00521 -0.0571 -0.00573 -0.05802 C -0.00591 -0.06018 -0.00591 -0.06234 -0.0066 -0.06389 C -0.00782 -0.06821 -0.00973 -0.0716 -0.01146 -0.07562 C -0.01511 -0.08426 -0.01285 -0.07963 -0.01806 -0.08858 C -0.01858 -0.08981 -0.01893 -0.09074 -0.01962 -0.09167 C -0.02049 -0.09259 -0.02136 -0.09321 -0.02205 -0.09444 C -0.02309 -0.0963 -0.02361 -0.09876 -0.02448 -0.10031 C -0.0257 -0.10247 -0.029 -0.10494 -0.03021 -0.10617 C -0.03108 -0.10802 -0.03177 -0.11018 -0.03282 -0.11204 C -0.03351 -0.11327 -0.03438 -0.11389 -0.03525 -0.11481 C -0.03611 -0.11636 -0.03681 -0.11821 -0.03768 -0.11913 C -0.04462 -0.12809 -0.04219 -0.12438 -0.04757 -0.12963 C -0.05295 -0.13488 -0.05261 -0.13611 -0.05973 -0.14105 C -0.06111 -0.14197 -0.0625 -0.1429 -0.06389 -0.14413 C -0.06493 -0.14506 -0.06598 -0.1463 -0.06719 -0.14691 C -0.06823 -0.14753 -0.06945 -0.14753 -0.07049 -0.14846 C -0.09045 -0.16327 -0.06702 -0.14691 -0.08108 -0.15864 C -0.08386 -0.1608 -0.08664 -0.16204 -0.08924 -0.16451 C -0.09636 -0.17068 -0.09966 -0.17376 -0.10973 -0.17747 C -0.11111 -0.17809 -0.1125 -0.17839 -0.11389 -0.17901 C -0.1158 -0.17994 -0.11771 -0.18086 -0.11962 -0.18179 C -0.12275 -0.18364 -0.12552 -0.18611 -0.12865 -0.18765 C -0.13056 -0.18858 -0.13247 -0.18858 -0.13438 -0.1892 C -0.1382 -0.19197 -0.14184 -0.19599 -0.14584 -0.19784 C -0.14688 -0.19846 -0.14809 -0.19846 -0.14914 -0.19938 C -0.15139 -0.20092 -0.1533 -0.2037 -0.15573 -0.20525 C -0.16129 -0.20833 -0.15452 -0.20432 -0.16302 -0.21111 C -0.16389 -0.21173 -0.16476 -0.21204 -0.16563 -0.21234 C -0.16875 -0.21821 -0.1665 -0.21512 -0.17379 -0.21821 C -0.17605 -0.21944 -0.17865 -0.22068 -0.18108 -0.2213 C -0.18351 -0.22191 -0.18611 -0.22222 -0.18855 -0.22253 C -0.19063 -0.22376 -0.19289 -0.225 -0.19497 -0.22562 C -0.20209 -0.22685 -0.20486 -0.22778 -0.21233 -0.22839 L -0.24011 -0.23148 L -0.2533 -0.23272 C -0.26563 -0.23241 -0.27778 -0.23272 -0.29011 -0.23148 C -0.29184 -0.23117 -0.29792 -0.22469 -0.29914 -0.22407 C -0.30105 -0.22315 -0.30295 -0.22315 -0.30486 -0.22253 C -0.31077 -0.21913 -0.30313 -0.22407 -0.31059 -0.21697 C -0.31216 -0.21543 -0.31528 -0.21358 -0.31719 -0.21234 C -0.32327 -0.20154 -0.31563 -0.21481 -0.32292 -0.2037 C -0.32379 -0.20247 -0.32448 -0.20062 -0.32535 -0.19938 C -0.32639 -0.19784 -0.32778 -0.1966 -0.32865 -0.19506 C -0.32969 -0.19321 -0.33021 -0.19105 -0.33108 -0.1892 C -0.33542 -0.18148 -0.33195 -0.19043 -0.33525 -0.18333 C -0.33577 -0.1821 -0.33629 -0.18025 -0.33681 -0.17901 C -0.3382 -0.17654 -0.33976 -0.17438 -0.34098 -0.1716 C -0.34184 -0.16975 -0.34271 -0.1679 -0.34341 -0.16574 C -0.3441 -0.1642 -0.34427 -0.16173 -0.34514 -0.16018 C -0.34566 -0.15864 -0.3467 -0.15802 -0.34757 -0.1571 C -0.34809 -0.15525 -0.34844 -0.15309 -0.34914 -0.15123 C -0.34983 -0.14938 -0.35105 -0.14784 -0.35157 -0.14537 C -0.35226 -0.1429 -0.35191 -0.13951 -0.35243 -0.13673 C -0.35278 -0.13457 -0.35365 -0.13302 -0.354 -0.13086 C -0.35608 -0.12284 -0.35365 -0.13055 -0.35573 -0.12068 C -0.35608 -0.11883 -0.35695 -0.11697 -0.3573 -0.11481 C -0.35799 -0.11204 -0.35851 -0.10926 -0.35903 -0.10617 C -0.3592 -0.10432 -0.35938 -0.10216 -0.35973 -0.10031 C -0.36025 -0.09846 -0.36094 -0.0966 -0.36146 -0.09444 C -0.36337 -0.08117 -0.36094 -0.09784 -0.36389 -0.07994 C -0.36459 -0.07623 -0.36511 -0.07037 -0.36563 -0.06697 C -0.3658 -0.06389 -0.36598 -0.06111 -0.36632 -0.05802 C -0.36684 -0.0537 -0.36754 -0.04938 -0.36806 -0.04506 C -0.36927 -0.03395 -0.36771 -0.0392 -0.37049 -0.03179 C -0.3724 0 -0.3698 -0.03395 -0.37292 -0.01018 C -0.37483 0.00432 -0.37223 -0.00401 -0.37535 0.00463 C -0.37674 0.0142 -0.37552 0.00648 -0.37778 0.01759 C -0.37882 0.02222 -0.3783 0.02222 -0.38039 0.02624 C -0.38125 0.0284 -0.38264 0.02994 -0.38351 0.0321 C -0.3849 0.03488 -0.3849 0.04043 -0.38681 0.04074 L -0.39184 0.04228 C -0.4 0.04815 -0.39202 0.0429 -0.39914 0.04661 C -0.40087 0.04753 -0.40243 0.04877 -0.404 0.04969 C -0.40486 0.05 -0.40573 0.05124 -0.4066 0.05124 L -0.40973 0.05124 " pathEditMode="relative" ptsTypes="AAAAAAAAAAAAAAAAAAAAAAAAAAAAAAAAAAAAAAAAAAAAAAAAAAAAAAAAAAAAAAAAAAAAAAAAAAAAAAAA">
                                      <p:cBhvr>
                                        <p:cTn id="74" dur="2000" fill="hold"/>
                                        <p:tgtEl>
                                          <p:spTgt spid="22"/>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14" presetClass="exit" presetSubtype="10" fill="hold" grpId="1" nodeType="clickEffect">
                                  <p:stCondLst>
                                    <p:cond delay="0"/>
                                  </p:stCondLst>
                                  <p:childTnLst>
                                    <p:animEffect transition="out" filter="randombar(horizontal)">
                                      <p:cBhvr>
                                        <p:cTn id="78" dur="500"/>
                                        <p:tgtEl>
                                          <p:spTgt spid="25"/>
                                        </p:tgtEl>
                                      </p:cBhvr>
                                    </p:animEffect>
                                    <p:set>
                                      <p:cBhvr>
                                        <p:cTn id="79" dur="1" fill="hold">
                                          <p:stCondLst>
                                            <p:cond delay="499"/>
                                          </p:stCondLst>
                                        </p:cTn>
                                        <p:tgtEl>
                                          <p:spTgt spid="25"/>
                                        </p:tgtEl>
                                        <p:attrNameLst>
                                          <p:attrName>style.visibility</p:attrName>
                                        </p:attrNameLst>
                                      </p:cBhvr>
                                      <p:to>
                                        <p:strVal val="hidden"/>
                                      </p:to>
                                    </p:set>
                                  </p:childTnLst>
                                </p:cTn>
                              </p:par>
                              <p:par>
                                <p:cTn id="80" presetID="14" presetClass="exit" presetSubtype="10" fill="hold" grpId="2" nodeType="withEffect">
                                  <p:stCondLst>
                                    <p:cond delay="0"/>
                                  </p:stCondLst>
                                  <p:childTnLst>
                                    <p:animEffect transition="out" filter="randombar(horizontal)">
                                      <p:cBhvr>
                                        <p:cTn id="81" dur="500"/>
                                        <p:tgtEl>
                                          <p:spTgt spid="20"/>
                                        </p:tgtEl>
                                      </p:cBhvr>
                                    </p:animEffect>
                                    <p:set>
                                      <p:cBhvr>
                                        <p:cTn id="82" dur="1" fill="hold">
                                          <p:stCondLst>
                                            <p:cond delay="499"/>
                                          </p:stCondLst>
                                        </p:cTn>
                                        <p:tgtEl>
                                          <p:spTgt spid="20"/>
                                        </p:tgtEl>
                                        <p:attrNameLst>
                                          <p:attrName>style.visibility</p:attrName>
                                        </p:attrNameLst>
                                      </p:cBhvr>
                                      <p:to>
                                        <p:strVal val="hidden"/>
                                      </p:to>
                                    </p:set>
                                  </p:childTnLst>
                                </p:cTn>
                              </p:par>
                              <p:par>
                                <p:cTn id="83" presetID="14" presetClass="exit" presetSubtype="10" fill="hold" grpId="2" nodeType="withEffect">
                                  <p:stCondLst>
                                    <p:cond delay="0"/>
                                  </p:stCondLst>
                                  <p:childTnLst>
                                    <p:animEffect transition="out" filter="randombar(horizontal)">
                                      <p:cBhvr>
                                        <p:cTn id="84" dur="500"/>
                                        <p:tgtEl>
                                          <p:spTgt spid="21"/>
                                        </p:tgtEl>
                                      </p:cBhvr>
                                    </p:animEffect>
                                    <p:set>
                                      <p:cBhvr>
                                        <p:cTn id="85" dur="1" fill="hold">
                                          <p:stCondLst>
                                            <p:cond delay="499"/>
                                          </p:stCondLst>
                                        </p:cTn>
                                        <p:tgtEl>
                                          <p:spTgt spid="21"/>
                                        </p:tgtEl>
                                        <p:attrNameLst>
                                          <p:attrName>style.visibility</p:attrName>
                                        </p:attrNameLst>
                                      </p:cBhvr>
                                      <p:to>
                                        <p:strVal val="hidden"/>
                                      </p:to>
                                    </p:set>
                                  </p:childTnLst>
                                </p:cTn>
                              </p:par>
                              <p:par>
                                <p:cTn id="86" presetID="14" presetClass="exit" presetSubtype="10" fill="hold" grpId="2" nodeType="withEffect">
                                  <p:stCondLst>
                                    <p:cond delay="0"/>
                                  </p:stCondLst>
                                  <p:childTnLst>
                                    <p:animEffect transition="out" filter="randombar(horizontal)">
                                      <p:cBhvr>
                                        <p:cTn id="87" dur="500"/>
                                        <p:tgtEl>
                                          <p:spTgt spid="22"/>
                                        </p:tgtEl>
                                      </p:cBhvr>
                                    </p:animEffect>
                                    <p:set>
                                      <p:cBhvr>
                                        <p:cTn id="88" dur="1" fill="hold">
                                          <p:stCondLst>
                                            <p:cond delay="499"/>
                                          </p:stCondLst>
                                        </p:cTn>
                                        <p:tgtEl>
                                          <p:spTgt spid="22"/>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randombar(horizontal)">
                                      <p:cBhvr>
                                        <p:cTn id="93" dur="500"/>
                                        <p:tgtEl>
                                          <p:spTgt spid="23"/>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randombar(horizontal)">
                                      <p:cBhvr>
                                        <p:cTn id="96" dur="5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randombar(horizontal)">
                                      <p:cBhvr>
                                        <p:cTn id="10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39" grpId="0" animBg="1"/>
      <p:bldP spid="42" grpId="0" animBg="1"/>
      <p:bldP spid="44" grpId="0" animBg="1"/>
      <p:bldP spid="44" grpId="1" animBg="1"/>
      <p:bldP spid="46" grpId="0"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4" grpId="0" animBg="1"/>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759958" y="0"/>
            <a:ext cx="5384042" cy="5143500"/>
            <a:chOff x="4869180" y="639044"/>
            <a:chExt cx="3688080" cy="3621571"/>
          </a:xfrm>
        </p:grpSpPr>
        <p:sp>
          <p:nvSpPr>
            <p:cNvPr id="9" name="椭圆 8"/>
            <p:cNvSpPr/>
            <p:nvPr/>
          </p:nvSpPr>
          <p:spPr>
            <a:xfrm>
              <a:off x="4869180" y="639044"/>
              <a:ext cx="3688080" cy="3621571"/>
            </a:xfrm>
            <a:prstGeom prst="ellipse">
              <a:avLst/>
            </a:prstGeom>
            <a:solidFill>
              <a:schemeClr val="tx2">
                <a:alpha val="15000"/>
              </a:schemeClr>
            </a:solidFill>
            <a:ln w="12700" cmpd="sng">
              <a:noFill/>
            </a:ln>
            <a:effectLst/>
          </p:spPr>
          <p:txBody>
            <a:bodyPr rot="0" spcFirstLastPara="0" vert="horz" wrap="square" lIns="182880" tIns="137160" rIns="137160" bIns="13716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0" name="椭圆 9"/>
            <p:cNvSpPr/>
            <p:nvPr/>
          </p:nvSpPr>
          <p:spPr>
            <a:xfrm>
              <a:off x="6370320" y="1377492"/>
              <a:ext cx="2186940" cy="2214302"/>
            </a:xfrm>
            <a:prstGeom prst="ellipse">
              <a:avLst/>
            </a:prstGeom>
            <a:solidFill>
              <a:schemeClr val="tx2">
                <a:alpha val="15000"/>
              </a:schemeClr>
            </a:solidFill>
            <a:ln w="12700" cmpd="sng">
              <a:noFill/>
            </a:ln>
            <a:effectLst/>
          </p:spPr>
          <p:txBody>
            <a:bodyPr rot="0" spcFirstLastPara="0" vert="horz" wrap="square" lIns="182880" tIns="137160" rIns="137160" bIns="13716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a:lnSpc>
                  <a:spcPct val="90000"/>
                </a:lnSpc>
                <a:spcBef>
                  <a:spcPts val="600"/>
                </a:spcBef>
                <a:spcAft>
                  <a:spcPts val="0"/>
                </a:spcAft>
              </a:pPr>
              <a:endParaRPr lang="en-US" sz="2000" dirty="0" err="1" smtClean="0">
                <a:solidFill>
                  <a:schemeClr val="tx2"/>
                </a:solidFill>
                <a:latin typeface="+mn-lt"/>
              </a:endParaRPr>
            </a:p>
          </p:txBody>
        </p:sp>
      </p:grpSp>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Caveats</a:t>
            </a:r>
            <a:endParaRPr lang="en-US" dirty="0">
              <a:solidFill>
                <a:schemeClr val="tx2"/>
              </a:solidFill>
              <a:latin typeface="Cambria" panose="02040503050406030204" pitchFamily="18" charset="0"/>
            </a:endParaRPr>
          </a:p>
        </p:txBody>
      </p:sp>
      <p:sp>
        <p:nvSpPr>
          <p:cNvPr id="5" name="Rectangle 4"/>
          <p:cNvSpPr/>
          <p:nvPr/>
        </p:nvSpPr>
        <p:spPr>
          <a:xfrm>
            <a:off x="632458" y="1169338"/>
            <a:ext cx="7139940" cy="2862322"/>
          </a:xfrm>
          <a:prstGeom prst="rect">
            <a:avLst/>
          </a:prstGeom>
        </p:spPr>
        <p:txBody>
          <a:bodyPr wrap="square">
            <a:spAutoFit/>
          </a:bodyPr>
          <a:lstStyle/>
          <a:p>
            <a:pPr lvl="0"/>
            <a:r>
              <a:rPr lang="en-US" sz="2000" b="1" dirty="0" smtClean="0">
                <a:solidFill>
                  <a:schemeClr val="tx2"/>
                </a:solidFill>
                <a:latin typeface="Cambria" panose="02040503050406030204" pitchFamily="18" charset="0"/>
                <a:cs typeface="MV Boli" panose="02000500030200090000" pitchFamily="2" charset="0"/>
              </a:rPr>
              <a:t>Limited the discussions on protocol designing and regulation rather than its implementation.</a:t>
            </a:r>
          </a:p>
          <a:p>
            <a:pPr lvl="0" algn="ctr"/>
            <a:endParaRPr lang="en-US" sz="2000" b="1" dirty="0" smtClean="0">
              <a:solidFill>
                <a:schemeClr val="tx2"/>
              </a:solidFill>
              <a:latin typeface="Cambria" panose="02040503050406030204" pitchFamily="18" charset="0"/>
              <a:cs typeface="MV Boli" panose="02000500030200090000" pitchFamily="2" charset="0"/>
            </a:endParaRPr>
          </a:p>
          <a:p>
            <a:pPr lvl="0"/>
            <a:r>
              <a:rPr lang="en-US" sz="2000" b="1" dirty="0" smtClean="0">
                <a:solidFill>
                  <a:schemeClr val="tx2"/>
                </a:solidFill>
                <a:latin typeface="Cambria" panose="02040503050406030204" pitchFamily="18" charset="0"/>
                <a:cs typeface="MV Boli" panose="02000500030200090000" pitchFamily="2" charset="0"/>
              </a:rPr>
              <a:t>Inclines explaining server-side protocol</a:t>
            </a:r>
          </a:p>
          <a:p>
            <a:pPr lvl="0" algn="ctr"/>
            <a:endParaRPr lang="en-US" sz="2000" b="1" dirty="0" smtClean="0">
              <a:solidFill>
                <a:schemeClr val="tx2"/>
              </a:solidFill>
              <a:latin typeface="Cambria" panose="02040503050406030204" pitchFamily="18" charset="0"/>
              <a:cs typeface="MV Boli" panose="02000500030200090000" pitchFamily="2" charset="0"/>
            </a:endParaRPr>
          </a:p>
          <a:p>
            <a:pPr lvl="0"/>
            <a:r>
              <a:rPr lang="en-US" sz="2000" b="1" dirty="0" smtClean="0">
                <a:solidFill>
                  <a:schemeClr val="tx2"/>
                </a:solidFill>
                <a:latin typeface="Cambria" panose="02040503050406030204" pitchFamily="18" charset="0"/>
                <a:cs typeface="MV Boli" panose="02000500030200090000" pitchFamily="2" charset="0"/>
              </a:rPr>
              <a:t>All of diagrams illustrated in the slides were extracted and materialized based upon concepts from </a:t>
            </a:r>
            <a:r>
              <a:rPr lang="en-US" sz="2000" b="1" dirty="0">
                <a:solidFill>
                  <a:schemeClr val="tx2"/>
                </a:solidFill>
                <a:latin typeface="Cambria" panose="02040503050406030204" pitchFamily="18" charset="0"/>
                <a:cs typeface="MV Boli" panose="02000500030200090000" pitchFamily="2" charset="0"/>
              </a:rPr>
              <a:t>IETF </a:t>
            </a:r>
            <a:r>
              <a:rPr lang="en-US" sz="2000" b="1" dirty="0" smtClean="0">
                <a:solidFill>
                  <a:schemeClr val="tx2"/>
                </a:solidFill>
                <a:latin typeface="Cambria" panose="02040503050406030204" pitchFamily="18" charset="0"/>
                <a:cs typeface="MV Boli" panose="02000500030200090000" pitchFamily="2" charset="0"/>
              </a:rPr>
              <a:t>RFC7530, which regulations might be updated progressively even became obsoleted </a:t>
            </a:r>
            <a:r>
              <a:rPr lang="en-US" sz="2000" b="1" dirty="0">
                <a:solidFill>
                  <a:schemeClr val="tx2"/>
                </a:solidFill>
                <a:latin typeface="Cambria" panose="02040503050406030204" pitchFamily="18" charset="0"/>
                <a:cs typeface="MV Boli" panose="02000500030200090000" pitchFamily="2" charset="0"/>
              </a:rPr>
              <a:t>any </a:t>
            </a:r>
            <a:r>
              <a:rPr lang="en-US" sz="2000" b="1" dirty="0" smtClean="0">
                <a:solidFill>
                  <a:schemeClr val="tx2"/>
                </a:solidFill>
                <a:latin typeface="Cambria" panose="02040503050406030204" pitchFamily="18" charset="0"/>
                <a:cs typeface="MV Boli" panose="02000500030200090000" pitchFamily="2" charset="0"/>
              </a:rPr>
              <a:t>time at any extent.</a:t>
            </a:r>
          </a:p>
        </p:txBody>
      </p:sp>
    </p:spTree>
    <p:extLst>
      <p:ext uri="{BB962C8B-B14F-4D97-AF65-F5344CB8AC3E}">
        <p14:creationId xmlns:p14="http://schemas.microsoft.com/office/powerpoint/2010/main" val="1417414786"/>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Delegation 101</a:t>
            </a:r>
            <a:endParaRPr lang="en-US" dirty="0">
              <a:solidFill>
                <a:schemeClr val="tx2"/>
              </a:solidFill>
              <a:latin typeface="Cambria" panose="02040503050406030204" pitchFamily="18" charset="0"/>
            </a:endParaRPr>
          </a:p>
        </p:txBody>
      </p:sp>
      <p:sp>
        <p:nvSpPr>
          <p:cNvPr id="20" name="Rectangle 28"/>
          <p:cNvSpPr/>
          <p:nvPr/>
        </p:nvSpPr>
        <p:spPr>
          <a:xfrm>
            <a:off x="226058" y="999172"/>
            <a:ext cx="7414262" cy="369332"/>
          </a:xfrm>
          <a:prstGeom prst="rect">
            <a:avLst/>
          </a:prstGeom>
          <a:noFill/>
        </p:spPr>
        <p:txBody>
          <a:bodyPr wrap="square">
            <a:spAutoFit/>
          </a:bodyPr>
          <a:lstStyle/>
          <a:p>
            <a:pPr marL="285750" lvl="0" indent="-28575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Delegation actually should be considered as topic of client caching </a:t>
            </a:r>
            <a:endParaRPr lang="en-US" sz="1800" dirty="0">
              <a:solidFill>
                <a:schemeClr val="tx2"/>
              </a:solidFill>
              <a:latin typeface="Cambria" panose="02040503050406030204" pitchFamily="18" charset="0"/>
              <a:cs typeface="MV Boli" panose="02000500030200090000" pitchFamily="2" charset="0"/>
            </a:endParaRPr>
          </a:p>
        </p:txBody>
      </p:sp>
      <p:sp>
        <p:nvSpPr>
          <p:cNvPr id="22" name="Rectangle 28"/>
          <p:cNvSpPr/>
          <p:nvPr/>
        </p:nvSpPr>
        <p:spPr>
          <a:xfrm>
            <a:off x="226058" y="1379107"/>
            <a:ext cx="8187692" cy="369332"/>
          </a:xfrm>
          <a:prstGeom prst="rect">
            <a:avLst/>
          </a:prstGeom>
          <a:noFill/>
        </p:spPr>
        <p:txBody>
          <a:bodyPr wrap="square">
            <a:spAutoFit/>
          </a:bodyPr>
          <a:lstStyle/>
          <a:p>
            <a:pPr marL="285750" lvl="0" indent="-28575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Delegation wasn’t introduced in RFC except similar techniques before NFSv4</a:t>
            </a:r>
            <a:endParaRPr lang="en-US" sz="1800" dirty="0">
              <a:solidFill>
                <a:schemeClr val="tx2"/>
              </a:solidFill>
              <a:latin typeface="Cambria" panose="02040503050406030204" pitchFamily="18" charset="0"/>
              <a:cs typeface="MV Boli" panose="02000500030200090000" pitchFamily="2" charset="0"/>
            </a:endParaRPr>
          </a:p>
        </p:txBody>
      </p:sp>
      <p:sp>
        <p:nvSpPr>
          <p:cNvPr id="24" name="Rectangle 28"/>
          <p:cNvSpPr/>
          <p:nvPr/>
        </p:nvSpPr>
        <p:spPr>
          <a:xfrm>
            <a:off x="226058" y="1842902"/>
            <a:ext cx="8187692" cy="646331"/>
          </a:xfrm>
          <a:prstGeom prst="rect">
            <a:avLst/>
          </a:prstGeom>
          <a:noFill/>
        </p:spPr>
        <p:txBody>
          <a:bodyPr wrap="square">
            <a:spAutoFit/>
          </a:bodyPr>
          <a:lstStyle/>
          <a:p>
            <a:pPr marL="285750" lvl="0" indent="-28575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Delegation only be bestowed from server to a client once within a continuous active accessing period of an object (file or directory)</a:t>
            </a:r>
            <a:endParaRPr lang="en-US" sz="1800" dirty="0">
              <a:solidFill>
                <a:schemeClr val="tx2"/>
              </a:solidFill>
              <a:latin typeface="Cambria" panose="02040503050406030204" pitchFamily="18" charset="0"/>
              <a:cs typeface="MV Boli" panose="02000500030200090000" pitchFamily="2" charset="0"/>
            </a:endParaRPr>
          </a:p>
        </p:txBody>
      </p:sp>
      <p:sp>
        <p:nvSpPr>
          <p:cNvPr id="26" name="Rectangle 28"/>
          <p:cNvSpPr/>
          <p:nvPr/>
        </p:nvSpPr>
        <p:spPr>
          <a:xfrm>
            <a:off x="226058" y="2489233"/>
            <a:ext cx="8187692" cy="646331"/>
          </a:xfrm>
          <a:prstGeom prst="rect">
            <a:avLst/>
          </a:prstGeom>
          <a:noFill/>
        </p:spPr>
        <p:txBody>
          <a:bodyPr wrap="square">
            <a:spAutoFit/>
          </a:bodyPr>
          <a:lstStyle/>
          <a:p>
            <a:pPr marL="285750" lvl="0" indent="-28575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Delegation only be bestowed once within the active accessing period of an object (file or directory)</a:t>
            </a:r>
            <a:endParaRPr lang="en-US" sz="1800" dirty="0">
              <a:solidFill>
                <a:schemeClr val="tx2"/>
              </a:solidFill>
              <a:latin typeface="Cambria" panose="02040503050406030204" pitchFamily="18" charset="0"/>
              <a:cs typeface="MV Boli" panose="02000500030200090000" pitchFamily="2" charset="0"/>
            </a:endParaRPr>
          </a:p>
        </p:txBody>
      </p:sp>
      <p:sp>
        <p:nvSpPr>
          <p:cNvPr id="31" name="Rectangle 28"/>
          <p:cNvSpPr/>
          <p:nvPr/>
        </p:nvSpPr>
        <p:spPr>
          <a:xfrm>
            <a:off x="226058" y="3147917"/>
            <a:ext cx="8187692" cy="369332"/>
          </a:xfrm>
          <a:prstGeom prst="rect">
            <a:avLst/>
          </a:prstGeom>
          <a:noFill/>
        </p:spPr>
        <p:txBody>
          <a:bodyPr wrap="square">
            <a:spAutoFit/>
          </a:bodyPr>
          <a:lstStyle/>
          <a:p>
            <a:pPr marL="285750" lvl="0" indent="-28575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Directory delegation only be support since NFSv4.1</a:t>
            </a:r>
            <a:endParaRPr lang="en-US" sz="1800" dirty="0">
              <a:solidFill>
                <a:schemeClr val="tx2"/>
              </a:solidFill>
              <a:latin typeface="Cambria" panose="02040503050406030204" pitchFamily="18" charset="0"/>
              <a:cs typeface="MV Boli" panose="02000500030200090000" pitchFamily="2" charset="0"/>
            </a:endParaRPr>
          </a:p>
        </p:txBody>
      </p:sp>
      <p:sp>
        <p:nvSpPr>
          <p:cNvPr id="32" name="Rectangle 28"/>
          <p:cNvSpPr/>
          <p:nvPr/>
        </p:nvSpPr>
        <p:spPr>
          <a:xfrm>
            <a:off x="226058" y="3563414"/>
            <a:ext cx="8187692" cy="646331"/>
          </a:xfrm>
          <a:prstGeom prst="rect">
            <a:avLst/>
          </a:prstGeom>
          <a:noFill/>
        </p:spPr>
        <p:txBody>
          <a:bodyPr wrap="square">
            <a:spAutoFit/>
          </a:bodyPr>
          <a:lstStyle/>
          <a:p>
            <a:pPr marL="285750" lvl="0" indent="-28575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Directory represent the client as whole to matter which process/thread send the request within the client</a:t>
            </a:r>
            <a:endParaRPr lang="en-US" sz="1800" dirty="0">
              <a:solidFill>
                <a:schemeClr val="tx2"/>
              </a:solidFill>
              <a:latin typeface="Cambria" panose="02040503050406030204" pitchFamily="18" charset="0"/>
              <a:cs typeface="MV Boli" panose="02000500030200090000" pitchFamily="2" charset="0"/>
            </a:endParaRPr>
          </a:p>
        </p:txBody>
      </p:sp>
      <p:sp>
        <p:nvSpPr>
          <p:cNvPr id="34" name="Rectangle 28"/>
          <p:cNvSpPr/>
          <p:nvPr/>
        </p:nvSpPr>
        <p:spPr>
          <a:xfrm>
            <a:off x="226058" y="4173055"/>
            <a:ext cx="8187692" cy="369332"/>
          </a:xfrm>
          <a:prstGeom prst="rect">
            <a:avLst/>
          </a:prstGeom>
          <a:noFill/>
        </p:spPr>
        <p:txBody>
          <a:bodyPr wrap="square">
            <a:spAutoFit/>
          </a:bodyPr>
          <a:lstStyle/>
          <a:p>
            <a:pPr marL="285750" lvl="0" indent="-28575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Delegation can be reclaimed from reboot of client.</a:t>
            </a:r>
            <a:endParaRPr lang="en-US" sz="1800" dirty="0">
              <a:solidFill>
                <a:schemeClr val="tx2"/>
              </a:solidFill>
              <a:latin typeface="Cambria" panose="02040503050406030204" pitchFamily="18" charset="0"/>
              <a:cs typeface="MV Boli" panose="02000500030200090000" pitchFamily="2" charset="0"/>
            </a:endParaRPr>
          </a:p>
        </p:txBody>
      </p:sp>
    </p:spTree>
    <p:extLst>
      <p:ext uri="{BB962C8B-B14F-4D97-AF65-F5344CB8AC3E}">
        <p14:creationId xmlns:p14="http://schemas.microsoft.com/office/powerpoint/2010/main" val="11598996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Delegation</a:t>
            </a:r>
            <a:r>
              <a:rPr lang="en-US" dirty="0" smtClean="0">
                <a:solidFill>
                  <a:schemeClr val="tx2"/>
                </a:solidFill>
                <a:latin typeface="Cambria" panose="02040503050406030204" pitchFamily="18" charset="0"/>
              </a:rPr>
              <a:t> 101 (Recall)</a:t>
            </a:r>
            <a:endParaRPr lang="en-US" dirty="0">
              <a:solidFill>
                <a:schemeClr val="tx2"/>
              </a:solidFill>
              <a:latin typeface="Cambria" panose="02040503050406030204" pitchFamily="18" charset="0"/>
            </a:endParaRPr>
          </a:p>
        </p:txBody>
      </p:sp>
      <p:sp>
        <p:nvSpPr>
          <p:cNvPr id="20" name="Rectangle 28"/>
          <p:cNvSpPr/>
          <p:nvPr/>
        </p:nvSpPr>
        <p:spPr>
          <a:xfrm>
            <a:off x="226057" y="999172"/>
            <a:ext cx="8063503" cy="369332"/>
          </a:xfrm>
          <a:prstGeom prst="rect">
            <a:avLst/>
          </a:prstGeom>
          <a:noFill/>
        </p:spPr>
        <p:txBody>
          <a:bodyPr wrap="square">
            <a:spAutoFit/>
          </a:bodyPr>
          <a:lstStyle/>
          <a:p>
            <a:pPr marL="285750" lvl="0" indent="-28575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Recall only be triggered through access of delegated object from other client</a:t>
            </a:r>
            <a:endParaRPr lang="en-US" sz="1800" dirty="0">
              <a:solidFill>
                <a:schemeClr val="tx2"/>
              </a:solidFill>
              <a:latin typeface="Cambria" panose="02040503050406030204" pitchFamily="18" charset="0"/>
              <a:cs typeface="MV Boli" panose="02000500030200090000" pitchFamily="2" charset="0"/>
            </a:endParaRPr>
          </a:p>
        </p:txBody>
      </p:sp>
      <p:sp>
        <p:nvSpPr>
          <p:cNvPr id="10" name="Rectangle 28"/>
          <p:cNvSpPr/>
          <p:nvPr/>
        </p:nvSpPr>
        <p:spPr>
          <a:xfrm>
            <a:off x="220206" y="1462967"/>
            <a:ext cx="8063503" cy="369332"/>
          </a:xfrm>
          <a:prstGeom prst="rect">
            <a:avLst/>
          </a:prstGeom>
          <a:noFill/>
        </p:spPr>
        <p:txBody>
          <a:bodyPr wrap="square">
            <a:spAutoFit/>
          </a:bodyPr>
          <a:lstStyle/>
          <a:p>
            <a:pPr marL="285750" lvl="0" indent="-28575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Both opens and locks will be withdrew by server</a:t>
            </a:r>
            <a:endParaRPr lang="en-US" sz="1800" dirty="0">
              <a:solidFill>
                <a:schemeClr val="tx2"/>
              </a:solidFill>
              <a:latin typeface="Cambria" panose="02040503050406030204" pitchFamily="18" charset="0"/>
              <a:cs typeface="MV Boli" panose="02000500030200090000" pitchFamily="2" charset="0"/>
            </a:endParaRPr>
          </a:p>
        </p:txBody>
      </p:sp>
      <p:sp>
        <p:nvSpPr>
          <p:cNvPr id="11" name="Rectangle 28"/>
          <p:cNvSpPr/>
          <p:nvPr/>
        </p:nvSpPr>
        <p:spPr>
          <a:xfrm>
            <a:off x="220206" y="1926762"/>
            <a:ext cx="8063503" cy="646331"/>
          </a:xfrm>
          <a:prstGeom prst="rect">
            <a:avLst/>
          </a:prstGeom>
          <a:noFill/>
        </p:spPr>
        <p:txBody>
          <a:bodyPr wrap="square">
            <a:spAutoFit/>
          </a:bodyPr>
          <a:lstStyle/>
          <a:p>
            <a:pPr marL="285750" lvl="0" indent="-28575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There isn’t timeout for the course of recall if server was aware of the data sync back server diligently from delegated host.</a:t>
            </a:r>
            <a:endParaRPr lang="en-US" sz="1800" dirty="0">
              <a:solidFill>
                <a:schemeClr val="tx2"/>
              </a:solidFill>
              <a:latin typeface="Cambria" panose="02040503050406030204" pitchFamily="18" charset="0"/>
              <a:cs typeface="MV Boli" panose="02000500030200090000" pitchFamily="2" charset="0"/>
            </a:endParaRPr>
          </a:p>
        </p:txBody>
      </p:sp>
      <p:sp>
        <p:nvSpPr>
          <p:cNvPr id="13" name="Rectangle 28"/>
          <p:cNvSpPr/>
          <p:nvPr/>
        </p:nvSpPr>
        <p:spPr>
          <a:xfrm>
            <a:off x="220206" y="2667556"/>
            <a:ext cx="8063503" cy="646331"/>
          </a:xfrm>
          <a:prstGeom prst="rect">
            <a:avLst/>
          </a:prstGeom>
          <a:noFill/>
        </p:spPr>
        <p:txBody>
          <a:bodyPr wrap="square">
            <a:spAutoFit/>
          </a:bodyPr>
          <a:lstStyle/>
          <a:p>
            <a:pPr marL="285750" lvl="0" indent="-28575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Conflicts requests from other host should wait the completion of recall (server will respond NFS4_DELAY to the others) </a:t>
            </a:r>
            <a:endParaRPr lang="en-US" sz="1800" dirty="0">
              <a:solidFill>
                <a:schemeClr val="tx2"/>
              </a:solidFill>
              <a:latin typeface="Cambria" panose="02040503050406030204" pitchFamily="18" charset="0"/>
              <a:cs typeface="MV Boli" panose="02000500030200090000" pitchFamily="2" charset="0"/>
            </a:endParaRPr>
          </a:p>
        </p:txBody>
      </p:sp>
    </p:spTree>
    <p:extLst>
      <p:ext uri="{BB962C8B-B14F-4D97-AF65-F5344CB8AC3E}">
        <p14:creationId xmlns:p14="http://schemas.microsoft.com/office/powerpoint/2010/main" val="1478329225"/>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Check Points</a:t>
            </a:r>
            <a:endParaRPr lang="en-US" dirty="0">
              <a:solidFill>
                <a:schemeClr val="tx2"/>
              </a:solidFill>
              <a:latin typeface="Cambria" panose="02040503050406030204" pitchFamily="18" charset="0"/>
            </a:endParaRPr>
          </a:p>
        </p:txBody>
      </p:sp>
      <p:sp>
        <p:nvSpPr>
          <p:cNvPr id="20" name="Rectangle 28"/>
          <p:cNvSpPr/>
          <p:nvPr/>
        </p:nvSpPr>
        <p:spPr>
          <a:xfrm>
            <a:off x="226057" y="999172"/>
            <a:ext cx="8063503" cy="369332"/>
          </a:xfrm>
          <a:prstGeom prst="rect">
            <a:avLst/>
          </a:prstGeom>
          <a:noFill/>
        </p:spPr>
        <p:txBody>
          <a:bodyPr wrap="square">
            <a:spAutoFit/>
          </a:bodyPr>
          <a:lstStyle/>
          <a:p>
            <a:pPr marL="285750" lvl="0" indent="-28575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What is delegated client </a:t>
            </a:r>
            <a:r>
              <a:rPr lang="en-US" sz="1800" dirty="0" smtClean="0">
                <a:solidFill>
                  <a:schemeClr val="tx2"/>
                </a:solidFill>
                <a:latin typeface="Cambria" panose="02040503050406030204" pitchFamily="18" charset="0"/>
                <a:cs typeface="MV Boli" panose="02000500030200090000" pitchFamily="2" charset="0"/>
              </a:rPr>
              <a:t>fail or die?</a:t>
            </a:r>
            <a:endParaRPr lang="en-US" sz="1800" dirty="0">
              <a:solidFill>
                <a:schemeClr val="tx2"/>
              </a:solidFill>
              <a:latin typeface="Cambria" panose="02040503050406030204" pitchFamily="18" charset="0"/>
              <a:cs typeface="MV Boli" panose="02000500030200090000" pitchFamily="2" charset="0"/>
            </a:endParaRPr>
          </a:p>
        </p:txBody>
      </p:sp>
      <p:sp>
        <p:nvSpPr>
          <p:cNvPr id="10" name="Rectangle 28"/>
          <p:cNvSpPr/>
          <p:nvPr/>
        </p:nvSpPr>
        <p:spPr>
          <a:xfrm>
            <a:off x="220206" y="1462967"/>
            <a:ext cx="8063503" cy="646331"/>
          </a:xfrm>
          <a:prstGeom prst="rect">
            <a:avLst/>
          </a:prstGeom>
          <a:noFill/>
        </p:spPr>
        <p:txBody>
          <a:bodyPr wrap="square">
            <a:spAutoFit/>
          </a:bodyPr>
          <a:lstStyle/>
          <a:p>
            <a:pPr marL="285750" lvl="0" indent="-28575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What if the </a:t>
            </a:r>
            <a:r>
              <a:rPr lang="en-US" sz="1800" dirty="0" smtClean="0">
                <a:solidFill>
                  <a:schemeClr val="tx2"/>
                </a:solidFill>
                <a:latin typeface="Cambria" panose="02040503050406030204" pitchFamily="18" charset="0"/>
                <a:cs typeface="MV Boli" panose="02000500030200090000" pitchFamily="2" charset="0"/>
              </a:rPr>
              <a:t>delegated objects on </a:t>
            </a:r>
            <a:r>
              <a:rPr lang="en-US" sz="1800" dirty="0" smtClean="0">
                <a:solidFill>
                  <a:schemeClr val="tx2"/>
                </a:solidFill>
                <a:latin typeface="Cambria" panose="02040503050406030204" pitchFamily="18" charset="0"/>
                <a:cs typeface="MV Boli" panose="02000500030200090000" pitchFamily="2" charset="0"/>
              </a:rPr>
              <a:t>client were exceeds the limitation regulated by server? (ex: locks in client is not limited while in server does)</a:t>
            </a:r>
            <a:endParaRPr lang="en-US" sz="1800" dirty="0">
              <a:solidFill>
                <a:schemeClr val="tx2"/>
              </a:solidFill>
              <a:latin typeface="Cambria" panose="02040503050406030204" pitchFamily="18" charset="0"/>
              <a:cs typeface="MV Boli" panose="02000500030200090000" pitchFamily="2" charset="0"/>
            </a:endParaRPr>
          </a:p>
        </p:txBody>
      </p:sp>
      <p:sp>
        <p:nvSpPr>
          <p:cNvPr id="11" name="Rectangle 28"/>
          <p:cNvSpPr/>
          <p:nvPr/>
        </p:nvSpPr>
        <p:spPr>
          <a:xfrm>
            <a:off x="220205" y="2197437"/>
            <a:ext cx="8063503" cy="369332"/>
          </a:xfrm>
          <a:prstGeom prst="rect">
            <a:avLst/>
          </a:prstGeom>
          <a:noFill/>
        </p:spPr>
        <p:txBody>
          <a:bodyPr wrap="square">
            <a:spAutoFit/>
          </a:bodyPr>
          <a:lstStyle/>
          <a:p>
            <a:pPr marL="285750" lvl="0" indent="-28575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What if the number of delegation bestowed exceeds  the limits? </a:t>
            </a:r>
            <a:endParaRPr lang="en-US" sz="1800" dirty="0">
              <a:solidFill>
                <a:schemeClr val="tx2"/>
              </a:solidFill>
              <a:latin typeface="Cambria" panose="02040503050406030204" pitchFamily="18" charset="0"/>
              <a:cs typeface="MV Boli" panose="02000500030200090000" pitchFamily="2" charset="0"/>
            </a:endParaRPr>
          </a:p>
        </p:txBody>
      </p:sp>
      <p:sp>
        <p:nvSpPr>
          <p:cNvPr id="6" name="Rectangle 28"/>
          <p:cNvSpPr/>
          <p:nvPr/>
        </p:nvSpPr>
        <p:spPr>
          <a:xfrm>
            <a:off x="220205" y="2753565"/>
            <a:ext cx="8063503" cy="646331"/>
          </a:xfrm>
          <a:prstGeom prst="rect">
            <a:avLst/>
          </a:prstGeom>
          <a:noFill/>
        </p:spPr>
        <p:txBody>
          <a:bodyPr wrap="square">
            <a:spAutoFit/>
          </a:bodyPr>
          <a:lstStyle/>
          <a:p>
            <a:pPr marL="285750" lvl="0" indent="-285750">
              <a:buFont typeface="Arial" panose="020B0604020202020204" pitchFamily="34" charset="0"/>
              <a:buChar char="•"/>
            </a:pPr>
            <a:r>
              <a:rPr lang="en-US" sz="1800" dirty="0" smtClean="0">
                <a:solidFill>
                  <a:schemeClr val="tx2"/>
                </a:solidFill>
                <a:latin typeface="Cambria" panose="02040503050406030204" pitchFamily="18" charset="0"/>
                <a:cs typeface="MV Boli" panose="02000500030200090000" pitchFamily="2" charset="0"/>
              </a:rPr>
              <a:t>What if delegated client rebooted and there was data modified locally, Additionally the conflict request from other client is coming at the same </a:t>
            </a:r>
            <a:r>
              <a:rPr lang="en-US" sz="1800" dirty="0" err="1" smtClean="0">
                <a:solidFill>
                  <a:schemeClr val="tx2"/>
                </a:solidFill>
                <a:latin typeface="Cambria" panose="02040503050406030204" pitchFamily="18" charset="0"/>
                <a:cs typeface="MV Boli" panose="02000500030200090000" pitchFamily="2" charset="0"/>
              </a:rPr>
              <a:t>tiem</a:t>
            </a:r>
            <a:r>
              <a:rPr lang="en-US" sz="1800" dirty="0" smtClean="0">
                <a:solidFill>
                  <a:schemeClr val="tx2"/>
                </a:solidFill>
                <a:latin typeface="Cambria" panose="02040503050406030204" pitchFamily="18" charset="0"/>
                <a:cs typeface="MV Boli" panose="02000500030200090000" pitchFamily="2" charset="0"/>
              </a:rPr>
              <a:t>?</a:t>
            </a:r>
            <a:endParaRPr lang="en-US" sz="1800" dirty="0">
              <a:solidFill>
                <a:schemeClr val="tx2"/>
              </a:solidFill>
              <a:latin typeface="Cambria" panose="02040503050406030204" pitchFamily="18" charset="0"/>
              <a:cs typeface="MV Boli" panose="02000500030200090000" pitchFamily="2" charset="0"/>
            </a:endParaRPr>
          </a:p>
        </p:txBody>
      </p:sp>
    </p:spTree>
    <p:extLst>
      <p:ext uri="{BB962C8B-B14F-4D97-AF65-F5344CB8AC3E}">
        <p14:creationId xmlns:p14="http://schemas.microsoft.com/office/powerpoint/2010/main" val="1685386258"/>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5"/>
          <p:cNvGrpSpPr/>
          <p:nvPr/>
        </p:nvGrpSpPr>
        <p:grpSpPr>
          <a:xfrm>
            <a:off x="3893820" y="0"/>
            <a:ext cx="5250180" cy="5173980"/>
            <a:chOff x="4869180" y="639044"/>
            <a:chExt cx="3688080" cy="3621571"/>
          </a:xfrm>
        </p:grpSpPr>
        <p:sp>
          <p:nvSpPr>
            <p:cNvPr id="10" name="椭圆 1"/>
            <p:cNvSpPr/>
            <p:nvPr/>
          </p:nvSpPr>
          <p:spPr>
            <a:xfrm>
              <a:off x="4869180" y="639044"/>
              <a:ext cx="3688080" cy="3621571"/>
            </a:xfrm>
            <a:prstGeom prst="ellipse">
              <a:avLst/>
            </a:prstGeom>
            <a:solidFill>
              <a:schemeClr val="tx2">
                <a:alpha val="1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11" name="椭圆 6"/>
            <p:cNvSpPr/>
            <p:nvPr/>
          </p:nvSpPr>
          <p:spPr>
            <a:xfrm>
              <a:off x="6370320" y="1377492"/>
              <a:ext cx="2186940" cy="2214302"/>
            </a:xfrm>
            <a:prstGeom prst="ellipse">
              <a:avLst/>
            </a:prstGeom>
            <a:solidFill>
              <a:schemeClr val="tx2">
                <a:alpha val="1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grpSp>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Diagnostics </a:t>
            </a:r>
            <a:endParaRPr lang="en-US" b="1" dirty="0">
              <a:solidFill>
                <a:schemeClr val="tx2"/>
              </a:solidFill>
              <a:latin typeface="Cambria" panose="02040503050406030204" pitchFamily="18" charset="0"/>
            </a:endParaRPr>
          </a:p>
        </p:txBody>
      </p:sp>
      <p:sp>
        <p:nvSpPr>
          <p:cNvPr id="15" name="Rectangle 3"/>
          <p:cNvSpPr/>
          <p:nvPr/>
        </p:nvSpPr>
        <p:spPr>
          <a:xfrm>
            <a:off x="541020" y="773383"/>
            <a:ext cx="6705600" cy="1600438"/>
          </a:xfrm>
          <a:prstGeom prst="rect">
            <a:avLst/>
          </a:prstGeom>
        </p:spPr>
        <p:txBody>
          <a:bodyPr wrap="square">
            <a:spAutoFit/>
          </a:bodyPr>
          <a:lstStyle/>
          <a:p>
            <a:pPr lvl="0"/>
            <a:r>
              <a:rPr lang="en-US" sz="1400" b="1" dirty="0" smtClean="0">
                <a:solidFill>
                  <a:schemeClr val="tx2"/>
                </a:solidFill>
                <a:latin typeface="Cambria" panose="02040503050406030204" pitchFamily="18" charset="0"/>
                <a:cs typeface="MV Boli" panose="02000500030200090000" pitchFamily="2" charset="0"/>
              </a:rPr>
              <a:t>To </a:t>
            </a:r>
            <a:r>
              <a:rPr lang="en-US" sz="1400" b="1" dirty="0">
                <a:solidFill>
                  <a:schemeClr val="tx2"/>
                </a:solidFill>
                <a:latin typeface="Cambria" panose="02040503050406030204" pitchFamily="18" charset="0"/>
                <a:cs typeface="MV Boli" panose="02000500030200090000" pitchFamily="2" charset="0"/>
              </a:rPr>
              <a:t>check NFSv4 advisory </a:t>
            </a:r>
            <a:r>
              <a:rPr lang="en-US" sz="1400" b="1" dirty="0" smtClean="0">
                <a:solidFill>
                  <a:schemeClr val="tx2"/>
                </a:solidFill>
                <a:latin typeface="Cambria" panose="02040503050406030204" pitchFamily="18" charset="0"/>
                <a:cs typeface="MV Boli" panose="02000500030200090000" pitchFamily="2" charset="0"/>
              </a:rPr>
              <a:t>setting</a:t>
            </a:r>
            <a:endParaRPr lang="en-US" sz="1400" b="1" dirty="0">
              <a:solidFill>
                <a:schemeClr val="tx2"/>
              </a:solidFill>
              <a:latin typeface="Cambria" panose="02040503050406030204" pitchFamily="18" charset="0"/>
              <a:cs typeface="MV Boli" panose="02000500030200090000" pitchFamily="2" charset="0"/>
            </a:endParaRPr>
          </a:p>
          <a:p>
            <a:r>
              <a:rPr lang="en-US" sz="1200" dirty="0">
                <a:solidFill>
                  <a:schemeClr val="tx2"/>
                </a:solidFill>
                <a:latin typeface="Courier New" panose="02070309020205020404" pitchFamily="49" charset="0"/>
                <a:cs typeface="Courier New" panose="02070309020205020404" pitchFamily="49" charset="0"/>
              </a:rPr>
              <a:t>/</a:t>
            </a:r>
            <a:r>
              <a:rPr lang="en-US" sz="1200" dirty="0" err="1">
                <a:solidFill>
                  <a:schemeClr val="tx2"/>
                </a:solidFill>
                <a:latin typeface="Courier New" panose="02070309020205020404" pitchFamily="49" charset="0"/>
                <a:cs typeface="Courier New" panose="02070309020205020404" pitchFamily="49" charset="0"/>
              </a:rPr>
              <a:t>nas</a:t>
            </a:r>
            <a:r>
              <a:rPr lang="en-US" sz="1200" dirty="0">
                <a:solidFill>
                  <a:schemeClr val="tx2"/>
                </a:solidFill>
                <a:latin typeface="Courier New" panose="02070309020205020404" pitchFamily="49" charset="0"/>
                <a:cs typeface="Courier New" panose="02070309020205020404" pitchFamily="49" charset="0"/>
              </a:rPr>
              <a:t>/bin/</a:t>
            </a:r>
            <a:r>
              <a:rPr lang="en-US" sz="1200" dirty="0" err="1">
                <a:solidFill>
                  <a:schemeClr val="tx2"/>
                </a:solidFill>
                <a:latin typeface="Courier New" panose="02070309020205020404" pitchFamily="49" charset="0"/>
                <a:cs typeface="Courier New" panose="02070309020205020404" pitchFamily="49" charset="0"/>
              </a:rPr>
              <a:t>server_param</a:t>
            </a:r>
            <a:r>
              <a:rPr lang="en-US" sz="1200" dirty="0">
                <a:solidFill>
                  <a:schemeClr val="tx2"/>
                </a:solidFill>
                <a:latin typeface="Courier New" panose="02070309020205020404" pitchFamily="49" charset="0"/>
                <a:cs typeface="Courier New" panose="02070309020205020404" pitchFamily="49" charset="0"/>
              </a:rPr>
              <a:t> ALL -facility nfsv4 -list</a:t>
            </a:r>
          </a:p>
          <a:p>
            <a:r>
              <a:rPr lang="en-US" sz="1200" dirty="0">
                <a:solidFill>
                  <a:schemeClr val="tx2"/>
                </a:solidFill>
                <a:latin typeface="Courier New" panose="02070309020205020404" pitchFamily="49" charset="0"/>
                <a:cs typeface="Courier New" panose="02070309020205020404" pitchFamily="49" charset="0"/>
              </a:rPr>
              <a:t>SVDM_A :</a:t>
            </a:r>
          </a:p>
          <a:p>
            <a:r>
              <a:rPr lang="en-US" sz="1200" dirty="0" err="1">
                <a:solidFill>
                  <a:schemeClr val="tx2"/>
                </a:solidFill>
                <a:latin typeface="Courier New" panose="02070309020205020404" pitchFamily="49" charset="0"/>
                <a:cs typeface="Courier New" panose="02070309020205020404" pitchFamily="49" charset="0"/>
              </a:rPr>
              <a:t>param_name</a:t>
            </a:r>
            <a:r>
              <a:rPr lang="en-US" sz="1200" dirty="0">
                <a:solidFill>
                  <a:schemeClr val="tx2"/>
                </a:solidFill>
                <a:latin typeface="Courier New" panose="02070309020205020404" pitchFamily="49" charset="0"/>
                <a:cs typeface="Courier New" panose="02070309020205020404" pitchFamily="49" charset="0"/>
              </a:rPr>
              <a:t>            </a:t>
            </a:r>
            <a:r>
              <a:rPr lang="en-US" sz="1200" dirty="0" smtClean="0">
                <a:solidFill>
                  <a:schemeClr val="tx2"/>
                </a:solidFill>
                <a:latin typeface="Courier New" panose="02070309020205020404" pitchFamily="49" charset="0"/>
                <a:cs typeface="Courier New" panose="02070309020205020404" pitchFamily="49" charset="0"/>
              </a:rPr>
              <a:t>facility  </a:t>
            </a:r>
            <a:r>
              <a:rPr lang="en-US" sz="1200" dirty="0">
                <a:solidFill>
                  <a:schemeClr val="tx2"/>
                </a:solidFill>
                <a:latin typeface="Courier New" panose="02070309020205020404" pitchFamily="49" charset="0"/>
                <a:cs typeface="Courier New" panose="02070309020205020404" pitchFamily="49" charset="0"/>
              </a:rPr>
              <a:t>default     current   </a:t>
            </a:r>
          </a:p>
          <a:p>
            <a:r>
              <a:rPr lang="en-US" sz="1200" dirty="0" err="1">
                <a:solidFill>
                  <a:schemeClr val="tx2"/>
                </a:solidFill>
                <a:latin typeface="Courier New" panose="02070309020205020404" pitchFamily="49" charset="0"/>
                <a:cs typeface="Courier New" panose="02070309020205020404" pitchFamily="49" charset="0"/>
              </a:rPr>
              <a:t>vnodePercent</a:t>
            </a:r>
            <a:r>
              <a:rPr lang="en-US" sz="1200" dirty="0">
                <a:solidFill>
                  <a:schemeClr val="tx2"/>
                </a:solidFill>
                <a:latin typeface="Courier New" panose="02070309020205020404" pitchFamily="49" charset="0"/>
                <a:cs typeface="Courier New" panose="02070309020205020404" pitchFamily="49" charset="0"/>
              </a:rPr>
              <a:t>          </a:t>
            </a:r>
            <a:r>
              <a:rPr lang="en-US" sz="1200" dirty="0" smtClean="0">
                <a:solidFill>
                  <a:schemeClr val="tx2"/>
                </a:solidFill>
                <a:latin typeface="Courier New" panose="02070309020205020404" pitchFamily="49" charset="0"/>
                <a:cs typeface="Courier New" panose="02070309020205020404" pitchFamily="49" charset="0"/>
              </a:rPr>
              <a:t>nfsv4      </a:t>
            </a:r>
            <a:r>
              <a:rPr lang="en-US" sz="1200" dirty="0">
                <a:solidFill>
                  <a:schemeClr val="tx2"/>
                </a:solidFill>
                <a:latin typeface="Courier New" panose="02070309020205020404" pitchFamily="49" charset="0"/>
                <a:cs typeface="Courier New" panose="02070309020205020404" pitchFamily="49" charset="0"/>
              </a:rPr>
              <a:t>80         80</a:t>
            </a:r>
          </a:p>
          <a:p>
            <a:r>
              <a:rPr lang="en-US" sz="1200" dirty="0" err="1">
                <a:solidFill>
                  <a:schemeClr val="tx2"/>
                </a:solidFill>
                <a:latin typeface="Courier New" panose="02070309020205020404" pitchFamily="49" charset="0"/>
                <a:cs typeface="Courier New" panose="02070309020205020404" pitchFamily="49" charset="0"/>
              </a:rPr>
              <a:t>leaseDuration</a:t>
            </a:r>
            <a:r>
              <a:rPr lang="en-US" sz="1200" dirty="0">
                <a:solidFill>
                  <a:schemeClr val="tx2"/>
                </a:solidFill>
                <a:latin typeface="Courier New" panose="02070309020205020404" pitchFamily="49" charset="0"/>
                <a:cs typeface="Courier New" panose="02070309020205020404" pitchFamily="49" charset="0"/>
              </a:rPr>
              <a:t>         </a:t>
            </a:r>
            <a:r>
              <a:rPr lang="en-US" sz="1200" dirty="0" smtClean="0">
                <a:solidFill>
                  <a:schemeClr val="tx2"/>
                </a:solidFill>
                <a:latin typeface="Courier New" panose="02070309020205020404" pitchFamily="49" charset="0"/>
                <a:cs typeface="Courier New" panose="02070309020205020404" pitchFamily="49" charset="0"/>
              </a:rPr>
              <a:t>nfsv4      </a:t>
            </a:r>
            <a:r>
              <a:rPr lang="en-US" sz="1200" dirty="0">
                <a:solidFill>
                  <a:schemeClr val="tx2"/>
                </a:solidFill>
                <a:latin typeface="Courier New" panose="02070309020205020404" pitchFamily="49" charset="0"/>
                <a:cs typeface="Courier New" panose="02070309020205020404" pitchFamily="49" charset="0"/>
              </a:rPr>
              <a:t>18         18</a:t>
            </a:r>
          </a:p>
          <a:p>
            <a:r>
              <a:rPr lang="en-US" sz="1200" dirty="0" err="1">
                <a:solidFill>
                  <a:schemeClr val="tx2"/>
                </a:solidFill>
                <a:latin typeface="Courier New" panose="02070309020205020404" pitchFamily="49" charset="0"/>
                <a:cs typeface="Courier New" panose="02070309020205020404" pitchFamily="49" charset="0"/>
              </a:rPr>
              <a:t>advisoryLocking</a:t>
            </a:r>
            <a:r>
              <a:rPr lang="en-US" sz="1200" dirty="0">
                <a:solidFill>
                  <a:schemeClr val="tx2"/>
                </a:solidFill>
                <a:latin typeface="Courier New" panose="02070309020205020404" pitchFamily="49" charset="0"/>
                <a:cs typeface="Courier New" panose="02070309020205020404" pitchFamily="49" charset="0"/>
              </a:rPr>
              <a:t>       </a:t>
            </a:r>
            <a:r>
              <a:rPr lang="en-US" sz="1200" dirty="0" smtClean="0">
                <a:solidFill>
                  <a:schemeClr val="tx2"/>
                </a:solidFill>
                <a:latin typeface="Courier New" panose="02070309020205020404" pitchFamily="49" charset="0"/>
                <a:cs typeface="Courier New" panose="02070309020205020404" pitchFamily="49" charset="0"/>
              </a:rPr>
              <a:t>nfsv4      </a:t>
            </a:r>
            <a:r>
              <a:rPr lang="en-US" sz="1200" dirty="0">
                <a:solidFill>
                  <a:schemeClr val="tx2"/>
                </a:solidFill>
                <a:latin typeface="Courier New" panose="02070309020205020404" pitchFamily="49" charset="0"/>
                <a:cs typeface="Courier New" panose="02070309020205020404" pitchFamily="49" charset="0"/>
              </a:rPr>
              <a:t>0         0</a:t>
            </a:r>
          </a:p>
          <a:p>
            <a:endParaRPr lang="en-US" sz="1200" dirty="0">
              <a:solidFill>
                <a:schemeClr val="tx2"/>
              </a:solidFill>
              <a:latin typeface="Cambria" panose="02040503050406030204" pitchFamily="18" charset="0"/>
              <a:cs typeface="MV Boli" panose="02000500030200090000" pitchFamily="2" charset="0"/>
            </a:endParaRPr>
          </a:p>
        </p:txBody>
      </p:sp>
      <p:sp>
        <p:nvSpPr>
          <p:cNvPr id="17" name="Rectangle 5"/>
          <p:cNvSpPr/>
          <p:nvPr/>
        </p:nvSpPr>
        <p:spPr>
          <a:xfrm>
            <a:off x="541020" y="2325638"/>
            <a:ext cx="7772400" cy="707886"/>
          </a:xfrm>
          <a:prstGeom prst="rect">
            <a:avLst/>
          </a:prstGeom>
        </p:spPr>
        <p:txBody>
          <a:bodyPr wrap="square">
            <a:spAutoFit/>
          </a:bodyPr>
          <a:lstStyle/>
          <a:p>
            <a:pPr lvl="0"/>
            <a:r>
              <a:rPr lang="en-US" sz="1400" b="1" dirty="0" smtClean="0">
                <a:solidFill>
                  <a:schemeClr val="tx2"/>
                </a:solidFill>
                <a:latin typeface="Cambria" panose="02040503050406030204" pitchFamily="18" charset="0"/>
                <a:cs typeface="MV Boli" panose="02000500030200090000" pitchFamily="2" charset="0"/>
              </a:rPr>
              <a:t>To enable </a:t>
            </a:r>
            <a:r>
              <a:rPr lang="en-US" sz="1400" b="1" dirty="0">
                <a:solidFill>
                  <a:schemeClr val="tx2"/>
                </a:solidFill>
                <a:latin typeface="Cambria" panose="02040503050406030204" pitchFamily="18" charset="0"/>
                <a:cs typeface="MV Boli" panose="02000500030200090000" pitchFamily="2" charset="0"/>
              </a:rPr>
              <a:t>NFSv4 advisory lock </a:t>
            </a:r>
            <a:r>
              <a:rPr lang="en-US" sz="1400" b="1" dirty="0" smtClean="0">
                <a:solidFill>
                  <a:schemeClr val="tx2"/>
                </a:solidFill>
                <a:latin typeface="Cambria" panose="02040503050406030204" pitchFamily="18" charset="0"/>
                <a:cs typeface="MV Boli" panose="02000500030200090000" pitchFamily="2" charset="0"/>
              </a:rPr>
              <a:t>setting</a:t>
            </a:r>
            <a:endParaRPr lang="en-US" sz="1400" b="1" dirty="0">
              <a:solidFill>
                <a:schemeClr val="tx2"/>
              </a:solidFill>
              <a:latin typeface="Cambria" panose="02040503050406030204" pitchFamily="18" charset="0"/>
              <a:cs typeface="MV Boli" panose="02000500030200090000" pitchFamily="2" charset="0"/>
            </a:endParaRPr>
          </a:p>
          <a:p>
            <a:r>
              <a:rPr lang="en-US" sz="1200" dirty="0">
                <a:solidFill>
                  <a:schemeClr val="tx2"/>
                </a:solidFill>
                <a:latin typeface="Courier New" panose="02070309020205020404" pitchFamily="49" charset="0"/>
                <a:cs typeface="Courier New" panose="02070309020205020404" pitchFamily="49" charset="0"/>
              </a:rPr>
              <a:t>/</a:t>
            </a:r>
            <a:r>
              <a:rPr lang="en-US" sz="1200" dirty="0" err="1">
                <a:solidFill>
                  <a:schemeClr val="tx2"/>
                </a:solidFill>
                <a:latin typeface="Courier New" panose="02070309020205020404" pitchFamily="49" charset="0"/>
                <a:cs typeface="Courier New" panose="02070309020205020404" pitchFamily="49" charset="0"/>
              </a:rPr>
              <a:t>nas</a:t>
            </a:r>
            <a:r>
              <a:rPr lang="en-US" sz="1200" dirty="0">
                <a:solidFill>
                  <a:schemeClr val="tx2"/>
                </a:solidFill>
                <a:latin typeface="Courier New" panose="02070309020205020404" pitchFamily="49" charset="0"/>
                <a:cs typeface="Courier New" panose="02070309020205020404" pitchFamily="49" charset="0"/>
              </a:rPr>
              <a:t>/bin/</a:t>
            </a:r>
            <a:r>
              <a:rPr lang="en-US" sz="1200" dirty="0" err="1">
                <a:solidFill>
                  <a:schemeClr val="tx2"/>
                </a:solidFill>
                <a:latin typeface="Courier New" panose="02070309020205020404" pitchFamily="49" charset="0"/>
                <a:cs typeface="Courier New" panose="02070309020205020404" pitchFamily="49" charset="0"/>
              </a:rPr>
              <a:t>server_param</a:t>
            </a:r>
            <a:r>
              <a:rPr lang="en-US" sz="1200" dirty="0">
                <a:solidFill>
                  <a:schemeClr val="tx2"/>
                </a:solidFill>
                <a:latin typeface="Courier New" panose="02070309020205020404" pitchFamily="49" charset="0"/>
                <a:cs typeface="Courier New" panose="02070309020205020404" pitchFamily="49" charset="0"/>
              </a:rPr>
              <a:t> ALL -facility nfsv4 -modify </a:t>
            </a:r>
            <a:r>
              <a:rPr lang="en-US" sz="1200" dirty="0" err="1">
                <a:solidFill>
                  <a:schemeClr val="tx2"/>
                </a:solidFill>
                <a:latin typeface="Courier New" panose="02070309020205020404" pitchFamily="49" charset="0"/>
                <a:cs typeface="Courier New" panose="02070309020205020404" pitchFamily="49" charset="0"/>
              </a:rPr>
              <a:t>advisoryLocking</a:t>
            </a:r>
            <a:r>
              <a:rPr lang="en-US" sz="1200" dirty="0">
                <a:solidFill>
                  <a:schemeClr val="tx2"/>
                </a:solidFill>
                <a:latin typeface="Courier New" panose="02070309020205020404" pitchFamily="49" charset="0"/>
                <a:cs typeface="Courier New" panose="02070309020205020404" pitchFamily="49" charset="0"/>
              </a:rPr>
              <a:t> -value </a:t>
            </a:r>
            <a:r>
              <a:rPr lang="en-US" sz="1200" dirty="0" smtClean="0">
                <a:solidFill>
                  <a:schemeClr val="tx2"/>
                </a:solidFill>
                <a:latin typeface="Courier New" panose="02070309020205020404" pitchFamily="49" charset="0"/>
                <a:cs typeface="Courier New" panose="02070309020205020404" pitchFamily="49" charset="0"/>
              </a:rPr>
              <a:t>1</a:t>
            </a:r>
          </a:p>
          <a:p>
            <a:r>
              <a:rPr lang="en-US" sz="1400" b="1" dirty="0" smtClean="0">
                <a:solidFill>
                  <a:schemeClr val="tx2"/>
                </a:solidFill>
                <a:latin typeface="Cambria" panose="02040503050406030204" pitchFamily="18" charset="0"/>
                <a:cs typeface="MV Boli" panose="02000500030200090000" pitchFamily="2" charset="0"/>
              </a:rPr>
              <a:t>And </a:t>
            </a:r>
            <a:r>
              <a:rPr lang="en-US" sz="1400" b="1" dirty="0">
                <a:solidFill>
                  <a:schemeClr val="tx2"/>
                </a:solidFill>
                <a:latin typeface="Cambria" panose="02040503050406030204" pitchFamily="18" charset="0"/>
                <a:cs typeface="MV Boli" panose="02000500030200090000" pitchFamily="2" charset="0"/>
              </a:rPr>
              <a:t>then reboot both SPs to take effect!</a:t>
            </a:r>
          </a:p>
        </p:txBody>
      </p:sp>
      <p:sp>
        <p:nvSpPr>
          <p:cNvPr id="18" name="Rectangle 4"/>
          <p:cNvSpPr/>
          <p:nvPr/>
        </p:nvSpPr>
        <p:spPr>
          <a:xfrm>
            <a:off x="541020" y="3126562"/>
            <a:ext cx="7772400" cy="1600438"/>
          </a:xfrm>
          <a:prstGeom prst="rect">
            <a:avLst/>
          </a:prstGeom>
        </p:spPr>
        <p:txBody>
          <a:bodyPr wrap="square">
            <a:spAutoFit/>
          </a:bodyPr>
          <a:lstStyle/>
          <a:p>
            <a:pPr lvl="0"/>
            <a:r>
              <a:rPr lang="en-US" sz="1400" b="1" dirty="0" smtClean="0">
                <a:solidFill>
                  <a:schemeClr val="tx2"/>
                </a:solidFill>
                <a:latin typeface="Cambria" panose="02040503050406030204" pitchFamily="18" charset="0"/>
                <a:cs typeface="MV Boli" panose="02000500030200090000" pitchFamily="2" charset="0"/>
              </a:rPr>
              <a:t>To </a:t>
            </a:r>
            <a:r>
              <a:rPr lang="en-US" sz="1400" b="1" dirty="0">
                <a:solidFill>
                  <a:schemeClr val="tx2"/>
                </a:solidFill>
                <a:latin typeface="Cambria" panose="02040503050406030204" pitchFamily="18" charset="0"/>
                <a:cs typeface="MV Boli" panose="02000500030200090000" pitchFamily="2" charset="0"/>
              </a:rPr>
              <a:t>check NFSv4 locks </a:t>
            </a:r>
            <a:r>
              <a:rPr lang="en-US" sz="1400" b="1" dirty="0" smtClean="0">
                <a:solidFill>
                  <a:schemeClr val="tx2"/>
                </a:solidFill>
                <a:latin typeface="Cambria" panose="02040503050406030204" pitchFamily="18" charset="0"/>
                <a:cs typeface="MV Boli" panose="02000500030200090000" pitchFamily="2" charset="0"/>
              </a:rPr>
              <a:t>statistics</a:t>
            </a:r>
            <a:endParaRPr lang="en-US" sz="1400" b="1" dirty="0">
              <a:solidFill>
                <a:schemeClr val="tx2"/>
              </a:solidFill>
              <a:latin typeface="Cambria" panose="02040503050406030204" pitchFamily="18" charset="0"/>
              <a:cs typeface="MV Boli" panose="02000500030200090000" pitchFamily="2" charset="0"/>
            </a:endParaRPr>
          </a:p>
          <a:p>
            <a:r>
              <a:rPr lang="en-US" sz="1200" dirty="0" err="1">
                <a:solidFill>
                  <a:schemeClr val="tx2"/>
                </a:solidFill>
                <a:latin typeface="Courier New" panose="02070309020205020404" pitchFamily="49" charset="0"/>
                <a:cs typeface="Courier New" panose="02070309020205020404" pitchFamily="49" charset="0"/>
              </a:rPr>
              <a:t>svc_lockd</a:t>
            </a:r>
            <a:r>
              <a:rPr lang="en-US" sz="1200" dirty="0">
                <a:solidFill>
                  <a:schemeClr val="tx2"/>
                </a:solidFill>
                <a:latin typeface="Courier New" panose="02070309020205020404" pitchFamily="49" charset="0"/>
                <a:cs typeface="Courier New" panose="02070309020205020404" pitchFamily="49" charset="0"/>
              </a:rPr>
              <a:t> SVDM_B stat</a:t>
            </a:r>
          </a:p>
          <a:p>
            <a:r>
              <a:rPr lang="en-US" sz="1200" dirty="0">
                <a:solidFill>
                  <a:schemeClr val="tx2"/>
                </a:solidFill>
                <a:latin typeface="Courier New" panose="02070309020205020404" pitchFamily="49" charset="0"/>
                <a:cs typeface="Courier New" panose="02070309020205020404" pitchFamily="49" charset="0"/>
              </a:rPr>
              <a:t>Mandatory range locks   Granted    Blocked     Denied</a:t>
            </a:r>
          </a:p>
          <a:p>
            <a:r>
              <a:rPr lang="en-US" sz="1200" dirty="0">
                <a:solidFill>
                  <a:schemeClr val="tx2"/>
                </a:solidFill>
                <a:latin typeface="Courier New" panose="02070309020205020404" pitchFamily="49" charset="0"/>
                <a:cs typeface="Courier New" panose="02070309020205020404" pitchFamily="49" charset="0"/>
              </a:rPr>
              <a:t>  Shared:                     0          0          0</a:t>
            </a:r>
          </a:p>
          <a:p>
            <a:r>
              <a:rPr lang="en-US" sz="1200" dirty="0">
                <a:solidFill>
                  <a:schemeClr val="tx2"/>
                </a:solidFill>
                <a:latin typeface="Courier New" panose="02070309020205020404" pitchFamily="49" charset="0"/>
                <a:cs typeface="Courier New" panose="02070309020205020404" pitchFamily="49" charset="0"/>
              </a:rPr>
              <a:t>  Exclusive:             356258          0      10010</a:t>
            </a:r>
          </a:p>
          <a:p>
            <a:r>
              <a:rPr lang="en-US" sz="1200" dirty="0">
                <a:solidFill>
                  <a:schemeClr val="tx2"/>
                </a:solidFill>
                <a:latin typeface="Courier New" panose="02070309020205020404" pitchFamily="49" charset="0"/>
                <a:cs typeface="Courier New" panose="02070309020205020404" pitchFamily="49" charset="0"/>
              </a:rPr>
              <a:t>Total 33295 nodes referenced</a:t>
            </a:r>
          </a:p>
          <a:p>
            <a:r>
              <a:rPr lang="en-US" sz="1200" dirty="0">
                <a:solidFill>
                  <a:schemeClr val="tx2"/>
                </a:solidFill>
                <a:latin typeface="Courier New" panose="02070309020205020404" pitchFamily="49" charset="0"/>
                <a:cs typeface="Courier New" panose="02070309020205020404" pitchFamily="49" charset="0"/>
              </a:rPr>
              <a:t>Top greedy clients are:</a:t>
            </a:r>
          </a:p>
          <a:p>
            <a:r>
              <a:rPr lang="en-US" sz="1200" dirty="0">
                <a:solidFill>
                  <a:schemeClr val="tx2"/>
                </a:solidFill>
                <a:latin typeface="Courier New" panose="02070309020205020404" pitchFamily="49" charset="0"/>
                <a:cs typeface="Courier New" panose="02070309020205020404" pitchFamily="49" charset="0"/>
              </a:rPr>
              <a:t>10.109.143.197(NFSv4):3 locks, 10.109.15.83(NFSv4):66571 locks,</a:t>
            </a:r>
          </a:p>
        </p:txBody>
      </p:sp>
    </p:spTree>
    <p:extLst>
      <p:ext uri="{BB962C8B-B14F-4D97-AF65-F5344CB8AC3E}">
        <p14:creationId xmlns:p14="http://schemas.microsoft.com/office/powerpoint/2010/main" val="1756942616"/>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5"/>
          <p:cNvGrpSpPr/>
          <p:nvPr/>
        </p:nvGrpSpPr>
        <p:grpSpPr>
          <a:xfrm>
            <a:off x="3893820" y="0"/>
            <a:ext cx="5250180" cy="5173980"/>
            <a:chOff x="4869180" y="639044"/>
            <a:chExt cx="3688080" cy="3621571"/>
          </a:xfrm>
        </p:grpSpPr>
        <p:sp>
          <p:nvSpPr>
            <p:cNvPr id="10" name="椭圆 1"/>
            <p:cNvSpPr/>
            <p:nvPr/>
          </p:nvSpPr>
          <p:spPr>
            <a:xfrm>
              <a:off x="4869180" y="639044"/>
              <a:ext cx="3688080" cy="3621571"/>
            </a:xfrm>
            <a:prstGeom prst="ellipse">
              <a:avLst/>
            </a:prstGeom>
            <a:solidFill>
              <a:schemeClr val="tx2">
                <a:alpha val="1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11" name="椭圆 6"/>
            <p:cNvSpPr/>
            <p:nvPr/>
          </p:nvSpPr>
          <p:spPr>
            <a:xfrm>
              <a:off x="6370320" y="1377492"/>
              <a:ext cx="2186940" cy="2214302"/>
            </a:xfrm>
            <a:prstGeom prst="ellipse">
              <a:avLst/>
            </a:prstGeom>
            <a:solidFill>
              <a:schemeClr val="tx2">
                <a:alpha val="1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grpSp>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Diagnostics </a:t>
            </a:r>
            <a:endParaRPr lang="en-US" b="1" dirty="0">
              <a:solidFill>
                <a:schemeClr val="tx2"/>
              </a:solidFill>
              <a:latin typeface="Cambria" panose="02040503050406030204" pitchFamily="18" charset="0"/>
            </a:endParaRPr>
          </a:p>
        </p:txBody>
      </p:sp>
      <p:sp>
        <p:nvSpPr>
          <p:cNvPr id="9" name="Rectangle 3"/>
          <p:cNvSpPr/>
          <p:nvPr/>
        </p:nvSpPr>
        <p:spPr>
          <a:xfrm>
            <a:off x="541020" y="905352"/>
            <a:ext cx="6705600" cy="1415772"/>
          </a:xfrm>
          <a:prstGeom prst="rect">
            <a:avLst/>
          </a:prstGeom>
        </p:spPr>
        <p:txBody>
          <a:bodyPr wrap="square">
            <a:spAutoFit/>
          </a:bodyPr>
          <a:lstStyle/>
          <a:p>
            <a:pPr lvl="0"/>
            <a:r>
              <a:rPr lang="en-US" sz="1400" b="1" dirty="0" smtClean="0">
                <a:solidFill>
                  <a:schemeClr val="tx2"/>
                </a:solidFill>
                <a:latin typeface="Cambria" panose="02040503050406030204" pitchFamily="18" charset="0"/>
                <a:cs typeface="MV Boli" panose="02000500030200090000" pitchFamily="2" charset="0"/>
              </a:rPr>
              <a:t>To </a:t>
            </a:r>
            <a:r>
              <a:rPr lang="en-US" sz="1400" b="1" dirty="0">
                <a:solidFill>
                  <a:schemeClr val="tx2"/>
                </a:solidFill>
                <a:latin typeface="Cambria" panose="02040503050406030204" pitchFamily="18" charset="0"/>
                <a:cs typeface="MV Boli" panose="02000500030200090000" pitchFamily="2" charset="0"/>
              </a:rPr>
              <a:t>verify locks from clients</a:t>
            </a:r>
          </a:p>
          <a:p>
            <a:r>
              <a:rPr lang="en-US" sz="1200" dirty="0">
                <a:solidFill>
                  <a:schemeClr val="tx2"/>
                </a:solidFill>
                <a:latin typeface="Courier New" panose="02070309020205020404" pitchFamily="49" charset="0"/>
                <a:cs typeface="Courier New" panose="02070309020205020404" pitchFamily="49" charset="0"/>
              </a:rPr>
              <a:t>[root@ncvm9087010 ~]# cat /</a:t>
            </a:r>
            <a:r>
              <a:rPr lang="en-US" sz="1200" dirty="0" err="1">
                <a:solidFill>
                  <a:schemeClr val="tx2"/>
                </a:solidFill>
                <a:latin typeface="Courier New" panose="02070309020205020404" pitchFamily="49" charset="0"/>
                <a:cs typeface="Courier New" panose="02070309020205020404" pitchFamily="49" charset="0"/>
              </a:rPr>
              <a:t>proc</a:t>
            </a:r>
            <a:r>
              <a:rPr lang="en-US" sz="1200" dirty="0">
                <a:solidFill>
                  <a:schemeClr val="tx2"/>
                </a:solidFill>
                <a:latin typeface="Courier New" panose="02070309020205020404" pitchFamily="49" charset="0"/>
                <a:cs typeface="Courier New" panose="02070309020205020404" pitchFamily="49" charset="0"/>
              </a:rPr>
              <a:t>/locks</a:t>
            </a:r>
          </a:p>
          <a:p>
            <a:r>
              <a:rPr lang="en-US" sz="1200" dirty="0">
                <a:solidFill>
                  <a:schemeClr val="tx2"/>
                </a:solidFill>
                <a:latin typeface="Courier New" panose="02070309020205020404" pitchFamily="49" charset="0"/>
                <a:cs typeface="Courier New" panose="02070309020205020404" pitchFamily="49" charset="0"/>
              </a:rPr>
              <a:t>1: POSIX  ADVISORY  WRITE 31249 fd:00:1447353 0 EOF</a:t>
            </a:r>
          </a:p>
          <a:p>
            <a:r>
              <a:rPr lang="en-US" sz="1200" dirty="0">
                <a:solidFill>
                  <a:schemeClr val="tx2"/>
                </a:solidFill>
                <a:latin typeface="Courier New" panose="02070309020205020404" pitchFamily="49" charset="0"/>
                <a:cs typeface="Courier New" panose="02070309020205020404" pitchFamily="49" charset="0"/>
              </a:rPr>
              <a:t>2: POSIX  ADVISORY  WRITE 30325 fd:00:1444514 0 EOF</a:t>
            </a:r>
          </a:p>
          <a:p>
            <a:r>
              <a:rPr lang="en-US" sz="1200" dirty="0">
                <a:solidFill>
                  <a:schemeClr val="tx2"/>
                </a:solidFill>
                <a:latin typeface="Courier New" panose="02070309020205020404" pitchFamily="49" charset="0"/>
                <a:cs typeface="Courier New" panose="02070309020205020404" pitchFamily="49" charset="0"/>
              </a:rPr>
              <a:t>3: FLOCK  ADVISORY  WRITE 2467 fd:00:1447494 0 EOF</a:t>
            </a:r>
          </a:p>
          <a:p>
            <a:r>
              <a:rPr lang="en-US" sz="1200" dirty="0">
                <a:solidFill>
                  <a:schemeClr val="tx2"/>
                </a:solidFill>
                <a:latin typeface="Courier New" panose="02070309020205020404" pitchFamily="49" charset="0"/>
                <a:cs typeface="Courier New" panose="02070309020205020404" pitchFamily="49" charset="0"/>
              </a:rPr>
              <a:t>4: POSIX  ADVISORY  WRITE 2437 fd:00:1447461 0 EOF</a:t>
            </a:r>
          </a:p>
          <a:p>
            <a:r>
              <a:rPr lang="en-US" sz="1200" dirty="0">
                <a:solidFill>
                  <a:schemeClr val="tx2"/>
                </a:solidFill>
                <a:latin typeface="Courier New" panose="02070309020205020404" pitchFamily="49" charset="0"/>
                <a:cs typeface="Courier New" panose="02070309020205020404" pitchFamily="49" charset="0"/>
              </a:rPr>
              <a:t>5: POSIX  ADVISORY  WRITE 2340 fd:00:1447424 0 EOF</a:t>
            </a:r>
          </a:p>
        </p:txBody>
      </p:sp>
      <p:sp>
        <p:nvSpPr>
          <p:cNvPr id="21" name="Rectangle 13"/>
          <p:cNvSpPr/>
          <p:nvPr/>
        </p:nvSpPr>
        <p:spPr>
          <a:xfrm>
            <a:off x="541020" y="2833469"/>
            <a:ext cx="6705600" cy="1415772"/>
          </a:xfrm>
          <a:prstGeom prst="rect">
            <a:avLst/>
          </a:prstGeom>
        </p:spPr>
        <p:txBody>
          <a:bodyPr wrap="square">
            <a:spAutoFit/>
          </a:bodyPr>
          <a:lstStyle/>
          <a:p>
            <a:pPr lvl="0"/>
            <a:r>
              <a:rPr lang="en-US" sz="1400" b="1" dirty="0">
                <a:solidFill>
                  <a:schemeClr val="tx2"/>
                </a:solidFill>
                <a:latin typeface="Cambria" panose="02040503050406030204" pitchFamily="18" charset="0"/>
                <a:cs typeface="MV Boli" panose="02000500030200090000" pitchFamily="2" charset="0"/>
              </a:rPr>
              <a:t>T</a:t>
            </a:r>
            <a:r>
              <a:rPr lang="en-US" sz="1400" b="1" dirty="0" smtClean="0">
                <a:solidFill>
                  <a:schemeClr val="tx2"/>
                </a:solidFill>
                <a:latin typeface="Cambria" panose="02040503050406030204" pitchFamily="18" charset="0"/>
                <a:cs typeface="MV Boli" panose="02000500030200090000" pitchFamily="2" charset="0"/>
              </a:rPr>
              <a:t>o </a:t>
            </a:r>
            <a:r>
              <a:rPr lang="en-US" sz="1400" b="1" dirty="0">
                <a:solidFill>
                  <a:schemeClr val="tx2"/>
                </a:solidFill>
                <a:latin typeface="Cambria" panose="02040503050406030204" pitchFamily="18" charset="0"/>
                <a:cs typeface="MV Boli" panose="02000500030200090000" pitchFamily="2" charset="0"/>
              </a:rPr>
              <a:t>NFSv4 Server Service from clients</a:t>
            </a:r>
          </a:p>
          <a:p>
            <a:r>
              <a:rPr lang="en-US" sz="1200" dirty="0">
                <a:solidFill>
                  <a:schemeClr val="tx2"/>
                </a:solidFill>
                <a:latin typeface="Courier New" panose="02070309020205020404" pitchFamily="49" charset="0"/>
                <a:cs typeface="Courier New" panose="02070309020205020404" pitchFamily="49" charset="0"/>
              </a:rPr>
              <a:t>[root@ncvm9015083 ~]# </a:t>
            </a:r>
            <a:r>
              <a:rPr lang="en-US" sz="1200" dirty="0" err="1">
                <a:solidFill>
                  <a:schemeClr val="tx2"/>
                </a:solidFill>
                <a:latin typeface="Courier New" panose="02070309020205020404" pitchFamily="49" charset="0"/>
                <a:cs typeface="Courier New" panose="02070309020205020404" pitchFamily="49" charset="0"/>
              </a:rPr>
              <a:t>rpcinfo</a:t>
            </a:r>
            <a:r>
              <a:rPr lang="en-US" sz="1200" dirty="0">
                <a:solidFill>
                  <a:schemeClr val="tx2"/>
                </a:solidFill>
                <a:latin typeface="Courier New" panose="02070309020205020404" pitchFamily="49" charset="0"/>
                <a:cs typeface="Courier New" panose="02070309020205020404" pitchFamily="49" charset="0"/>
              </a:rPr>
              <a:t> 10.109.60.210 |</a:t>
            </a:r>
            <a:r>
              <a:rPr lang="en-US" sz="1200" dirty="0" err="1">
                <a:solidFill>
                  <a:schemeClr val="tx2"/>
                </a:solidFill>
                <a:latin typeface="Courier New" panose="02070309020205020404" pitchFamily="49" charset="0"/>
                <a:cs typeface="Courier New" panose="02070309020205020404" pitchFamily="49" charset="0"/>
              </a:rPr>
              <a:t>egrep</a:t>
            </a:r>
            <a:r>
              <a:rPr lang="en-US" sz="1200" dirty="0">
                <a:solidFill>
                  <a:schemeClr val="tx2"/>
                </a:solidFill>
                <a:latin typeface="Courier New" panose="02070309020205020404" pitchFamily="49" charset="0"/>
                <a:cs typeface="Courier New" panose="02070309020205020404" pitchFamily="49" charset="0"/>
              </a:rPr>
              <a:t> "</a:t>
            </a:r>
            <a:r>
              <a:rPr lang="en-US" sz="1200" dirty="0" err="1">
                <a:solidFill>
                  <a:schemeClr val="tx2"/>
                </a:solidFill>
                <a:latin typeface="Courier New" panose="02070309020205020404" pitchFamily="49" charset="0"/>
                <a:cs typeface="Courier New" panose="02070309020205020404" pitchFamily="49" charset="0"/>
              </a:rPr>
              <a:t>service|nfs</a:t>
            </a:r>
            <a:r>
              <a:rPr lang="en-US" sz="1200" dirty="0">
                <a:solidFill>
                  <a:schemeClr val="tx2"/>
                </a:solidFill>
                <a:latin typeface="Courier New" panose="02070309020205020404" pitchFamily="49" charset="0"/>
                <a:cs typeface="Courier New" panose="02070309020205020404" pitchFamily="49" charset="0"/>
              </a:rPr>
              <a:t>“</a:t>
            </a:r>
          </a:p>
          <a:p>
            <a:r>
              <a:rPr lang="en-US" sz="1200" dirty="0">
                <a:solidFill>
                  <a:schemeClr val="tx2"/>
                </a:solidFill>
                <a:latin typeface="Courier New" panose="02070309020205020404" pitchFamily="49" charset="0"/>
                <a:cs typeface="Courier New" panose="02070309020205020404" pitchFamily="49" charset="0"/>
              </a:rPr>
              <a:t>program </a:t>
            </a:r>
            <a:r>
              <a:rPr lang="en-US" sz="1200" dirty="0" smtClean="0">
                <a:solidFill>
                  <a:schemeClr val="tx2"/>
                </a:solidFill>
                <a:latin typeface="Courier New" panose="02070309020205020404" pitchFamily="49" charset="0"/>
                <a:cs typeface="Courier New" panose="02070309020205020404" pitchFamily="49" charset="0"/>
              </a:rPr>
              <a:t>    version </a:t>
            </a:r>
            <a:r>
              <a:rPr lang="en-US" sz="1200" dirty="0" err="1">
                <a:solidFill>
                  <a:schemeClr val="tx2"/>
                </a:solidFill>
                <a:latin typeface="Courier New" panose="02070309020205020404" pitchFamily="49" charset="0"/>
                <a:cs typeface="Courier New" panose="02070309020205020404" pitchFamily="49" charset="0"/>
              </a:rPr>
              <a:t>netid</a:t>
            </a:r>
            <a:r>
              <a:rPr lang="en-US" sz="1200" dirty="0">
                <a:solidFill>
                  <a:schemeClr val="tx2"/>
                </a:solidFill>
                <a:latin typeface="Courier New" panose="02070309020205020404" pitchFamily="49" charset="0"/>
                <a:cs typeface="Courier New" panose="02070309020205020404" pitchFamily="49" charset="0"/>
              </a:rPr>
              <a:t>     address           </a:t>
            </a:r>
            <a:r>
              <a:rPr lang="en-US" sz="1200" dirty="0" smtClean="0">
                <a:solidFill>
                  <a:schemeClr val="tx2"/>
                </a:solidFill>
                <a:latin typeface="Courier New" panose="02070309020205020404" pitchFamily="49" charset="0"/>
                <a:cs typeface="Courier New" panose="02070309020205020404" pitchFamily="49" charset="0"/>
              </a:rPr>
              <a:t>service    </a:t>
            </a:r>
            <a:r>
              <a:rPr lang="en-US" sz="1200" dirty="0">
                <a:solidFill>
                  <a:schemeClr val="tx2"/>
                </a:solidFill>
                <a:latin typeface="Courier New" panose="02070309020205020404" pitchFamily="49" charset="0"/>
                <a:cs typeface="Courier New" panose="02070309020205020404" pitchFamily="49" charset="0"/>
              </a:rPr>
              <a:t>owner</a:t>
            </a:r>
          </a:p>
          <a:p>
            <a:r>
              <a:rPr lang="en-US" sz="1200" dirty="0">
                <a:solidFill>
                  <a:schemeClr val="tx2"/>
                </a:solidFill>
                <a:latin typeface="Courier New" panose="02070309020205020404" pitchFamily="49" charset="0"/>
                <a:cs typeface="Courier New" panose="02070309020205020404" pitchFamily="49" charset="0"/>
              </a:rPr>
              <a:t>100003  </a:t>
            </a:r>
            <a:r>
              <a:rPr lang="en-US" sz="1200" dirty="0" smtClean="0">
                <a:solidFill>
                  <a:schemeClr val="tx2"/>
                </a:solidFill>
                <a:latin typeface="Courier New" panose="02070309020205020404" pitchFamily="49" charset="0"/>
                <a:cs typeface="Courier New" panose="02070309020205020404" pitchFamily="49" charset="0"/>
              </a:rPr>
              <a:t>    4         </a:t>
            </a:r>
            <a:r>
              <a:rPr lang="en-US" sz="1200" dirty="0" err="1" smtClean="0">
                <a:solidFill>
                  <a:schemeClr val="tx2"/>
                </a:solidFill>
                <a:latin typeface="Courier New" panose="02070309020205020404" pitchFamily="49" charset="0"/>
                <a:cs typeface="Courier New" panose="02070309020205020404" pitchFamily="49" charset="0"/>
              </a:rPr>
              <a:t>tcp</a:t>
            </a:r>
            <a:r>
              <a:rPr lang="en-US" sz="1200" dirty="0" smtClean="0">
                <a:solidFill>
                  <a:schemeClr val="tx2"/>
                </a:solidFill>
                <a:latin typeface="Courier New" panose="02070309020205020404" pitchFamily="49" charset="0"/>
                <a:cs typeface="Courier New" panose="02070309020205020404" pitchFamily="49" charset="0"/>
              </a:rPr>
              <a:t>     0.0.0.0.8.1       </a:t>
            </a:r>
            <a:r>
              <a:rPr lang="en-US" sz="1200" dirty="0" err="1" smtClean="0">
                <a:solidFill>
                  <a:schemeClr val="tx2"/>
                </a:solidFill>
                <a:latin typeface="Courier New" panose="02070309020205020404" pitchFamily="49" charset="0"/>
                <a:cs typeface="Courier New" panose="02070309020205020404" pitchFamily="49" charset="0"/>
              </a:rPr>
              <a:t>nfs</a:t>
            </a:r>
            <a:r>
              <a:rPr lang="en-US" sz="1200" dirty="0" smtClean="0">
                <a:solidFill>
                  <a:schemeClr val="tx2"/>
                </a:solidFill>
                <a:latin typeface="Courier New" panose="02070309020205020404" pitchFamily="49" charset="0"/>
                <a:cs typeface="Courier New" panose="02070309020205020404" pitchFamily="49" charset="0"/>
              </a:rPr>
              <a:t>        </a:t>
            </a:r>
            <a:r>
              <a:rPr lang="en-US" sz="1200" dirty="0" err="1">
                <a:solidFill>
                  <a:schemeClr val="tx2"/>
                </a:solidFill>
                <a:latin typeface="Courier New" panose="02070309020205020404" pitchFamily="49" charset="0"/>
                <a:cs typeface="Courier New" panose="02070309020205020404" pitchFamily="49" charset="0"/>
              </a:rPr>
              <a:t>superuser</a:t>
            </a:r>
            <a:endParaRPr lang="en-US" sz="1200" dirty="0">
              <a:solidFill>
                <a:schemeClr val="tx2"/>
              </a:solidFill>
              <a:latin typeface="Courier New" panose="02070309020205020404" pitchFamily="49" charset="0"/>
              <a:cs typeface="Courier New" panose="02070309020205020404" pitchFamily="49" charset="0"/>
            </a:endParaRPr>
          </a:p>
          <a:p>
            <a:r>
              <a:rPr lang="en-US" sz="1200" dirty="0">
                <a:solidFill>
                  <a:schemeClr val="tx2"/>
                </a:solidFill>
                <a:latin typeface="Courier New" panose="02070309020205020404" pitchFamily="49" charset="0"/>
                <a:cs typeface="Courier New" panose="02070309020205020404" pitchFamily="49" charset="0"/>
              </a:rPr>
              <a:t>100003  </a:t>
            </a:r>
            <a:r>
              <a:rPr lang="en-US" sz="1200" dirty="0" smtClean="0">
                <a:solidFill>
                  <a:schemeClr val="tx2"/>
                </a:solidFill>
                <a:latin typeface="Courier New" panose="02070309020205020404" pitchFamily="49" charset="0"/>
                <a:cs typeface="Courier New" panose="02070309020205020404" pitchFamily="49" charset="0"/>
              </a:rPr>
              <a:t>    4         </a:t>
            </a:r>
            <a:r>
              <a:rPr lang="en-US" sz="1200" dirty="0" smtClean="0">
                <a:solidFill>
                  <a:schemeClr val="tx2"/>
                </a:solidFill>
                <a:latin typeface="Courier New" panose="02070309020205020404" pitchFamily="49" charset="0"/>
                <a:cs typeface="Courier New" panose="02070309020205020404" pitchFamily="49" charset="0"/>
              </a:rPr>
              <a:t>tcp6    </a:t>
            </a:r>
            <a:r>
              <a:rPr lang="en-US" sz="1200" dirty="0" smtClean="0">
                <a:solidFill>
                  <a:schemeClr val="tx2"/>
                </a:solidFill>
                <a:latin typeface="Courier New" panose="02070309020205020404" pitchFamily="49" charset="0"/>
                <a:cs typeface="Courier New" panose="02070309020205020404" pitchFamily="49" charset="0"/>
              </a:rPr>
              <a:t>::.</a:t>
            </a:r>
            <a:r>
              <a:rPr lang="en-US" sz="1200" dirty="0">
                <a:solidFill>
                  <a:schemeClr val="tx2"/>
                </a:solidFill>
                <a:latin typeface="Courier New" panose="02070309020205020404" pitchFamily="49" charset="0"/>
                <a:cs typeface="Courier New" panose="02070309020205020404" pitchFamily="49" charset="0"/>
              </a:rPr>
              <a:t>8.1            </a:t>
            </a:r>
            <a:r>
              <a:rPr lang="en-US" sz="1200" dirty="0" err="1" smtClean="0">
                <a:solidFill>
                  <a:schemeClr val="tx2"/>
                </a:solidFill>
                <a:latin typeface="Courier New" panose="02070309020205020404" pitchFamily="49" charset="0"/>
                <a:cs typeface="Courier New" panose="02070309020205020404" pitchFamily="49" charset="0"/>
              </a:rPr>
              <a:t>nfs</a:t>
            </a:r>
            <a:r>
              <a:rPr lang="en-US" sz="1200" dirty="0" smtClean="0">
                <a:solidFill>
                  <a:schemeClr val="tx2"/>
                </a:solidFill>
                <a:latin typeface="Courier New" panose="02070309020205020404" pitchFamily="49" charset="0"/>
                <a:cs typeface="Courier New" panose="02070309020205020404" pitchFamily="49" charset="0"/>
              </a:rPr>
              <a:t>        </a:t>
            </a:r>
            <a:r>
              <a:rPr lang="en-US" sz="1200" dirty="0" err="1" smtClean="0">
                <a:solidFill>
                  <a:schemeClr val="tx2"/>
                </a:solidFill>
                <a:latin typeface="Courier New" panose="02070309020205020404" pitchFamily="49" charset="0"/>
                <a:cs typeface="Courier New" panose="02070309020205020404" pitchFamily="49" charset="0"/>
              </a:rPr>
              <a:t>superuser</a:t>
            </a:r>
            <a:endParaRPr lang="en-US" sz="1200" dirty="0">
              <a:solidFill>
                <a:schemeClr val="tx2"/>
              </a:solidFill>
              <a:latin typeface="Courier New" panose="02070309020205020404" pitchFamily="49" charset="0"/>
              <a:cs typeface="Courier New" panose="02070309020205020404" pitchFamily="49" charset="0"/>
            </a:endParaRPr>
          </a:p>
          <a:p>
            <a:r>
              <a:rPr lang="en-US" sz="1200" dirty="0">
                <a:solidFill>
                  <a:schemeClr val="tx2"/>
                </a:solidFill>
                <a:latin typeface="Courier New" panose="02070309020205020404" pitchFamily="49" charset="0"/>
                <a:cs typeface="Courier New" panose="02070309020205020404" pitchFamily="49" charset="0"/>
              </a:rPr>
              <a:t>100003  </a:t>
            </a:r>
            <a:r>
              <a:rPr lang="en-US" sz="1200" dirty="0" smtClean="0">
                <a:solidFill>
                  <a:schemeClr val="tx2"/>
                </a:solidFill>
                <a:latin typeface="Courier New" panose="02070309020205020404" pitchFamily="49" charset="0"/>
                <a:cs typeface="Courier New" panose="02070309020205020404" pitchFamily="49" charset="0"/>
              </a:rPr>
              <a:t>    3         </a:t>
            </a:r>
            <a:r>
              <a:rPr lang="en-US" sz="1200" dirty="0" err="1" smtClean="0">
                <a:solidFill>
                  <a:schemeClr val="tx2"/>
                </a:solidFill>
                <a:latin typeface="Courier New" panose="02070309020205020404" pitchFamily="49" charset="0"/>
                <a:cs typeface="Courier New" panose="02070309020205020404" pitchFamily="49" charset="0"/>
              </a:rPr>
              <a:t>tcp</a:t>
            </a:r>
            <a:r>
              <a:rPr lang="en-US" sz="1200" dirty="0" smtClean="0">
                <a:solidFill>
                  <a:schemeClr val="tx2"/>
                </a:solidFill>
                <a:latin typeface="Courier New" panose="02070309020205020404" pitchFamily="49" charset="0"/>
                <a:cs typeface="Courier New" panose="02070309020205020404" pitchFamily="49" charset="0"/>
              </a:rPr>
              <a:t>     </a:t>
            </a:r>
            <a:r>
              <a:rPr lang="en-US" sz="1200" dirty="0">
                <a:solidFill>
                  <a:schemeClr val="tx2"/>
                </a:solidFill>
                <a:latin typeface="Courier New" panose="02070309020205020404" pitchFamily="49" charset="0"/>
                <a:cs typeface="Courier New" panose="02070309020205020404" pitchFamily="49" charset="0"/>
              </a:rPr>
              <a:t>0.0.0.0.8.1       </a:t>
            </a:r>
            <a:r>
              <a:rPr lang="en-US" sz="1200" dirty="0" err="1" smtClean="0">
                <a:solidFill>
                  <a:schemeClr val="tx2"/>
                </a:solidFill>
                <a:latin typeface="Courier New" panose="02070309020205020404" pitchFamily="49" charset="0"/>
                <a:cs typeface="Courier New" panose="02070309020205020404" pitchFamily="49" charset="0"/>
              </a:rPr>
              <a:t>nfs</a:t>
            </a:r>
            <a:r>
              <a:rPr lang="en-US" sz="1200" dirty="0" smtClean="0">
                <a:solidFill>
                  <a:schemeClr val="tx2"/>
                </a:solidFill>
                <a:latin typeface="Courier New" panose="02070309020205020404" pitchFamily="49" charset="0"/>
                <a:cs typeface="Courier New" panose="02070309020205020404" pitchFamily="49" charset="0"/>
              </a:rPr>
              <a:t>        </a:t>
            </a:r>
            <a:r>
              <a:rPr lang="en-US" sz="1200" dirty="0" err="1">
                <a:solidFill>
                  <a:schemeClr val="tx2"/>
                </a:solidFill>
                <a:latin typeface="Courier New" panose="02070309020205020404" pitchFamily="49" charset="0"/>
                <a:cs typeface="Courier New" panose="02070309020205020404" pitchFamily="49" charset="0"/>
              </a:rPr>
              <a:t>superuser</a:t>
            </a:r>
            <a:endParaRPr lang="en-US" sz="1200" dirty="0">
              <a:solidFill>
                <a:schemeClr val="tx2"/>
              </a:solidFill>
              <a:latin typeface="Courier New" panose="02070309020205020404" pitchFamily="49" charset="0"/>
              <a:cs typeface="Courier New" panose="02070309020205020404" pitchFamily="49" charset="0"/>
            </a:endParaRPr>
          </a:p>
          <a:p>
            <a:r>
              <a:rPr lang="en-US" sz="1200" dirty="0">
                <a:solidFill>
                  <a:schemeClr val="tx2"/>
                </a:solidFill>
                <a:latin typeface="Courier New" panose="02070309020205020404" pitchFamily="49" charset="0"/>
                <a:cs typeface="Courier New" panose="02070309020205020404" pitchFamily="49" charset="0"/>
              </a:rPr>
              <a:t>100003    </a:t>
            </a:r>
            <a:r>
              <a:rPr lang="en-US" sz="1200" dirty="0" smtClean="0">
                <a:solidFill>
                  <a:schemeClr val="tx2"/>
                </a:solidFill>
                <a:latin typeface="Courier New" panose="02070309020205020404" pitchFamily="49" charset="0"/>
                <a:cs typeface="Courier New" panose="02070309020205020404" pitchFamily="49" charset="0"/>
              </a:rPr>
              <a:t>  </a:t>
            </a:r>
            <a:r>
              <a:rPr lang="en-US" sz="1200" dirty="0" smtClean="0">
                <a:solidFill>
                  <a:schemeClr val="tx2"/>
                </a:solidFill>
                <a:latin typeface="Courier New" panose="02070309020205020404" pitchFamily="49" charset="0"/>
                <a:cs typeface="Courier New" panose="02070309020205020404" pitchFamily="49" charset="0"/>
              </a:rPr>
              <a:t>3         </a:t>
            </a:r>
            <a:r>
              <a:rPr lang="en-US" sz="1200" dirty="0" smtClean="0">
                <a:solidFill>
                  <a:schemeClr val="tx2"/>
                </a:solidFill>
                <a:latin typeface="Courier New" panose="02070309020205020404" pitchFamily="49" charset="0"/>
                <a:cs typeface="Courier New" panose="02070309020205020404" pitchFamily="49" charset="0"/>
              </a:rPr>
              <a:t>tcp6    </a:t>
            </a:r>
            <a:r>
              <a:rPr lang="en-US" sz="1200" dirty="0" smtClean="0">
                <a:solidFill>
                  <a:schemeClr val="tx2"/>
                </a:solidFill>
                <a:latin typeface="Courier New" panose="02070309020205020404" pitchFamily="49" charset="0"/>
                <a:cs typeface="Courier New" panose="02070309020205020404" pitchFamily="49" charset="0"/>
              </a:rPr>
              <a:t>::.</a:t>
            </a:r>
            <a:r>
              <a:rPr lang="en-US" sz="1200" dirty="0">
                <a:solidFill>
                  <a:schemeClr val="tx2"/>
                </a:solidFill>
                <a:latin typeface="Courier New" panose="02070309020205020404" pitchFamily="49" charset="0"/>
                <a:cs typeface="Courier New" panose="02070309020205020404" pitchFamily="49" charset="0"/>
              </a:rPr>
              <a:t>8.1            </a:t>
            </a:r>
            <a:r>
              <a:rPr lang="en-US" sz="1200" dirty="0" err="1" smtClean="0">
                <a:solidFill>
                  <a:schemeClr val="tx2"/>
                </a:solidFill>
                <a:latin typeface="Courier New" panose="02070309020205020404" pitchFamily="49" charset="0"/>
                <a:cs typeface="Courier New" panose="02070309020205020404" pitchFamily="49" charset="0"/>
              </a:rPr>
              <a:t>nfs</a:t>
            </a:r>
            <a:r>
              <a:rPr lang="en-US" sz="1200" dirty="0" smtClean="0">
                <a:solidFill>
                  <a:schemeClr val="tx2"/>
                </a:solidFill>
                <a:latin typeface="Courier New" panose="02070309020205020404" pitchFamily="49" charset="0"/>
                <a:cs typeface="Courier New" panose="02070309020205020404" pitchFamily="49" charset="0"/>
              </a:rPr>
              <a:t>        </a:t>
            </a:r>
            <a:r>
              <a:rPr lang="en-US" sz="1200" dirty="0" err="1">
                <a:solidFill>
                  <a:schemeClr val="tx2"/>
                </a:solidFill>
                <a:latin typeface="Courier New" panose="02070309020205020404" pitchFamily="49" charset="0"/>
                <a:cs typeface="Courier New" panose="02070309020205020404" pitchFamily="49" charset="0"/>
              </a:rPr>
              <a:t>superuser</a:t>
            </a:r>
            <a:endParaRPr lang="en-US" sz="120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1215018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493783"/>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NFS Bird View</a:t>
            </a:r>
            <a:endParaRPr lang="en-US" dirty="0">
              <a:solidFill>
                <a:schemeClr val="tx2"/>
              </a:solidFill>
              <a:latin typeface="Cambria" panose="02040503050406030204" pitchFamily="18" charset="0"/>
            </a:endParaRPr>
          </a:p>
        </p:txBody>
      </p:sp>
      <p:sp>
        <p:nvSpPr>
          <p:cNvPr id="2" name="文本框 1"/>
          <p:cNvSpPr txBox="1"/>
          <p:nvPr/>
        </p:nvSpPr>
        <p:spPr>
          <a:xfrm>
            <a:off x="4197348" y="1436923"/>
            <a:ext cx="4527552" cy="1477328"/>
          </a:xfrm>
          <a:prstGeom prst="rect">
            <a:avLst/>
          </a:prstGeom>
          <a:noFill/>
        </p:spPr>
        <p:txBody>
          <a:bodyPr wrap="square" rtlCol="0">
            <a:spAutoFit/>
          </a:bodyPr>
          <a:lstStyle/>
          <a:p>
            <a:pPr>
              <a:spcBef>
                <a:spcPts val="0"/>
              </a:spcBef>
              <a:spcAft>
                <a:spcPts val="0"/>
              </a:spcAft>
              <a:buClr>
                <a:schemeClr val="bg1"/>
              </a:buClr>
            </a:pPr>
            <a:r>
              <a:rPr lang="en-US" sz="1800" b="1" dirty="0" smtClean="0">
                <a:solidFill>
                  <a:schemeClr val="tx2"/>
                </a:solidFill>
                <a:latin typeface="Cambria" panose="02040503050406030204" pitchFamily="18" charset="0"/>
              </a:rPr>
              <a:t>NFS doesn’t care about what the network stack and lower carrier protocol itself relies on, here we illustrate with popular TCP/IP mode rather than OSI mode which be consider and more scholarly </a:t>
            </a:r>
          </a:p>
        </p:txBody>
      </p:sp>
      <p:grpSp>
        <p:nvGrpSpPr>
          <p:cNvPr id="12" name="Group 11"/>
          <p:cNvGrpSpPr/>
          <p:nvPr/>
        </p:nvGrpSpPr>
        <p:grpSpPr>
          <a:xfrm>
            <a:off x="495752" y="1197272"/>
            <a:ext cx="3335672" cy="3256317"/>
            <a:chOff x="756104" y="1045968"/>
            <a:chExt cx="3335672" cy="3256317"/>
          </a:xfrm>
        </p:grpSpPr>
        <p:sp>
          <p:nvSpPr>
            <p:cNvPr id="7" name="Oval 6"/>
            <p:cNvSpPr/>
            <p:nvPr/>
          </p:nvSpPr>
          <p:spPr>
            <a:xfrm>
              <a:off x="756104" y="1045968"/>
              <a:ext cx="3335672" cy="3256317"/>
            </a:xfrm>
            <a:prstGeom prst="ellipse">
              <a:avLst/>
            </a:prstGeom>
            <a:solidFill>
              <a:schemeClr val="accent5">
                <a:lumMod val="40000"/>
                <a:lumOff val="60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5" name="Oval 4"/>
            <p:cNvSpPr/>
            <p:nvPr/>
          </p:nvSpPr>
          <p:spPr>
            <a:xfrm>
              <a:off x="1091810" y="1676615"/>
              <a:ext cx="2664259" cy="2625669"/>
            </a:xfrm>
            <a:prstGeom prst="ellipse">
              <a:avLst/>
            </a:prstGeom>
            <a:solidFill>
              <a:schemeClr val="accent1">
                <a:lumMod val="20000"/>
                <a:lumOff val="80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6" name="Oval 5"/>
            <p:cNvSpPr/>
            <p:nvPr/>
          </p:nvSpPr>
          <p:spPr>
            <a:xfrm>
              <a:off x="1312735" y="2125045"/>
              <a:ext cx="2222409" cy="2177240"/>
            </a:xfrm>
            <a:prstGeom prst="ellipse">
              <a:avLst/>
            </a:prstGeom>
            <a:solidFill>
              <a:schemeClr val="accent4">
                <a:lumMod val="20000"/>
                <a:lumOff val="80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Cambria" panose="02040503050406030204" pitchFamily="18" charset="0"/>
              </a:endParaRPr>
            </a:p>
          </p:txBody>
        </p:sp>
        <p:sp>
          <p:nvSpPr>
            <p:cNvPr id="8" name="Oval 7"/>
            <p:cNvSpPr/>
            <p:nvPr/>
          </p:nvSpPr>
          <p:spPr>
            <a:xfrm>
              <a:off x="1526365" y="2579069"/>
              <a:ext cx="1783916" cy="1723216"/>
            </a:xfrm>
            <a:prstGeom prst="ellipse">
              <a:avLst/>
            </a:prstGeom>
            <a:solidFill>
              <a:schemeClr val="tx2"/>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600" b="1" dirty="0" smtClean="0">
                  <a:solidFill>
                    <a:schemeClr val="bg1"/>
                  </a:solidFill>
                  <a:latin typeface="Cambria" panose="02040503050406030204" pitchFamily="18" charset="0"/>
                </a:rPr>
                <a:t>Ethernet</a:t>
              </a:r>
            </a:p>
          </p:txBody>
        </p:sp>
        <p:sp>
          <p:nvSpPr>
            <p:cNvPr id="9" name="TextBox 8"/>
            <p:cNvSpPr txBox="1"/>
            <p:nvPr/>
          </p:nvSpPr>
          <p:spPr>
            <a:xfrm>
              <a:off x="1907533" y="2167391"/>
              <a:ext cx="1032811" cy="369332"/>
            </a:xfrm>
            <a:prstGeom prst="rect">
              <a:avLst/>
            </a:prstGeom>
            <a:noFill/>
          </p:spPr>
          <p:txBody>
            <a:bodyPr wrap="square" rtlCol="0">
              <a:spAutoFit/>
            </a:bodyPr>
            <a:lstStyle/>
            <a:p>
              <a:pPr algn="ctr">
                <a:spcBef>
                  <a:spcPts val="0"/>
                </a:spcBef>
                <a:spcAft>
                  <a:spcPts val="0"/>
                </a:spcAft>
                <a:buClr>
                  <a:schemeClr val="bg1"/>
                </a:buClr>
              </a:pPr>
              <a:r>
                <a:rPr lang="en-US" sz="1800" b="1" dirty="0" smtClean="0">
                  <a:solidFill>
                    <a:schemeClr val="bg1"/>
                  </a:solidFill>
                  <a:latin typeface="Cambria" panose="02040503050406030204" pitchFamily="18" charset="0"/>
                </a:rPr>
                <a:t>IP</a:t>
              </a:r>
            </a:p>
          </p:txBody>
        </p:sp>
        <p:sp>
          <p:nvSpPr>
            <p:cNvPr id="10" name="TextBox 9"/>
            <p:cNvSpPr txBox="1"/>
            <p:nvPr/>
          </p:nvSpPr>
          <p:spPr>
            <a:xfrm>
              <a:off x="1739680" y="1734540"/>
              <a:ext cx="1368516" cy="307777"/>
            </a:xfrm>
            <a:prstGeom prst="rect">
              <a:avLst/>
            </a:prstGeom>
            <a:noFill/>
          </p:spPr>
          <p:txBody>
            <a:bodyPr wrap="square" rtlCol="0">
              <a:spAutoFit/>
            </a:bodyPr>
            <a:lstStyle/>
            <a:p>
              <a:pPr algn="ctr">
                <a:spcBef>
                  <a:spcPts val="0"/>
                </a:spcBef>
                <a:spcAft>
                  <a:spcPts val="0"/>
                </a:spcAft>
                <a:buClr>
                  <a:schemeClr val="bg1"/>
                </a:buClr>
              </a:pPr>
              <a:r>
                <a:rPr lang="en-US" sz="1400" b="1" dirty="0" smtClean="0">
                  <a:solidFill>
                    <a:schemeClr val="bg1"/>
                  </a:solidFill>
                  <a:latin typeface="Cambria" panose="02040503050406030204" pitchFamily="18" charset="0"/>
                </a:rPr>
                <a:t>TCP | UDP</a:t>
              </a:r>
            </a:p>
          </p:txBody>
        </p:sp>
        <p:sp>
          <p:nvSpPr>
            <p:cNvPr id="11" name="TextBox 10"/>
            <p:cNvSpPr txBox="1"/>
            <p:nvPr/>
          </p:nvSpPr>
          <p:spPr>
            <a:xfrm>
              <a:off x="1907534" y="1133601"/>
              <a:ext cx="1032811" cy="530915"/>
            </a:xfrm>
            <a:prstGeom prst="rect">
              <a:avLst/>
            </a:prstGeom>
            <a:noFill/>
          </p:spPr>
          <p:txBody>
            <a:bodyPr wrap="square" rtlCol="0">
              <a:spAutoFit/>
            </a:bodyPr>
            <a:lstStyle/>
            <a:p>
              <a:pPr algn="ctr">
                <a:spcBef>
                  <a:spcPts val="0"/>
                </a:spcBef>
                <a:spcAft>
                  <a:spcPts val="0"/>
                </a:spcAft>
                <a:buClr>
                  <a:schemeClr val="bg1"/>
                </a:buClr>
              </a:pPr>
              <a:r>
                <a:rPr lang="en-US" sz="1800" b="1" dirty="0" smtClean="0">
                  <a:solidFill>
                    <a:schemeClr val="bg1"/>
                  </a:solidFill>
                  <a:latin typeface="Cambria" panose="02040503050406030204" pitchFamily="18" charset="0"/>
                </a:rPr>
                <a:t>NFS</a:t>
              </a:r>
            </a:p>
            <a:p>
              <a:pPr algn="ctr">
                <a:spcBef>
                  <a:spcPts val="0"/>
                </a:spcBef>
                <a:spcAft>
                  <a:spcPts val="0"/>
                </a:spcAft>
                <a:buClr>
                  <a:schemeClr val="bg1"/>
                </a:buClr>
              </a:pPr>
              <a:r>
                <a:rPr lang="en-US" sz="1050" b="1" dirty="0" smtClean="0">
                  <a:solidFill>
                    <a:schemeClr val="tx2"/>
                  </a:solidFill>
                  <a:latin typeface="Cambria" panose="02040503050406030204" pitchFamily="18" charset="0"/>
                </a:rPr>
                <a:t>RPC</a:t>
              </a:r>
            </a:p>
          </p:txBody>
        </p:sp>
      </p:grpSp>
      <p:sp>
        <p:nvSpPr>
          <p:cNvPr id="14" name="文本框 13"/>
          <p:cNvSpPr txBox="1"/>
          <p:nvPr/>
        </p:nvSpPr>
        <p:spPr>
          <a:xfrm>
            <a:off x="4197348" y="3364969"/>
            <a:ext cx="4527552" cy="646331"/>
          </a:xfrm>
          <a:prstGeom prst="rect">
            <a:avLst/>
          </a:prstGeom>
          <a:noFill/>
        </p:spPr>
        <p:txBody>
          <a:bodyPr wrap="square" rtlCol="0">
            <a:spAutoFit/>
          </a:bodyPr>
          <a:lstStyle/>
          <a:p>
            <a:pPr>
              <a:spcBef>
                <a:spcPts val="0"/>
              </a:spcBef>
              <a:spcAft>
                <a:spcPts val="0"/>
              </a:spcAft>
              <a:buClr>
                <a:schemeClr val="bg1"/>
              </a:buClr>
            </a:pPr>
            <a:r>
              <a:rPr lang="en-US" sz="1800" b="1" dirty="0" smtClean="0">
                <a:solidFill>
                  <a:schemeClr val="tx2"/>
                </a:solidFill>
                <a:latin typeface="Cambria" panose="02040503050406030204" pitchFamily="18" charset="0"/>
              </a:rPr>
              <a:t>NFSv4 support TCP only while previous visions have one more option of UDP</a:t>
            </a:r>
          </a:p>
        </p:txBody>
      </p:sp>
    </p:spTree>
    <p:extLst>
      <p:ext uri="{BB962C8B-B14F-4D97-AF65-F5344CB8AC3E}">
        <p14:creationId xmlns:p14="http://schemas.microsoft.com/office/powerpoint/2010/main" val="3038646975"/>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NFSv3 vs. NFSv4 in File Lock</a:t>
            </a:r>
            <a:endParaRPr lang="en-US" dirty="0">
              <a:solidFill>
                <a:schemeClr val="tx2"/>
              </a:solidFill>
              <a:latin typeface="Cambria" panose="02040503050406030204" pitchFamily="18" charset="0"/>
            </a:endParaRPr>
          </a:p>
        </p:txBody>
      </p:sp>
      <p:grpSp>
        <p:nvGrpSpPr>
          <p:cNvPr id="22" name="组合 21"/>
          <p:cNvGrpSpPr/>
          <p:nvPr/>
        </p:nvGrpSpPr>
        <p:grpSpPr>
          <a:xfrm>
            <a:off x="727199" y="1187409"/>
            <a:ext cx="7383601" cy="1804191"/>
            <a:chOff x="727199" y="1187409"/>
            <a:chExt cx="7383601" cy="1804191"/>
          </a:xfrm>
        </p:grpSpPr>
        <p:sp>
          <p:nvSpPr>
            <p:cNvPr id="3" name="右箭头 2"/>
            <p:cNvSpPr/>
            <p:nvPr/>
          </p:nvSpPr>
          <p:spPr>
            <a:xfrm>
              <a:off x="727199" y="1187409"/>
              <a:ext cx="2616501" cy="1217391"/>
            </a:xfrm>
            <a:prstGeom prst="rightArrow">
              <a:avLst>
                <a:gd name="adj1" fmla="val 64724"/>
                <a:gd name="adj2" fmla="val 50000"/>
              </a:avLst>
            </a:prstGeom>
            <a:solidFill>
              <a:schemeClr val="accent5">
                <a:lumMod val="20000"/>
                <a:lumOff val="80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b="1" dirty="0" smtClean="0">
                  <a:solidFill>
                    <a:schemeClr val="accent1"/>
                  </a:solidFill>
                  <a:latin typeface="Cambria" panose="02040503050406030204" pitchFamily="18" charset="0"/>
                </a:rPr>
                <a:t>NFSv3</a:t>
              </a:r>
            </a:p>
          </p:txBody>
        </p:sp>
        <p:sp>
          <p:nvSpPr>
            <p:cNvPr id="19" name="右箭头 18"/>
            <p:cNvSpPr/>
            <p:nvPr/>
          </p:nvSpPr>
          <p:spPr>
            <a:xfrm>
              <a:off x="727199" y="1774209"/>
              <a:ext cx="2616501" cy="1217391"/>
            </a:xfrm>
            <a:prstGeom prst="rightArrow">
              <a:avLst>
                <a:gd name="adj1" fmla="val 64724"/>
                <a:gd name="adj2" fmla="val 50000"/>
              </a:avLst>
            </a:prstGeom>
            <a:solidFill>
              <a:schemeClr val="accent4">
                <a:lumMod val="40000"/>
                <a:lumOff val="60000"/>
                <a:alpha val="93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b="1" dirty="0" smtClean="0">
                  <a:solidFill>
                    <a:schemeClr val="tx2"/>
                  </a:solidFill>
                  <a:latin typeface="Cambria" panose="02040503050406030204" pitchFamily="18" charset="0"/>
                </a:rPr>
                <a:t>NLM</a:t>
              </a:r>
            </a:p>
          </p:txBody>
        </p:sp>
        <p:sp>
          <p:nvSpPr>
            <p:cNvPr id="5" name="矩形 4"/>
            <p:cNvSpPr/>
            <p:nvPr/>
          </p:nvSpPr>
          <p:spPr>
            <a:xfrm>
              <a:off x="3830400" y="1504035"/>
              <a:ext cx="4280400" cy="923330"/>
            </a:xfrm>
            <a:prstGeom prst="rect">
              <a:avLst/>
            </a:prstGeom>
          </p:spPr>
          <p:txBody>
            <a:bodyPr wrap="square">
              <a:spAutoFit/>
            </a:bodyPr>
            <a:lstStyle/>
            <a:p>
              <a:pPr lvl="0" algn="ctr"/>
              <a:r>
                <a:rPr lang="en-US" sz="1800" b="1" dirty="0">
                  <a:solidFill>
                    <a:schemeClr val="tx2"/>
                  </a:solidFill>
                  <a:latin typeface="Cambria" panose="02040503050406030204" pitchFamily="18" charset="0"/>
                  <a:cs typeface="MV Boli" panose="02000500030200090000" pitchFamily="2" charset="0"/>
                </a:rPr>
                <a:t>Network Lock </a:t>
              </a:r>
              <a:r>
                <a:rPr lang="en-US" sz="1800" b="1" dirty="0" smtClean="0">
                  <a:solidFill>
                    <a:schemeClr val="tx2"/>
                  </a:solidFill>
                  <a:latin typeface="Cambria" panose="02040503050406030204" pitchFamily="18" charset="0"/>
                  <a:cs typeface="MV Boli" panose="02000500030200090000" pitchFamily="2" charset="0"/>
                </a:rPr>
                <a:t>Manger (NLM), </a:t>
              </a:r>
              <a:r>
                <a:rPr lang="en-US" sz="1800" b="1" dirty="0">
                  <a:solidFill>
                    <a:schemeClr val="tx2"/>
                  </a:solidFill>
                  <a:latin typeface="Cambria" panose="02040503050406030204" pitchFamily="18" charset="0"/>
                  <a:cs typeface="MV Boli" panose="02000500030200090000" pitchFamily="2" charset="0"/>
                </a:rPr>
                <a:t>which </a:t>
              </a:r>
              <a:r>
                <a:rPr lang="en-US" sz="1800" b="1" dirty="0" smtClean="0">
                  <a:solidFill>
                    <a:schemeClr val="tx2"/>
                  </a:solidFill>
                  <a:latin typeface="Cambria" panose="02040503050406030204" pitchFamily="18" charset="0"/>
                  <a:cs typeface="MV Boli" panose="02000500030200090000" pitchFamily="2" charset="0"/>
                </a:rPr>
                <a:t>services NFSv3 for coordinating </a:t>
              </a:r>
              <a:r>
                <a:rPr lang="en-US" sz="1800" b="1" dirty="0">
                  <a:solidFill>
                    <a:schemeClr val="tx2"/>
                  </a:solidFill>
                  <a:latin typeface="Cambria" panose="02040503050406030204" pitchFamily="18" charset="0"/>
                  <a:cs typeface="MV Boli" panose="02000500030200090000" pitchFamily="2" charset="0"/>
                </a:rPr>
                <a:t>the </a:t>
              </a:r>
              <a:r>
                <a:rPr lang="en-US" sz="1800" b="1" dirty="0" smtClean="0">
                  <a:solidFill>
                    <a:schemeClr val="tx2"/>
                  </a:solidFill>
                  <a:latin typeface="Cambria" panose="02040503050406030204" pitchFamily="18" charset="0"/>
                  <a:cs typeface="MV Boli" panose="02000500030200090000" pitchFamily="2" charset="0"/>
                </a:rPr>
                <a:t>file locks among </a:t>
              </a:r>
              <a:r>
                <a:rPr lang="en-US" sz="1800" b="1" dirty="0">
                  <a:solidFill>
                    <a:schemeClr val="tx2"/>
                  </a:solidFill>
                  <a:latin typeface="Cambria" panose="02040503050406030204" pitchFamily="18" charset="0"/>
                  <a:cs typeface="MV Boli" panose="02000500030200090000" pitchFamily="2" charset="0"/>
                </a:rPr>
                <a:t>different NFS clients</a:t>
              </a:r>
            </a:p>
          </p:txBody>
        </p:sp>
      </p:grpSp>
      <p:grpSp>
        <p:nvGrpSpPr>
          <p:cNvPr id="23" name="组合 22"/>
          <p:cNvGrpSpPr/>
          <p:nvPr/>
        </p:nvGrpSpPr>
        <p:grpSpPr>
          <a:xfrm>
            <a:off x="727200" y="3291164"/>
            <a:ext cx="7451998" cy="1173601"/>
            <a:chOff x="727200" y="3303690"/>
            <a:chExt cx="7451998" cy="1173601"/>
          </a:xfrm>
        </p:grpSpPr>
        <p:sp>
          <p:nvSpPr>
            <p:cNvPr id="20" name="右箭头 19"/>
            <p:cNvSpPr/>
            <p:nvPr/>
          </p:nvSpPr>
          <p:spPr>
            <a:xfrm>
              <a:off x="727200" y="3303691"/>
              <a:ext cx="2616500" cy="1173600"/>
            </a:xfrm>
            <a:prstGeom prst="rightArrow">
              <a:avLst>
                <a:gd name="adj1" fmla="val 64724"/>
                <a:gd name="adj2" fmla="val 50000"/>
              </a:avLst>
            </a:prstGeom>
            <a:solidFill>
              <a:schemeClr val="accent5">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b="1" dirty="0" smtClean="0">
                  <a:solidFill>
                    <a:schemeClr val="tx2"/>
                  </a:solidFill>
                  <a:latin typeface="Cambria" panose="02040503050406030204" pitchFamily="18" charset="0"/>
                </a:rPr>
                <a:t>NFSv4</a:t>
              </a:r>
            </a:p>
          </p:txBody>
        </p:sp>
        <p:sp>
          <p:nvSpPr>
            <p:cNvPr id="21" name="矩形 20"/>
            <p:cNvSpPr/>
            <p:nvPr/>
          </p:nvSpPr>
          <p:spPr>
            <a:xfrm>
              <a:off x="3898798" y="3303690"/>
              <a:ext cx="4280400" cy="923330"/>
            </a:xfrm>
            <a:prstGeom prst="rect">
              <a:avLst/>
            </a:prstGeom>
          </p:spPr>
          <p:txBody>
            <a:bodyPr wrap="square">
              <a:spAutoFit/>
            </a:bodyPr>
            <a:lstStyle/>
            <a:p>
              <a:pPr algn="ctr"/>
              <a:r>
                <a:rPr lang="en-US" sz="1800" b="1" dirty="0">
                  <a:solidFill>
                    <a:schemeClr val="tx2"/>
                  </a:solidFill>
                  <a:latin typeface="Cambria" panose="02040503050406030204" pitchFamily="18" charset="0"/>
                  <a:cs typeface="MV Boli" panose="02000500030200090000" pitchFamily="2" charset="0"/>
                </a:rPr>
                <a:t>NFSv4 </a:t>
              </a:r>
              <a:r>
                <a:rPr lang="en-US" sz="1800" b="1" dirty="0" smtClean="0">
                  <a:solidFill>
                    <a:schemeClr val="tx2"/>
                  </a:solidFill>
                  <a:latin typeface="Cambria" panose="02040503050406030204" pitchFamily="18" charset="0"/>
                  <a:cs typeface="MV Boli" panose="02000500030200090000" pitchFamily="2" charset="0"/>
                </a:rPr>
                <a:t>handles the locks natively, </a:t>
              </a:r>
              <a:r>
                <a:rPr lang="en-US" sz="1800" b="1" dirty="0">
                  <a:solidFill>
                    <a:schemeClr val="tx2"/>
                  </a:solidFill>
                  <a:latin typeface="Cambria" panose="02040503050406030204" pitchFamily="18" charset="0"/>
                  <a:cs typeface="MV Boli" panose="02000500030200090000" pitchFamily="2" charset="0"/>
                </a:rPr>
                <a:t>which maintains state-id to track any types of lock.   </a:t>
              </a:r>
            </a:p>
          </p:txBody>
        </p:sp>
      </p:grpSp>
    </p:spTree>
    <p:extLst>
      <p:ext uri="{BB962C8B-B14F-4D97-AF65-F5344CB8AC3E}">
        <p14:creationId xmlns:p14="http://schemas.microsoft.com/office/powerpoint/2010/main" val="3207407854"/>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Entities </a:t>
            </a:r>
            <a:endParaRPr lang="en-US" dirty="0">
              <a:solidFill>
                <a:schemeClr val="tx2"/>
              </a:solidFill>
              <a:latin typeface="Cambria" panose="02040503050406030204" pitchFamily="18" charset="0"/>
            </a:endParaRPr>
          </a:p>
        </p:txBody>
      </p:sp>
      <p:sp>
        <p:nvSpPr>
          <p:cNvPr id="10" name="Rectangle 3"/>
          <p:cNvSpPr/>
          <p:nvPr/>
        </p:nvSpPr>
        <p:spPr>
          <a:xfrm>
            <a:off x="4003199" y="1058428"/>
            <a:ext cx="2756197" cy="523220"/>
          </a:xfrm>
          <a:prstGeom prst="rect">
            <a:avLst/>
          </a:prstGeom>
        </p:spPr>
        <p:txBody>
          <a:bodyPr wrap="square">
            <a:spAutoFit/>
          </a:bodyPr>
          <a:lstStyle/>
          <a:p>
            <a:pPr lvl="0" algn="ctr"/>
            <a:r>
              <a:rPr lang="en-US" sz="2800" b="1" dirty="0" smtClean="0">
                <a:solidFill>
                  <a:schemeClr val="tx2">
                    <a:lumMod val="65000"/>
                  </a:schemeClr>
                </a:solidFill>
                <a:latin typeface="Cambria" panose="02040503050406030204" pitchFamily="18" charset="0"/>
                <a:cs typeface="MV Boli" panose="02000500030200090000" pitchFamily="2" charset="0"/>
              </a:rPr>
              <a:t>Client ID</a:t>
            </a:r>
          </a:p>
        </p:txBody>
      </p:sp>
      <p:sp>
        <p:nvSpPr>
          <p:cNvPr id="11" name="Rectangle 6"/>
          <p:cNvSpPr/>
          <p:nvPr/>
        </p:nvSpPr>
        <p:spPr>
          <a:xfrm>
            <a:off x="5381297" y="3197891"/>
            <a:ext cx="2129797" cy="461665"/>
          </a:xfrm>
          <a:prstGeom prst="rect">
            <a:avLst/>
          </a:prstGeom>
        </p:spPr>
        <p:txBody>
          <a:bodyPr wrap="square">
            <a:spAutoFit/>
          </a:bodyPr>
          <a:lstStyle/>
          <a:p>
            <a:pPr lvl="0" algn="ctr"/>
            <a:r>
              <a:rPr lang="en-US" b="1" dirty="0" smtClean="0">
                <a:solidFill>
                  <a:schemeClr val="accent2">
                    <a:lumMod val="40000"/>
                    <a:lumOff val="60000"/>
                  </a:schemeClr>
                </a:solidFill>
                <a:latin typeface="Cambria" panose="02040503050406030204" pitchFamily="18" charset="0"/>
                <a:cs typeface="MV Boli" panose="02000500030200090000" pitchFamily="2" charset="0"/>
              </a:rPr>
              <a:t>S</a:t>
            </a:r>
            <a:r>
              <a:rPr lang="en-US" sz="2400" b="1" dirty="0" smtClean="0">
                <a:solidFill>
                  <a:schemeClr val="accent2">
                    <a:lumMod val="40000"/>
                    <a:lumOff val="60000"/>
                  </a:schemeClr>
                </a:solidFill>
                <a:latin typeface="Cambria" panose="02040503050406030204" pitchFamily="18" charset="0"/>
                <a:cs typeface="MV Boli" panose="02000500030200090000" pitchFamily="2" charset="0"/>
              </a:rPr>
              <a:t>tate Owner </a:t>
            </a:r>
          </a:p>
        </p:txBody>
      </p:sp>
      <p:sp>
        <p:nvSpPr>
          <p:cNvPr id="12" name="Rectangle 7"/>
          <p:cNvSpPr/>
          <p:nvPr/>
        </p:nvSpPr>
        <p:spPr>
          <a:xfrm>
            <a:off x="3391308" y="1509799"/>
            <a:ext cx="2260799" cy="646331"/>
          </a:xfrm>
          <a:prstGeom prst="rect">
            <a:avLst/>
          </a:prstGeom>
        </p:spPr>
        <p:txBody>
          <a:bodyPr wrap="square">
            <a:spAutoFit/>
          </a:bodyPr>
          <a:lstStyle/>
          <a:p>
            <a:pPr lvl="0" algn="ctr"/>
            <a:r>
              <a:rPr lang="en-US" sz="3600" b="1" dirty="0" smtClean="0">
                <a:solidFill>
                  <a:schemeClr val="accent4">
                    <a:lumMod val="40000"/>
                    <a:lumOff val="60000"/>
                  </a:schemeClr>
                </a:solidFill>
                <a:latin typeface="Cambria" panose="02040503050406030204" pitchFamily="18" charset="0"/>
                <a:cs typeface="MV Boli" panose="02000500030200090000" pitchFamily="2" charset="0"/>
              </a:rPr>
              <a:t>State ID</a:t>
            </a:r>
          </a:p>
        </p:txBody>
      </p:sp>
      <p:sp>
        <p:nvSpPr>
          <p:cNvPr id="13" name="Rectangle 5"/>
          <p:cNvSpPr/>
          <p:nvPr/>
        </p:nvSpPr>
        <p:spPr>
          <a:xfrm>
            <a:off x="1946031" y="928216"/>
            <a:ext cx="2219557" cy="400110"/>
          </a:xfrm>
          <a:prstGeom prst="rect">
            <a:avLst/>
          </a:prstGeom>
        </p:spPr>
        <p:txBody>
          <a:bodyPr wrap="square">
            <a:spAutoFit/>
          </a:bodyPr>
          <a:lstStyle/>
          <a:p>
            <a:pPr lvl="0" algn="ctr"/>
            <a:r>
              <a:rPr lang="en-US" sz="2000" b="1" dirty="0" smtClean="0">
                <a:solidFill>
                  <a:schemeClr val="tx2"/>
                </a:solidFill>
                <a:latin typeface="Cambria" panose="02040503050406030204" pitchFamily="18" charset="0"/>
                <a:cs typeface="MV Boli" panose="02000500030200090000" pitchFamily="2" charset="0"/>
              </a:rPr>
              <a:t>Sequence ID</a:t>
            </a:r>
          </a:p>
        </p:txBody>
      </p:sp>
      <p:sp>
        <p:nvSpPr>
          <p:cNvPr id="14" name="Rectangle 8"/>
          <p:cNvSpPr/>
          <p:nvPr/>
        </p:nvSpPr>
        <p:spPr>
          <a:xfrm>
            <a:off x="6427904" y="1925298"/>
            <a:ext cx="1359397" cy="461665"/>
          </a:xfrm>
          <a:prstGeom prst="rect">
            <a:avLst/>
          </a:prstGeom>
        </p:spPr>
        <p:txBody>
          <a:bodyPr wrap="square">
            <a:spAutoFit/>
          </a:bodyPr>
          <a:lstStyle/>
          <a:p>
            <a:pPr lvl="0" algn="ctr"/>
            <a:r>
              <a:rPr lang="en-US" b="1" dirty="0">
                <a:solidFill>
                  <a:schemeClr val="tx2"/>
                </a:solidFill>
                <a:latin typeface="Cambria" panose="02040503050406030204" pitchFamily="18" charset="0"/>
                <a:cs typeface="MV Boli" panose="02000500030200090000" pitchFamily="2" charset="0"/>
              </a:rPr>
              <a:t>L</a:t>
            </a:r>
            <a:r>
              <a:rPr lang="en-US" sz="2400" b="1" dirty="0" smtClean="0">
                <a:solidFill>
                  <a:schemeClr val="tx2"/>
                </a:solidFill>
                <a:latin typeface="Cambria" panose="02040503050406030204" pitchFamily="18" charset="0"/>
                <a:cs typeface="MV Boli" panose="02000500030200090000" pitchFamily="2" charset="0"/>
              </a:rPr>
              <a:t>ease</a:t>
            </a:r>
          </a:p>
        </p:txBody>
      </p:sp>
      <p:sp>
        <p:nvSpPr>
          <p:cNvPr id="15" name="Rectangle 9"/>
          <p:cNvSpPr/>
          <p:nvPr/>
        </p:nvSpPr>
        <p:spPr>
          <a:xfrm>
            <a:off x="3610096" y="2503632"/>
            <a:ext cx="3149300" cy="523220"/>
          </a:xfrm>
          <a:prstGeom prst="rect">
            <a:avLst/>
          </a:prstGeom>
        </p:spPr>
        <p:txBody>
          <a:bodyPr wrap="square">
            <a:spAutoFit/>
          </a:bodyPr>
          <a:lstStyle/>
          <a:p>
            <a:pPr lvl="0" algn="ctr"/>
            <a:r>
              <a:rPr lang="en-US" sz="2800" b="1" dirty="0">
                <a:solidFill>
                  <a:schemeClr val="accent5">
                    <a:lumMod val="40000"/>
                    <a:lumOff val="60000"/>
                  </a:schemeClr>
                </a:solidFill>
                <a:latin typeface="Cambria" panose="02040503050406030204" pitchFamily="18" charset="0"/>
                <a:cs typeface="MV Boli" panose="02000500030200090000" pitchFamily="2" charset="0"/>
              </a:rPr>
              <a:t>B</a:t>
            </a:r>
            <a:r>
              <a:rPr lang="en-US" sz="2800" b="1" dirty="0" smtClean="0">
                <a:solidFill>
                  <a:schemeClr val="accent5">
                    <a:lumMod val="40000"/>
                    <a:lumOff val="60000"/>
                  </a:schemeClr>
                </a:solidFill>
                <a:latin typeface="Cambria" panose="02040503050406030204" pitchFamily="18" charset="0"/>
                <a:cs typeface="MV Boli" panose="02000500030200090000" pitchFamily="2" charset="0"/>
              </a:rPr>
              <a:t>locking </a:t>
            </a:r>
            <a:r>
              <a:rPr lang="en-US" sz="2800" b="1" dirty="0">
                <a:solidFill>
                  <a:schemeClr val="accent5">
                    <a:lumMod val="40000"/>
                    <a:lumOff val="60000"/>
                  </a:schemeClr>
                </a:solidFill>
                <a:latin typeface="Cambria" panose="02040503050406030204" pitchFamily="18" charset="0"/>
                <a:cs typeface="MV Boli" panose="02000500030200090000" pitchFamily="2" charset="0"/>
              </a:rPr>
              <a:t>L</a:t>
            </a:r>
            <a:r>
              <a:rPr lang="en-US" sz="2800" b="1" dirty="0" smtClean="0">
                <a:solidFill>
                  <a:schemeClr val="accent5">
                    <a:lumMod val="40000"/>
                    <a:lumOff val="60000"/>
                  </a:schemeClr>
                </a:solidFill>
                <a:latin typeface="Cambria" panose="02040503050406030204" pitchFamily="18" charset="0"/>
                <a:cs typeface="MV Boli" panose="02000500030200090000" pitchFamily="2" charset="0"/>
              </a:rPr>
              <a:t>ock</a:t>
            </a:r>
          </a:p>
        </p:txBody>
      </p:sp>
      <p:sp>
        <p:nvSpPr>
          <p:cNvPr id="16" name="Rectangle 10"/>
          <p:cNvSpPr/>
          <p:nvPr/>
        </p:nvSpPr>
        <p:spPr>
          <a:xfrm>
            <a:off x="518639" y="2900548"/>
            <a:ext cx="2998833" cy="523220"/>
          </a:xfrm>
          <a:prstGeom prst="rect">
            <a:avLst/>
          </a:prstGeom>
        </p:spPr>
        <p:txBody>
          <a:bodyPr wrap="square">
            <a:spAutoFit/>
          </a:bodyPr>
          <a:lstStyle/>
          <a:p>
            <a:pPr lvl="0" algn="ctr"/>
            <a:r>
              <a:rPr lang="en-US" sz="2800" b="1" dirty="0">
                <a:solidFill>
                  <a:schemeClr val="tx2"/>
                </a:solidFill>
                <a:latin typeface="Cambria" panose="02040503050406030204" pitchFamily="18" charset="0"/>
                <a:cs typeface="MV Boli" panose="02000500030200090000" pitchFamily="2" charset="0"/>
              </a:rPr>
              <a:t>A</a:t>
            </a:r>
            <a:r>
              <a:rPr lang="en-US" sz="2800" b="1" dirty="0" smtClean="0">
                <a:solidFill>
                  <a:schemeClr val="tx2"/>
                </a:solidFill>
                <a:latin typeface="Cambria" panose="02040503050406030204" pitchFamily="18" charset="0"/>
                <a:cs typeface="MV Boli" panose="02000500030200090000" pitchFamily="2" charset="0"/>
              </a:rPr>
              <a:t>dvisory Locks</a:t>
            </a:r>
          </a:p>
        </p:txBody>
      </p:sp>
      <p:sp>
        <p:nvSpPr>
          <p:cNvPr id="18" name="Rectangle 9"/>
          <p:cNvSpPr/>
          <p:nvPr/>
        </p:nvSpPr>
        <p:spPr>
          <a:xfrm>
            <a:off x="3610096" y="4029973"/>
            <a:ext cx="3191400" cy="523220"/>
          </a:xfrm>
          <a:prstGeom prst="rect">
            <a:avLst/>
          </a:prstGeom>
        </p:spPr>
        <p:txBody>
          <a:bodyPr wrap="square">
            <a:spAutoFit/>
          </a:bodyPr>
          <a:lstStyle/>
          <a:p>
            <a:pPr lvl="0" algn="ctr"/>
            <a:r>
              <a:rPr lang="en-US" sz="2800" b="1" dirty="0">
                <a:solidFill>
                  <a:schemeClr val="accent3">
                    <a:lumMod val="20000"/>
                    <a:lumOff val="80000"/>
                  </a:schemeClr>
                </a:solidFill>
                <a:latin typeface="Cambria" panose="02040503050406030204" pitchFamily="18" charset="0"/>
                <a:cs typeface="MV Boli" panose="02000500030200090000" pitchFamily="2" charset="0"/>
              </a:rPr>
              <a:t>M</a:t>
            </a:r>
            <a:r>
              <a:rPr lang="en-US" sz="2800" b="1" dirty="0" smtClean="0">
                <a:solidFill>
                  <a:schemeClr val="accent3">
                    <a:lumMod val="20000"/>
                    <a:lumOff val="80000"/>
                  </a:schemeClr>
                </a:solidFill>
                <a:latin typeface="Cambria" panose="02040503050406030204" pitchFamily="18" charset="0"/>
                <a:cs typeface="MV Boli" panose="02000500030200090000" pitchFamily="2" charset="0"/>
              </a:rPr>
              <a:t>andatory </a:t>
            </a:r>
            <a:r>
              <a:rPr lang="en-US" sz="2800" b="1" dirty="0">
                <a:solidFill>
                  <a:schemeClr val="accent3">
                    <a:lumMod val="20000"/>
                    <a:lumOff val="80000"/>
                  </a:schemeClr>
                </a:solidFill>
                <a:latin typeface="Cambria" panose="02040503050406030204" pitchFamily="18" charset="0"/>
                <a:cs typeface="MV Boli" panose="02000500030200090000" pitchFamily="2" charset="0"/>
              </a:rPr>
              <a:t>L</a:t>
            </a:r>
            <a:r>
              <a:rPr lang="en-US" sz="2800" b="1" dirty="0" smtClean="0">
                <a:solidFill>
                  <a:schemeClr val="accent3">
                    <a:lumMod val="20000"/>
                    <a:lumOff val="80000"/>
                  </a:schemeClr>
                </a:solidFill>
                <a:latin typeface="Cambria" panose="02040503050406030204" pitchFamily="18" charset="0"/>
                <a:cs typeface="MV Boli" panose="02000500030200090000" pitchFamily="2" charset="0"/>
              </a:rPr>
              <a:t>ocks</a:t>
            </a:r>
          </a:p>
        </p:txBody>
      </p:sp>
      <p:sp>
        <p:nvSpPr>
          <p:cNvPr id="24" name="Rectangle 8"/>
          <p:cNvSpPr/>
          <p:nvPr/>
        </p:nvSpPr>
        <p:spPr>
          <a:xfrm>
            <a:off x="1643901" y="2072744"/>
            <a:ext cx="1873571" cy="461665"/>
          </a:xfrm>
          <a:prstGeom prst="rect">
            <a:avLst/>
          </a:prstGeom>
        </p:spPr>
        <p:txBody>
          <a:bodyPr wrap="square">
            <a:spAutoFit/>
          </a:bodyPr>
          <a:lstStyle/>
          <a:p>
            <a:pPr lvl="0" algn="ctr"/>
            <a:r>
              <a:rPr lang="en-US" b="1" dirty="0" smtClean="0">
                <a:solidFill>
                  <a:schemeClr val="accent1">
                    <a:lumMod val="60000"/>
                    <a:lumOff val="40000"/>
                  </a:schemeClr>
                </a:solidFill>
                <a:latin typeface="Cambria" panose="02040503050406030204" pitchFamily="18" charset="0"/>
                <a:cs typeface="MV Boli" panose="02000500030200090000" pitchFamily="2" charset="0"/>
              </a:rPr>
              <a:t>Delegation</a:t>
            </a:r>
            <a:endParaRPr lang="en-US" sz="2400" b="1" dirty="0" smtClean="0">
              <a:solidFill>
                <a:schemeClr val="accent1">
                  <a:lumMod val="60000"/>
                  <a:lumOff val="40000"/>
                </a:schemeClr>
              </a:solidFill>
              <a:latin typeface="Cambria" panose="02040503050406030204" pitchFamily="18" charset="0"/>
              <a:cs typeface="MV Boli" panose="02000500030200090000" pitchFamily="2" charset="0"/>
            </a:endParaRPr>
          </a:p>
        </p:txBody>
      </p:sp>
      <p:sp>
        <p:nvSpPr>
          <p:cNvPr id="17" name="Rectangle 8"/>
          <p:cNvSpPr/>
          <p:nvPr/>
        </p:nvSpPr>
        <p:spPr>
          <a:xfrm>
            <a:off x="1891096" y="3392991"/>
            <a:ext cx="2889571" cy="461665"/>
          </a:xfrm>
          <a:prstGeom prst="rect">
            <a:avLst/>
          </a:prstGeom>
        </p:spPr>
        <p:txBody>
          <a:bodyPr wrap="square">
            <a:spAutoFit/>
          </a:bodyPr>
          <a:lstStyle/>
          <a:p>
            <a:pPr lvl="0" algn="ctr"/>
            <a:r>
              <a:rPr lang="en-US" b="1" dirty="0" smtClean="0">
                <a:solidFill>
                  <a:schemeClr val="accent6">
                    <a:lumMod val="20000"/>
                    <a:lumOff val="80000"/>
                  </a:schemeClr>
                </a:solidFill>
                <a:latin typeface="Cambria" panose="02040503050406030204" pitchFamily="18" charset="0"/>
                <a:cs typeface="MV Boli" panose="02000500030200090000" pitchFamily="2" charset="0"/>
              </a:rPr>
              <a:t>Delegation Recall</a:t>
            </a:r>
            <a:endParaRPr lang="en-US" sz="2400" b="1" dirty="0" smtClean="0">
              <a:solidFill>
                <a:schemeClr val="accent6">
                  <a:lumMod val="20000"/>
                  <a:lumOff val="80000"/>
                </a:schemeClr>
              </a:solidFill>
              <a:latin typeface="Cambria" panose="02040503050406030204" pitchFamily="18" charset="0"/>
              <a:cs typeface="MV Boli" panose="02000500030200090000" pitchFamily="2" charset="0"/>
            </a:endParaRPr>
          </a:p>
        </p:txBody>
      </p:sp>
    </p:spTree>
    <p:extLst>
      <p:ext uri="{BB962C8B-B14F-4D97-AF65-F5344CB8AC3E}">
        <p14:creationId xmlns:p14="http://schemas.microsoft.com/office/powerpoint/2010/main" val="254828433"/>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Head Explosion</a:t>
            </a:r>
            <a:endParaRPr lang="en-US" dirty="0">
              <a:solidFill>
                <a:schemeClr val="tx2"/>
              </a:solidFill>
              <a:latin typeface="Cambria" panose="02040503050406030204" pitchFamily="18" charset="0"/>
            </a:endParaRPr>
          </a:p>
        </p:txBody>
      </p:sp>
      <p:sp>
        <p:nvSpPr>
          <p:cNvPr id="27" name="矩形 26"/>
          <p:cNvSpPr/>
          <p:nvPr/>
        </p:nvSpPr>
        <p:spPr>
          <a:xfrm>
            <a:off x="1413530" y="3250866"/>
            <a:ext cx="1101600" cy="1263533"/>
          </a:xfrm>
          <a:prstGeom prst="rect">
            <a:avLst/>
          </a:prstGeom>
          <a:solidFill>
            <a:schemeClr val="accent1">
              <a:lumMod val="20000"/>
              <a:lumOff val="80000"/>
              <a:alpha val="8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400" b="1" dirty="0" smtClean="0">
                <a:solidFill>
                  <a:schemeClr val="accent1"/>
                </a:solidFill>
                <a:latin typeface="Cambria" panose="02040503050406030204" pitchFamily="18" charset="0"/>
              </a:rPr>
              <a:t>Seq-id</a:t>
            </a:r>
          </a:p>
        </p:txBody>
      </p:sp>
      <p:sp>
        <p:nvSpPr>
          <p:cNvPr id="28" name="矩形 27"/>
          <p:cNvSpPr/>
          <p:nvPr/>
        </p:nvSpPr>
        <p:spPr>
          <a:xfrm>
            <a:off x="2392730" y="2385690"/>
            <a:ext cx="1101600" cy="2128710"/>
          </a:xfrm>
          <a:prstGeom prst="rect">
            <a:avLst/>
          </a:prstGeom>
          <a:solidFill>
            <a:schemeClr val="tx1">
              <a:lumMod val="20000"/>
              <a:lumOff val="80000"/>
              <a:alpha val="8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400" b="1" dirty="0" smtClean="0">
                <a:solidFill>
                  <a:schemeClr val="accent1"/>
                </a:solidFill>
                <a:latin typeface="Cambria" panose="02040503050406030204" pitchFamily="18" charset="0"/>
              </a:rPr>
              <a:t>Client-id</a:t>
            </a:r>
          </a:p>
        </p:txBody>
      </p:sp>
      <p:sp>
        <p:nvSpPr>
          <p:cNvPr id="30" name="矩形 29"/>
          <p:cNvSpPr/>
          <p:nvPr/>
        </p:nvSpPr>
        <p:spPr>
          <a:xfrm>
            <a:off x="3383630" y="2902306"/>
            <a:ext cx="1101600" cy="1612093"/>
          </a:xfrm>
          <a:prstGeom prst="rect">
            <a:avLst/>
          </a:prstGeom>
          <a:solidFill>
            <a:schemeClr val="tx1">
              <a:lumMod val="60000"/>
              <a:lumOff val="40000"/>
              <a:alpha val="8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200" b="1" dirty="0" smtClean="0">
                <a:solidFill>
                  <a:schemeClr val="tx2"/>
                </a:solidFill>
                <a:latin typeface="Cambria" panose="02040503050406030204" pitchFamily="18" charset="0"/>
              </a:rPr>
              <a:t>Delegation &amp;</a:t>
            </a:r>
            <a:r>
              <a:rPr lang="en-US" sz="1200" b="1" dirty="0">
                <a:solidFill>
                  <a:schemeClr val="tx2"/>
                </a:solidFill>
                <a:latin typeface="Cambria" panose="02040503050406030204" pitchFamily="18" charset="0"/>
              </a:rPr>
              <a:t> </a:t>
            </a:r>
            <a:r>
              <a:rPr lang="en-US" sz="1200" b="1" dirty="0" smtClean="0">
                <a:solidFill>
                  <a:schemeClr val="tx2"/>
                </a:solidFill>
                <a:latin typeface="Cambria" panose="02040503050406030204" pitchFamily="18" charset="0"/>
              </a:rPr>
              <a:t>Recall</a:t>
            </a:r>
          </a:p>
        </p:txBody>
      </p:sp>
      <p:sp>
        <p:nvSpPr>
          <p:cNvPr id="31" name="矩形 30"/>
          <p:cNvSpPr/>
          <p:nvPr/>
        </p:nvSpPr>
        <p:spPr>
          <a:xfrm>
            <a:off x="4403330" y="1737360"/>
            <a:ext cx="1101600" cy="2777040"/>
          </a:xfrm>
          <a:prstGeom prst="rect">
            <a:avLst/>
          </a:prstGeom>
          <a:solidFill>
            <a:schemeClr val="accent1">
              <a:lumMod val="40000"/>
              <a:lumOff val="60000"/>
              <a:alpha val="8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600" b="1" dirty="0" smtClean="0">
                <a:solidFill>
                  <a:schemeClr val="accent1"/>
                </a:solidFill>
                <a:latin typeface="Cambria" panose="02040503050406030204" pitchFamily="18" charset="0"/>
              </a:rPr>
              <a:t>State-id</a:t>
            </a:r>
          </a:p>
        </p:txBody>
      </p:sp>
      <p:sp>
        <p:nvSpPr>
          <p:cNvPr id="32" name="矩形 31"/>
          <p:cNvSpPr/>
          <p:nvPr/>
        </p:nvSpPr>
        <p:spPr>
          <a:xfrm>
            <a:off x="5434730" y="2335894"/>
            <a:ext cx="1101600" cy="2178505"/>
          </a:xfrm>
          <a:prstGeom prst="rect">
            <a:avLst/>
          </a:prstGeom>
          <a:solidFill>
            <a:schemeClr val="accent2">
              <a:alpha val="85000"/>
            </a:schemeClr>
          </a:solidFill>
          <a:ln w="12700" cmpd="sng">
            <a:noFill/>
          </a:ln>
          <a:effectLst/>
        </p:spPr>
        <p:txBody>
          <a:bodyPr rot="0" spcFirstLastPara="0" vert="horz" wrap="square" lIns="182880" tIns="137160" rIns="137160" bIns="13716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a:lnSpc>
                <a:spcPct val="90000"/>
              </a:lnSpc>
              <a:spcBef>
                <a:spcPts val="600"/>
              </a:spcBef>
              <a:spcAft>
                <a:spcPts val="0"/>
              </a:spcAft>
            </a:pPr>
            <a:r>
              <a:rPr lang="en-US" sz="1100" b="1" dirty="0" smtClean="0">
                <a:solidFill>
                  <a:schemeClr val="tx2"/>
                </a:solidFill>
                <a:latin typeface="Cambria" panose="02040503050406030204" pitchFamily="18" charset="0"/>
              </a:rPr>
              <a:t>Advisory Mandatory Locks</a:t>
            </a:r>
          </a:p>
        </p:txBody>
      </p:sp>
      <p:sp>
        <p:nvSpPr>
          <p:cNvPr id="33" name="矩形 32"/>
          <p:cNvSpPr/>
          <p:nvPr/>
        </p:nvSpPr>
        <p:spPr>
          <a:xfrm>
            <a:off x="6442730" y="2597316"/>
            <a:ext cx="1101600" cy="1917084"/>
          </a:xfrm>
          <a:prstGeom prst="rect">
            <a:avLst/>
          </a:prstGeom>
          <a:solidFill>
            <a:schemeClr val="accent5">
              <a:lumMod val="75000"/>
              <a:alpha val="85000"/>
            </a:schemeClr>
          </a:solidFill>
          <a:ln w="12700" cmpd="sng">
            <a:noFill/>
          </a:ln>
          <a:effectLst/>
        </p:spPr>
        <p:txBody>
          <a:bodyPr rot="0" spcFirstLastPara="0" vert="horz" wrap="square" lIns="182880" tIns="137160" rIns="137160" bIns="13716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a:lnSpc>
                <a:spcPct val="90000"/>
              </a:lnSpc>
              <a:spcBef>
                <a:spcPts val="600"/>
              </a:spcBef>
              <a:spcAft>
                <a:spcPts val="0"/>
              </a:spcAft>
            </a:pPr>
            <a:r>
              <a:rPr lang="en-US" sz="900" b="1" dirty="0" smtClean="0">
                <a:solidFill>
                  <a:schemeClr val="tx2"/>
                </a:solidFill>
                <a:latin typeface="Cambria" panose="02040503050406030204" pitchFamily="18" charset="0"/>
              </a:rPr>
              <a:t>Blocking</a:t>
            </a:r>
          </a:p>
          <a:p>
            <a:pPr algn="ctr">
              <a:lnSpc>
                <a:spcPct val="90000"/>
              </a:lnSpc>
              <a:spcBef>
                <a:spcPts val="600"/>
              </a:spcBef>
              <a:spcAft>
                <a:spcPts val="0"/>
              </a:spcAft>
            </a:pPr>
            <a:r>
              <a:rPr lang="en-US" sz="900" b="1" dirty="0" smtClean="0">
                <a:solidFill>
                  <a:schemeClr val="tx2"/>
                </a:solidFill>
                <a:latin typeface="Cambria" panose="02040503050406030204" pitchFamily="18" charset="0"/>
              </a:rPr>
              <a:t>Non- blocking</a:t>
            </a:r>
          </a:p>
          <a:p>
            <a:pPr algn="ctr">
              <a:lnSpc>
                <a:spcPct val="90000"/>
              </a:lnSpc>
              <a:spcBef>
                <a:spcPts val="600"/>
              </a:spcBef>
              <a:spcAft>
                <a:spcPts val="0"/>
              </a:spcAft>
            </a:pPr>
            <a:r>
              <a:rPr lang="en-US" sz="900" b="1" dirty="0" smtClean="0">
                <a:solidFill>
                  <a:schemeClr val="tx2"/>
                </a:solidFill>
                <a:latin typeface="Cambria" panose="02040503050406030204" pitchFamily="18" charset="0"/>
              </a:rPr>
              <a:t>Locks</a:t>
            </a:r>
          </a:p>
        </p:txBody>
      </p:sp>
      <p:sp>
        <p:nvSpPr>
          <p:cNvPr id="34" name="文本框 33"/>
          <p:cNvSpPr txBox="1"/>
          <p:nvPr/>
        </p:nvSpPr>
        <p:spPr>
          <a:xfrm>
            <a:off x="656600" y="896531"/>
            <a:ext cx="7846598" cy="646331"/>
          </a:xfrm>
          <a:prstGeom prst="rect">
            <a:avLst/>
          </a:prstGeom>
          <a:noFill/>
        </p:spPr>
        <p:txBody>
          <a:bodyPr wrap="square" rtlCol="0">
            <a:spAutoFit/>
          </a:bodyPr>
          <a:lstStyle/>
          <a:p>
            <a:pPr algn="ctr">
              <a:spcBef>
                <a:spcPts val="0"/>
              </a:spcBef>
              <a:spcAft>
                <a:spcPts val="0"/>
              </a:spcAft>
              <a:buClr>
                <a:schemeClr val="bg1"/>
              </a:buClr>
            </a:pPr>
            <a:r>
              <a:rPr lang="en-US" sz="1800" b="1" dirty="0" smtClean="0">
                <a:solidFill>
                  <a:schemeClr val="tx2"/>
                </a:solidFill>
                <a:latin typeface="Cambria" panose="02040503050406030204" pitchFamily="18" charset="0"/>
              </a:rPr>
              <a:t>Entities covered in slides were correlated to each other and some of those are complex and abstract</a:t>
            </a:r>
          </a:p>
        </p:txBody>
      </p:sp>
    </p:spTree>
    <p:extLst>
      <p:ext uri="{BB962C8B-B14F-4D97-AF65-F5344CB8AC3E}">
        <p14:creationId xmlns:p14="http://schemas.microsoft.com/office/powerpoint/2010/main" val="3089726703"/>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003040" y="0"/>
            <a:ext cx="5166360" cy="5132070"/>
            <a:chOff x="4869180" y="639044"/>
            <a:chExt cx="3688080" cy="3621571"/>
          </a:xfrm>
        </p:grpSpPr>
        <p:sp>
          <p:nvSpPr>
            <p:cNvPr id="7" name="椭圆 6"/>
            <p:cNvSpPr/>
            <p:nvPr/>
          </p:nvSpPr>
          <p:spPr>
            <a:xfrm>
              <a:off x="6370320" y="1377492"/>
              <a:ext cx="2186940" cy="2214302"/>
            </a:xfrm>
            <a:prstGeom prst="ellipse">
              <a:avLst/>
            </a:prstGeom>
            <a:solidFill>
              <a:schemeClr val="tx2">
                <a:alpha val="1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2" name="椭圆 1"/>
            <p:cNvSpPr/>
            <p:nvPr/>
          </p:nvSpPr>
          <p:spPr>
            <a:xfrm>
              <a:off x="4869180" y="639044"/>
              <a:ext cx="3688080" cy="3621571"/>
            </a:xfrm>
            <a:prstGeom prst="ellipse">
              <a:avLst/>
            </a:prstGeom>
            <a:solidFill>
              <a:schemeClr val="tx2">
                <a:alpha val="1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grpSp>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Most Popular Doubts </a:t>
            </a:r>
            <a:br>
              <a:rPr lang="en-US" dirty="0" smtClean="0">
                <a:solidFill>
                  <a:schemeClr val="tx2"/>
                </a:solidFill>
                <a:latin typeface="Cambria" panose="02040503050406030204" pitchFamily="18" charset="0"/>
              </a:rPr>
            </a:br>
            <a:r>
              <a:rPr lang="en-US" dirty="0" smtClean="0">
                <a:solidFill>
                  <a:schemeClr val="tx2"/>
                </a:solidFill>
                <a:latin typeface="Cambria" panose="02040503050406030204" pitchFamily="18" charset="0"/>
              </a:rPr>
              <a:t>When Talking about File Lock</a:t>
            </a:r>
            <a:endParaRPr lang="en-US" dirty="0">
              <a:solidFill>
                <a:schemeClr val="tx2"/>
              </a:solidFill>
              <a:latin typeface="Cambria" panose="02040503050406030204" pitchFamily="18" charset="0"/>
            </a:endParaRPr>
          </a:p>
        </p:txBody>
      </p:sp>
      <p:sp>
        <p:nvSpPr>
          <p:cNvPr id="23" name="Rectangle 28"/>
          <p:cNvSpPr/>
          <p:nvPr/>
        </p:nvSpPr>
        <p:spPr>
          <a:xfrm>
            <a:off x="197976" y="1234612"/>
            <a:ext cx="7414262" cy="369332"/>
          </a:xfrm>
          <a:prstGeom prst="rect">
            <a:avLst/>
          </a:prstGeom>
          <a:noFill/>
        </p:spPr>
        <p:txBody>
          <a:bodyPr wrap="square">
            <a:spAutoFit/>
          </a:bodyPr>
          <a:lstStyle/>
          <a:p>
            <a:pPr marL="285750" lvl="0" indent="-285750">
              <a:buFont typeface="Arial" panose="020B0604020202020204" pitchFamily="34" charset="0"/>
              <a:buChar char="•"/>
            </a:pPr>
            <a:r>
              <a:rPr lang="en-US" sz="1800" b="1" dirty="0" smtClean="0">
                <a:solidFill>
                  <a:schemeClr val="tx2"/>
                </a:solidFill>
                <a:latin typeface="Cambria" panose="02040503050406030204" pitchFamily="18" charset="0"/>
                <a:cs typeface="MV Boli" panose="02000500030200090000" pitchFamily="2" charset="0"/>
              </a:rPr>
              <a:t>Will a NFS ‘write’ open necessarily triggers a exclusive lock?</a:t>
            </a:r>
          </a:p>
        </p:txBody>
      </p:sp>
      <p:sp>
        <p:nvSpPr>
          <p:cNvPr id="8" name="Rectangle 28"/>
          <p:cNvSpPr/>
          <p:nvPr/>
        </p:nvSpPr>
        <p:spPr>
          <a:xfrm>
            <a:off x="197976" y="1662762"/>
            <a:ext cx="7414262" cy="369332"/>
          </a:xfrm>
          <a:prstGeom prst="rect">
            <a:avLst/>
          </a:prstGeom>
          <a:noFill/>
        </p:spPr>
        <p:txBody>
          <a:bodyPr wrap="square">
            <a:spAutoFit/>
          </a:bodyPr>
          <a:lstStyle/>
          <a:p>
            <a:pPr marL="285750" lvl="0" indent="-285750">
              <a:buFont typeface="Arial" panose="020B0604020202020204" pitchFamily="34" charset="0"/>
              <a:buChar char="•"/>
            </a:pPr>
            <a:r>
              <a:rPr lang="en-US" sz="1800" b="1" dirty="0" smtClean="0">
                <a:solidFill>
                  <a:schemeClr val="tx2"/>
                </a:solidFill>
                <a:latin typeface="Cambria" panose="02040503050406030204" pitchFamily="18" charset="0"/>
                <a:cs typeface="MV Boli" panose="02000500030200090000" pitchFamily="2" charset="0"/>
              </a:rPr>
              <a:t>How long a delegation for a file/directory will lasts? </a:t>
            </a:r>
          </a:p>
        </p:txBody>
      </p:sp>
      <p:sp>
        <p:nvSpPr>
          <p:cNvPr id="9" name="Rectangle 28"/>
          <p:cNvSpPr/>
          <p:nvPr/>
        </p:nvSpPr>
        <p:spPr>
          <a:xfrm>
            <a:off x="197976" y="2054777"/>
            <a:ext cx="8571374" cy="369332"/>
          </a:xfrm>
          <a:prstGeom prst="rect">
            <a:avLst/>
          </a:prstGeom>
          <a:noFill/>
        </p:spPr>
        <p:txBody>
          <a:bodyPr wrap="square">
            <a:spAutoFit/>
          </a:bodyPr>
          <a:lstStyle/>
          <a:p>
            <a:pPr marL="285750" lvl="0" indent="-285750">
              <a:buFont typeface="Arial" panose="020B0604020202020204" pitchFamily="34" charset="0"/>
              <a:buChar char="•"/>
            </a:pPr>
            <a:r>
              <a:rPr lang="en-US" sz="1800" b="1" dirty="0" smtClean="0">
                <a:solidFill>
                  <a:schemeClr val="tx2"/>
                </a:solidFill>
                <a:latin typeface="Cambria" panose="02040503050406030204" pitchFamily="18" charset="0"/>
                <a:cs typeface="MV Boli" panose="02000500030200090000" pitchFamily="2" charset="0"/>
              </a:rPr>
              <a:t>How NFS handle concurrent locks from the same client and diff clients?</a:t>
            </a:r>
          </a:p>
        </p:txBody>
      </p:sp>
      <p:sp>
        <p:nvSpPr>
          <p:cNvPr id="10" name="Rectangle 28"/>
          <p:cNvSpPr/>
          <p:nvPr/>
        </p:nvSpPr>
        <p:spPr>
          <a:xfrm>
            <a:off x="197976" y="3379348"/>
            <a:ext cx="8326196" cy="369332"/>
          </a:xfrm>
          <a:prstGeom prst="rect">
            <a:avLst/>
          </a:prstGeom>
          <a:noFill/>
        </p:spPr>
        <p:txBody>
          <a:bodyPr wrap="square">
            <a:spAutoFit/>
          </a:bodyPr>
          <a:lstStyle/>
          <a:p>
            <a:pPr marL="285750" lvl="0" indent="-285750">
              <a:buFont typeface="Arial" panose="020B0604020202020204" pitchFamily="34" charset="0"/>
              <a:buChar char="•"/>
            </a:pPr>
            <a:r>
              <a:rPr lang="en-US" sz="1800" b="1" dirty="0" smtClean="0">
                <a:solidFill>
                  <a:schemeClr val="tx2"/>
                </a:solidFill>
                <a:latin typeface="Cambria" panose="02040503050406030204" pitchFamily="18" charset="0"/>
                <a:cs typeface="MV Boli" panose="02000500030200090000" pitchFamily="2" charset="0"/>
              </a:rPr>
              <a:t>What’s the difference between NFS lock and CIFS lock? </a:t>
            </a:r>
          </a:p>
        </p:txBody>
      </p:sp>
      <p:sp>
        <p:nvSpPr>
          <p:cNvPr id="12" name="Rectangle 28"/>
          <p:cNvSpPr/>
          <p:nvPr/>
        </p:nvSpPr>
        <p:spPr>
          <a:xfrm>
            <a:off x="197976" y="3817182"/>
            <a:ext cx="8326196" cy="369332"/>
          </a:xfrm>
          <a:prstGeom prst="rect">
            <a:avLst/>
          </a:prstGeom>
          <a:noFill/>
        </p:spPr>
        <p:txBody>
          <a:bodyPr wrap="square">
            <a:spAutoFit/>
          </a:bodyPr>
          <a:lstStyle/>
          <a:p>
            <a:pPr marL="285750" lvl="0" indent="-285750">
              <a:buFont typeface="Arial" panose="020B0604020202020204" pitchFamily="34" charset="0"/>
              <a:buChar char="•"/>
            </a:pPr>
            <a:r>
              <a:rPr lang="en-US" sz="1800" b="1" dirty="0" smtClean="0">
                <a:solidFill>
                  <a:schemeClr val="tx2"/>
                </a:solidFill>
                <a:latin typeface="Cambria" panose="02040503050406030204" pitchFamily="18" charset="0"/>
                <a:cs typeface="MV Boli" panose="02000500030200090000" pitchFamily="2" charset="0"/>
              </a:rPr>
              <a:t>Are NFS lock and CIFS compatible with each other?</a:t>
            </a:r>
          </a:p>
        </p:txBody>
      </p:sp>
      <p:sp>
        <p:nvSpPr>
          <p:cNvPr id="14" name="Rectangle 28"/>
          <p:cNvSpPr/>
          <p:nvPr/>
        </p:nvSpPr>
        <p:spPr>
          <a:xfrm>
            <a:off x="197976" y="2515583"/>
            <a:ext cx="8326196" cy="369332"/>
          </a:xfrm>
          <a:prstGeom prst="rect">
            <a:avLst/>
          </a:prstGeom>
          <a:noFill/>
        </p:spPr>
        <p:txBody>
          <a:bodyPr wrap="square">
            <a:spAutoFit/>
          </a:bodyPr>
          <a:lstStyle/>
          <a:p>
            <a:pPr marL="285750" lvl="0" indent="-285750">
              <a:buFont typeface="Arial" panose="020B0604020202020204" pitchFamily="34" charset="0"/>
              <a:buChar char="•"/>
            </a:pPr>
            <a:r>
              <a:rPr lang="en-US" sz="1800" b="1" dirty="0" smtClean="0">
                <a:solidFill>
                  <a:schemeClr val="tx2"/>
                </a:solidFill>
                <a:latin typeface="Cambria" panose="02040503050406030204" pitchFamily="18" charset="0"/>
                <a:cs typeface="MV Boli" panose="02000500030200090000" pitchFamily="2" charset="0"/>
              </a:rPr>
              <a:t>What’s the difference between blocking lock and non-blocking lock?</a:t>
            </a:r>
          </a:p>
        </p:txBody>
      </p:sp>
      <p:sp>
        <p:nvSpPr>
          <p:cNvPr id="15" name="Rectangle 28"/>
          <p:cNvSpPr/>
          <p:nvPr/>
        </p:nvSpPr>
        <p:spPr>
          <a:xfrm>
            <a:off x="197976" y="2943733"/>
            <a:ext cx="8326196" cy="369332"/>
          </a:xfrm>
          <a:prstGeom prst="rect">
            <a:avLst/>
          </a:prstGeom>
          <a:noFill/>
        </p:spPr>
        <p:txBody>
          <a:bodyPr wrap="square">
            <a:spAutoFit/>
          </a:bodyPr>
          <a:lstStyle/>
          <a:p>
            <a:pPr marL="285750" lvl="0" indent="-285750">
              <a:buFont typeface="Arial" panose="020B0604020202020204" pitchFamily="34" charset="0"/>
              <a:buChar char="•"/>
            </a:pPr>
            <a:r>
              <a:rPr lang="en-US" sz="1800" b="1" dirty="0" smtClean="0">
                <a:solidFill>
                  <a:schemeClr val="tx2"/>
                </a:solidFill>
                <a:latin typeface="Cambria" panose="02040503050406030204" pitchFamily="18" charset="0"/>
                <a:cs typeface="MV Boli" panose="02000500030200090000" pitchFamily="2" charset="0"/>
              </a:rPr>
              <a:t>What’s the difference between Mandatory Lock and Advisory Lock?</a:t>
            </a:r>
          </a:p>
        </p:txBody>
      </p:sp>
      <p:sp>
        <p:nvSpPr>
          <p:cNvPr id="16" name="Rectangle 28"/>
          <p:cNvSpPr/>
          <p:nvPr/>
        </p:nvSpPr>
        <p:spPr>
          <a:xfrm>
            <a:off x="197976" y="4265796"/>
            <a:ext cx="8326196" cy="369332"/>
          </a:xfrm>
          <a:prstGeom prst="rect">
            <a:avLst/>
          </a:prstGeom>
          <a:noFill/>
        </p:spPr>
        <p:txBody>
          <a:bodyPr wrap="square">
            <a:spAutoFit/>
          </a:bodyPr>
          <a:lstStyle/>
          <a:p>
            <a:pPr marL="285750" lvl="0" indent="-285750">
              <a:buFont typeface="Arial" panose="020B0604020202020204" pitchFamily="34" charset="0"/>
              <a:buChar char="•"/>
            </a:pPr>
            <a:r>
              <a:rPr lang="en-US" sz="1800" b="1" dirty="0" smtClean="0">
                <a:solidFill>
                  <a:schemeClr val="tx2"/>
                </a:solidFill>
                <a:latin typeface="Cambria" panose="02040503050406030204" pitchFamily="18" charset="0"/>
                <a:cs typeface="MV Boli" panose="02000500030200090000" pitchFamily="2" charset="0"/>
              </a:rPr>
              <a:t>What is opportunistic lock? </a:t>
            </a:r>
          </a:p>
        </p:txBody>
      </p:sp>
    </p:spTree>
    <p:extLst>
      <p:ext uri="{BB962C8B-B14F-4D97-AF65-F5344CB8AC3E}">
        <p14:creationId xmlns:p14="http://schemas.microsoft.com/office/powerpoint/2010/main" val="236784359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p:bldP spid="9" grpId="0"/>
      <p:bldP spid="10" grpId="0"/>
      <p:bldP spid="12"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latin typeface="Cambria" panose="02040503050406030204" pitchFamily="18" charset="0"/>
              </a:rPr>
              <a:t>Client ID</a:t>
            </a:r>
            <a:endParaRPr lang="en-US" dirty="0">
              <a:solidFill>
                <a:schemeClr val="tx2"/>
              </a:solidFill>
              <a:latin typeface="Cambria" panose="02040503050406030204" pitchFamily="18" charset="0"/>
            </a:endParaRPr>
          </a:p>
        </p:txBody>
      </p:sp>
      <p:sp>
        <p:nvSpPr>
          <p:cNvPr id="34" name="文本框 33"/>
          <p:cNvSpPr txBox="1"/>
          <p:nvPr/>
        </p:nvSpPr>
        <p:spPr>
          <a:xfrm>
            <a:off x="328658" y="963536"/>
            <a:ext cx="8060962" cy="584775"/>
          </a:xfrm>
          <a:prstGeom prst="rect">
            <a:avLst/>
          </a:prstGeom>
          <a:noFill/>
        </p:spPr>
        <p:txBody>
          <a:bodyPr wrap="square" rtlCol="0">
            <a:spAutoFit/>
          </a:bodyPr>
          <a:lstStyle/>
          <a:p>
            <a:pPr lvl="0"/>
            <a:r>
              <a:rPr lang="en-US" sz="1600" b="1" dirty="0" smtClean="0">
                <a:solidFill>
                  <a:schemeClr val="tx2"/>
                </a:solidFill>
                <a:latin typeface="Cambria" panose="02040503050406030204" pitchFamily="18" charset="0"/>
                <a:cs typeface="MV Boli" panose="02000500030200090000" pitchFamily="2" charset="0"/>
              </a:rPr>
              <a:t>Client ID Is the highest </a:t>
            </a:r>
            <a:r>
              <a:rPr lang="en-US" sz="1600" b="1" dirty="0">
                <a:solidFill>
                  <a:schemeClr val="tx2"/>
                </a:solidFill>
                <a:latin typeface="Cambria" panose="02040503050406030204" pitchFamily="18" charset="0"/>
                <a:cs typeface="MV Boli" panose="02000500030200090000" pitchFamily="2" charset="0"/>
              </a:rPr>
              <a:t>level of NFSv4 state, one </a:t>
            </a:r>
            <a:r>
              <a:rPr lang="en-US" sz="1600" b="1" dirty="0" smtClean="0">
                <a:solidFill>
                  <a:schemeClr val="tx2"/>
                </a:solidFill>
                <a:latin typeface="Cambria" panose="02040503050406030204" pitchFamily="18" charset="0"/>
                <a:cs typeface="MV Boli" panose="02000500030200090000" pitchFamily="2" charset="0"/>
              </a:rPr>
              <a:t>client-id </a:t>
            </a:r>
            <a:r>
              <a:rPr lang="en-US" sz="1600" b="1" dirty="0">
                <a:solidFill>
                  <a:schemeClr val="tx2"/>
                </a:solidFill>
                <a:latin typeface="Cambria" panose="02040503050406030204" pitchFamily="18" charset="0"/>
                <a:cs typeface="MV Boli" panose="02000500030200090000" pitchFamily="2" charset="0"/>
              </a:rPr>
              <a:t>exists per client, instantiated by SETCLIENTID/</a:t>
            </a:r>
            <a:r>
              <a:rPr lang="en-US" altLang="zh-CN" sz="1600" b="1" dirty="0">
                <a:solidFill>
                  <a:schemeClr val="tx2"/>
                </a:solidFill>
                <a:latin typeface="Cambria" panose="02040503050406030204" pitchFamily="18" charset="0"/>
                <a:cs typeface="MV Boli" panose="02000500030200090000" pitchFamily="2" charset="0"/>
              </a:rPr>
              <a:t>SETCLIENTID_CONFIRM.</a:t>
            </a:r>
            <a:endParaRPr lang="en-US" sz="1600" b="1" dirty="0">
              <a:solidFill>
                <a:schemeClr val="tx2"/>
              </a:solidFill>
              <a:latin typeface="Cambria" panose="02040503050406030204" pitchFamily="18" charset="0"/>
              <a:cs typeface="MV Boli" panose="02000500030200090000" pitchFamily="2" charset="0"/>
            </a:endParaRPr>
          </a:p>
        </p:txBody>
      </p:sp>
      <p:sp>
        <p:nvSpPr>
          <p:cNvPr id="11" name="Rectangle 5"/>
          <p:cNvSpPr/>
          <p:nvPr/>
        </p:nvSpPr>
        <p:spPr>
          <a:xfrm>
            <a:off x="800723" y="1964664"/>
            <a:ext cx="6902469" cy="1569660"/>
          </a:xfrm>
          <a:prstGeom prst="rect">
            <a:avLst/>
          </a:prstGeom>
          <a:noFill/>
          <a:ln w="9525">
            <a:solidFill>
              <a:schemeClr val="tx2"/>
            </a:solidFill>
          </a:ln>
        </p:spPr>
        <p:txBody>
          <a:bodyPr wrap="square">
            <a:spAutoFit/>
          </a:bodyPr>
          <a:lstStyle/>
          <a:p>
            <a:pPr lvl="0"/>
            <a:r>
              <a:rPr lang="en-US" sz="1200" dirty="0">
                <a:solidFill>
                  <a:schemeClr val="tx2"/>
                </a:solidFill>
                <a:latin typeface="Courier New" panose="02070309020205020404" pitchFamily="49" charset="0"/>
                <a:cs typeface="Courier New" panose="02070309020205020404" pitchFamily="49" charset="0"/>
              </a:rPr>
              <a:t>s</a:t>
            </a:r>
            <a:r>
              <a:rPr lang="en-US" sz="1200" dirty="0" smtClean="0">
                <a:solidFill>
                  <a:schemeClr val="tx2"/>
                </a:solidFill>
                <a:latin typeface="Courier New" panose="02070309020205020404" pitchFamily="49" charset="0"/>
                <a:cs typeface="Courier New" panose="02070309020205020404" pitchFamily="49" charset="0"/>
              </a:rPr>
              <a:t>truct nfs_client_id4 {</a:t>
            </a:r>
          </a:p>
          <a:p>
            <a:r>
              <a:rPr lang="en-US" sz="1200" dirty="0">
                <a:solidFill>
                  <a:schemeClr val="tx2"/>
                </a:solidFill>
                <a:latin typeface="Courier New" panose="02070309020205020404" pitchFamily="49" charset="0"/>
                <a:cs typeface="Courier New" panose="02070309020205020404" pitchFamily="49" charset="0"/>
              </a:rPr>
              <a:t> </a:t>
            </a:r>
            <a:r>
              <a:rPr lang="en-US" sz="1200" dirty="0" smtClean="0">
                <a:solidFill>
                  <a:schemeClr val="tx2"/>
                </a:solidFill>
                <a:latin typeface="Courier New" panose="02070309020205020404" pitchFamily="49" charset="0"/>
                <a:cs typeface="Courier New" panose="02070309020205020404" pitchFamily="49" charset="0"/>
              </a:rPr>
              <a:t>   verifier4 </a:t>
            </a:r>
            <a:r>
              <a:rPr lang="en-US" sz="1200" dirty="0">
                <a:solidFill>
                  <a:schemeClr val="tx2"/>
                </a:solidFill>
                <a:latin typeface="Courier New" panose="02070309020205020404" pitchFamily="49" charset="0"/>
                <a:cs typeface="Courier New" panose="02070309020205020404" pitchFamily="49" charset="0"/>
              </a:rPr>
              <a:t>verifier; </a:t>
            </a:r>
            <a:r>
              <a:rPr lang="en-US" sz="1200" dirty="0" smtClean="0">
                <a:solidFill>
                  <a:schemeClr val="tx2"/>
                </a:solidFill>
                <a:latin typeface="Courier New" panose="02070309020205020404" pitchFamily="49" charset="0"/>
                <a:cs typeface="Courier New" panose="02070309020205020404" pitchFamily="49" charset="0"/>
              </a:rPr>
              <a:t>    #</a:t>
            </a:r>
            <a:r>
              <a:rPr lang="en-US" sz="1200" dirty="0">
                <a:solidFill>
                  <a:schemeClr val="tx2"/>
                </a:solidFill>
                <a:latin typeface="Courier New" panose="02070309020205020404" pitchFamily="49" charset="0"/>
                <a:cs typeface="Courier New" panose="02070309020205020404" pitchFamily="49" charset="0"/>
              </a:rPr>
              <a:t>Verifier identifies the current incarnation</a:t>
            </a:r>
          </a:p>
          <a:p>
            <a:pPr lvl="0"/>
            <a:endParaRPr lang="en-US" sz="1200" dirty="0" smtClean="0">
              <a:solidFill>
                <a:schemeClr val="tx2"/>
              </a:solidFill>
              <a:latin typeface="Courier New" panose="02070309020205020404" pitchFamily="49" charset="0"/>
              <a:cs typeface="Courier New" panose="02070309020205020404" pitchFamily="49" charset="0"/>
            </a:endParaRPr>
          </a:p>
          <a:p>
            <a:pPr lvl="0"/>
            <a:r>
              <a:rPr lang="en-US" sz="1200" dirty="0" smtClean="0">
                <a:solidFill>
                  <a:schemeClr val="tx2"/>
                </a:solidFill>
                <a:latin typeface="Courier New" panose="02070309020205020404" pitchFamily="49" charset="0"/>
                <a:cs typeface="Courier New" panose="02070309020205020404" pitchFamily="49" charset="0"/>
              </a:rPr>
              <a:t>    opaque id&lt;NFS4_OPAQUE_LIMIT</a:t>
            </a:r>
            <a:r>
              <a:rPr lang="en-US" sz="1200" dirty="0">
                <a:solidFill>
                  <a:schemeClr val="tx2"/>
                </a:solidFill>
                <a:latin typeface="Courier New" panose="02070309020205020404" pitchFamily="49" charset="0"/>
                <a:cs typeface="Courier New" panose="02070309020205020404" pitchFamily="49" charset="0"/>
              </a:rPr>
              <a:t>&gt;; </a:t>
            </a:r>
          </a:p>
          <a:p>
            <a:pPr lvl="0"/>
            <a:r>
              <a:rPr lang="en-US" sz="1200" dirty="0" smtClean="0">
                <a:solidFill>
                  <a:schemeClr val="tx2"/>
                </a:solidFill>
                <a:latin typeface="Courier New" panose="02070309020205020404" pitchFamily="49" charset="0"/>
                <a:cs typeface="Courier New" panose="02070309020205020404" pitchFamily="49" charset="0"/>
              </a:rPr>
              <a:t>    </a:t>
            </a:r>
            <a:r>
              <a:rPr lang="en-US" sz="1200" dirty="0">
                <a:solidFill>
                  <a:schemeClr val="tx2"/>
                </a:solidFill>
                <a:latin typeface="Courier New" panose="02070309020205020404" pitchFamily="49" charset="0"/>
                <a:cs typeface="Courier New" panose="02070309020205020404" pitchFamily="49" charset="0"/>
              </a:rPr>
              <a:t># Includes: client </a:t>
            </a:r>
            <a:r>
              <a:rPr lang="en-US" sz="1200" dirty="0" err="1">
                <a:solidFill>
                  <a:schemeClr val="tx2"/>
                </a:solidFill>
                <a:latin typeface="Courier New" panose="02070309020205020404" pitchFamily="49" charset="0"/>
                <a:cs typeface="Courier New" panose="02070309020205020404" pitchFamily="49" charset="0"/>
              </a:rPr>
              <a:t>ip</a:t>
            </a:r>
            <a:r>
              <a:rPr lang="en-US" sz="1200" dirty="0">
                <a:solidFill>
                  <a:schemeClr val="tx2"/>
                </a:solidFill>
                <a:latin typeface="Courier New" panose="02070309020205020404" pitchFamily="49" charset="0"/>
                <a:cs typeface="Courier New" panose="02070309020205020404" pitchFamily="49" charset="0"/>
              </a:rPr>
              <a:t>, server </a:t>
            </a:r>
            <a:r>
              <a:rPr lang="en-US" sz="1200" dirty="0" err="1">
                <a:solidFill>
                  <a:schemeClr val="tx2"/>
                </a:solidFill>
                <a:latin typeface="Courier New" panose="02070309020205020404" pitchFamily="49" charset="0"/>
                <a:cs typeface="Courier New" panose="02070309020205020404" pitchFamily="49" charset="0"/>
              </a:rPr>
              <a:t>ip</a:t>
            </a:r>
            <a:r>
              <a:rPr lang="en-US" sz="1200" dirty="0">
                <a:solidFill>
                  <a:schemeClr val="tx2"/>
                </a:solidFill>
                <a:latin typeface="Courier New" panose="02070309020205020404" pitchFamily="49" charset="0"/>
                <a:cs typeface="Courier New" panose="02070309020205020404" pitchFamily="49" charset="0"/>
              </a:rPr>
              <a:t> and serial </a:t>
            </a:r>
            <a:r>
              <a:rPr lang="en-US" sz="1200" dirty="0" err="1">
                <a:solidFill>
                  <a:schemeClr val="tx2"/>
                </a:solidFill>
                <a:latin typeface="Courier New" panose="02070309020205020404" pitchFamily="49" charset="0"/>
                <a:cs typeface="Courier New" panose="02070309020205020404" pitchFamily="49" charset="0"/>
              </a:rPr>
              <a:t>num</a:t>
            </a:r>
            <a:r>
              <a:rPr lang="en-US" sz="1200" dirty="0">
                <a:solidFill>
                  <a:schemeClr val="tx2"/>
                </a:solidFill>
                <a:latin typeface="Courier New" panose="02070309020205020404" pitchFamily="49" charset="0"/>
                <a:cs typeface="Courier New" panose="02070309020205020404" pitchFamily="49" charset="0"/>
              </a:rPr>
              <a:t>, mac </a:t>
            </a:r>
            <a:r>
              <a:rPr lang="en-US" sz="1200" dirty="0" err="1">
                <a:solidFill>
                  <a:schemeClr val="tx2"/>
                </a:solidFill>
                <a:latin typeface="Courier New" panose="02070309020205020404" pitchFamily="49" charset="0"/>
                <a:cs typeface="Courier New" panose="02070309020205020404" pitchFamily="49" charset="0"/>
              </a:rPr>
              <a:t>addr</a:t>
            </a:r>
            <a:r>
              <a:rPr lang="en-US" sz="1200" dirty="0">
                <a:solidFill>
                  <a:schemeClr val="tx2"/>
                </a:solidFill>
                <a:latin typeface="Courier New" panose="02070309020205020404" pitchFamily="49" charset="0"/>
                <a:cs typeface="Courier New" panose="02070309020205020404" pitchFamily="49" charset="0"/>
              </a:rPr>
              <a:t>, </a:t>
            </a:r>
            <a:r>
              <a:rPr lang="en-US" sz="1200" dirty="0" err="1">
                <a:solidFill>
                  <a:schemeClr val="tx2"/>
                </a:solidFill>
                <a:latin typeface="Courier New" panose="02070309020205020404" pitchFamily="49" charset="0"/>
                <a:cs typeface="Courier New" panose="02070309020205020404" pitchFamily="49" charset="0"/>
              </a:rPr>
              <a:t>timstamp</a:t>
            </a:r>
            <a:r>
              <a:rPr lang="en-US" sz="1200" dirty="0">
                <a:solidFill>
                  <a:schemeClr val="tx2"/>
                </a:solidFill>
                <a:latin typeface="Courier New" panose="02070309020205020404" pitchFamily="49" charset="0"/>
                <a:cs typeface="Courier New" panose="02070309020205020404" pitchFamily="49" charset="0"/>
              </a:rPr>
              <a:t>,     </a:t>
            </a:r>
          </a:p>
          <a:p>
            <a:pPr lvl="0"/>
            <a:r>
              <a:rPr lang="en-US" sz="1200" dirty="0">
                <a:solidFill>
                  <a:schemeClr val="tx2"/>
                </a:solidFill>
                <a:latin typeface="Courier New" panose="02070309020205020404" pitchFamily="49" charset="0"/>
                <a:cs typeface="Courier New" panose="02070309020205020404" pitchFamily="49" charset="0"/>
              </a:rPr>
              <a:t>    # true random </a:t>
            </a:r>
            <a:r>
              <a:rPr lang="en-US" sz="1200" dirty="0" err="1">
                <a:solidFill>
                  <a:schemeClr val="tx2"/>
                </a:solidFill>
                <a:latin typeface="Courier New" panose="02070309020205020404" pitchFamily="49" charset="0"/>
                <a:cs typeface="Courier New" panose="02070309020205020404" pitchFamily="49" charset="0"/>
              </a:rPr>
              <a:t>num</a:t>
            </a:r>
            <a:r>
              <a:rPr lang="en-US" sz="1200" dirty="0">
                <a:solidFill>
                  <a:schemeClr val="tx2"/>
                </a:solidFill>
                <a:latin typeface="Courier New" panose="02070309020205020404" pitchFamily="49" charset="0"/>
                <a:cs typeface="Courier New" panose="02070309020205020404" pitchFamily="49" charset="0"/>
              </a:rPr>
              <a:t> etc.</a:t>
            </a:r>
          </a:p>
          <a:p>
            <a:pPr lvl="0"/>
            <a:endParaRPr lang="en-US" sz="1200" dirty="0" smtClean="0">
              <a:solidFill>
                <a:schemeClr val="tx2"/>
              </a:solidFill>
              <a:latin typeface="Courier New" panose="02070309020205020404" pitchFamily="49" charset="0"/>
              <a:cs typeface="Courier New" panose="02070309020205020404" pitchFamily="49" charset="0"/>
            </a:endParaRPr>
          </a:p>
          <a:p>
            <a:pPr lvl="0"/>
            <a:r>
              <a:rPr lang="en-US" sz="1200" dirty="0" smtClean="0">
                <a:solidFill>
                  <a:schemeClr val="tx2"/>
                </a:solidFill>
                <a:latin typeface="Courier New" panose="02070309020205020404" pitchFamily="49" charset="0"/>
                <a:cs typeface="Courier New" panose="02070309020205020404" pitchFamily="49" charset="0"/>
              </a:rPr>
              <a:t>}; </a:t>
            </a:r>
          </a:p>
        </p:txBody>
      </p:sp>
      <p:sp>
        <p:nvSpPr>
          <p:cNvPr id="12" name="Rectangle 7"/>
          <p:cNvSpPr/>
          <p:nvPr/>
        </p:nvSpPr>
        <p:spPr>
          <a:xfrm>
            <a:off x="274318" y="3950678"/>
            <a:ext cx="7955280" cy="584775"/>
          </a:xfrm>
          <a:prstGeom prst="rect">
            <a:avLst/>
          </a:prstGeom>
        </p:spPr>
        <p:txBody>
          <a:bodyPr wrap="square">
            <a:spAutoFit/>
          </a:bodyPr>
          <a:lstStyle/>
          <a:p>
            <a:pPr lvl="0"/>
            <a:r>
              <a:rPr lang="en-US" sz="1600" b="1" dirty="0">
                <a:solidFill>
                  <a:schemeClr val="tx2"/>
                </a:solidFill>
                <a:latin typeface="Cambria" panose="02040503050406030204" pitchFamily="18" charset="0"/>
                <a:cs typeface="MV Boli" panose="02000500030200090000" pitchFamily="2" charset="0"/>
              </a:rPr>
              <a:t>Typically, a server would not release a clientid unless there had been no activities from that client for many </a:t>
            </a:r>
            <a:r>
              <a:rPr lang="en-US" sz="1600" b="1" dirty="0" smtClean="0">
                <a:solidFill>
                  <a:schemeClr val="tx2"/>
                </a:solidFill>
                <a:latin typeface="Cambria" panose="02040503050406030204" pitchFamily="18" charset="0"/>
                <a:cs typeface="MV Boli" panose="02000500030200090000" pitchFamily="2" charset="0"/>
              </a:rPr>
              <a:t>minutes (This is NOT lease timeout!).</a:t>
            </a:r>
            <a:endParaRPr lang="en-US" sz="1600" b="1" dirty="0">
              <a:solidFill>
                <a:schemeClr val="tx2"/>
              </a:solidFill>
              <a:latin typeface="Cambria" panose="02040503050406030204" pitchFamily="18" charset="0"/>
              <a:cs typeface="MV Boli" panose="02000500030200090000" pitchFamily="2" charset="0"/>
            </a:endParaRPr>
          </a:p>
        </p:txBody>
      </p:sp>
    </p:spTree>
    <p:extLst>
      <p:ext uri="{BB962C8B-B14F-4D97-AF65-F5344CB8AC3E}">
        <p14:creationId xmlns:p14="http://schemas.microsoft.com/office/powerpoint/2010/main" val="287838686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016_DellEMC_ppt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2.xml><?xml version="1.0" encoding="utf-8"?>
<ds:datastoreItem xmlns:ds="http://schemas.openxmlformats.org/officeDocument/2006/customXml" ds:itemID="{0873BDD3-AA35-4F19-A12A-C6462BECFBD1}">
  <ds:schemaRefs>
    <ds:schemaRef ds:uri="http://purl.org/dc/dcmitype/"/>
    <ds:schemaRef ds:uri="http://www.w3.org/XML/1998/namespace"/>
    <ds:schemaRef ds:uri="http://purl.org/dc/elements/1.1/"/>
    <ds:schemaRef ds:uri="http://schemas.microsoft.com/office/2006/documentManagement/types"/>
    <ds:schemaRef ds:uri="http://schemas.microsoft.com/office/2006/metadata/properties"/>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2016_DellEMC_ppt_template</Template>
  <TotalTime>6179</TotalTime>
  <Words>2166</Words>
  <Application>Microsoft Office PowerPoint</Application>
  <PresentationFormat>On-screen Show (16:9)</PresentationFormat>
  <Paragraphs>536</Paragraphs>
  <Slides>35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Museo For Dell 300</vt:lpstr>
      <vt:lpstr>Museo Sans For Dell</vt:lpstr>
      <vt:lpstr>黑体</vt:lpstr>
      <vt:lpstr>Arial</vt:lpstr>
      <vt:lpstr>Arial Black</vt:lpstr>
      <vt:lpstr>Cambria</vt:lpstr>
      <vt:lpstr>Courier New</vt:lpstr>
      <vt:lpstr>MV Boli</vt:lpstr>
      <vt:lpstr>Wingdings</vt:lpstr>
      <vt:lpstr>2016_DellEMC_ppt_template</vt:lpstr>
      <vt:lpstr>NFSv4  Lock &amp; Delegation</vt:lpstr>
      <vt:lpstr>Agenda</vt:lpstr>
      <vt:lpstr>Caveats</vt:lpstr>
      <vt:lpstr>NFS Bird View</vt:lpstr>
      <vt:lpstr>NFSv3 vs. NFSv4 in File Lock</vt:lpstr>
      <vt:lpstr>Entities </vt:lpstr>
      <vt:lpstr>Head Explosion</vt:lpstr>
      <vt:lpstr>Most Popular Doubts  When Talking about File Lock</vt:lpstr>
      <vt:lpstr>Client ID</vt:lpstr>
      <vt:lpstr>Behind the ‘Open’</vt:lpstr>
      <vt:lpstr>Sequence ID</vt:lpstr>
      <vt:lpstr>State ID</vt:lpstr>
      <vt:lpstr>Anonymous State ID</vt:lpstr>
      <vt:lpstr>Client ID Induces State ID</vt:lpstr>
      <vt:lpstr>PowerPoint Presentation</vt:lpstr>
      <vt:lpstr>Counterfeit ‘Other’ Field</vt:lpstr>
      <vt:lpstr>State ID Lifetime</vt:lpstr>
      <vt:lpstr>Hierarchy </vt:lpstr>
      <vt:lpstr>Lock Process</vt:lpstr>
      <vt:lpstr>Lock Conflicts (this is doubtful)</vt:lpstr>
      <vt:lpstr>Lock Conflicts Cont.</vt:lpstr>
      <vt:lpstr>Subrange Locks</vt:lpstr>
      <vt:lpstr>Lock Aggregation </vt:lpstr>
      <vt:lpstr>Blocking Locks</vt:lpstr>
      <vt:lpstr>Blocking Lock Request Queue</vt:lpstr>
      <vt:lpstr>Check Points</vt:lpstr>
      <vt:lpstr>Advisory vs. Mandatory</vt:lpstr>
      <vt:lpstr>Advisory vs. Mandatory</vt:lpstr>
      <vt:lpstr>Delegation</vt:lpstr>
      <vt:lpstr>Delegation 101</vt:lpstr>
      <vt:lpstr>Delegation 101 (Recall)</vt:lpstr>
      <vt:lpstr>Check Points</vt:lpstr>
      <vt:lpstr>Diagnostics </vt:lpstr>
      <vt:lpstr>Diagnostics </vt:lpstr>
      <vt:lpstr>PowerPoint Presentation</vt:lpstr>
    </vt:vector>
  </TitlesOfParts>
  <Company>EMC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READ – INSTRUCTIONS FOR ADDING PAGE NUMBERS “X of Y” IN POWERPOINT 2013  For internal presentations only. You do not need to add this for external/customer/partner presentations.  If you are working in PowerPoint 2013, you must manually add the total number of pages to your deck. Total number of pages = Y</dc:title>
  <dc:creator>EMC</dc:creator>
  <cp:keywords>Internal Use</cp:keywords>
  <cp:lastModifiedBy>Deng Hang</cp:lastModifiedBy>
  <cp:revision>671</cp:revision>
  <cp:lastPrinted>2014-02-14T16:26:12Z</cp:lastPrinted>
  <dcterms:created xsi:type="dcterms:W3CDTF">2017-03-14T07:35:50Z</dcterms:created>
  <dcterms:modified xsi:type="dcterms:W3CDTF">2018-08-30T09:23:47Z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