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Pathfinding dengan Dijkstra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Hendra Permana / 23215383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Djikstra</a:t>
            </a:r>
          </a:p>
        </p:txBody>
      </p:sp>
      <p:sp>
        <p:nvSpPr>
          <p:cNvPr id="73" name="Shape 73"/>
          <p:cNvSpPr/>
          <p:nvPr/>
        </p:nvSpPr>
        <p:spPr>
          <a:xfrm>
            <a:off x="4430200" y="948625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4" name="Shape 74"/>
          <p:cNvSpPr/>
          <p:nvPr/>
        </p:nvSpPr>
        <p:spPr>
          <a:xfrm>
            <a:off x="2460400" y="2509300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1</a:t>
            </a:r>
          </a:p>
        </p:txBody>
      </p:sp>
      <p:sp>
        <p:nvSpPr>
          <p:cNvPr id="75" name="Shape 75"/>
          <p:cNvSpPr/>
          <p:nvPr/>
        </p:nvSpPr>
        <p:spPr>
          <a:xfrm>
            <a:off x="5047950" y="2509300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2</a:t>
            </a:r>
          </a:p>
        </p:txBody>
      </p:sp>
      <p:sp>
        <p:nvSpPr>
          <p:cNvPr id="76" name="Shape 76"/>
          <p:cNvSpPr/>
          <p:nvPr/>
        </p:nvSpPr>
        <p:spPr>
          <a:xfrm>
            <a:off x="3860550" y="3704050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0</a:t>
            </a:r>
          </a:p>
        </p:txBody>
      </p:sp>
      <p:cxnSp>
        <p:nvCxnSpPr>
          <p:cNvPr id="77" name="Shape 77"/>
          <p:cNvCxnSpPr>
            <a:stCxn id="74" idx="0"/>
            <a:endCxn id="73" idx="1"/>
          </p:cNvCxnSpPr>
          <p:nvPr/>
        </p:nvCxnSpPr>
        <p:spPr>
          <a:xfrm flipH="1" rot="10800000">
            <a:off x="2895550" y="1302400"/>
            <a:ext cx="1534800" cy="1206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" name="Shape 78"/>
          <p:cNvCxnSpPr>
            <a:stCxn id="75" idx="0"/>
            <a:endCxn id="73" idx="3"/>
          </p:cNvCxnSpPr>
          <p:nvPr/>
        </p:nvCxnSpPr>
        <p:spPr>
          <a:xfrm rot="10800000">
            <a:off x="5300400" y="1302400"/>
            <a:ext cx="182700" cy="1206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" name="Shape 79"/>
          <p:cNvCxnSpPr>
            <a:stCxn id="76" idx="1"/>
            <a:endCxn id="74" idx="2"/>
          </p:cNvCxnSpPr>
          <p:nvPr/>
        </p:nvCxnSpPr>
        <p:spPr>
          <a:xfrm rot="10800000">
            <a:off x="2895450" y="3216850"/>
            <a:ext cx="965100" cy="84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" name="Shape 80"/>
          <p:cNvCxnSpPr>
            <a:stCxn id="76" idx="3"/>
            <a:endCxn id="75" idx="2"/>
          </p:cNvCxnSpPr>
          <p:nvPr/>
        </p:nvCxnSpPr>
        <p:spPr>
          <a:xfrm flipH="1" rot="10800000">
            <a:off x="4730850" y="3216850"/>
            <a:ext cx="752400" cy="84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1" name="Shape 81"/>
          <p:cNvSpPr txBox="1"/>
          <p:nvPr/>
        </p:nvSpPr>
        <p:spPr>
          <a:xfrm>
            <a:off x="2895450" y="3432400"/>
            <a:ext cx="27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300400" y="3526125"/>
            <a:ext cx="27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241350" y="1246225"/>
            <a:ext cx="45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∞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573700" y="1648750"/>
            <a:ext cx="45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∞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302300" y="97525"/>
            <a:ext cx="2688600" cy="3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Tentukan node awal dan akhir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Tentukan node terdekat dengan node awal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Set nilai node awal dan node terdekat, hitung jaraknya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Untuk node selain node awal dan terdekat, set nilai tak hingga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Buat list node asal tujuan dengan nilai node awal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Tentukan nilai Q = Jumlah node yang akan ditelusuri. Q diisi dua array, list node keberangkatan &amp; cost nya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11700" y="3475450"/>
            <a:ext cx="22770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 = [0,4,3,∞]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P = [0,0,0,0]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Q = 4(0,1,2,3)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Cek node : 0</a:t>
            </a:r>
          </a:p>
        </p:txBody>
      </p:sp>
      <p:sp>
        <p:nvSpPr>
          <p:cNvPr id="92" name="Shape 92"/>
          <p:cNvSpPr/>
          <p:nvPr/>
        </p:nvSpPr>
        <p:spPr>
          <a:xfrm>
            <a:off x="4430200" y="948625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3" name="Shape 93"/>
          <p:cNvSpPr/>
          <p:nvPr/>
        </p:nvSpPr>
        <p:spPr>
          <a:xfrm>
            <a:off x="2460400" y="2509300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1</a:t>
            </a:r>
          </a:p>
        </p:txBody>
      </p:sp>
      <p:sp>
        <p:nvSpPr>
          <p:cNvPr id="94" name="Shape 94"/>
          <p:cNvSpPr/>
          <p:nvPr/>
        </p:nvSpPr>
        <p:spPr>
          <a:xfrm>
            <a:off x="5047950" y="2509300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2</a:t>
            </a:r>
          </a:p>
        </p:txBody>
      </p:sp>
      <p:sp>
        <p:nvSpPr>
          <p:cNvPr id="95" name="Shape 95"/>
          <p:cNvSpPr/>
          <p:nvPr/>
        </p:nvSpPr>
        <p:spPr>
          <a:xfrm>
            <a:off x="3860550" y="3704050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0</a:t>
            </a:r>
          </a:p>
        </p:txBody>
      </p:sp>
      <p:cxnSp>
        <p:nvCxnSpPr>
          <p:cNvPr id="96" name="Shape 96"/>
          <p:cNvCxnSpPr>
            <a:stCxn id="93" idx="0"/>
            <a:endCxn id="92" idx="1"/>
          </p:cNvCxnSpPr>
          <p:nvPr/>
        </p:nvCxnSpPr>
        <p:spPr>
          <a:xfrm flipH="1" rot="10800000">
            <a:off x="2895550" y="1302400"/>
            <a:ext cx="1534800" cy="1206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" name="Shape 97"/>
          <p:cNvCxnSpPr>
            <a:stCxn id="94" idx="0"/>
            <a:endCxn id="92" idx="3"/>
          </p:cNvCxnSpPr>
          <p:nvPr/>
        </p:nvCxnSpPr>
        <p:spPr>
          <a:xfrm rot="10800000">
            <a:off x="5300400" y="1302400"/>
            <a:ext cx="182700" cy="1206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>
            <a:stCxn id="95" idx="1"/>
            <a:endCxn id="93" idx="2"/>
          </p:cNvCxnSpPr>
          <p:nvPr/>
        </p:nvCxnSpPr>
        <p:spPr>
          <a:xfrm rot="10800000">
            <a:off x="2895450" y="3216850"/>
            <a:ext cx="965100" cy="84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>
            <a:stCxn id="95" idx="3"/>
            <a:endCxn id="94" idx="2"/>
          </p:cNvCxnSpPr>
          <p:nvPr/>
        </p:nvCxnSpPr>
        <p:spPr>
          <a:xfrm flipH="1" rot="10800000">
            <a:off x="4730850" y="3216850"/>
            <a:ext cx="752400" cy="84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" name="Shape 100"/>
          <p:cNvSpPr txBox="1"/>
          <p:nvPr/>
        </p:nvSpPr>
        <p:spPr>
          <a:xfrm>
            <a:off x="2895450" y="3432400"/>
            <a:ext cx="27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300400" y="3526125"/>
            <a:ext cx="27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241350" y="1246225"/>
            <a:ext cx="45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∞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573700" y="1648750"/>
            <a:ext cx="45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∞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302300" y="97525"/>
            <a:ext cx="2688600" cy="20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Node terdekat : 1 , 2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Cek node : 1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0 -&gt; 1 = 4 (jarak yang sama seperti nilai awal d[1] = 4)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Cek node : 2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0 -&gt; 2 = 3 (jarak yang sama seperti nilai awal d[2] = 3)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6632300" y="2268875"/>
            <a:ext cx="2028600" cy="14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800"/>
              <a:t>Tabel 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 = [0,4,3,∞]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P = [0,0,0,0,]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Q = 3(1,2,3)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Cek node : 2</a:t>
            </a:r>
          </a:p>
        </p:txBody>
      </p:sp>
      <p:sp>
        <p:nvSpPr>
          <p:cNvPr id="111" name="Shape 111"/>
          <p:cNvSpPr/>
          <p:nvPr/>
        </p:nvSpPr>
        <p:spPr>
          <a:xfrm>
            <a:off x="4430200" y="948625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2" name="Shape 112"/>
          <p:cNvSpPr/>
          <p:nvPr/>
        </p:nvSpPr>
        <p:spPr>
          <a:xfrm>
            <a:off x="2460400" y="2509300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1</a:t>
            </a:r>
          </a:p>
        </p:txBody>
      </p:sp>
      <p:sp>
        <p:nvSpPr>
          <p:cNvPr id="113" name="Shape 113"/>
          <p:cNvSpPr/>
          <p:nvPr/>
        </p:nvSpPr>
        <p:spPr>
          <a:xfrm>
            <a:off x="5047950" y="2509300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2</a:t>
            </a:r>
          </a:p>
        </p:txBody>
      </p:sp>
      <p:sp>
        <p:nvSpPr>
          <p:cNvPr id="114" name="Shape 114"/>
          <p:cNvSpPr/>
          <p:nvPr/>
        </p:nvSpPr>
        <p:spPr>
          <a:xfrm>
            <a:off x="3860550" y="3704050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0</a:t>
            </a:r>
          </a:p>
        </p:txBody>
      </p:sp>
      <p:cxnSp>
        <p:nvCxnSpPr>
          <p:cNvPr id="115" name="Shape 115"/>
          <p:cNvCxnSpPr>
            <a:stCxn id="112" idx="0"/>
            <a:endCxn id="111" idx="1"/>
          </p:cNvCxnSpPr>
          <p:nvPr/>
        </p:nvCxnSpPr>
        <p:spPr>
          <a:xfrm flipH="1" rot="10800000">
            <a:off x="2895550" y="1302400"/>
            <a:ext cx="1534800" cy="1206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>
            <a:stCxn id="113" idx="0"/>
            <a:endCxn id="111" idx="3"/>
          </p:cNvCxnSpPr>
          <p:nvPr/>
        </p:nvCxnSpPr>
        <p:spPr>
          <a:xfrm rot="10800000">
            <a:off x="5300400" y="1302400"/>
            <a:ext cx="182700" cy="120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>
            <a:stCxn id="114" idx="1"/>
            <a:endCxn id="112" idx="2"/>
          </p:cNvCxnSpPr>
          <p:nvPr/>
        </p:nvCxnSpPr>
        <p:spPr>
          <a:xfrm rot="10800000">
            <a:off x="2895450" y="3216850"/>
            <a:ext cx="965100" cy="84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>
            <a:stCxn id="114" idx="3"/>
            <a:endCxn id="113" idx="2"/>
          </p:cNvCxnSpPr>
          <p:nvPr/>
        </p:nvCxnSpPr>
        <p:spPr>
          <a:xfrm flipH="1" rot="10800000">
            <a:off x="4730850" y="3216850"/>
            <a:ext cx="752400" cy="84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9" name="Shape 119"/>
          <p:cNvSpPr txBox="1"/>
          <p:nvPr/>
        </p:nvSpPr>
        <p:spPr>
          <a:xfrm>
            <a:off x="2895450" y="3432400"/>
            <a:ext cx="27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300400" y="3526125"/>
            <a:ext cx="27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241350" y="1246225"/>
            <a:ext cx="45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∞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573700" y="1648750"/>
            <a:ext cx="45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302300" y="97525"/>
            <a:ext cx="26886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Node terdekat : 0 , 3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Cek node : 0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2 -&gt; 0 = (jarak : 0 + 2 + 0) = 6 (jarak lebih besar dari nilai awal 0 -&gt; 0 yaitu d[0] = 0.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Cek node : 3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2 -&gt; 3 = 3. Sehingga jarak start ke 3 = 6. Jarak yang lebih kecil dari nilai semula yaitu ∞. </a:t>
            </a:r>
            <a:r>
              <a:rPr b="1" lang="en"/>
              <a:t>Rubah</a:t>
            </a:r>
            <a:r>
              <a:rPr lang="en"/>
              <a:t> : D[3] = 3 + 3 = 6. Ubah P[3] = 2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Push perubahan baru ke tabel Q untuk dicek lagi (berfungsi jika node banyak).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650175" y="3704050"/>
            <a:ext cx="20106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800"/>
              <a:t>Tabel 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 = [0,4,3,</a:t>
            </a:r>
            <a:r>
              <a:rPr lang="en" sz="1800">
                <a:solidFill>
                  <a:schemeClr val="accent2"/>
                </a:solidFill>
              </a:rPr>
              <a:t>6</a:t>
            </a:r>
            <a:r>
              <a:rPr lang="en" sz="1800"/>
              <a:t>]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P = [0,0,0,</a:t>
            </a:r>
            <a:r>
              <a:rPr lang="en" sz="1800">
                <a:solidFill>
                  <a:schemeClr val="accent2"/>
                </a:solidFill>
              </a:rPr>
              <a:t>2</a:t>
            </a:r>
            <a:r>
              <a:rPr lang="en" sz="1800"/>
              <a:t>]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Q = 3(1,</a:t>
            </a:r>
            <a:r>
              <a:rPr lang="en" sz="1800">
                <a:solidFill>
                  <a:schemeClr val="accent2"/>
                </a:solidFill>
              </a:rPr>
              <a:t>3</a:t>
            </a:r>
            <a:r>
              <a:rPr lang="en" sz="1800"/>
              <a:t>,3)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Cek node : 1</a:t>
            </a:r>
          </a:p>
        </p:txBody>
      </p:sp>
      <p:sp>
        <p:nvSpPr>
          <p:cNvPr id="130" name="Shape 130"/>
          <p:cNvSpPr/>
          <p:nvPr/>
        </p:nvSpPr>
        <p:spPr>
          <a:xfrm>
            <a:off x="4430200" y="948625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1" name="Shape 131"/>
          <p:cNvSpPr/>
          <p:nvPr/>
        </p:nvSpPr>
        <p:spPr>
          <a:xfrm>
            <a:off x="2460400" y="2509300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1</a:t>
            </a:r>
          </a:p>
        </p:txBody>
      </p:sp>
      <p:sp>
        <p:nvSpPr>
          <p:cNvPr id="132" name="Shape 132"/>
          <p:cNvSpPr/>
          <p:nvPr/>
        </p:nvSpPr>
        <p:spPr>
          <a:xfrm>
            <a:off x="5047950" y="2509300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2</a:t>
            </a:r>
          </a:p>
        </p:txBody>
      </p:sp>
      <p:sp>
        <p:nvSpPr>
          <p:cNvPr id="133" name="Shape 133"/>
          <p:cNvSpPr/>
          <p:nvPr/>
        </p:nvSpPr>
        <p:spPr>
          <a:xfrm>
            <a:off x="3860550" y="3704050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0</a:t>
            </a:r>
          </a:p>
        </p:txBody>
      </p:sp>
      <p:cxnSp>
        <p:nvCxnSpPr>
          <p:cNvPr id="134" name="Shape 134"/>
          <p:cNvCxnSpPr>
            <a:stCxn id="131" idx="0"/>
            <a:endCxn id="130" idx="1"/>
          </p:cNvCxnSpPr>
          <p:nvPr/>
        </p:nvCxnSpPr>
        <p:spPr>
          <a:xfrm flipH="1" rot="10800000">
            <a:off x="2895550" y="1302400"/>
            <a:ext cx="1534800" cy="120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5" name="Shape 135"/>
          <p:cNvCxnSpPr>
            <a:stCxn id="132" idx="0"/>
            <a:endCxn id="130" idx="3"/>
          </p:cNvCxnSpPr>
          <p:nvPr/>
        </p:nvCxnSpPr>
        <p:spPr>
          <a:xfrm rot="10800000">
            <a:off x="5300400" y="1302400"/>
            <a:ext cx="182700" cy="120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6" name="Shape 136"/>
          <p:cNvCxnSpPr>
            <a:stCxn id="133" idx="1"/>
            <a:endCxn id="131" idx="2"/>
          </p:cNvCxnSpPr>
          <p:nvPr/>
        </p:nvCxnSpPr>
        <p:spPr>
          <a:xfrm rot="10800000">
            <a:off x="2895450" y="3216850"/>
            <a:ext cx="965100" cy="84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7" name="Shape 137"/>
          <p:cNvCxnSpPr>
            <a:stCxn id="133" idx="3"/>
            <a:endCxn id="132" idx="2"/>
          </p:cNvCxnSpPr>
          <p:nvPr/>
        </p:nvCxnSpPr>
        <p:spPr>
          <a:xfrm flipH="1" rot="10800000">
            <a:off x="4730850" y="3216850"/>
            <a:ext cx="752400" cy="84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8" name="Shape 138"/>
          <p:cNvSpPr txBox="1"/>
          <p:nvPr/>
        </p:nvSpPr>
        <p:spPr>
          <a:xfrm>
            <a:off x="2895450" y="3432400"/>
            <a:ext cx="27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300400" y="3526125"/>
            <a:ext cx="27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241350" y="1246225"/>
            <a:ext cx="45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573700" y="1648750"/>
            <a:ext cx="45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302300" y="97525"/>
            <a:ext cx="2688600" cy="27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Node terdekat : 0 , 3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Cek node : 0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1 -&gt; 0 = (jarak : 0 + 4 + 0) = 8 (jarak lebih besar dari nilai awal 0 -&gt; 0 yaitu d[0] = 0.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Cek node : 3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1 -&gt; 3 = 5. Sehingga jarak 0 -&gt; 3 = 9 Jarak yang lebih besar dari nilai semula yaitu d[3] = 6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632300" y="3432400"/>
            <a:ext cx="2199900" cy="14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800"/>
              <a:t>Tabel 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 = [0,4,3,</a:t>
            </a:r>
            <a:r>
              <a:rPr lang="en" sz="1800">
                <a:solidFill>
                  <a:srgbClr val="434343"/>
                </a:solidFill>
              </a:rPr>
              <a:t>6</a:t>
            </a:r>
            <a:r>
              <a:rPr lang="en" sz="1800"/>
              <a:t>]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P = [0,0,0,</a:t>
            </a:r>
            <a:r>
              <a:rPr lang="en" sz="1800">
                <a:solidFill>
                  <a:srgbClr val="434343"/>
                </a:solidFill>
              </a:rPr>
              <a:t>2</a:t>
            </a:r>
            <a:r>
              <a:rPr lang="en" sz="1800"/>
              <a:t>]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Q = 2(3,3)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Cek node : 3</a:t>
            </a:r>
          </a:p>
        </p:txBody>
      </p:sp>
      <p:sp>
        <p:nvSpPr>
          <p:cNvPr id="149" name="Shape 149"/>
          <p:cNvSpPr/>
          <p:nvPr/>
        </p:nvSpPr>
        <p:spPr>
          <a:xfrm>
            <a:off x="4430200" y="948625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50" name="Shape 150"/>
          <p:cNvSpPr/>
          <p:nvPr/>
        </p:nvSpPr>
        <p:spPr>
          <a:xfrm>
            <a:off x="2460400" y="2509300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1</a:t>
            </a:r>
          </a:p>
        </p:txBody>
      </p:sp>
      <p:sp>
        <p:nvSpPr>
          <p:cNvPr id="151" name="Shape 151"/>
          <p:cNvSpPr/>
          <p:nvPr/>
        </p:nvSpPr>
        <p:spPr>
          <a:xfrm>
            <a:off x="5047950" y="2509300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2</a:t>
            </a:r>
          </a:p>
        </p:txBody>
      </p:sp>
      <p:sp>
        <p:nvSpPr>
          <p:cNvPr id="152" name="Shape 152"/>
          <p:cNvSpPr/>
          <p:nvPr/>
        </p:nvSpPr>
        <p:spPr>
          <a:xfrm>
            <a:off x="3860550" y="3704050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0</a:t>
            </a:r>
          </a:p>
        </p:txBody>
      </p:sp>
      <p:cxnSp>
        <p:nvCxnSpPr>
          <p:cNvPr id="153" name="Shape 153"/>
          <p:cNvCxnSpPr>
            <a:stCxn id="150" idx="0"/>
            <a:endCxn id="149" idx="1"/>
          </p:cNvCxnSpPr>
          <p:nvPr/>
        </p:nvCxnSpPr>
        <p:spPr>
          <a:xfrm flipH="1" rot="10800000">
            <a:off x="2895550" y="1302400"/>
            <a:ext cx="1534800" cy="120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>
            <a:stCxn id="151" idx="0"/>
            <a:endCxn id="149" idx="3"/>
          </p:cNvCxnSpPr>
          <p:nvPr/>
        </p:nvCxnSpPr>
        <p:spPr>
          <a:xfrm rot="10800000">
            <a:off x="5300400" y="1302400"/>
            <a:ext cx="182700" cy="120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5" name="Shape 155"/>
          <p:cNvCxnSpPr>
            <a:stCxn id="152" idx="1"/>
            <a:endCxn id="150" idx="2"/>
          </p:cNvCxnSpPr>
          <p:nvPr/>
        </p:nvCxnSpPr>
        <p:spPr>
          <a:xfrm rot="10800000">
            <a:off x="2895450" y="3216850"/>
            <a:ext cx="965100" cy="84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>
            <a:stCxn id="152" idx="3"/>
            <a:endCxn id="151" idx="2"/>
          </p:cNvCxnSpPr>
          <p:nvPr/>
        </p:nvCxnSpPr>
        <p:spPr>
          <a:xfrm flipH="1" rot="10800000">
            <a:off x="4730850" y="3216850"/>
            <a:ext cx="752400" cy="84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7" name="Shape 157"/>
          <p:cNvSpPr txBox="1"/>
          <p:nvPr/>
        </p:nvSpPr>
        <p:spPr>
          <a:xfrm>
            <a:off x="2895450" y="3432400"/>
            <a:ext cx="27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300400" y="3526125"/>
            <a:ext cx="27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241350" y="1246225"/>
            <a:ext cx="45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5573700" y="1648750"/>
            <a:ext cx="45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6302300" y="97525"/>
            <a:ext cx="2688600" cy="27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Node terdekat : 1 , 2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Cek node : 1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3 -&gt; 1 = (jarak : 0 + 1 + 3 + 1)  = 14 (jarak lebih besar dari nilai awal 0 -&gt; 1 yaitu d[1] = 4.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Cek node : 2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3 -&gt; 1 = (jarak : 0 + 2 + 3 + 2)  = 9 (jarak lebih besar dari nilai awal 0 -&gt; 2 yaitu d[2] = 3. 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632300" y="3432400"/>
            <a:ext cx="2028600" cy="14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800"/>
              <a:t>Tabel 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 = [0,4,3,</a:t>
            </a:r>
            <a:r>
              <a:rPr lang="en" sz="1800">
                <a:solidFill>
                  <a:srgbClr val="434343"/>
                </a:solidFill>
              </a:rPr>
              <a:t>6</a:t>
            </a:r>
            <a:r>
              <a:rPr lang="en" sz="1800"/>
              <a:t>]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P = [0,0,0,</a:t>
            </a:r>
            <a:r>
              <a:rPr lang="en" sz="1800">
                <a:solidFill>
                  <a:srgbClr val="434343"/>
                </a:solidFill>
              </a:rPr>
              <a:t>2</a:t>
            </a:r>
            <a:r>
              <a:rPr lang="en" sz="1800"/>
              <a:t>]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Q = 1(3)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Cek node : 3</a:t>
            </a:r>
          </a:p>
        </p:txBody>
      </p:sp>
      <p:sp>
        <p:nvSpPr>
          <p:cNvPr id="168" name="Shape 168"/>
          <p:cNvSpPr/>
          <p:nvPr/>
        </p:nvSpPr>
        <p:spPr>
          <a:xfrm>
            <a:off x="4430200" y="948625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69" name="Shape 169"/>
          <p:cNvSpPr/>
          <p:nvPr/>
        </p:nvSpPr>
        <p:spPr>
          <a:xfrm>
            <a:off x="2460400" y="2509300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1</a:t>
            </a:r>
          </a:p>
        </p:txBody>
      </p:sp>
      <p:sp>
        <p:nvSpPr>
          <p:cNvPr id="170" name="Shape 170"/>
          <p:cNvSpPr/>
          <p:nvPr/>
        </p:nvSpPr>
        <p:spPr>
          <a:xfrm>
            <a:off x="5047950" y="2509300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2</a:t>
            </a:r>
          </a:p>
        </p:txBody>
      </p:sp>
      <p:sp>
        <p:nvSpPr>
          <p:cNvPr id="171" name="Shape 171"/>
          <p:cNvSpPr/>
          <p:nvPr/>
        </p:nvSpPr>
        <p:spPr>
          <a:xfrm>
            <a:off x="3860550" y="3704050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0</a:t>
            </a:r>
          </a:p>
        </p:txBody>
      </p:sp>
      <p:cxnSp>
        <p:nvCxnSpPr>
          <p:cNvPr id="172" name="Shape 172"/>
          <p:cNvCxnSpPr>
            <a:stCxn id="169" idx="0"/>
            <a:endCxn id="168" idx="1"/>
          </p:cNvCxnSpPr>
          <p:nvPr/>
        </p:nvCxnSpPr>
        <p:spPr>
          <a:xfrm flipH="1" rot="10800000">
            <a:off x="2895550" y="1302400"/>
            <a:ext cx="1534800" cy="120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3" name="Shape 173"/>
          <p:cNvCxnSpPr>
            <a:stCxn id="170" idx="0"/>
            <a:endCxn id="168" idx="3"/>
          </p:cNvCxnSpPr>
          <p:nvPr/>
        </p:nvCxnSpPr>
        <p:spPr>
          <a:xfrm rot="10800000">
            <a:off x="5300400" y="1302400"/>
            <a:ext cx="182700" cy="120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4" name="Shape 174"/>
          <p:cNvCxnSpPr>
            <a:stCxn id="171" idx="1"/>
            <a:endCxn id="169" idx="2"/>
          </p:cNvCxnSpPr>
          <p:nvPr/>
        </p:nvCxnSpPr>
        <p:spPr>
          <a:xfrm rot="10800000">
            <a:off x="2895450" y="3216850"/>
            <a:ext cx="965100" cy="84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5" name="Shape 175"/>
          <p:cNvCxnSpPr>
            <a:stCxn id="171" idx="3"/>
            <a:endCxn id="170" idx="2"/>
          </p:cNvCxnSpPr>
          <p:nvPr/>
        </p:nvCxnSpPr>
        <p:spPr>
          <a:xfrm flipH="1" rot="10800000">
            <a:off x="4730850" y="3216850"/>
            <a:ext cx="752400" cy="84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6" name="Shape 176"/>
          <p:cNvSpPr txBox="1"/>
          <p:nvPr/>
        </p:nvSpPr>
        <p:spPr>
          <a:xfrm>
            <a:off x="2895450" y="3432400"/>
            <a:ext cx="27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5300400" y="3526125"/>
            <a:ext cx="27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241350" y="1246225"/>
            <a:ext cx="45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573700" y="1648750"/>
            <a:ext cx="45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6302300" y="97525"/>
            <a:ext cx="2688600" cy="27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Node terdekat : 1 , 2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Cek node : 1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3 -&gt; 1 = (jarak : 0 + 1 + 3 + 1)  = 14 (jarak lebih besar dari nilai awal 0 -&gt; 1 yaitu d[1] = 4.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Cek node : 2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3 -&gt; 1 = (jarak : 0 + 2 + 3 + 2)  = 9 (jarak lebih besar dari nilai awal 0 -&gt; 2 yaitu d[2] = 3. 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632300" y="3432400"/>
            <a:ext cx="2028600" cy="14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800"/>
              <a:t>Tabel 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 = [0,4,3,</a:t>
            </a:r>
            <a:r>
              <a:rPr lang="en" sz="1800">
                <a:solidFill>
                  <a:srgbClr val="434343"/>
                </a:solidFill>
              </a:rPr>
              <a:t>6</a:t>
            </a:r>
            <a:r>
              <a:rPr lang="en" sz="1800"/>
              <a:t>]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P = [0,0,0,</a:t>
            </a:r>
            <a:r>
              <a:rPr lang="en" sz="1800">
                <a:solidFill>
                  <a:srgbClr val="434343"/>
                </a:solidFill>
              </a:rPr>
              <a:t>2</a:t>
            </a:r>
            <a:r>
              <a:rPr lang="en" sz="1800"/>
              <a:t>]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Q = 1(3)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Dijkstra</a:t>
            </a:r>
          </a:p>
        </p:txBody>
      </p:sp>
      <p:sp>
        <p:nvSpPr>
          <p:cNvPr id="187" name="Shape 187"/>
          <p:cNvSpPr/>
          <p:nvPr/>
        </p:nvSpPr>
        <p:spPr>
          <a:xfrm>
            <a:off x="4430200" y="948625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88" name="Shape 188"/>
          <p:cNvSpPr/>
          <p:nvPr/>
        </p:nvSpPr>
        <p:spPr>
          <a:xfrm>
            <a:off x="2460400" y="2509300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1</a:t>
            </a:r>
          </a:p>
        </p:txBody>
      </p:sp>
      <p:sp>
        <p:nvSpPr>
          <p:cNvPr id="189" name="Shape 189"/>
          <p:cNvSpPr/>
          <p:nvPr/>
        </p:nvSpPr>
        <p:spPr>
          <a:xfrm>
            <a:off x="5047950" y="2509300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2</a:t>
            </a:r>
          </a:p>
        </p:txBody>
      </p:sp>
      <p:sp>
        <p:nvSpPr>
          <p:cNvPr id="190" name="Shape 190"/>
          <p:cNvSpPr/>
          <p:nvPr/>
        </p:nvSpPr>
        <p:spPr>
          <a:xfrm>
            <a:off x="3860550" y="3704050"/>
            <a:ext cx="870300" cy="707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0</a:t>
            </a:r>
          </a:p>
        </p:txBody>
      </p:sp>
      <p:cxnSp>
        <p:nvCxnSpPr>
          <p:cNvPr id="191" name="Shape 191"/>
          <p:cNvCxnSpPr>
            <a:stCxn id="188" idx="0"/>
            <a:endCxn id="187" idx="1"/>
          </p:cNvCxnSpPr>
          <p:nvPr/>
        </p:nvCxnSpPr>
        <p:spPr>
          <a:xfrm flipH="1" rot="10800000">
            <a:off x="2895550" y="1302400"/>
            <a:ext cx="1534800" cy="120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2" name="Shape 192"/>
          <p:cNvCxnSpPr>
            <a:stCxn id="189" idx="0"/>
            <a:endCxn id="187" idx="3"/>
          </p:cNvCxnSpPr>
          <p:nvPr/>
        </p:nvCxnSpPr>
        <p:spPr>
          <a:xfrm rot="10800000">
            <a:off x="5300400" y="1302400"/>
            <a:ext cx="182700" cy="1206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3" name="Shape 193"/>
          <p:cNvCxnSpPr>
            <a:stCxn id="190" idx="1"/>
            <a:endCxn id="188" idx="2"/>
          </p:cNvCxnSpPr>
          <p:nvPr/>
        </p:nvCxnSpPr>
        <p:spPr>
          <a:xfrm rot="10800000">
            <a:off x="2895450" y="3216850"/>
            <a:ext cx="965100" cy="84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4" name="Shape 194"/>
          <p:cNvCxnSpPr>
            <a:stCxn id="190" idx="3"/>
            <a:endCxn id="189" idx="2"/>
          </p:cNvCxnSpPr>
          <p:nvPr/>
        </p:nvCxnSpPr>
        <p:spPr>
          <a:xfrm flipH="1" rot="10800000">
            <a:off x="4730850" y="3216850"/>
            <a:ext cx="752400" cy="840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5" name="Shape 195"/>
          <p:cNvSpPr txBox="1"/>
          <p:nvPr/>
        </p:nvSpPr>
        <p:spPr>
          <a:xfrm>
            <a:off x="2895450" y="3432400"/>
            <a:ext cx="27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5300400" y="3526125"/>
            <a:ext cx="27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241350" y="1246225"/>
            <a:ext cx="45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5573700" y="1648750"/>
            <a:ext cx="45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6302300" y="97525"/>
            <a:ext cx="2688600" cy="27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Track hasil d = [0,0,02]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Urutkan dari node akhir : sampai d[] != nilai awal : </a:t>
            </a:r>
            <a:r>
              <a:rPr lang="en">
                <a:solidFill>
                  <a:srgbClr val="FF0000"/>
                </a:solidFill>
              </a:rPr>
              <a:t>3 -&gt; 2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Tambahkan node awal : 0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Path akhir = </a:t>
            </a:r>
            <a:r>
              <a:rPr lang="en">
                <a:solidFill>
                  <a:srgbClr val="FF0000"/>
                </a:solidFill>
              </a:rPr>
              <a:t>3 -&gt;2 -&gt; 0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