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66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지 노" initials="윤노" lastIdx="2" clrIdx="0">
    <p:extLst>
      <p:ext uri="{19B8F6BF-5375-455C-9EA6-DF929625EA0E}">
        <p15:presenceInfo xmlns:p15="http://schemas.microsoft.com/office/powerpoint/2012/main" userId="cdd9513f17a7da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238" autoAdjust="0"/>
  </p:normalViewPr>
  <p:slideViewPr>
    <p:cSldViewPr snapToGrid="0">
      <p:cViewPr>
        <p:scale>
          <a:sx n="75" d="100"/>
          <a:sy n="75" d="100"/>
        </p:scale>
        <p:origin x="1986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72969-C591-444F-955B-932D37A2E3BF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EC847-A585-49C9-B7E5-7B9B4B0E4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6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 개발시에는 로컬넷을 사용하는 것이 가장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로컬넷에서 어느 정도 감을 익히고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동작 확인 되면 그 때부터 테스트넷에서 테스트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en-US" altLang="ko-KR" dirty="0"/>
              <a:t>Web3.js =&gt; web</a:t>
            </a:r>
            <a:r>
              <a:rPr lang="ko-KR" altLang="en-US" dirty="0"/>
              <a:t>이랑 블록체인을 연결해주는 </a:t>
            </a:r>
            <a:r>
              <a:rPr lang="en-US" altLang="ko-KR" dirty="0"/>
              <a:t>API</a:t>
            </a:r>
          </a:p>
          <a:p>
            <a:r>
              <a:rPr lang="en-US" altLang="ko-KR" dirty="0"/>
              <a:t>Provider =&gt; web</a:t>
            </a:r>
            <a:r>
              <a:rPr lang="ko-KR" altLang="en-US" dirty="0"/>
              <a:t>이랑 블록체인을 연결해주는 환경제공</a:t>
            </a:r>
            <a:endParaRPr lang="en-US" altLang="ko-KR" dirty="0"/>
          </a:p>
          <a:p>
            <a:r>
              <a:rPr lang="en-US" altLang="ko-KR" dirty="0"/>
              <a:t>-&gt;injected provider : </a:t>
            </a:r>
            <a:r>
              <a:rPr lang="en-US" altLang="ko-KR" dirty="0" err="1"/>
              <a:t>metamask</a:t>
            </a:r>
            <a:r>
              <a:rPr lang="ko-KR" altLang="en-US" dirty="0"/>
              <a:t> 사용하면 지정해주는 환경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메타마스크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빠르고 안전하게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지갑에 액세스할 수 있게 돕는 ‘브라우저 확장프로그램’</a:t>
            </a:r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풀노드에서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돌아가야 하는데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개발시점에 해당 환경을 사용할 수 없으므로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브라우저에서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사용할 수 있게 해주는 확장 프로그램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브라우저가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 체인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연결할 수 있게 해주는 브라우저 확장 프로그램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EVM -&gt; back -&gt; front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EC847-A585-49C9-B7E5-7B9B4B0E43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0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이더리움에서</a:t>
            </a:r>
            <a:r>
              <a:rPr lang="ko-KR" altLang="en-US" dirty="0"/>
              <a:t> 제공해주는 공용 테스트 네트워크</a:t>
            </a:r>
            <a:endParaRPr lang="en-US" altLang="ko-KR" dirty="0"/>
          </a:p>
          <a:p>
            <a:r>
              <a:rPr lang="en-US" altLang="ko-KR" dirty="0" err="1"/>
              <a:t>Rinkeby</a:t>
            </a:r>
            <a:r>
              <a:rPr lang="en-US" altLang="ko-KR" dirty="0"/>
              <a:t> =&gt; private network </a:t>
            </a:r>
            <a:r>
              <a:rPr lang="ko-KR" altLang="en-US" dirty="0"/>
              <a:t>에만 적합</a:t>
            </a:r>
            <a:endParaRPr lang="en-US" altLang="ko-KR" dirty="0"/>
          </a:p>
          <a:p>
            <a:r>
              <a:rPr lang="en-US" altLang="ko-KR" dirty="0" err="1"/>
              <a:t>Ropsten</a:t>
            </a:r>
            <a:r>
              <a:rPr lang="en-US" altLang="ko-KR" dirty="0"/>
              <a:t> </a:t>
            </a:r>
            <a:r>
              <a:rPr lang="ko-KR" altLang="en-US" dirty="0"/>
              <a:t>결정</a:t>
            </a:r>
            <a:r>
              <a:rPr lang="en-US" altLang="ko-KR" dirty="0"/>
              <a:t>(</a:t>
            </a:r>
            <a:r>
              <a:rPr lang="en-US" altLang="ko-KR" dirty="0" err="1"/>
              <a:t>mainnet</a:t>
            </a:r>
            <a:r>
              <a:rPr lang="ko-KR" altLang="en-US" dirty="0"/>
              <a:t>이랑 가장 </a:t>
            </a:r>
            <a:r>
              <a:rPr lang="ko-KR" altLang="en-US" dirty="0" err="1"/>
              <a:t>비슷</a:t>
            </a:r>
            <a:r>
              <a:rPr lang="en-US" altLang="ko-KR" dirty="0"/>
              <a:t>,</a:t>
            </a:r>
            <a:r>
              <a:rPr lang="ko-KR" altLang="en-US" dirty="0"/>
              <a:t> 기능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Metamask</a:t>
            </a:r>
            <a:r>
              <a:rPr lang="en-US" altLang="ko-KR" dirty="0"/>
              <a:t> =&gt; </a:t>
            </a:r>
            <a:r>
              <a:rPr lang="en-US" altLang="ko-KR" dirty="0" err="1"/>
              <a:t>ropsten</a:t>
            </a:r>
            <a:r>
              <a:rPr lang="ko-KR" altLang="en-US" dirty="0"/>
              <a:t>에 계약을 배포하는 데에 씀</a:t>
            </a:r>
            <a:endParaRPr lang="en-US" altLang="ko-KR" dirty="0"/>
          </a:p>
          <a:p>
            <a:r>
              <a:rPr lang="en-US" altLang="ko-KR" dirty="0"/>
              <a:t>Injected =&gt;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주입 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web3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인스턴스를 사용합니다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(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풀노드라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시간 많이 걸림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Infura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클라이언트를 사용하지 않고도 테스트넷에 배포 가능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배포 가능하지만 너무 시간 오래 걸림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EC847-A585-49C9-B7E5-7B9B4B0E43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99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1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5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1" indent="0" algn="ctr">
              <a:buNone/>
              <a:defRPr sz="1350"/>
            </a:lvl3pPr>
            <a:lvl4pPr marL="1028672" indent="0" algn="ctr">
              <a:buNone/>
              <a:defRPr sz="1200"/>
            </a:lvl4pPr>
            <a:lvl5pPr marL="1371563" indent="0" algn="ctr">
              <a:buNone/>
              <a:defRPr sz="1200"/>
            </a:lvl5pPr>
            <a:lvl6pPr marL="1714453" indent="0" algn="ctr">
              <a:buNone/>
              <a:defRPr sz="1200"/>
            </a:lvl6pPr>
            <a:lvl7pPr marL="2057344" indent="0" algn="ctr">
              <a:buNone/>
              <a:defRPr sz="1200"/>
            </a:lvl7pPr>
            <a:lvl8pPr marL="2400234" indent="0" algn="ctr">
              <a:buNone/>
              <a:defRPr sz="1200"/>
            </a:lvl8pPr>
            <a:lvl9pPr marL="274312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0C1-ACA9-4ACA-80C6-955B5698294E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6D77-A20D-44EF-8FDB-F90F8E484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0C1-ACA9-4ACA-80C6-955B5698294E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6D77-A20D-44EF-8FDB-F90F8E484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63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0C1-ACA9-4ACA-80C6-955B5698294E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6D77-A20D-44EF-8FDB-F90F8E484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0C1-ACA9-4ACA-80C6-955B5698294E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6D77-A20D-44EF-8FDB-F90F8E484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1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0C1-ACA9-4ACA-80C6-955B5698294E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6D77-A20D-44EF-8FDB-F90F8E484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0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0C1-ACA9-4ACA-80C6-955B5698294E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6D77-A20D-44EF-8FDB-F90F8E484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9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1" indent="0">
              <a:buNone/>
              <a:defRPr sz="1350" b="1"/>
            </a:lvl3pPr>
            <a:lvl4pPr marL="1028672" indent="0">
              <a:buNone/>
              <a:defRPr sz="1200" b="1"/>
            </a:lvl4pPr>
            <a:lvl5pPr marL="1371563" indent="0">
              <a:buNone/>
              <a:defRPr sz="1200" b="1"/>
            </a:lvl5pPr>
            <a:lvl6pPr marL="1714453" indent="0">
              <a:buNone/>
              <a:defRPr sz="1200" b="1"/>
            </a:lvl6pPr>
            <a:lvl7pPr marL="2057344" indent="0">
              <a:buNone/>
              <a:defRPr sz="1200" b="1"/>
            </a:lvl7pPr>
            <a:lvl8pPr marL="2400234" indent="0">
              <a:buNone/>
              <a:defRPr sz="1200" b="1"/>
            </a:lvl8pPr>
            <a:lvl9pPr marL="274312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9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1" indent="0">
              <a:buNone/>
              <a:defRPr sz="1350" b="1"/>
            </a:lvl3pPr>
            <a:lvl4pPr marL="1028672" indent="0">
              <a:buNone/>
              <a:defRPr sz="1200" b="1"/>
            </a:lvl4pPr>
            <a:lvl5pPr marL="1371563" indent="0">
              <a:buNone/>
              <a:defRPr sz="1200" b="1"/>
            </a:lvl5pPr>
            <a:lvl6pPr marL="1714453" indent="0">
              <a:buNone/>
              <a:defRPr sz="1200" b="1"/>
            </a:lvl6pPr>
            <a:lvl7pPr marL="2057344" indent="0">
              <a:buNone/>
              <a:defRPr sz="1200" b="1"/>
            </a:lvl7pPr>
            <a:lvl8pPr marL="2400234" indent="0">
              <a:buNone/>
              <a:defRPr sz="1200" b="1"/>
            </a:lvl8pPr>
            <a:lvl9pPr marL="274312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9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0C1-ACA9-4ACA-80C6-955B5698294E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6D77-A20D-44EF-8FDB-F90F8E484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5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0C1-ACA9-4ACA-80C6-955B5698294E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6D77-A20D-44EF-8FDB-F90F8E484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3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0C1-ACA9-4ACA-80C6-955B5698294E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6D77-A20D-44EF-8FDB-F90F8E484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8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0"/>
            </a:lvl2pPr>
            <a:lvl3pPr marL="685781" indent="0">
              <a:buNone/>
              <a:defRPr sz="900"/>
            </a:lvl3pPr>
            <a:lvl4pPr marL="1028672" indent="0">
              <a:buNone/>
              <a:defRPr sz="750"/>
            </a:lvl4pPr>
            <a:lvl5pPr marL="1371563" indent="0">
              <a:buNone/>
              <a:defRPr sz="750"/>
            </a:lvl5pPr>
            <a:lvl6pPr marL="1714453" indent="0">
              <a:buNone/>
              <a:defRPr sz="750"/>
            </a:lvl6pPr>
            <a:lvl7pPr marL="2057344" indent="0">
              <a:buNone/>
              <a:defRPr sz="750"/>
            </a:lvl7pPr>
            <a:lvl8pPr marL="2400234" indent="0">
              <a:buNone/>
              <a:defRPr sz="750"/>
            </a:lvl8pPr>
            <a:lvl9pPr marL="2743125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0C1-ACA9-4ACA-80C6-955B5698294E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6D77-A20D-44EF-8FDB-F90F8E484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1" indent="0">
              <a:buNone/>
              <a:defRPr sz="1800"/>
            </a:lvl3pPr>
            <a:lvl4pPr marL="1028672" indent="0">
              <a:buNone/>
              <a:defRPr sz="1500"/>
            </a:lvl4pPr>
            <a:lvl5pPr marL="1371563" indent="0">
              <a:buNone/>
              <a:defRPr sz="1500"/>
            </a:lvl5pPr>
            <a:lvl6pPr marL="1714453" indent="0">
              <a:buNone/>
              <a:defRPr sz="1500"/>
            </a:lvl6pPr>
            <a:lvl7pPr marL="2057344" indent="0">
              <a:buNone/>
              <a:defRPr sz="1500"/>
            </a:lvl7pPr>
            <a:lvl8pPr marL="2400234" indent="0">
              <a:buNone/>
              <a:defRPr sz="1500"/>
            </a:lvl8pPr>
            <a:lvl9pPr marL="2743125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0"/>
            </a:lvl2pPr>
            <a:lvl3pPr marL="685781" indent="0">
              <a:buNone/>
              <a:defRPr sz="900"/>
            </a:lvl3pPr>
            <a:lvl4pPr marL="1028672" indent="0">
              <a:buNone/>
              <a:defRPr sz="750"/>
            </a:lvl4pPr>
            <a:lvl5pPr marL="1371563" indent="0">
              <a:buNone/>
              <a:defRPr sz="750"/>
            </a:lvl5pPr>
            <a:lvl6pPr marL="1714453" indent="0">
              <a:buNone/>
              <a:defRPr sz="750"/>
            </a:lvl6pPr>
            <a:lvl7pPr marL="2057344" indent="0">
              <a:buNone/>
              <a:defRPr sz="750"/>
            </a:lvl7pPr>
            <a:lvl8pPr marL="2400234" indent="0">
              <a:buNone/>
              <a:defRPr sz="750"/>
            </a:lvl8pPr>
            <a:lvl9pPr marL="2743125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0C1-ACA9-4ACA-80C6-955B5698294E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6D77-A20D-44EF-8FDB-F90F8E484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9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130C1-ACA9-4ACA-80C6-955B5698294E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3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46D77-A20D-44EF-8FDB-F90F8E484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3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81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81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6" indent="-171445" algn="l" defTabSz="685781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6" indent="-171445" algn="l" defTabSz="685781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7" indent="-171445" algn="l" defTabSz="685781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8" indent="-171445" algn="l" defTabSz="685781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98" indent="-171445" algn="l" defTabSz="685781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89" indent="-171445" algn="l" defTabSz="685781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0" indent="-171445" algn="l" defTabSz="685781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0" indent="-171445" algn="l" defTabSz="685781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1" algn="l" defTabSz="68578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2" algn="l" defTabSz="68578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3" algn="l" defTabSz="68578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3" algn="l" defTabSz="68578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4" algn="l" defTabSz="68578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34" algn="l" defTabSz="68578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25" algn="l" defTabSz="68578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16B2D8-DFB9-4988-AC0D-123E5AB29BF5}"/>
              </a:ext>
            </a:extLst>
          </p:cNvPr>
          <p:cNvSpPr/>
          <p:nvPr/>
        </p:nvSpPr>
        <p:spPr>
          <a:xfrm>
            <a:off x="802001" y="6035480"/>
            <a:ext cx="3618316" cy="26438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EVM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C9A265C-1C02-4C8E-8F0F-15C28BE197A0}"/>
              </a:ext>
            </a:extLst>
          </p:cNvPr>
          <p:cNvSpPr/>
          <p:nvPr/>
        </p:nvSpPr>
        <p:spPr>
          <a:xfrm>
            <a:off x="972351" y="6510690"/>
            <a:ext cx="3312820" cy="19412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Ganache 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이더리움</a:t>
            </a:r>
            <a:r>
              <a:rPr lang="ko-KR" altLang="en-US" sz="1200" dirty="0"/>
              <a:t> </a:t>
            </a:r>
            <a:r>
              <a:rPr lang="en-US" altLang="ko-KR" sz="1200" dirty="0"/>
              <a:t>Client)</a:t>
            </a:r>
          </a:p>
          <a:p>
            <a:pPr algn="ctr"/>
            <a:endParaRPr lang="en-US" altLang="ko-KR" sz="12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097746D-88EF-48D6-A019-03D234F0CCE6}"/>
              </a:ext>
            </a:extLst>
          </p:cNvPr>
          <p:cNvSpPr/>
          <p:nvPr/>
        </p:nvSpPr>
        <p:spPr>
          <a:xfrm>
            <a:off x="1040840" y="7481339"/>
            <a:ext cx="851253" cy="7186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Block1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669FA4A-4EF0-451B-B8C2-F6065052321E}"/>
              </a:ext>
            </a:extLst>
          </p:cNvPr>
          <p:cNvSpPr/>
          <p:nvPr/>
        </p:nvSpPr>
        <p:spPr>
          <a:xfrm>
            <a:off x="3345153" y="7481334"/>
            <a:ext cx="851253" cy="7186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Block3</a:t>
            </a:r>
            <a:endParaRPr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FB4943A-191A-481F-A43F-2B30ED14C4E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92092" y="7840683"/>
            <a:ext cx="29344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E0D2692-143F-46C1-8C94-C69B8C1963CA}"/>
              </a:ext>
            </a:extLst>
          </p:cNvPr>
          <p:cNvCxnSpPr>
            <a:cxnSpLocks/>
          </p:cNvCxnSpPr>
          <p:nvPr/>
        </p:nvCxnSpPr>
        <p:spPr>
          <a:xfrm flipH="1">
            <a:off x="3036789" y="7840683"/>
            <a:ext cx="29344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20ACC9-804F-4AB0-866A-C32CDB393378}"/>
              </a:ext>
            </a:extLst>
          </p:cNvPr>
          <p:cNvSpPr/>
          <p:nvPr/>
        </p:nvSpPr>
        <p:spPr>
          <a:xfrm>
            <a:off x="3603783" y="7977271"/>
            <a:ext cx="335720" cy="2227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D031A0-7CCF-47AD-9BB4-127C8F9153BC}"/>
              </a:ext>
            </a:extLst>
          </p:cNvPr>
          <p:cNvSpPr txBox="1"/>
          <p:nvPr/>
        </p:nvSpPr>
        <p:spPr>
          <a:xfrm>
            <a:off x="4849775" y="8163123"/>
            <a:ext cx="122973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배포된 </a:t>
            </a:r>
            <a:r>
              <a:rPr lang="ko-KR" altLang="en-US" sz="1200" dirty="0" err="1">
                <a:solidFill>
                  <a:schemeClr val="bg2">
                    <a:lumMod val="10000"/>
                  </a:schemeClr>
                </a:solidFill>
              </a:rPr>
              <a:t>컨트랙트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39EECD-712E-47E4-96DA-ED3C4F7A253B}"/>
              </a:ext>
            </a:extLst>
          </p:cNvPr>
          <p:cNvSpPr/>
          <p:nvPr/>
        </p:nvSpPr>
        <p:spPr>
          <a:xfrm>
            <a:off x="2185536" y="7481339"/>
            <a:ext cx="851253" cy="7186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Block2</a:t>
            </a:r>
            <a:endParaRPr lang="ko-KR" altLang="en-US" sz="1400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A46EEBE-DD38-43FB-918E-FDDC93FCDF7C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4262884" y="7708789"/>
            <a:ext cx="139165" cy="1121654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DD3BC10-7EE7-4549-B1D7-1FDAC545BFAB}"/>
              </a:ext>
            </a:extLst>
          </p:cNvPr>
          <p:cNvGrpSpPr/>
          <p:nvPr/>
        </p:nvGrpSpPr>
        <p:grpSpPr>
          <a:xfrm>
            <a:off x="1635129" y="2118956"/>
            <a:ext cx="1890657" cy="3741737"/>
            <a:chOff x="4639009" y="-1944373"/>
            <a:chExt cx="2664515" cy="546254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EB4D862E-1142-4C25-9FA7-31EEC0B8CA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10" t="7444" r="13735" b="23611"/>
            <a:stretch/>
          </p:blipFill>
          <p:spPr>
            <a:xfrm>
              <a:off x="5491899" y="-1944373"/>
              <a:ext cx="849786" cy="803082"/>
            </a:xfrm>
            <a:prstGeom prst="rect">
              <a:avLst/>
            </a:prstGeom>
          </p:spPr>
        </p:pic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9FF5CAF-C10E-4EE6-BD8B-6AD068AC1762}"/>
                </a:ext>
              </a:extLst>
            </p:cNvPr>
            <p:cNvGrpSpPr/>
            <p:nvPr/>
          </p:nvGrpSpPr>
          <p:grpSpPr>
            <a:xfrm>
              <a:off x="4639009" y="-1682698"/>
              <a:ext cx="2664515" cy="5200865"/>
              <a:chOff x="4639009" y="-1725866"/>
              <a:chExt cx="2664515" cy="5316331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EBC10ADF-37A0-4744-9F72-3B145951E345}"/>
                  </a:ext>
                </a:extLst>
              </p:cNvPr>
              <p:cNvSpPr/>
              <p:nvPr/>
            </p:nvSpPr>
            <p:spPr>
              <a:xfrm>
                <a:off x="4639009" y="-1236025"/>
                <a:ext cx="2591252" cy="164442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Web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Browser</a:t>
                </a:r>
              </a:p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(Chrome)</a:t>
                </a:r>
              </a:p>
              <a:p>
                <a:pPr algn="ctr"/>
                <a:endParaRPr lang="en-US" altLang="ko-KR" sz="16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1F00736-6E80-491D-996F-AC4594B31FB8}"/>
                  </a:ext>
                </a:extLst>
              </p:cNvPr>
              <p:cNvGrpSpPr/>
              <p:nvPr/>
            </p:nvGrpSpPr>
            <p:grpSpPr>
              <a:xfrm>
                <a:off x="4761784" y="-1725866"/>
                <a:ext cx="2541740" cy="5316331"/>
                <a:chOff x="4766689" y="-1736852"/>
                <a:chExt cx="2423876" cy="5345712"/>
              </a:xfrm>
            </p:grpSpPr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EE091784-1A35-408E-9224-BB980A2EB685}"/>
                    </a:ext>
                  </a:extLst>
                </p:cNvPr>
                <p:cNvSpPr/>
                <p:nvPr/>
              </p:nvSpPr>
              <p:spPr>
                <a:xfrm>
                  <a:off x="4766689" y="-349698"/>
                  <a:ext cx="2167972" cy="59771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</a:rPr>
                    <a:t>Html/CSS/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</a:rPr>
                    <a:t>Javascript</a:t>
                  </a:r>
                  <a:endParaRPr lang="ko-KR" alt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FF524BE-5C4D-4A21-95D4-DA0F6788D985}"/>
                    </a:ext>
                  </a:extLst>
                </p:cNvPr>
                <p:cNvSpPr txBox="1"/>
                <p:nvPr/>
              </p:nvSpPr>
              <p:spPr>
                <a:xfrm>
                  <a:off x="6340778" y="-1736852"/>
                  <a:ext cx="849787" cy="4618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User</a:t>
                  </a:r>
                  <a:endParaRPr lang="ko-KR" altLang="en-US" sz="1400" b="1" dirty="0"/>
                </a:p>
              </p:txBody>
            </p:sp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48581E7A-1C58-44CD-8ED3-8BE743CD56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1347" y="1643589"/>
                  <a:ext cx="0" cy="196527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화살표 연결선 45">
                  <a:extLst>
                    <a:ext uri="{FF2B5EF4-FFF2-40B4-BE49-F238E27FC236}">
                      <a16:creationId xmlns:a16="http://schemas.microsoft.com/office/drawing/2014/main" id="{CEEBFA1E-C691-488E-A648-146B9DFEA9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31063" y="1643589"/>
                  <a:ext cx="0" cy="176305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화살표 연결선 46">
                  <a:extLst>
                    <a:ext uri="{FF2B5EF4-FFF2-40B4-BE49-F238E27FC236}">
                      <a16:creationId xmlns:a16="http://schemas.microsoft.com/office/drawing/2014/main" id="{4C8ECDCC-4D35-4FB5-A18F-F2A7CBAA47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1345" y="371138"/>
                  <a:ext cx="0" cy="53714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화살표 연결선 47">
                  <a:extLst>
                    <a:ext uri="{FF2B5EF4-FFF2-40B4-BE49-F238E27FC236}">
                      <a16:creationId xmlns:a16="http://schemas.microsoft.com/office/drawing/2014/main" id="{CF8ADC44-3989-474A-B85D-5877F55030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31063" y="371139"/>
                  <a:ext cx="0" cy="53714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909D8A0-B89B-4676-85E4-E7847274A962}"/>
              </a:ext>
            </a:extLst>
          </p:cNvPr>
          <p:cNvCxnSpPr>
            <a:cxnSpLocks/>
          </p:cNvCxnSpPr>
          <p:nvPr/>
        </p:nvCxnSpPr>
        <p:spPr>
          <a:xfrm>
            <a:off x="92252" y="5711618"/>
            <a:ext cx="6765748" cy="5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BAFA865-D67A-4219-811D-F9F750FCF550}"/>
              </a:ext>
            </a:extLst>
          </p:cNvPr>
          <p:cNvSpPr/>
          <p:nvPr/>
        </p:nvSpPr>
        <p:spPr>
          <a:xfrm>
            <a:off x="4624528" y="3017008"/>
            <a:ext cx="1680223" cy="41861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MetaMask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4926E44-5E54-45C9-AA68-5D20E1C69A95}"/>
              </a:ext>
            </a:extLst>
          </p:cNvPr>
          <p:cNvSpPr/>
          <p:nvPr/>
        </p:nvSpPr>
        <p:spPr>
          <a:xfrm>
            <a:off x="4460585" y="4082046"/>
            <a:ext cx="1680223" cy="41861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Remix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90A0517-E973-4FB5-BCFB-3114F98B281B}"/>
              </a:ext>
            </a:extLst>
          </p:cNvPr>
          <p:cNvSpPr/>
          <p:nvPr/>
        </p:nvSpPr>
        <p:spPr>
          <a:xfrm>
            <a:off x="4460585" y="4918813"/>
            <a:ext cx="1680223" cy="41861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Truffle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AAA665D-9DE3-4B73-B462-F3931E37B7D1}"/>
              </a:ext>
            </a:extLst>
          </p:cNvPr>
          <p:cNvCxnSpPr>
            <a:cxnSpLocks/>
          </p:cNvCxnSpPr>
          <p:nvPr/>
        </p:nvCxnSpPr>
        <p:spPr>
          <a:xfrm>
            <a:off x="4784091" y="4542005"/>
            <a:ext cx="0" cy="35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7D6ECE-C0D3-4460-87E3-B30A3FC4E50F}"/>
              </a:ext>
            </a:extLst>
          </p:cNvPr>
          <p:cNvCxnSpPr>
            <a:cxnSpLocks/>
          </p:cNvCxnSpPr>
          <p:nvPr/>
        </p:nvCxnSpPr>
        <p:spPr>
          <a:xfrm>
            <a:off x="4780150" y="5407219"/>
            <a:ext cx="0" cy="6374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4993EC-85C7-41EC-A701-540F9F08E1E6}"/>
              </a:ext>
            </a:extLst>
          </p:cNvPr>
          <p:cNvSpPr txBox="1"/>
          <p:nvPr/>
        </p:nvSpPr>
        <p:spPr>
          <a:xfrm>
            <a:off x="4860845" y="4586439"/>
            <a:ext cx="1723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컨트랙트</a:t>
            </a:r>
            <a:r>
              <a:rPr lang="ko-KR" altLang="en-US" sz="1100" b="1" dirty="0"/>
              <a:t> 작성 및 디버깅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8CA3CC-EF88-4F49-B56F-74D2AF54ADAE}"/>
              </a:ext>
            </a:extLst>
          </p:cNvPr>
          <p:cNvSpPr txBox="1"/>
          <p:nvPr/>
        </p:nvSpPr>
        <p:spPr>
          <a:xfrm>
            <a:off x="4849778" y="5455168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컨트랙트</a:t>
            </a:r>
            <a:r>
              <a:rPr lang="ko-KR" altLang="en-US" sz="1100" b="1" dirty="0"/>
              <a:t> 빌드 및 배포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B44DF4-5ED4-4D0E-85F6-CC4B7C36BD41}"/>
              </a:ext>
            </a:extLst>
          </p:cNvPr>
          <p:cNvSpPr txBox="1"/>
          <p:nvPr/>
        </p:nvSpPr>
        <p:spPr>
          <a:xfrm>
            <a:off x="327636" y="1263955"/>
            <a:ext cx="262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Local Network</a:t>
            </a:r>
            <a:endParaRPr lang="ko-KR" altLang="en-US" sz="32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5D3F249-4288-4D94-8365-CBE08EDABA87}"/>
              </a:ext>
            </a:extLst>
          </p:cNvPr>
          <p:cNvSpPr/>
          <p:nvPr/>
        </p:nvSpPr>
        <p:spPr>
          <a:xfrm>
            <a:off x="1641943" y="4087728"/>
            <a:ext cx="1779571" cy="41861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Web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Server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CE4482F-BA56-4EF2-B1F4-FFB45D4D669B}"/>
              </a:ext>
            </a:extLst>
          </p:cNvPr>
          <p:cNvSpPr/>
          <p:nvPr/>
        </p:nvSpPr>
        <p:spPr>
          <a:xfrm>
            <a:off x="1694229" y="4918813"/>
            <a:ext cx="1779571" cy="418614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Web3.js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8EC8C2C5-3A26-4125-92C6-E6AD65D3302D}"/>
              </a:ext>
            </a:extLst>
          </p:cNvPr>
          <p:cNvSpPr/>
          <p:nvPr/>
        </p:nvSpPr>
        <p:spPr>
          <a:xfrm>
            <a:off x="291742" y="3750647"/>
            <a:ext cx="611520" cy="9382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DB</a:t>
            </a:r>
            <a:endParaRPr lang="ko-KR" altLang="en-US" sz="16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EE166C4-6D3C-4E0A-9D1F-68DBEB1CF57D}"/>
              </a:ext>
            </a:extLst>
          </p:cNvPr>
          <p:cNvCxnSpPr>
            <a:cxnSpLocks/>
          </p:cNvCxnSpPr>
          <p:nvPr/>
        </p:nvCxnSpPr>
        <p:spPr>
          <a:xfrm flipH="1">
            <a:off x="1073613" y="4162166"/>
            <a:ext cx="4645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D2AB9E4-C7AF-416F-8A1B-6153763AD0ED}"/>
              </a:ext>
            </a:extLst>
          </p:cNvPr>
          <p:cNvCxnSpPr>
            <a:cxnSpLocks/>
          </p:cNvCxnSpPr>
          <p:nvPr/>
        </p:nvCxnSpPr>
        <p:spPr>
          <a:xfrm>
            <a:off x="1073613" y="4341147"/>
            <a:ext cx="464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76B7E76-BECC-4A4D-B075-AD8412534E6D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473800" y="3177412"/>
            <a:ext cx="1150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36180B5-885B-41D8-A753-166FD7692151}"/>
              </a:ext>
            </a:extLst>
          </p:cNvPr>
          <p:cNvSpPr txBox="1"/>
          <p:nvPr/>
        </p:nvSpPr>
        <p:spPr>
          <a:xfrm>
            <a:off x="4900450" y="5971897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사용자 정의 네트워크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601710B-8C03-4055-A804-A119B233C28B}"/>
              </a:ext>
            </a:extLst>
          </p:cNvPr>
          <p:cNvSpPr/>
          <p:nvPr/>
        </p:nvSpPr>
        <p:spPr>
          <a:xfrm rot="16200000">
            <a:off x="1809212" y="4403231"/>
            <a:ext cx="3155631" cy="607055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6EA0F2-2013-467B-AD3E-644F500D4846}"/>
              </a:ext>
            </a:extLst>
          </p:cNvPr>
          <p:cNvSpPr txBox="1"/>
          <p:nvPr/>
        </p:nvSpPr>
        <p:spPr>
          <a:xfrm>
            <a:off x="3531963" y="2893727"/>
            <a:ext cx="1069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확장 프로그램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FD1BAA-15B8-4FDC-AA6E-B7A5939CE82B}"/>
              </a:ext>
            </a:extLst>
          </p:cNvPr>
          <p:cNvSpPr txBox="1"/>
          <p:nvPr/>
        </p:nvSpPr>
        <p:spPr>
          <a:xfrm>
            <a:off x="1722246" y="3795746"/>
            <a:ext cx="518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요청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BE12BD8-1307-4299-A86A-3DE3F868B3A9}"/>
              </a:ext>
            </a:extLst>
          </p:cNvPr>
          <p:cNvSpPr txBox="1"/>
          <p:nvPr/>
        </p:nvSpPr>
        <p:spPr>
          <a:xfrm>
            <a:off x="2862740" y="3802339"/>
            <a:ext cx="518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250950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5A7476B-D0E9-4BBF-A9D8-665F755E985B}"/>
              </a:ext>
            </a:extLst>
          </p:cNvPr>
          <p:cNvCxnSpPr>
            <a:cxnSpLocks/>
          </p:cNvCxnSpPr>
          <p:nvPr/>
        </p:nvCxnSpPr>
        <p:spPr>
          <a:xfrm flipH="1">
            <a:off x="3480809" y="2413335"/>
            <a:ext cx="43460" cy="67636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242707-248D-4A9B-AD4B-3E78BC519C76}"/>
              </a:ext>
            </a:extLst>
          </p:cNvPr>
          <p:cNvSpPr/>
          <p:nvPr/>
        </p:nvSpPr>
        <p:spPr>
          <a:xfrm>
            <a:off x="3579976" y="3825805"/>
            <a:ext cx="3155631" cy="4467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43867C-BC8D-4D75-ACE8-AB9B788A524D}"/>
              </a:ext>
            </a:extLst>
          </p:cNvPr>
          <p:cNvSpPr txBox="1"/>
          <p:nvPr/>
        </p:nvSpPr>
        <p:spPr>
          <a:xfrm>
            <a:off x="3621430" y="7926603"/>
            <a:ext cx="187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Ropsten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Network</a:t>
            </a:r>
            <a:endParaRPr lang="ko-KR" altLang="en-US" sz="1600" b="1" dirty="0"/>
          </a:p>
          <a:p>
            <a:endParaRPr lang="ko-KR" altLang="en-US" sz="1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D5BB78-C4DC-43D4-88C2-DAEA81441F08}"/>
              </a:ext>
            </a:extLst>
          </p:cNvPr>
          <p:cNvSpPr txBox="1"/>
          <p:nvPr/>
        </p:nvSpPr>
        <p:spPr>
          <a:xfrm>
            <a:off x="3671882" y="6334755"/>
            <a:ext cx="140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</a:rPr>
              <a:t>Infura</a:t>
            </a:r>
            <a:r>
              <a:rPr lang="en-US" altLang="ko-KR" dirty="0">
                <a:solidFill>
                  <a:schemeClr val="bg1"/>
                </a:solidFill>
              </a:rPr>
              <a:t> Node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E8C77A-9B9E-4FBC-9678-78895A6696DA}"/>
              </a:ext>
            </a:extLst>
          </p:cNvPr>
          <p:cNvSpPr txBox="1"/>
          <p:nvPr/>
        </p:nvSpPr>
        <p:spPr>
          <a:xfrm>
            <a:off x="5573255" y="6617563"/>
            <a:ext cx="85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Node3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8FB5AB-2529-4AB4-BC8B-AB11142DAFC3}"/>
              </a:ext>
            </a:extLst>
          </p:cNvPr>
          <p:cNvSpPr txBox="1"/>
          <p:nvPr/>
        </p:nvSpPr>
        <p:spPr>
          <a:xfrm>
            <a:off x="5599699" y="5177254"/>
            <a:ext cx="85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Node2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9018B45-03C7-44F3-9E81-0DD6422DD823}"/>
              </a:ext>
            </a:extLst>
          </p:cNvPr>
          <p:cNvCxnSpPr>
            <a:cxnSpLocks/>
          </p:cNvCxnSpPr>
          <p:nvPr/>
        </p:nvCxnSpPr>
        <p:spPr>
          <a:xfrm>
            <a:off x="5052240" y="6780059"/>
            <a:ext cx="2935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4027D87-3207-4B44-A012-43D3ECD5F487}"/>
              </a:ext>
            </a:extLst>
          </p:cNvPr>
          <p:cNvCxnSpPr>
            <a:cxnSpLocks/>
          </p:cNvCxnSpPr>
          <p:nvPr/>
        </p:nvCxnSpPr>
        <p:spPr>
          <a:xfrm flipV="1">
            <a:off x="5999332" y="5860475"/>
            <a:ext cx="0" cy="409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F1F5D15-A138-4923-AD10-F472AC77324A}"/>
              </a:ext>
            </a:extLst>
          </p:cNvPr>
          <p:cNvCxnSpPr>
            <a:cxnSpLocks/>
          </p:cNvCxnSpPr>
          <p:nvPr/>
        </p:nvCxnSpPr>
        <p:spPr>
          <a:xfrm flipH="1">
            <a:off x="5029961" y="5310217"/>
            <a:ext cx="3158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A662D2D-3004-403A-A84B-EB26A9C5B5BF}"/>
              </a:ext>
            </a:extLst>
          </p:cNvPr>
          <p:cNvCxnSpPr>
            <a:cxnSpLocks/>
          </p:cNvCxnSpPr>
          <p:nvPr/>
        </p:nvCxnSpPr>
        <p:spPr>
          <a:xfrm flipV="1">
            <a:off x="4344921" y="5843655"/>
            <a:ext cx="0" cy="4258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9A0196-F832-49FA-82EA-CEE3C7F93D79}"/>
              </a:ext>
            </a:extLst>
          </p:cNvPr>
          <p:cNvSpPr txBox="1"/>
          <p:nvPr/>
        </p:nvSpPr>
        <p:spPr>
          <a:xfrm>
            <a:off x="1562680" y="7458255"/>
            <a:ext cx="17370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/>
              <a:t>컨트랙트</a:t>
            </a:r>
            <a:r>
              <a:rPr lang="ko-KR" altLang="en-US" sz="1050" b="1" dirty="0"/>
              <a:t> 빌드 및 배포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3C7A8-A2C1-4E14-B981-D11BC9F17B16}"/>
              </a:ext>
            </a:extLst>
          </p:cNvPr>
          <p:cNvSpPr txBox="1"/>
          <p:nvPr/>
        </p:nvSpPr>
        <p:spPr>
          <a:xfrm>
            <a:off x="327457" y="1441296"/>
            <a:ext cx="309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Test Network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2D04CD7-B179-40A7-B30F-EA47E3C16913}"/>
              </a:ext>
            </a:extLst>
          </p:cNvPr>
          <p:cNvGrpSpPr/>
          <p:nvPr/>
        </p:nvGrpSpPr>
        <p:grpSpPr>
          <a:xfrm>
            <a:off x="3700154" y="6415791"/>
            <a:ext cx="1370798" cy="1233800"/>
            <a:chOff x="639225" y="8693643"/>
            <a:chExt cx="3618318" cy="3546380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65700AC-1DE6-4420-B399-A3F138ACDCD0}"/>
                </a:ext>
              </a:extLst>
            </p:cNvPr>
            <p:cNvSpPr/>
            <p:nvPr/>
          </p:nvSpPr>
          <p:spPr>
            <a:xfrm>
              <a:off x="639225" y="8693643"/>
              <a:ext cx="3618318" cy="25548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/>
                <a:t>EVM</a:t>
              </a:r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r>
                <a:rPr lang="en-US" altLang="ko-KR" sz="300" dirty="0"/>
                <a:t> </a:t>
              </a:r>
              <a:endParaRPr lang="ko-KR" altLang="en-US" sz="300" dirty="0"/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824A30F0-76D6-49EE-947A-076EAAEB51CD}"/>
                </a:ext>
              </a:extLst>
            </p:cNvPr>
            <p:cNvSpPr/>
            <p:nvPr/>
          </p:nvSpPr>
          <p:spPr>
            <a:xfrm>
              <a:off x="809570" y="9389918"/>
              <a:ext cx="3312820" cy="16311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Node </a:t>
              </a:r>
            </a:p>
            <a:p>
              <a:pPr algn="ctr"/>
              <a:endParaRPr lang="en-US" altLang="ko-KR" sz="400" dirty="0"/>
            </a:p>
            <a:p>
              <a:pPr algn="ctr"/>
              <a:endParaRPr lang="en-US" altLang="ko-KR" sz="500" dirty="0"/>
            </a:p>
            <a:p>
              <a:pPr algn="ctr"/>
              <a:endParaRPr lang="en-US" altLang="ko-KR" sz="500" dirty="0"/>
            </a:p>
            <a:p>
              <a:pPr algn="ctr"/>
              <a:endParaRPr lang="ko-KR" altLang="en-US" sz="500" dirty="0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BE084DB9-53B6-4AEF-9AE4-C3D4E4B03234}"/>
                </a:ext>
              </a:extLst>
            </p:cNvPr>
            <p:cNvSpPr/>
            <p:nvPr/>
          </p:nvSpPr>
          <p:spPr>
            <a:xfrm>
              <a:off x="878060" y="10050449"/>
              <a:ext cx="851253" cy="71869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/>
                <a:t>Block1</a:t>
              </a:r>
              <a:endParaRPr lang="ko-KR" altLang="en-US" sz="400" dirty="0"/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95CBF3BC-F2C9-4EB6-B535-66741C5AE7B1}"/>
                </a:ext>
              </a:extLst>
            </p:cNvPr>
            <p:cNvSpPr/>
            <p:nvPr/>
          </p:nvSpPr>
          <p:spPr>
            <a:xfrm>
              <a:off x="3182373" y="10050448"/>
              <a:ext cx="851253" cy="71869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/>
                <a:t>Block3</a:t>
              </a:r>
              <a:endParaRPr lang="ko-KR" altLang="en-US" sz="400" dirty="0"/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F9B5399A-7184-4DB8-951F-C7311D475C88}"/>
                </a:ext>
              </a:extLst>
            </p:cNvPr>
            <p:cNvCxnSpPr>
              <a:cxnSpLocks/>
              <a:stCxn id="129" idx="1"/>
              <a:endCxn id="123" idx="3"/>
            </p:cNvCxnSpPr>
            <p:nvPr/>
          </p:nvCxnSpPr>
          <p:spPr>
            <a:xfrm flipH="1">
              <a:off x="1729313" y="10409797"/>
              <a:ext cx="293444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291D35C3-0285-484D-B320-DD8C1DD67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4010" y="10409797"/>
              <a:ext cx="293444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E2A5982-5BA1-480D-99E9-1CEB2FCAFACE}"/>
                </a:ext>
              </a:extLst>
            </p:cNvPr>
            <p:cNvSpPr/>
            <p:nvPr/>
          </p:nvSpPr>
          <p:spPr>
            <a:xfrm>
              <a:off x="3441003" y="10546381"/>
              <a:ext cx="335720" cy="222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E6C2B93-8E9A-4BA8-97A1-EE1E5B2425A7}"/>
                </a:ext>
              </a:extLst>
            </p:cNvPr>
            <p:cNvSpPr txBox="1"/>
            <p:nvPr/>
          </p:nvSpPr>
          <p:spPr>
            <a:xfrm>
              <a:off x="2768437" y="11380447"/>
              <a:ext cx="1229728" cy="8595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" dirty="0">
                  <a:solidFill>
                    <a:schemeClr val="bg2">
                      <a:lumMod val="10000"/>
                    </a:schemeClr>
                  </a:solidFill>
                </a:rPr>
                <a:t>배포된 </a:t>
              </a:r>
              <a:r>
                <a:rPr lang="ko-KR" altLang="en-US" sz="400" dirty="0" err="1">
                  <a:solidFill>
                    <a:schemeClr val="bg2">
                      <a:lumMod val="10000"/>
                    </a:schemeClr>
                  </a:solidFill>
                </a:rPr>
                <a:t>컨트랙트</a:t>
              </a:r>
              <a:endParaRPr lang="ko-KR" altLang="en-US" sz="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C41F3BD0-93C4-496E-BD9C-78A6D3D4BB41}"/>
                </a:ext>
              </a:extLst>
            </p:cNvPr>
            <p:cNvSpPr/>
            <p:nvPr/>
          </p:nvSpPr>
          <p:spPr>
            <a:xfrm>
              <a:off x="2022756" y="10050449"/>
              <a:ext cx="851253" cy="71869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/>
                <a:t>Block2</a:t>
              </a:r>
              <a:endParaRPr lang="ko-KR" altLang="en-US" sz="400" dirty="0"/>
            </a:p>
          </p:txBody>
        </p:sp>
        <p:cxnSp>
          <p:nvCxnSpPr>
            <p:cNvPr id="130" name="연결선: 꺾임 129">
              <a:extLst>
                <a:ext uri="{FF2B5EF4-FFF2-40B4-BE49-F238E27FC236}">
                  <a16:creationId xmlns:a16="http://schemas.microsoft.com/office/drawing/2014/main" id="{0C86EC1E-C108-4175-B25A-320C66F63AEF}"/>
                </a:ext>
              </a:extLst>
            </p:cNvPr>
            <p:cNvCxnSpPr>
              <a:cxnSpLocks/>
              <a:stCxn id="127" idx="2"/>
              <a:endCxn id="128" idx="0"/>
            </p:cNvCxnSpPr>
            <p:nvPr/>
          </p:nvCxnSpPr>
          <p:spPr>
            <a:xfrm rot="5400000">
              <a:off x="3190432" y="10962013"/>
              <a:ext cx="611304" cy="225562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63" name="그림 162">
            <a:extLst>
              <a:ext uri="{FF2B5EF4-FFF2-40B4-BE49-F238E27FC236}">
                <a16:creationId xmlns:a16="http://schemas.microsoft.com/office/drawing/2014/main" id="{CE8E391F-F694-4968-AA12-A1CE1DDF7A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7444" r="13735" b="23611"/>
          <a:stretch/>
        </p:blipFill>
        <p:spPr>
          <a:xfrm>
            <a:off x="2110767" y="2681224"/>
            <a:ext cx="597049" cy="510477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F9230172-E3D3-4361-BBA2-5B3D9152417F}"/>
              </a:ext>
            </a:extLst>
          </p:cNvPr>
          <p:cNvSpPr txBox="1"/>
          <p:nvPr/>
        </p:nvSpPr>
        <p:spPr>
          <a:xfrm>
            <a:off x="2515718" y="2681220"/>
            <a:ext cx="807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User</a:t>
            </a:r>
            <a:endParaRPr lang="ko-KR" altLang="en-US" sz="1600" b="1" dirty="0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0F1D0743-7312-4E4B-923B-7A948F3B7770}"/>
              </a:ext>
            </a:extLst>
          </p:cNvPr>
          <p:cNvCxnSpPr>
            <a:cxnSpLocks/>
          </p:cNvCxnSpPr>
          <p:nvPr/>
        </p:nvCxnSpPr>
        <p:spPr>
          <a:xfrm flipH="1">
            <a:off x="2220186" y="5188064"/>
            <a:ext cx="6886" cy="12277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E0EE714B-4473-4DBA-9341-B1FEE4752DFF}"/>
              </a:ext>
            </a:extLst>
          </p:cNvPr>
          <p:cNvCxnSpPr>
            <a:cxnSpLocks/>
          </p:cNvCxnSpPr>
          <p:nvPr/>
        </p:nvCxnSpPr>
        <p:spPr>
          <a:xfrm flipV="1">
            <a:off x="2549126" y="5159037"/>
            <a:ext cx="0" cy="1256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4FEF1579-C77F-4F80-9613-08F7F248699B}"/>
              </a:ext>
            </a:extLst>
          </p:cNvPr>
          <p:cNvSpPr/>
          <p:nvPr/>
        </p:nvSpPr>
        <p:spPr>
          <a:xfrm>
            <a:off x="35313" y="3414051"/>
            <a:ext cx="1057922" cy="45228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MetaMask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C22B010-FCFB-4291-B58A-21E16D8FD086}"/>
              </a:ext>
            </a:extLst>
          </p:cNvPr>
          <p:cNvSpPr/>
          <p:nvPr/>
        </p:nvSpPr>
        <p:spPr>
          <a:xfrm>
            <a:off x="1752727" y="6628914"/>
            <a:ext cx="1194106" cy="45228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Infura</a:t>
            </a:r>
            <a:r>
              <a:rPr lang="en-US" altLang="ko-KR" sz="1400" dirty="0">
                <a:solidFill>
                  <a:schemeClr val="bg1"/>
                </a:solidFill>
              </a:rPr>
              <a:t> API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54C74572-5962-4454-A6DA-7E1945C4C217}"/>
              </a:ext>
            </a:extLst>
          </p:cNvPr>
          <p:cNvCxnSpPr>
            <a:cxnSpLocks/>
          </p:cNvCxnSpPr>
          <p:nvPr/>
        </p:nvCxnSpPr>
        <p:spPr>
          <a:xfrm flipH="1">
            <a:off x="3052165" y="6760915"/>
            <a:ext cx="5103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E8BE735-2FE6-42F7-BE85-C6ED109499F7}"/>
              </a:ext>
            </a:extLst>
          </p:cNvPr>
          <p:cNvCxnSpPr>
            <a:cxnSpLocks/>
          </p:cNvCxnSpPr>
          <p:nvPr/>
        </p:nvCxnSpPr>
        <p:spPr>
          <a:xfrm>
            <a:off x="3052161" y="6987781"/>
            <a:ext cx="5103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DB1D2D47-859B-4DDB-A060-229CB0065FAD}"/>
              </a:ext>
            </a:extLst>
          </p:cNvPr>
          <p:cNvSpPr/>
          <p:nvPr/>
        </p:nvSpPr>
        <p:spPr>
          <a:xfrm>
            <a:off x="1779041" y="4524629"/>
            <a:ext cx="1241419" cy="55116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Web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Server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5" name="원통형 174">
            <a:extLst>
              <a:ext uri="{FF2B5EF4-FFF2-40B4-BE49-F238E27FC236}">
                <a16:creationId xmlns:a16="http://schemas.microsoft.com/office/drawing/2014/main" id="{4FCA2811-413F-42E6-963B-1C5A2F8AA760}"/>
              </a:ext>
            </a:extLst>
          </p:cNvPr>
          <p:cNvSpPr/>
          <p:nvPr/>
        </p:nvSpPr>
        <p:spPr>
          <a:xfrm>
            <a:off x="300853" y="4196024"/>
            <a:ext cx="611520" cy="9382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DB</a:t>
            </a:r>
            <a:endParaRPr lang="ko-KR" altLang="en-US" sz="1600" dirty="0"/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7089EC06-92B9-46E2-BE58-DBBC14E957F2}"/>
              </a:ext>
            </a:extLst>
          </p:cNvPr>
          <p:cNvCxnSpPr>
            <a:cxnSpLocks/>
          </p:cNvCxnSpPr>
          <p:nvPr/>
        </p:nvCxnSpPr>
        <p:spPr>
          <a:xfrm flipH="1">
            <a:off x="1082724" y="4607543"/>
            <a:ext cx="464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13C35396-0F82-4052-AB79-63ED9C675B13}"/>
              </a:ext>
            </a:extLst>
          </p:cNvPr>
          <p:cNvCxnSpPr>
            <a:cxnSpLocks/>
          </p:cNvCxnSpPr>
          <p:nvPr/>
        </p:nvCxnSpPr>
        <p:spPr>
          <a:xfrm>
            <a:off x="1082724" y="4786524"/>
            <a:ext cx="464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6FC2BE0C-C462-4AC9-8AD4-529757819FEA}"/>
              </a:ext>
            </a:extLst>
          </p:cNvPr>
          <p:cNvSpPr/>
          <p:nvPr/>
        </p:nvSpPr>
        <p:spPr>
          <a:xfrm>
            <a:off x="1608440" y="3184202"/>
            <a:ext cx="1775428" cy="9545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Web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Browser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(Chrome)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EE89F3E1-6AC9-41A6-90AC-4276894FCF0F}"/>
              </a:ext>
            </a:extLst>
          </p:cNvPr>
          <p:cNvSpPr/>
          <p:nvPr/>
        </p:nvSpPr>
        <p:spPr>
          <a:xfrm>
            <a:off x="1678530" y="3772944"/>
            <a:ext cx="1557642" cy="278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Html/CSS/</a:t>
            </a:r>
            <a:r>
              <a:rPr lang="en-US" altLang="ko-KR" sz="1200" dirty="0" err="1">
                <a:solidFill>
                  <a:schemeClr val="bg1"/>
                </a:solidFill>
              </a:rPr>
              <a:t>Javascript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CAFC4EA-C72F-4B19-A6FC-35F2A38A8E61}"/>
              </a:ext>
            </a:extLst>
          </p:cNvPr>
          <p:cNvCxnSpPr>
            <a:cxnSpLocks/>
          </p:cNvCxnSpPr>
          <p:nvPr/>
        </p:nvCxnSpPr>
        <p:spPr>
          <a:xfrm>
            <a:off x="2220186" y="4225051"/>
            <a:ext cx="0" cy="206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18866F2-CD53-4178-8C6C-C7138EC73599}"/>
              </a:ext>
            </a:extLst>
          </p:cNvPr>
          <p:cNvCxnSpPr>
            <a:cxnSpLocks/>
          </p:cNvCxnSpPr>
          <p:nvPr/>
        </p:nvCxnSpPr>
        <p:spPr>
          <a:xfrm flipV="1">
            <a:off x="2542236" y="4196024"/>
            <a:ext cx="0" cy="206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DF7F527C-EA14-408B-9942-67C0426CAE1D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1082720" y="3661476"/>
            <a:ext cx="525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5C188C8D-56CE-4344-9A87-B77DB6A98E47}"/>
              </a:ext>
            </a:extLst>
          </p:cNvPr>
          <p:cNvSpPr/>
          <p:nvPr/>
        </p:nvSpPr>
        <p:spPr>
          <a:xfrm>
            <a:off x="214414" y="8617710"/>
            <a:ext cx="1194106" cy="34641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Remix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67ED9E60-D061-4560-B9FD-3D4C7F2FAD11}"/>
              </a:ext>
            </a:extLst>
          </p:cNvPr>
          <p:cNvCxnSpPr>
            <a:cxnSpLocks/>
          </p:cNvCxnSpPr>
          <p:nvPr/>
        </p:nvCxnSpPr>
        <p:spPr>
          <a:xfrm flipV="1">
            <a:off x="765358" y="8104849"/>
            <a:ext cx="0" cy="3544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E07C7A56-76F9-4A3E-95CB-204FCF5FC40C}"/>
              </a:ext>
            </a:extLst>
          </p:cNvPr>
          <p:cNvSpPr txBox="1"/>
          <p:nvPr/>
        </p:nvSpPr>
        <p:spPr>
          <a:xfrm>
            <a:off x="910483" y="8085424"/>
            <a:ext cx="15868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/>
              <a:t>컨트랙트</a:t>
            </a:r>
            <a:r>
              <a:rPr lang="ko-KR" altLang="en-US" sz="1050" b="1" dirty="0"/>
              <a:t> 작성 및 디버깅 </a:t>
            </a: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D2DD9B1C-3576-4960-9523-0B2796A25693}"/>
              </a:ext>
            </a:extLst>
          </p:cNvPr>
          <p:cNvSpPr/>
          <p:nvPr/>
        </p:nvSpPr>
        <p:spPr>
          <a:xfrm>
            <a:off x="247660" y="7617292"/>
            <a:ext cx="1194106" cy="34641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Truffle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7B8DE575-EAD1-47FB-A9A9-DA5F185AE00E}"/>
              </a:ext>
            </a:extLst>
          </p:cNvPr>
          <p:cNvCxnSpPr>
            <a:cxnSpLocks/>
          </p:cNvCxnSpPr>
          <p:nvPr/>
        </p:nvCxnSpPr>
        <p:spPr>
          <a:xfrm>
            <a:off x="1585712" y="7768063"/>
            <a:ext cx="1798156" cy="2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68FF44EE-4138-40C1-8F12-D4D151ED0538}"/>
              </a:ext>
            </a:extLst>
          </p:cNvPr>
          <p:cNvSpPr txBox="1"/>
          <p:nvPr/>
        </p:nvSpPr>
        <p:spPr>
          <a:xfrm>
            <a:off x="983049" y="3196544"/>
            <a:ext cx="1069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확장 </a:t>
            </a:r>
            <a:endParaRPr lang="en-US" altLang="ko-KR" sz="1100" b="1" dirty="0"/>
          </a:p>
          <a:p>
            <a:r>
              <a:rPr lang="ko-KR" altLang="en-US" sz="1100" b="1" dirty="0"/>
              <a:t>프로그램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AB0E0C2-8B23-4EFD-A4B5-ADCF05D34201}"/>
              </a:ext>
            </a:extLst>
          </p:cNvPr>
          <p:cNvSpPr txBox="1"/>
          <p:nvPr/>
        </p:nvSpPr>
        <p:spPr>
          <a:xfrm>
            <a:off x="1737284" y="4171345"/>
            <a:ext cx="518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요청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890E835-87F4-4A47-8EE7-CE92617DE03F}"/>
              </a:ext>
            </a:extLst>
          </p:cNvPr>
          <p:cNvSpPr txBox="1"/>
          <p:nvPr/>
        </p:nvSpPr>
        <p:spPr>
          <a:xfrm>
            <a:off x="2633804" y="4151073"/>
            <a:ext cx="518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응답</a:t>
            </a:r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AEFC4AA8-9182-46E6-8217-1CC80450F67F}"/>
              </a:ext>
            </a:extLst>
          </p:cNvPr>
          <p:cNvGrpSpPr/>
          <p:nvPr/>
        </p:nvGrpSpPr>
        <p:grpSpPr>
          <a:xfrm>
            <a:off x="5338810" y="6420198"/>
            <a:ext cx="1370798" cy="1233800"/>
            <a:chOff x="639225" y="8693643"/>
            <a:chExt cx="3618318" cy="3546380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96CF87C0-8E77-4511-8163-9A7EC1115E7B}"/>
                </a:ext>
              </a:extLst>
            </p:cNvPr>
            <p:cNvSpPr/>
            <p:nvPr/>
          </p:nvSpPr>
          <p:spPr>
            <a:xfrm>
              <a:off x="639225" y="8693643"/>
              <a:ext cx="3618318" cy="25548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/>
                <a:t>EVM</a:t>
              </a:r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r>
                <a:rPr lang="en-US" altLang="ko-KR" sz="300" dirty="0"/>
                <a:t> </a:t>
              </a:r>
              <a:endParaRPr lang="ko-KR" altLang="en-US" sz="300" dirty="0"/>
            </a:p>
          </p:txBody>
        </p:sp>
        <p:sp>
          <p:nvSpPr>
            <p:cNvPr id="222" name="사각형: 둥근 모서리 221">
              <a:extLst>
                <a:ext uri="{FF2B5EF4-FFF2-40B4-BE49-F238E27FC236}">
                  <a16:creationId xmlns:a16="http://schemas.microsoft.com/office/drawing/2014/main" id="{B342CDA0-1F9F-4CE4-9BDB-37A9401770F0}"/>
                </a:ext>
              </a:extLst>
            </p:cNvPr>
            <p:cNvSpPr/>
            <p:nvPr/>
          </p:nvSpPr>
          <p:spPr>
            <a:xfrm>
              <a:off x="809570" y="9389918"/>
              <a:ext cx="3312820" cy="16311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Node </a:t>
              </a:r>
            </a:p>
            <a:p>
              <a:pPr algn="ctr"/>
              <a:endParaRPr lang="en-US" altLang="ko-KR" sz="400" dirty="0"/>
            </a:p>
            <a:p>
              <a:pPr algn="ctr"/>
              <a:endParaRPr lang="en-US" altLang="ko-KR" sz="500" dirty="0"/>
            </a:p>
            <a:p>
              <a:pPr algn="ctr"/>
              <a:endParaRPr lang="en-US" altLang="ko-KR" sz="500" dirty="0"/>
            </a:p>
            <a:p>
              <a:pPr algn="ctr"/>
              <a:endParaRPr lang="ko-KR" altLang="en-US" sz="500" dirty="0"/>
            </a:p>
          </p:txBody>
        </p:sp>
        <p:sp>
          <p:nvSpPr>
            <p:cNvPr id="223" name="사각형: 둥근 모서리 222">
              <a:extLst>
                <a:ext uri="{FF2B5EF4-FFF2-40B4-BE49-F238E27FC236}">
                  <a16:creationId xmlns:a16="http://schemas.microsoft.com/office/drawing/2014/main" id="{4ED3F2AC-6474-4D7C-9F03-93E27B099E97}"/>
                </a:ext>
              </a:extLst>
            </p:cNvPr>
            <p:cNvSpPr/>
            <p:nvPr/>
          </p:nvSpPr>
          <p:spPr>
            <a:xfrm>
              <a:off x="878060" y="10050449"/>
              <a:ext cx="851253" cy="71869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/>
                <a:t>Block1</a:t>
              </a:r>
              <a:endParaRPr lang="ko-KR" altLang="en-US" sz="400" dirty="0"/>
            </a:p>
          </p:txBody>
        </p:sp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ACB57EDC-2200-4945-8C99-1AAE538BC0D6}"/>
                </a:ext>
              </a:extLst>
            </p:cNvPr>
            <p:cNvSpPr/>
            <p:nvPr/>
          </p:nvSpPr>
          <p:spPr>
            <a:xfrm>
              <a:off x="3182373" y="10050448"/>
              <a:ext cx="851253" cy="71869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/>
                <a:t>Block3</a:t>
              </a:r>
              <a:endParaRPr lang="ko-KR" altLang="en-US" sz="400" dirty="0"/>
            </a:p>
          </p:txBody>
        </p:sp>
        <p:cxnSp>
          <p:nvCxnSpPr>
            <p:cNvPr id="225" name="직선 화살표 연결선 224">
              <a:extLst>
                <a:ext uri="{FF2B5EF4-FFF2-40B4-BE49-F238E27FC236}">
                  <a16:creationId xmlns:a16="http://schemas.microsoft.com/office/drawing/2014/main" id="{6EECE8CE-BF2F-4873-AA02-3E6BBC8D3A11}"/>
                </a:ext>
              </a:extLst>
            </p:cNvPr>
            <p:cNvCxnSpPr>
              <a:cxnSpLocks/>
              <a:stCxn id="229" idx="1"/>
              <a:endCxn id="223" idx="3"/>
            </p:cNvCxnSpPr>
            <p:nvPr/>
          </p:nvCxnSpPr>
          <p:spPr>
            <a:xfrm flipH="1">
              <a:off x="1729313" y="10409797"/>
              <a:ext cx="293444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화살표 연결선 225">
              <a:extLst>
                <a:ext uri="{FF2B5EF4-FFF2-40B4-BE49-F238E27FC236}">
                  <a16:creationId xmlns:a16="http://schemas.microsoft.com/office/drawing/2014/main" id="{E39284A3-0A08-4CF7-B709-701E8050CA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4010" y="10409797"/>
              <a:ext cx="293444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D7D5FB15-EACC-454E-BC53-E9017893E2C0}"/>
                </a:ext>
              </a:extLst>
            </p:cNvPr>
            <p:cNvSpPr/>
            <p:nvPr/>
          </p:nvSpPr>
          <p:spPr>
            <a:xfrm>
              <a:off x="3441003" y="10546381"/>
              <a:ext cx="335720" cy="222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4218AD8C-E282-41BF-84C7-1B4175EC4877}"/>
                </a:ext>
              </a:extLst>
            </p:cNvPr>
            <p:cNvSpPr txBox="1"/>
            <p:nvPr/>
          </p:nvSpPr>
          <p:spPr>
            <a:xfrm>
              <a:off x="2768437" y="11380447"/>
              <a:ext cx="1229728" cy="8595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" dirty="0">
                  <a:solidFill>
                    <a:schemeClr val="bg2">
                      <a:lumMod val="10000"/>
                    </a:schemeClr>
                  </a:solidFill>
                </a:rPr>
                <a:t>배포된 </a:t>
              </a:r>
              <a:r>
                <a:rPr lang="ko-KR" altLang="en-US" sz="400" dirty="0" err="1">
                  <a:solidFill>
                    <a:schemeClr val="bg2">
                      <a:lumMod val="10000"/>
                    </a:schemeClr>
                  </a:solidFill>
                </a:rPr>
                <a:t>컨트랙트</a:t>
              </a:r>
              <a:endParaRPr lang="ko-KR" altLang="en-US" sz="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9" name="사각형: 둥근 모서리 228">
              <a:extLst>
                <a:ext uri="{FF2B5EF4-FFF2-40B4-BE49-F238E27FC236}">
                  <a16:creationId xmlns:a16="http://schemas.microsoft.com/office/drawing/2014/main" id="{125C8B12-5CF7-4A9C-B238-30F0BBC013A3}"/>
                </a:ext>
              </a:extLst>
            </p:cNvPr>
            <p:cNvSpPr/>
            <p:nvPr/>
          </p:nvSpPr>
          <p:spPr>
            <a:xfrm>
              <a:off x="2022756" y="10050449"/>
              <a:ext cx="851253" cy="71869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/>
                <a:t>Block2</a:t>
              </a:r>
              <a:endParaRPr lang="ko-KR" altLang="en-US" sz="400" dirty="0"/>
            </a:p>
          </p:txBody>
        </p:sp>
        <p:cxnSp>
          <p:nvCxnSpPr>
            <p:cNvPr id="230" name="연결선: 꺾임 229">
              <a:extLst>
                <a:ext uri="{FF2B5EF4-FFF2-40B4-BE49-F238E27FC236}">
                  <a16:creationId xmlns:a16="http://schemas.microsoft.com/office/drawing/2014/main" id="{C4434E78-67DD-441F-8A11-573D0756CAAF}"/>
                </a:ext>
              </a:extLst>
            </p:cNvPr>
            <p:cNvCxnSpPr>
              <a:cxnSpLocks/>
              <a:stCxn id="227" idx="2"/>
              <a:endCxn id="228" idx="0"/>
            </p:cNvCxnSpPr>
            <p:nvPr/>
          </p:nvCxnSpPr>
          <p:spPr>
            <a:xfrm rot="5400000">
              <a:off x="3190432" y="10962013"/>
              <a:ext cx="611304" cy="225562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BA53DCCE-AB24-4D87-8D77-0016B767B492}"/>
              </a:ext>
            </a:extLst>
          </p:cNvPr>
          <p:cNvGrpSpPr/>
          <p:nvPr/>
        </p:nvGrpSpPr>
        <p:grpSpPr>
          <a:xfrm>
            <a:off x="3669385" y="4850957"/>
            <a:ext cx="1370798" cy="1233800"/>
            <a:chOff x="639225" y="8693643"/>
            <a:chExt cx="3618318" cy="3546380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5C522A1F-046B-4D9F-BF9B-322D004533CF}"/>
                </a:ext>
              </a:extLst>
            </p:cNvPr>
            <p:cNvSpPr/>
            <p:nvPr/>
          </p:nvSpPr>
          <p:spPr>
            <a:xfrm>
              <a:off x="639225" y="8693643"/>
              <a:ext cx="3618318" cy="25548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/>
                <a:t>EVM</a:t>
              </a:r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r>
                <a:rPr lang="en-US" altLang="ko-KR" sz="300" dirty="0"/>
                <a:t> </a:t>
              </a:r>
              <a:endParaRPr lang="ko-KR" altLang="en-US" sz="300" dirty="0"/>
            </a:p>
          </p:txBody>
        </p:sp>
        <p:sp>
          <p:nvSpPr>
            <p:cNvPr id="233" name="사각형: 둥근 모서리 232">
              <a:extLst>
                <a:ext uri="{FF2B5EF4-FFF2-40B4-BE49-F238E27FC236}">
                  <a16:creationId xmlns:a16="http://schemas.microsoft.com/office/drawing/2014/main" id="{81582B0B-6FA9-4523-BBA4-6FEC1B2C46C0}"/>
                </a:ext>
              </a:extLst>
            </p:cNvPr>
            <p:cNvSpPr/>
            <p:nvPr/>
          </p:nvSpPr>
          <p:spPr>
            <a:xfrm>
              <a:off x="809570" y="9389918"/>
              <a:ext cx="3312820" cy="16311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Node </a:t>
              </a:r>
            </a:p>
            <a:p>
              <a:pPr algn="ctr"/>
              <a:endParaRPr lang="en-US" altLang="ko-KR" sz="400" dirty="0"/>
            </a:p>
            <a:p>
              <a:pPr algn="ctr"/>
              <a:endParaRPr lang="en-US" altLang="ko-KR" sz="500" dirty="0"/>
            </a:p>
            <a:p>
              <a:pPr algn="ctr"/>
              <a:endParaRPr lang="en-US" altLang="ko-KR" sz="500" dirty="0"/>
            </a:p>
            <a:p>
              <a:pPr algn="ctr"/>
              <a:endParaRPr lang="ko-KR" altLang="en-US" sz="500" dirty="0"/>
            </a:p>
          </p:txBody>
        </p:sp>
        <p:sp>
          <p:nvSpPr>
            <p:cNvPr id="234" name="사각형: 둥근 모서리 233">
              <a:extLst>
                <a:ext uri="{FF2B5EF4-FFF2-40B4-BE49-F238E27FC236}">
                  <a16:creationId xmlns:a16="http://schemas.microsoft.com/office/drawing/2014/main" id="{4BD91FC2-1122-4FD3-885A-34E72DF3CB20}"/>
                </a:ext>
              </a:extLst>
            </p:cNvPr>
            <p:cNvSpPr/>
            <p:nvPr/>
          </p:nvSpPr>
          <p:spPr>
            <a:xfrm>
              <a:off x="878060" y="10050449"/>
              <a:ext cx="851253" cy="71869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/>
                <a:t>Block1</a:t>
              </a:r>
              <a:endParaRPr lang="ko-KR" altLang="en-US" sz="400" dirty="0"/>
            </a:p>
          </p:txBody>
        </p:sp>
        <p:sp>
          <p:nvSpPr>
            <p:cNvPr id="235" name="사각형: 둥근 모서리 234">
              <a:extLst>
                <a:ext uri="{FF2B5EF4-FFF2-40B4-BE49-F238E27FC236}">
                  <a16:creationId xmlns:a16="http://schemas.microsoft.com/office/drawing/2014/main" id="{BBB49BFF-C123-45C9-A1B3-C61201DC26DD}"/>
                </a:ext>
              </a:extLst>
            </p:cNvPr>
            <p:cNvSpPr/>
            <p:nvPr/>
          </p:nvSpPr>
          <p:spPr>
            <a:xfrm>
              <a:off x="3182373" y="10050448"/>
              <a:ext cx="851253" cy="71869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/>
                <a:t>Block3</a:t>
              </a:r>
              <a:endParaRPr lang="ko-KR" altLang="en-US" sz="400" dirty="0"/>
            </a:p>
          </p:txBody>
        </p:sp>
        <p:cxnSp>
          <p:nvCxnSpPr>
            <p:cNvPr id="236" name="직선 화살표 연결선 235">
              <a:extLst>
                <a:ext uri="{FF2B5EF4-FFF2-40B4-BE49-F238E27FC236}">
                  <a16:creationId xmlns:a16="http://schemas.microsoft.com/office/drawing/2014/main" id="{3E8A979A-65D0-4AFC-B414-8E3160057EC4}"/>
                </a:ext>
              </a:extLst>
            </p:cNvPr>
            <p:cNvCxnSpPr>
              <a:cxnSpLocks/>
              <a:stCxn id="240" idx="1"/>
              <a:endCxn id="234" idx="3"/>
            </p:cNvCxnSpPr>
            <p:nvPr/>
          </p:nvCxnSpPr>
          <p:spPr>
            <a:xfrm flipH="1">
              <a:off x="1729313" y="10409797"/>
              <a:ext cx="293444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화살표 연결선 236">
              <a:extLst>
                <a:ext uri="{FF2B5EF4-FFF2-40B4-BE49-F238E27FC236}">
                  <a16:creationId xmlns:a16="http://schemas.microsoft.com/office/drawing/2014/main" id="{013FE713-38AF-4B38-BA4E-4388ED423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4010" y="10409797"/>
              <a:ext cx="293444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1BDB7A86-673C-47CC-BEEA-20952D577970}"/>
                </a:ext>
              </a:extLst>
            </p:cNvPr>
            <p:cNvSpPr/>
            <p:nvPr/>
          </p:nvSpPr>
          <p:spPr>
            <a:xfrm>
              <a:off x="3441003" y="10546381"/>
              <a:ext cx="335720" cy="222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FC029777-C0A0-41D8-B5E2-D3961D6EA454}"/>
                </a:ext>
              </a:extLst>
            </p:cNvPr>
            <p:cNvSpPr txBox="1"/>
            <p:nvPr/>
          </p:nvSpPr>
          <p:spPr>
            <a:xfrm>
              <a:off x="2768437" y="11380447"/>
              <a:ext cx="1229728" cy="8595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" dirty="0">
                  <a:solidFill>
                    <a:schemeClr val="bg2">
                      <a:lumMod val="10000"/>
                    </a:schemeClr>
                  </a:solidFill>
                </a:rPr>
                <a:t>배포된 </a:t>
              </a:r>
              <a:r>
                <a:rPr lang="ko-KR" altLang="en-US" sz="400" dirty="0" err="1">
                  <a:solidFill>
                    <a:schemeClr val="bg2">
                      <a:lumMod val="10000"/>
                    </a:schemeClr>
                  </a:solidFill>
                </a:rPr>
                <a:t>컨트랙트</a:t>
              </a:r>
              <a:endParaRPr lang="ko-KR" altLang="en-US" sz="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40" name="사각형: 둥근 모서리 239">
              <a:extLst>
                <a:ext uri="{FF2B5EF4-FFF2-40B4-BE49-F238E27FC236}">
                  <a16:creationId xmlns:a16="http://schemas.microsoft.com/office/drawing/2014/main" id="{B4E4BE31-41DB-494E-833A-91631C2A7E2E}"/>
                </a:ext>
              </a:extLst>
            </p:cNvPr>
            <p:cNvSpPr/>
            <p:nvPr/>
          </p:nvSpPr>
          <p:spPr>
            <a:xfrm>
              <a:off x="2022756" y="10050449"/>
              <a:ext cx="851253" cy="71869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/>
                <a:t>Block2</a:t>
              </a:r>
              <a:endParaRPr lang="ko-KR" altLang="en-US" sz="400" dirty="0"/>
            </a:p>
          </p:txBody>
        </p: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57E255A6-133A-4222-BBD2-1385EDFD6360}"/>
                </a:ext>
              </a:extLst>
            </p:cNvPr>
            <p:cNvCxnSpPr>
              <a:cxnSpLocks/>
              <a:stCxn id="238" idx="2"/>
              <a:endCxn id="239" idx="0"/>
            </p:cNvCxnSpPr>
            <p:nvPr/>
          </p:nvCxnSpPr>
          <p:spPr>
            <a:xfrm rot="5400000">
              <a:off x="3190432" y="10962013"/>
              <a:ext cx="611304" cy="225562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6CC4D78C-8077-44A7-B8DE-FE9DB020C4EB}"/>
              </a:ext>
            </a:extLst>
          </p:cNvPr>
          <p:cNvGrpSpPr/>
          <p:nvPr/>
        </p:nvGrpSpPr>
        <p:grpSpPr>
          <a:xfrm>
            <a:off x="5329841" y="4860800"/>
            <a:ext cx="1370798" cy="1233800"/>
            <a:chOff x="639225" y="8693643"/>
            <a:chExt cx="3618318" cy="3546380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B3F8D12-0F02-4079-98A5-C29A769B149A}"/>
                </a:ext>
              </a:extLst>
            </p:cNvPr>
            <p:cNvSpPr/>
            <p:nvPr/>
          </p:nvSpPr>
          <p:spPr>
            <a:xfrm>
              <a:off x="639225" y="8693643"/>
              <a:ext cx="3618318" cy="25548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/>
                <a:t>EVM</a:t>
              </a:r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endParaRPr lang="en-US" altLang="ko-KR" sz="300" dirty="0"/>
            </a:p>
            <a:p>
              <a:r>
                <a:rPr lang="en-US" altLang="ko-KR" sz="300" dirty="0"/>
                <a:t> </a:t>
              </a:r>
              <a:endParaRPr lang="ko-KR" altLang="en-US" sz="300" dirty="0"/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72B67B72-9720-460B-81F4-AD760AEE69EB}"/>
                </a:ext>
              </a:extLst>
            </p:cNvPr>
            <p:cNvSpPr/>
            <p:nvPr/>
          </p:nvSpPr>
          <p:spPr>
            <a:xfrm>
              <a:off x="809570" y="9389918"/>
              <a:ext cx="3312820" cy="16311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Node </a:t>
              </a:r>
            </a:p>
            <a:p>
              <a:pPr algn="ctr"/>
              <a:endParaRPr lang="en-US" altLang="ko-KR" sz="400" dirty="0"/>
            </a:p>
            <a:p>
              <a:pPr algn="ctr"/>
              <a:endParaRPr lang="en-US" altLang="ko-KR" sz="500" dirty="0"/>
            </a:p>
            <a:p>
              <a:pPr algn="ctr"/>
              <a:endParaRPr lang="en-US" altLang="ko-KR" sz="500" dirty="0"/>
            </a:p>
            <a:p>
              <a:pPr algn="ctr"/>
              <a:endParaRPr lang="ko-KR" altLang="en-US" sz="500" dirty="0"/>
            </a:p>
          </p:txBody>
        </p:sp>
        <p:sp>
          <p:nvSpPr>
            <p:cNvPr id="245" name="사각형: 둥근 모서리 244">
              <a:extLst>
                <a:ext uri="{FF2B5EF4-FFF2-40B4-BE49-F238E27FC236}">
                  <a16:creationId xmlns:a16="http://schemas.microsoft.com/office/drawing/2014/main" id="{C33945A4-3640-43C9-BE12-F236B4D7533A}"/>
                </a:ext>
              </a:extLst>
            </p:cNvPr>
            <p:cNvSpPr/>
            <p:nvPr/>
          </p:nvSpPr>
          <p:spPr>
            <a:xfrm>
              <a:off x="878060" y="10050449"/>
              <a:ext cx="851253" cy="71869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/>
                <a:t>Block1</a:t>
              </a:r>
              <a:endParaRPr lang="ko-KR" altLang="en-US" sz="400" dirty="0"/>
            </a:p>
          </p:txBody>
        </p:sp>
        <p:sp>
          <p:nvSpPr>
            <p:cNvPr id="246" name="사각형: 둥근 모서리 245">
              <a:extLst>
                <a:ext uri="{FF2B5EF4-FFF2-40B4-BE49-F238E27FC236}">
                  <a16:creationId xmlns:a16="http://schemas.microsoft.com/office/drawing/2014/main" id="{195D7C55-5A14-4E68-B0AD-445E690D44F3}"/>
                </a:ext>
              </a:extLst>
            </p:cNvPr>
            <p:cNvSpPr/>
            <p:nvPr/>
          </p:nvSpPr>
          <p:spPr>
            <a:xfrm>
              <a:off x="3182373" y="10050448"/>
              <a:ext cx="851253" cy="71869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/>
                <a:t>Block3</a:t>
              </a:r>
              <a:endParaRPr lang="ko-KR" altLang="en-US" sz="400" dirty="0"/>
            </a:p>
          </p:txBody>
        </p:sp>
        <p:cxnSp>
          <p:nvCxnSpPr>
            <p:cNvPr id="247" name="직선 화살표 연결선 246">
              <a:extLst>
                <a:ext uri="{FF2B5EF4-FFF2-40B4-BE49-F238E27FC236}">
                  <a16:creationId xmlns:a16="http://schemas.microsoft.com/office/drawing/2014/main" id="{57F0B0CE-9899-4BD1-ACE8-986459D2E08C}"/>
                </a:ext>
              </a:extLst>
            </p:cNvPr>
            <p:cNvCxnSpPr>
              <a:cxnSpLocks/>
              <a:stCxn id="251" idx="1"/>
              <a:endCxn id="245" idx="3"/>
            </p:cNvCxnSpPr>
            <p:nvPr/>
          </p:nvCxnSpPr>
          <p:spPr>
            <a:xfrm flipH="1">
              <a:off x="1729313" y="10409797"/>
              <a:ext cx="293444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화살표 연결선 247">
              <a:extLst>
                <a:ext uri="{FF2B5EF4-FFF2-40B4-BE49-F238E27FC236}">
                  <a16:creationId xmlns:a16="http://schemas.microsoft.com/office/drawing/2014/main" id="{73119490-B4C2-4609-BEBE-FBB1E5140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4010" y="10409797"/>
              <a:ext cx="293444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467DF17C-9616-4DA0-9562-BB00DA2A1203}"/>
                </a:ext>
              </a:extLst>
            </p:cNvPr>
            <p:cNvSpPr/>
            <p:nvPr/>
          </p:nvSpPr>
          <p:spPr>
            <a:xfrm>
              <a:off x="3441003" y="10546381"/>
              <a:ext cx="335720" cy="222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171C8F8F-1E9D-4A8F-A210-B374C2C1B1A1}"/>
                </a:ext>
              </a:extLst>
            </p:cNvPr>
            <p:cNvSpPr txBox="1"/>
            <p:nvPr/>
          </p:nvSpPr>
          <p:spPr>
            <a:xfrm>
              <a:off x="2768437" y="11380447"/>
              <a:ext cx="1229728" cy="8595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" dirty="0">
                  <a:solidFill>
                    <a:schemeClr val="bg2">
                      <a:lumMod val="10000"/>
                    </a:schemeClr>
                  </a:solidFill>
                </a:rPr>
                <a:t>배포된 </a:t>
              </a:r>
              <a:r>
                <a:rPr lang="ko-KR" altLang="en-US" sz="400" dirty="0" err="1">
                  <a:solidFill>
                    <a:schemeClr val="bg2">
                      <a:lumMod val="10000"/>
                    </a:schemeClr>
                  </a:solidFill>
                </a:rPr>
                <a:t>컨트랙트</a:t>
              </a:r>
              <a:endParaRPr lang="ko-KR" altLang="en-US" sz="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51" name="사각형: 둥근 모서리 250">
              <a:extLst>
                <a:ext uri="{FF2B5EF4-FFF2-40B4-BE49-F238E27FC236}">
                  <a16:creationId xmlns:a16="http://schemas.microsoft.com/office/drawing/2014/main" id="{4DF0BB97-0C50-468D-A239-CEA8537AE7DE}"/>
                </a:ext>
              </a:extLst>
            </p:cNvPr>
            <p:cNvSpPr/>
            <p:nvPr/>
          </p:nvSpPr>
          <p:spPr>
            <a:xfrm>
              <a:off x="2022756" y="10050449"/>
              <a:ext cx="851253" cy="71869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/>
                <a:t>Block2</a:t>
              </a:r>
              <a:endParaRPr lang="ko-KR" altLang="en-US" sz="400" dirty="0"/>
            </a:p>
          </p:txBody>
        </p:sp>
        <p:cxnSp>
          <p:nvCxnSpPr>
            <p:cNvPr id="252" name="연결선: 꺾임 251">
              <a:extLst>
                <a:ext uri="{FF2B5EF4-FFF2-40B4-BE49-F238E27FC236}">
                  <a16:creationId xmlns:a16="http://schemas.microsoft.com/office/drawing/2014/main" id="{D6585E6B-4EB1-4B0C-8132-F4589305D54D}"/>
                </a:ext>
              </a:extLst>
            </p:cNvPr>
            <p:cNvCxnSpPr>
              <a:cxnSpLocks/>
              <a:stCxn id="249" idx="2"/>
              <a:endCxn id="250" idx="0"/>
            </p:cNvCxnSpPr>
            <p:nvPr/>
          </p:nvCxnSpPr>
          <p:spPr>
            <a:xfrm rot="5400000">
              <a:off x="3190432" y="10962013"/>
              <a:ext cx="611304" cy="225562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6D4C8EF2-87C3-4420-A592-8D93A7C75622}"/>
              </a:ext>
            </a:extLst>
          </p:cNvPr>
          <p:cNvSpPr/>
          <p:nvPr/>
        </p:nvSpPr>
        <p:spPr>
          <a:xfrm>
            <a:off x="1541662" y="5618759"/>
            <a:ext cx="1779571" cy="418614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Web3.js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4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</TotalTime>
  <Words>304</Words>
  <Application>Microsoft Office PowerPoint</Application>
  <PresentationFormat>와이드스크린</PresentationFormat>
  <Paragraphs>147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하이퍼레저 패브릭 vs 이더리움</dc:title>
  <dc:creator>윤지 노</dc:creator>
  <cp:lastModifiedBy>박주영</cp:lastModifiedBy>
  <cp:revision>133</cp:revision>
  <dcterms:created xsi:type="dcterms:W3CDTF">2019-07-06T06:41:28Z</dcterms:created>
  <dcterms:modified xsi:type="dcterms:W3CDTF">2019-07-12T03:38:13Z</dcterms:modified>
</cp:coreProperties>
</file>