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7" r:id="rId3"/>
    <p:sldId id="257" r:id="rId4"/>
    <p:sldId id="265" r:id="rId5"/>
    <p:sldId id="258" r:id="rId6"/>
    <p:sldId id="259" r:id="rId7"/>
    <p:sldId id="263" r:id="rId8"/>
    <p:sldId id="266" r:id="rId9"/>
    <p:sldId id="262" r:id="rId10"/>
    <p:sldId id="268" r:id="rId11"/>
    <p:sldId id="280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1" r:id="rId24"/>
    <p:sldId id="28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81" autoAdjust="0"/>
    <p:restoredTop sz="94660"/>
  </p:normalViewPr>
  <p:slideViewPr>
    <p:cSldViewPr>
      <p:cViewPr varScale="1">
        <p:scale>
          <a:sx n="86" d="100"/>
          <a:sy n="86" d="100"/>
        </p:scale>
        <p:origin x="-7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02AFF-EED5-4083-AFCE-B5C04B8E069C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C8185-FC74-493A-94D4-0FAC203C7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77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3A20C-7D26-4096-BECF-5F48D172178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2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590-29FD-4D57-8B49-0DE6E00C3764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F7D2-FFE7-42ED-BDC5-E495C2BB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01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590-29FD-4D57-8B49-0DE6E00C3764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F7D2-FFE7-42ED-BDC5-E495C2BB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8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590-29FD-4D57-8B49-0DE6E00C3764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F7D2-FFE7-42ED-BDC5-E495C2BB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2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590-29FD-4D57-8B49-0DE6E00C3764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F7D2-FFE7-42ED-BDC5-E495C2BB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42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590-29FD-4D57-8B49-0DE6E00C3764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F7D2-FFE7-42ED-BDC5-E495C2BB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39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590-29FD-4D57-8B49-0DE6E00C3764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F7D2-FFE7-42ED-BDC5-E495C2BB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00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590-29FD-4D57-8B49-0DE6E00C3764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F7D2-FFE7-42ED-BDC5-E495C2BB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6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590-29FD-4D57-8B49-0DE6E00C3764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F7D2-FFE7-42ED-BDC5-E495C2BB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6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590-29FD-4D57-8B49-0DE6E00C3764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F7D2-FFE7-42ED-BDC5-E495C2BB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590-29FD-4D57-8B49-0DE6E00C3764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F7D2-FFE7-42ED-BDC5-E495C2BB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590-29FD-4D57-8B49-0DE6E00C3764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F7D2-FFE7-42ED-BDC5-E495C2BB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84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D6590-29FD-4D57-8B49-0DE6E00C3764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F7D2-FFE7-42ED-BDC5-E495C2BB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7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70943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ICEWALL Weekly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binary_name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이진명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2017.05.16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RTL Chain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01105"/>
            <a:ext cx="4290654" cy="5152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4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간단한 문제를 살펴보자</a:t>
            </a:r>
            <a:r>
              <a:rPr lang="en-US" altLang="ko-KR" dirty="0" smtClean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44" y="1484784"/>
            <a:ext cx="8131296" cy="266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79" y="4149081"/>
            <a:ext cx="828876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15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Expolit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코드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Step 1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p</a:t>
            </a:r>
            <a:r>
              <a:rPr lang="en-US" altLang="ko-KR" dirty="0" err="1" smtClean="0">
                <a:solidFill>
                  <a:schemeClr val="bg1"/>
                </a:solidFill>
              </a:rPr>
              <a:t>rintf</a:t>
            </a:r>
            <a:r>
              <a:rPr lang="ko-KR" altLang="en-US" dirty="0" smtClean="0">
                <a:solidFill>
                  <a:schemeClr val="bg1"/>
                </a:solidFill>
              </a:rPr>
              <a:t>의 정말 </a:t>
            </a:r>
            <a:r>
              <a:rPr lang="ko-KR" altLang="en-US" dirty="0" err="1" smtClean="0">
                <a:solidFill>
                  <a:schemeClr val="bg1"/>
                </a:solidFill>
              </a:rPr>
              <a:t>진짜진짜</a:t>
            </a:r>
            <a:r>
              <a:rPr lang="ko-KR" altLang="en-US" dirty="0" smtClean="0">
                <a:solidFill>
                  <a:schemeClr val="bg1"/>
                </a:solidFill>
              </a:rPr>
              <a:t> 주소를 </a:t>
            </a:r>
            <a:r>
              <a:rPr lang="en-US" altLang="ko-KR" dirty="0" smtClean="0">
                <a:solidFill>
                  <a:schemeClr val="bg1"/>
                </a:solidFill>
              </a:rPr>
              <a:t>leak!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Step2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bg1"/>
                </a:solidFill>
              </a:rPr>
              <a:t>printf</a:t>
            </a:r>
            <a:r>
              <a:rPr lang="ko-KR" altLang="en-US" dirty="0" smtClean="0">
                <a:solidFill>
                  <a:schemeClr val="bg1"/>
                </a:solidFill>
              </a:rPr>
              <a:t>의 주소로 </a:t>
            </a:r>
            <a:r>
              <a:rPr lang="en-US" altLang="ko-KR" dirty="0" smtClean="0">
                <a:solidFill>
                  <a:schemeClr val="bg1"/>
                </a:solidFill>
              </a:rPr>
              <a:t>system, /bin/</a:t>
            </a:r>
            <a:r>
              <a:rPr lang="en-US" altLang="ko-KR" dirty="0" err="1" smtClean="0">
                <a:solidFill>
                  <a:schemeClr val="bg1"/>
                </a:solidFill>
              </a:rPr>
              <a:t>sh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문자열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의 주소를 </a:t>
            </a:r>
            <a:r>
              <a:rPr lang="en-US" altLang="ko-KR" dirty="0" smtClean="0">
                <a:solidFill>
                  <a:schemeClr val="bg1"/>
                </a:solidFill>
              </a:rPr>
              <a:t>sen</a:t>
            </a:r>
            <a:r>
              <a:rPr lang="en-US" altLang="ko-KR" dirty="0">
                <a:solidFill>
                  <a:schemeClr val="bg1"/>
                </a:solidFill>
              </a:rPr>
              <a:t>d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9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p</a:t>
            </a:r>
            <a:r>
              <a:rPr lang="en-US" altLang="ko-KR" dirty="0" err="1" smtClean="0">
                <a:solidFill>
                  <a:schemeClr val="bg1"/>
                </a:solidFill>
              </a:rPr>
              <a:t>rintf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printf_got</a:t>
            </a:r>
            <a:r>
              <a:rPr lang="en-US" altLang="ko-KR" dirty="0" smtClean="0">
                <a:solidFill>
                  <a:schemeClr val="bg1"/>
                </a:solidFill>
              </a:rPr>
              <a:t>) -&gt; leak!!!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필요한 정보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en-US" altLang="ko-KR" dirty="0" err="1" smtClean="0">
                <a:solidFill>
                  <a:schemeClr val="bg1"/>
                </a:solidFill>
              </a:rPr>
              <a:t>printf_plt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en-US" altLang="ko-KR" dirty="0" err="1" smtClean="0">
                <a:solidFill>
                  <a:schemeClr val="bg1"/>
                </a:solidFill>
              </a:rPr>
              <a:t>printf_got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-main</a:t>
            </a:r>
          </a:p>
        </p:txBody>
      </p:sp>
    </p:spTree>
    <p:extLst>
      <p:ext uri="{BB962C8B-B14F-4D97-AF65-F5344CB8AC3E}">
        <p14:creationId xmlns:p14="http://schemas.microsoft.com/office/powerpoint/2010/main" val="21494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정</a:t>
            </a:r>
            <a:r>
              <a:rPr lang="ko-KR" altLang="en-US" dirty="0">
                <a:solidFill>
                  <a:schemeClr val="bg1"/>
                </a:solidFill>
              </a:rPr>
              <a:t>보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모으기</a:t>
            </a:r>
            <a:r>
              <a:rPr lang="en-US" altLang="ko-KR" dirty="0" smtClean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" r="381" b="50000"/>
          <a:stretch/>
        </p:blipFill>
        <p:spPr bwMode="auto">
          <a:xfrm>
            <a:off x="423343" y="2060848"/>
            <a:ext cx="7506675" cy="68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2"/>
          <a:stretch/>
        </p:blipFill>
        <p:spPr bwMode="auto">
          <a:xfrm>
            <a:off x="457251" y="4365104"/>
            <a:ext cx="5400675" cy="1221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57513"/>
            <a:ext cx="44100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7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58" y="1668215"/>
            <a:ext cx="6045662" cy="42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3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l</a:t>
            </a:r>
            <a:r>
              <a:rPr lang="en-US" altLang="ko-KR" dirty="0" smtClean="0">
                <a:solidFill>
                  <a:schemeClr val="bg1"/>
                </a:solidFill>
              </a:rPr>
              <a:t>eakage</a:t>
            </a:r>
            <a:r>
              <a:rPr lang="ko-KR" altLang="en-US" dirty="0" smtClean="0">
                <a:solidFill>
                  <a:schemeClr val="bg1"/>
                </a:solidFill>
              </a:rPr>
              <a:t>를</a:t>
            </a:r>
            <a:r>
              <a:rPr lang="en-US" altLang="ko-KR" dirty="0" smtClean="0">
                <a:solidFill>
                  <a:schemeClr val="bg1"/>
                </a:solidFill>
              </a:rPr>
              <a:t> print</a:t>
            </a:r>
            <a:r>
              <a:rPr lang="ko-KR" altLang="en-US" dirty="0" smtClean="0">
                <a:solidFill>
                  <a:schemeClr val="bg1"/>
                </a:solidFill>
              </a:rPr>
              <a:t>했더니</a:t>
            </a:r>
            <a:r>
              <a:rPr lang="en-US" altLang="ko-KR" dirty="0" smtClean="0">
                <a:solidFill>
                  <a:schemeClr val="bg1"/>
                </a:solidFill>
              </a:rPr>
              <a:t>????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90" y="2564904"/>
            <a:ext cx="706000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1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Leak </a:t>
            </a:r>
            <a:r>
              <a:rPr lang="ko-KR" altLang="en-US" dirty="0" smtClean="0">
                <a:solidFill>
                  <a:schemeClr val="bg1"/>
                </a:solidFill>
              </a:rPr>
              <a:t>성공</a:t>
            </a:r>
            <a:r>
              <a:rPr lang="en-US" altLang="ko-KR" dirty="0" smtClean="0">
                <a:solidFill>
                  <a:schemeClr val="bg1"/>
                </a:solidFill>
              </a:rPr>
              <a:t>!!!!!!!!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43" y="1556792"/>
            <a:ext cx="7560840" cy="60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16" y="3501008"/>
            <a:ext cx="7223294" cy="2126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9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 2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system(“bin/</a:t>
            </a:r>
            <a:r>
              <a:rPr lang="en-US" altLang="ko-KR" dirty="0" err="1" smtClean="0">
                <a:solidFill>
                  <a:schemeClr val="bg1"/>
                </a:solidFill>
              </a:rPr>
              <a:t>sh</a:t>
            </a:r>
            <a:r>
              <a:rPr lang="en-US" altLang="ko-KR" dirty="0" smtClean="0">
                <a:solidFill>
                  <a:schemeClr val="bg1"/>
                </a:solidFill>
              </a:rPr>
              <a:t>”)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8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p</a:t>
            </a:r>
            <a:r>
              <a:rPr lang="en-US" altLang="ko-KR" dirty="0" err="1" smtClean="0">
                <a:solidFill>
                  <a:schemeClr val="bg1"/>
                </a:solidFill>
              </a:rPr>
              <a:t>rintf</a:t>
            </a:r>
            <a:r>
              <a:rPr lang="en-US" altLang="ko-KR" dirty="0" smtClean="0">
                <a:solidFill>
                  <a:schemeClr val="bg1"/>
                </a:solidFill>
              </a:rPr>
              <a:t> – system, </a:t>
            </a:r>
            <a:r>
              <a:rPr lang="en-US" altLang="ko-KR" dirty="0" err="1" smtClean="0">
                <a:solidFill>
                  <a:schemeClr val="bg1"/>
                </a:solidFill>
              </a:rPr>
              <a:t>printf</a:t>
            </a:r>
            <a:r>
              <a:rPr lang="en-US" altLang="ko-KR" dirty="0" smtClean="0">
                <a:solidFill>
                  <a:schemeClr val="bg1"/>
                </a:solidFill>
              </a:rPr>
              <a:t> – “/bin/</a:t>
            </a:r>
            <a:r>
              <a:rPr lang="en-US" altLang="ko-KR" dirty="0" err="1" smtClean="0">
                <a:solidFill>
                  <a:schemeClr val="bg1"/>
                </a:solidFill>
              </a:rPr>
              <a:t>sh</a:t>
            </a:r>
            <a:r>
              <a:rPr lang="en-US" altLang="ko-KR" dirty="0" smtClean="0">
                <a:solidFill>
                  <a:schemeClr val="bg1"/>
                </a:solidFill>
              </a:rPr>
              <a:t>/” -&gt; send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필요한 정보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en-US" altLang="ko-KR" dirty="0" err="1" smtClean="0">
                <a:solidFill>
                  <a:schemeClr val="bg1"/>
                </a:solidFill>
              </a:rPr>
              <a:t>printf</a:t>
            </a:r>
            <a:r>
              <a:rPr lang="en-US" altLang="ko-KR" dirty="0" smtClean="0">
                <a:solidFill>
                  <a:schemeClr val="bg1"/>
                </a:solidFill>
              </a:rPr>
              <a:t> – system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en-US" altLang="ko-KR" dirty="0" err="1" smtClean="0">
                <a:solidFill>
                  <a:schemeClr val="bg1"/>
                </a:solidFill>
              </a:rPr>
              <a:t>printf</a:t>
            </a:r>
            <a:r>
              <a:rPr lang="en-US" altLang="ko-KR" dirty="0" smtClean="0">
                <a:solidFill>
                  <a:schemeClr val="bg1"/>
                </a:solidFill>
              </a:rPr>
              <a:t> – “/bin/</a:t>
            </a:r>
            <a:r>
              <a:rPr lang="en-US" altLang="ko-KR" dirty="0" err="1" smtClean="0">
                <a:solidFill>
                  <a:schemeClr val="bg1"/>
                </a:solidFill>
              </a:rPr>
              <a:t>sh</a:t>
            </a:r>
            <a:r>
              <a:rPr lang="en-US" altLang="ko-KR" dirty="0" smtClean="0">
                <a:solidFill>
                  <a:schemeClr val="bg1"/>
                </a:solidFill>
              </a:rPr>
              <a:t>/” -&gt; </a:t>
            </a:r>
            <a:r>
              <a:rPr lang="ko-KR" altLang="en-US" dirty="0" smtClean="0">
                <a:solidFill>
                  <a:schemeClr val="bg1"/>
                </a:solidFill>
              </a:rPr>
              <a:t>주어진 </a:t>
            </a:r>
            <a:r>
              <a:rPr lang="en-US" altLang="ko-KR" dirty="0" smtClean="0">
                <a:solidFill>
                  <a:schemeClr val="bg1"/>
                </a:solidFill>
              </a:rPr>
              <a:t>libs.so </a:t>
            </a:r>
            <a:r>
              <a:rPr lang="ko-KR" altLang="en-US" dirty="0" smtClean="0">
                <a:solidFill>
                  <a:schemeClr val="bg1"/>
                </a:solidFill>
              </a:rPr>
              <a:t>활용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발표자 소개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-1997.03.14 </a:t>
            </a:r>
            <a:r>
              <a:rPr lang="ko-KR" altLang="en-US" sz="2400" dirty="0" smtClean="0">
                <a:solidFill>
                  <a:schemeClr val="bg1"/>
                </a:solidFill>
              </a:rPr>
              <a:t>탄생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-2016 </a:t>
            </a:r>
            <a:r>
              <a:rPr lang="ko-KR" altLang="en-US" sz="2400" dirty="0" smtClean="0">
                <a:solidFill>
                  <a:schemeClr val="bg1"/>
                </a:solidFill>
              </a:rPr>
              <a:t>한양대학교 컴퓨터공학부 소프트웨어전공 입학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-2016 2</a:t>
            </a:r>
            <a:r>
              <a:rPr lang="ko-KR" altLang="en-US" sz="2400" dirty="0" smtClean="0">
                <a:solidFill>
                  <a:schemeClr val="bg1"/>
                </a:solidFill>
              </a:rPr>
              <a:t>학기 </a:t>
            </a:r>
            <a:r>
              <a:rPr lang="en-US" altLang="ko-KR" sz="2400" dirty="0" smtClean="0">
                <a:solidFill>
                  <a:schemeClr val="bg1"/>
                </a:solidFill>
              </a:rPr>
              <a:t>ICEWEALL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입부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-2016 </a:t>
            </a:r>
            <a:r>
              <a:rPr lang="ko-KR" altLang="en-US" sz="2400" dirty="0" smtClean="0">
                <a:solidFill>
                  <a:schemeClr val="bg1"/>
                </a:solidFill>
              </a:rPr>
              <a:t>겨울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고숙한</a:t>
            </a:r>
            <a:r>
              <a:rPr lang="ko-KR" altLang="en-US" sz="2400" dirty="0" smtClean="0">
                <a:solidFill>
                  <a:schemeClr val="bg1"/>
                </a:solidFill>
              </a:rPr>
              <a:t> 세미나 발표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</a:rPr>
              <a:t>현재 </a:t>
            </a:r>
            <a:r>
              <a:rPr lang="en-US" altLang="ko-KR" sz="2400" dirty="0" smtClean="0">
                <a:solidFill>
                  <a:schemeClr val="bg1"/>
                </a:solidFill>
              </a:rPr>
              <a:t>ICEWALL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wargame</a:t>
            </a:r>
            <a:r>
              <a:rPr lang="en-US" altLang="ko-KR" sz="2400" dirty="0" smtClean="0">
                <a:solidFill>
                  <a:schemeClr val="bg1"/>
                </a:solidFill>
              </a:rPr>
              <a:t>, embedded, network study</a:t>
            </a:r>
            <a:r>
              <a:rPr lang="ko-KR" altLang="en-US" sz="2400" dirty="0" smtClean="0">
                <a:solidFill>
                  <a:schemeClr val="bg1"/>
                </a:solidFill>
              </a:rPr>
              <a:t>중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8" b="12321"/>
          <a:stretch/>
        </p:blipFill>
        <p:spPr bwMode="auto">
          <a:xfrm>
            <a:off x="1331639" y="119699"/>
            <a:ext cx="6510931" cy="6549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50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61370"/>
            <a:ext cx="72961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88" r="11970" b="16680"/>
          <a:stretch/>
        </p:blipFill>
        <p:spPr bwMode="auto">
          <a:xfrm>
            <a:off x="467544" y="2060848"/>
            <a:ext cx="7523931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500455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정보 모으기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탄</a:t>
            </a:r>
            <a:r>
              <a:rPr lang="en-US" altLang="ko-KR" dirty="0" smtClean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156864" cy="4528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3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</a:rPr>
              <a:t>at flag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"/>
          <a:stretch/>
        </p:blipFill>
        <p:spPr bwMode="auto">
          <a:xfrm>
            <a:off x="1160584" y="1700808"/>
            <a:ext cx="6939807" cy="442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29" b="10060"/>
          <a:stretch/>
        </p:blipFill>
        <p:spPr bwMode="auto">
          <a:xfrm>
            <a:off x="1259632" y="188640"/>
            <a:ext cx="6590605" cy="6545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5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18048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Thank you!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149080"/>
            <a:ext cx="7772400" cy="1362075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대망의 </a:t>
            </a:r>
            <a:r>
              <a:rPr lang="en-US" altLang="ko-KR" dirty="0" smtClean="0">
                <a:solidFill>
                  <a:schemeClr val="bg1"/>
                </a:solidFill>
              </a:rPr>
              <a:t>ICEWALL </a:t>
            </a:r>
            <a:r>
              <a:rPr lang="ko-KR" altLang="en-US" dirty="0" smtClean="0">
                <a:solidFill>
                  <a:schemeClr val="bg1"/>
                </a:solidFill>
              </a:rPr>
              <a:t>문제 출제일</a:t>
            </a:r>
            <a:r>
              <a:rPr lang="en-US" altLang="ko-KR" dirty="0" smtClean="0">
                <a:solidFill>
                  <a:schemeClr val="bg1"/>
                </a:solidFill>
              </a:rPr>
              <a:t>!!!!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722313" y="2564904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5</a:t>
            </a:r>
            <a:r>
              <a:rPr lang="ko-KR" altLang="en-US" sz="4000" dirty="0" smtClean="0">
                <a:solidFill>
                  <a:schemeClr val="bg1"/>
                </a:solidFill>
              </a:rPr>
              <a:t>월 </a:t>
            </a:r>
            <a:r>
              <a:rPr lang="en-US" altLang="ko-KR" sz="4000" dirty="0" smtClean="0">
                <a:solidFill>
                  <a:schemeClr val="bg1"/>
                </a:solidFill>
              </a:rPr>
              <a:t>30</a:t>
            </a:r>
            <a:r>
              <a:rPr lang="ko-KR" altLang="en-US" sz="4000" dirty="0" smtClean="0">
                <a:solidFill>
                  <a:schemeClr val="bg1"/>
                </a:solidFill>
              </a:rPr>
              <a:t>일</a:t>
            </a:r>
            <a:r>
              <a:rPr lang="en-US" altLang="ko-KR" sz="4000" dirty="0" smtClean="0">
                <a:solidFill>
                  <a:schemeClr val="bg1"/>
                </a:solidFill>
              </a:rPr>
              <a:t>!!!!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2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Pwnable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문제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19256" cy="1296143"/>
          </a:xfrm>
        </p:spPr>
        <p:txBody>
          <a:bodyPr>
            <a:normAutofit/>
          </a:bodyPr>
          <a:lstStyle/>
          <a:p>
            <a:pPr algn="ctr"/>
            <a:r>
              <a:rPr lang="ko-KR" altLang="en-US" sz="3800" dirty="0" smtClean="0">
                <a:solidFill>
                  <a:schemeClr val="bg1"/>
                </a:solidFill>
              </a:rPr>
              <a:t>취약점을 분석해서 </a:t>
            </a:r>
            <a:r>
              <a:rPr lang="ko-KR" altLang="en-US" sz="3800" dirty="0" err="1" smtClean="0">
                <a:solidFill>
                  <a:schemeClr val="bg1"/>
                </a:solidFill>
              </a:rPr>
              <a:t>쉘을</a:t>
            </a:r>
            <a:r>
              <a:rPr lang="ko-KR" altLang="en-US" sz="3800" dirty="0" smtClean="0">
                <a:solidFill>
                  <a:schemeClr val="bg1"/>
                </a:solidFill>
              </a:rPr>
              <a:t> 따는 문제</a:t>
            </a:r>
            <a:r>
              <a:rPr lang="en-US" altLang="ko-KR" sz="3800" dirty="0" smtClean="0">
                <a:solidFill>
                  <a:schemeClr val="bg1"/>
                </a:solidFill>
              </a:rPr>
              <a:t>!!</a:t>
            </a:r>
          </a:p>
          <a:p>
            <a:endParaRPr lang="ko-KR" altLang="en-US" b="0" dirty="0">
              <a:solidFill>
                <a:schemeClr val="bg1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467544" y="2636912"/>
            <a:ext cx="8136904" cy="352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 dirty="0" smtClean="0">
                <a:solidFill>
                  <a:srgbClr val="FF0000"/>
                </a:solidFill>
              </a:rPr>
              <a:t>취약점을 분석 </a:t>
            </a:r>
            <a:r>
              <a:rPr lang="en-US" altLang="ko-KR" sz="3400" dirty="0" smtClean="0">
                <a:solidFill>
                  <a:schemeClr val="bg1"/>
                </a:solidFill>
              </a:rPr>
              <a:t>&lt;- </a:t>
            </a:r>
            <a:r>
              <a:rPr lang="en-US" altLang="ko-KR" sz="3400" dirty="0" err="1" smtClean="0">
                <a:solidFill>
                  <a:schemeClr val="bg1"/>
                </a:solidFill>
              </a:rPr>
              <a:t>gdb</a:t>
            </a:r>
            <a:r>
              <a:rPr lang="en-US" altLang="ko-KR" sz="3400" dirty="0" smtClean="0">
                <a:solidFill>
                  <a:schemeClr val="bg1"/>
                </a:solidFill>
              </a:rPr>
              <a:t>,</a:t>
            </a:r>
            <a:r>
              <a:rPr lang="ko-KR" altLang="en-US" sz="3400" dirty="0" smtClean="0">
                <a:solidFill>
                  <a:schemeClr val="bg1"/>
                </a:solidFill>
              </a:rPr>
              <a:t>어셈블리</a:t>
            </a:r>
            <a:r>
              <a:rPr lang="en-US" altLang="ko-KR" sz="3400" dirty="0" smtClean="0">
                <a:solidFill>
                  <a:schemeClr val="bg1"/>
                </a:solidFill>
              </a:rPr>
              <a:t>,</a:t>
            </a:r>
            <a:r>
              <a:rPr lang="ko-KR" altLang="en-US" sz="3400" dirty="0" smtClean="0">
                <a:solidFill>
                  <a:schemeClr val="bg1"/>
                </a:solidFill>
              </a:rPr>
              <a:t>기본지</a:t>
            </a:r>
            <a:r>
              <a:rPr lang="ko-KR" altLang="en-US" sz="3400" dirty="0">
                <a:solidFill>
                  <a:schemeClr val="bg1"/>
                </a:solidFill>
              </a:rPr>
              <a:t>식</a:t>
            </a:r>
            <a:endParaRPr lang="en-US" altLang="ko-KR" sz="3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3400" dirty="0" smtClean="0">
                <a:solidFill>
                  <a:srgbClr val="FF0000"/>
                </a:solidFill>
              </a:rPr>
              <a:t>해서</a:t>
            </a:r>
            <a:r>
              <a:rPr lang="ko-KR" altLang="en-US" sz="3400" dirty="0" smtClean="0">
                <a:solidFill>
                  <a:schemeClr val="bg1"/>
                </a:solidFill>
              </a:rPr>
              <a:t>             </a:t>
            </a:r>
            <a:r>
              <a:rPr lang="en-US" altLang="ko-KR" sz="3400" dirty="0" smtClean="0">
                <a:solidFill>
                  <a:schemeClr val="bg1"/>
                </a:solidFill>
              </a:rPr>
              <a:t>&lt;- </a:t>
            </a:r>
            <a:r>
              <a:rPr lang="ko-KR" altLang="en-US" sz="3400" dirty="0" smtClean="0">
                <a:solidFill>
                  <a:schemeClr val="bg1"/>
                </a:solidFill>
              </a:rPr>
              <a:t>경험</a:t>
            </a:r>
            <a:r>
              <a:rPr lang="en-US" altLang="ko-KR" sz="3400" dirty="0" smtClean="0">
                <a:solidFill>
                  <a:schemeClr val="bg1"/>
                </a:solidFill>
              </a:rPr>
              <a:t>, </a:t>
            </a:r>
            <a:r>
              <a:rPr lang="ko-KR" altLang="en-US" sz="3400" dirty="0" smtClean="0">
                <a:solidFill>
                  <a:schemeClr val="bg1"/>
                </a:solidFill>
              </a:rPr>
              <a:t>센스</a:t>
            </a:r>
            <a:endParaRPr lang="en-US" altLang="ko-KR" sz="3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3400" dirty="0" err="1" smtClean="0">
                <a:solidFill>
                  <a:srgbClr val="FF0000"/>
                </a:solidFill>
              </a:rPr>
              <a:t>쉘을</a:t>
            </a:r>
            <a:r>
              <a:rPr lang="ko-KR" altLang="en-US" sz="3400" dirty="0" smtClean="0">
                <a:solidFill>
                  <a:srgbClr val="FF0000"/>
                </a:solidFill>
              </a:rPr>
              <a:t> 따</a:t>
            </a:r>
            <a:r>
              <a:rPr lang="ko-KR" altLang="en-US" sz="3400" dirty="0">
                <a:solidFill>
                  <a:schemeClr val="bg1"/>
                </a:solidFill>
              </a:rPr>
              <a:t> </a:t>
            </a:r>
            <a:r>
              <a:rPr lang="ko-KR" altLang="en-US" sz="3400" dirty="0" smtClean="0">
                <a:solidFill>
                  <a:schemeClr val="bg1"/>
                </a:solidFill>
              </a:rPr>
              <a:t>        </a:t>
            </a:r>
            <a:r>
              <a:rPr lang="en-US" altLang="ko-KR" sz="3400" dirty="0" smtClean="0">
                <a:solidFill>
                  <a:schemeClr val="bg1"/>
                </a:solidFill>
              </a:rPr>
              <a:t>&lt;- </a:t>
            </a:r>
            <a:r>
              <a:rPr lang="ko-KR" altLang="en-US" sz="3400" dirty="0" smtClean="0">
                <a:solidFill>
                  <a:schemeClr val="bg1"/>
                </a:solidFill>
              </a:rPr>
              <a:t>테크닉</a:t>
            </a:r>
            <a:r>
              <a:rPr lang="en-US" altLang="ko-KR" sz="3400" dirty="0" smtClean="0">
                <a:solidFill>
                  <a:schemeClr val="bg1"/>
                </a:solidFill>
              </a:rPr>
              <a:t>, </a:t>
            </a:r>
            <a:r>
              <a:rPr lang="ko-KR" altLang="en-US" sz="3400" dirty="0" smtClean="0">
                <a:solidFill>
                  <a:schemeClr val="bg1"/>
                </a:solidFill>
              </a:rPr>
              <a:t>툴</a:t>
            </a:r>
            <a:r>
              <a:rPr lang="en-US" altLang="ko-KR" sz="3400" dirty="0" smtClean="0">
                <a:solidFill>
                  <a:schemeClr val="bg1"/>
                </a:solidFill>
              </a:rPr>
              <a:t>,</a:t>
            </a:r>
            <a:r>
              <a:rPr lang="ko-KR" altLang="en-US" sz="3400" dirty="0" smtClean="0">
                <a:solidFill>
                  <a:schemeClr val="bg1"/>
                </a:solidFill>
              </a:rPr>
              <a:t> 기법</a:t>
            </a:r>
            <a:endParaRPr lang="en-US" altLang="ko-KR" sz="3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3400" dirty="0" smtClean="0">
                <a:solidFill>
                  <a:srgbClr val="FF0000"/>
                </a:solidFill>
              </a:rPr>
              <a:t>는 문제</a:t>
            </a:r>
            <a:r>
              <a:rPr lang="en-US" altLang="ko-KR" sz="3400" dirty="0" smtClean="0">
                <a:solidFill>
                  <a:srgbClr val="FF0000"/>
                </a:solidFill>
              </a:rPr>
              <a:t>!!       </a:t>
            </a:r>
            <a:r>
              <a:rPr lang="en-US" altLang="ko-KR" sz="3400" dirty="0" smtClean="0">
                <a:solidFill>
                  <a:schemeClr val="bg1"/>
                </a:solidFill>
              </a:rPr>
              <a:t>&lt;- </a:t>
            </a:r>
            <a:r>
              <a:rPr lang="ko-KR" altLang="en-US" sz="3400" dirty="0" smtClean="0">
                <a:solidFill>
                  <a:schemeClr val="bg1"/>
                </a:solidFill>
              </a:rPr>
              <a:t>끈</a:t>
            </a:r>
            <a:r>
              <a:rPr lang="ko-KR" altLang="en-US" sz="3400" dirty="0">
                <a:solidFill>
                  <a:schemeClr val="bg1"/>
                </a:solidFill>
              </a:rPr>
              <a:t>기</a:t>
            </a:r>
            <a:endParaRPr lang="en-US" altLang="ko-KR" sz="3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8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280920" cy="2090663"/>
          </a:xfrm>
        </p:spPr>
        <p:txBody>
          <a:bodyPr>
            <a:normAutofit/>
          </a:bodyPr>
          <a:lstStyle/>
          <a:p>
            <a:r>
              <a:rPr lang="en-US" altLang="ko-KR" sz="7200" b="1" dirty="0" smtClean="0">
                <a:solidFill>
                  <a:schemeClr val="bg1"/>
                </a:solidFill>
              </a:rPr>
              <a:t>ROP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(Return Oriented Programming)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9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ROP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024336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실행 불가능한 메모리와 코드 </a:t>
            </a:r>
            <a:r>
              <a:rPr lang="ko-KR" altLang="en-US" dirty="0" err="1" smtClean="0">
                <a:solidFill>
                  <a:schemeClr val="bg1"/>
                </a:solidFill>
              </a:rPr>
              <a:t>사이닝</a:t>
            </a:r>
            <a:r>
              <a:rPr lang="ko-KR" altLang="en-US" dirty="0" smtClean="0">
                <a:solidFill>
                  <a:schemeClr val="bg1"/>
                </a:solidFill>
              </a:rPr>
              <a:t> 같은 보안 방어가 존재하는 경우에 공격자가 코드를 실행할 수 있게 하는 컴퓨터 보안 취약점 공격이다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기본적으로는 </a:t>
            </a:r>
            <a:r>
              <a:rPr lang="en-US" altLang="ko-KR" dirty="0" smtClean="0">
                <a:solidFill>
                  <a:schemeClr val="bg1"/>
                </a:solidFill>
              </a:rPr>
              <a:t>Buffer Over Flow</a:t>
            </a:r>
            <a:r>
              <a:rPr lang="ko-KR" altLang="en-US" dirty="0" smtClean="0">
                <a:solidFill>
                  <a:schemeClr val="bg1"/>
                </a:solidFill>
              </a:rPr>
              <a:t>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3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g</a:t>
            </a:r>
            <a:r>
              <a:rPr lang="en-US" altLang="ko-KR" dirty="0" smtClean="0">
                <a:solidFill>
                  <a:schemeClr val="bg1"/>
                </a:solidFill>
              </a:rPr>
              <a:t>ot overwrite(offset</a:t>
            </a:r>
            <a:r>
              <a:rPr lang="ko-KR" altLang="en-US" dirty="0" smtClean="0">
                <a:solidFill>
                  <a:schemeClr val="bg1"/>
                </a:solidFill>
              </a:rPr>
              <a:t>을 이용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1906010"/>
            <a:ext cx="2664296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err="1">
                <a:solidFill>
                  <a:schemeClr val="tx1"/>
                </a:solidFill>
              </a:rPr>
              <a:t>j</a:t>
            </a:r>
            <a:r>
              <a:rPr lang="en-US" altLang="ko-KR" sz="3000" b="1" dirty="0" err="1" smtClean="0">
                <a:solidFill>
                  <a:schemeClr val="tx1"/>
                </a:solidFill>
              </a:rPr>
              <a:t>mp</a:t>
            </a:r>
            <a:r>
              <a:rPr lang="en-US" altLang="ko-KR" sz="3000" b="1" dirty="0" smtClean="0">
                <a:solidFill>
                  <a:schemeClr val="tx1"/>
                </a:solidFill>
              </a:rPr>
              <a:t> got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80384" y="1916832"/>
            <a:ext cx="3880048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</a:rPr>
              <a:t>f</a:t>
            </a:r>
            <a:r>
              <a:rPr lang="en-US" altLang="ko-KR" sz="3000" b="1" dirty="0" smtClean="0">
                <a:solidFill>
                  <a:schemeClr val="tx1"/>
                </a:solidFill>
              </a:rPr>
              <a:t>unction address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11960" y="5373216"/>
            <a:ext cx="4600128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>
                <a:solidFill>
                  <a:srgbClr val="FF0000"/>
                </a:solidFill>
              </a:rPr>
              <a:t>call different function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9735" y="4437112"/>
            <a:ext cx="3140177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>
                <a:solidFill>
                  <a:schemeClr val="tx1"/>
                </a:solidFill>
              </a:rPr>
              <a:t>call </a:t>
            </a:r>
            <a:r>
              <a:rPr lang="en-US" altLang="ko-KR" sz="3000" b="1" dirty="0" smtClean="0">
                <a:solidFill>
                  <a:schemeClr val="tx1"/>
                </a:solidFill>
              </a:rPr>
              <a:t>function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3"/>
            <a:endCxn id="8" idx="1"/>
          </p:cNvCxnSpPr>
          <p:nvPr/>
        </p:nvCxnSpPr>
        <p:spPr>
          <a:xfrm>
            <a:off x="3347864" y="2374062"/>
            <a:ext cx="1232520" cy="10822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11" idx="0"/>
          </p:cNvCxnSpPr>
          <p:nvPr/>
        </p:nvCxnSpPr>
        <p:spPr>
          <a:xfrm flipH="1">
            <a:off x="2209824" y="2852936"/>
            <a:ext cx="4310584" cy="158417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2"/>
            <a:endCxn id="10" idx="0"/>
          </p:cNvCxnSpPr>
          <p:nvPr/>
        </p:nvCxnSpPr>
        <p:spPr>
          <a:xfrm flipH="1">
            <a:off x="6512024" y="2852936"/>
            <a:ext cx="8384" cy="252028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566652" y="1906010"/>
            <a:ext cx="3880048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>
                <a:solidFill>
                  <a:srgbClr val="FF0000"/>
                </a:solidFill>
              </a:rPr>
              <a:t>arbitrary address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19672" y="119675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plt</a:t>
            </a:r>
            <a:endParaRPr lang="ko-KR" alt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4168" y="112474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got</a:t>
            </a:r>
            <a:endParaRPr lang="ko-KR" alt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8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RTL Chain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42341" y="2564904"/>
            <a:ext cx="8306123" cy="2664296"/>
            <a:chOff x="323528" y="2348880"/>
            <a:chExt cx="8306123" cy="2664296"/>
          </a:xfrm>
        </p:grpSpPr>
        <p:sp>
          <p:nvSpPr>
            <p:cNvPr id="4" name="직사각형 3"/>
            <p:cNvSpPr/>
            <p:nvPr/>
          </p:nvSpPr>
          <p:spPr>
            <a:xfrm>
              <a:off x="323528" y="3330552"/>
              <a:ext cx="1360384" cy="6745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b="1" dirty="0" smtClean="0">
                  <a:solidFill>
                    <a:schemeClr val="tx1"/>
                  </a:solidFill>
                </a:rPr>
                <a:t>Gadget</a:t>
              </a:r>
              <a:endParaRPr lang="ko-KR" alt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80112" y="2924944"/>
              <a:ext cx="3049539" cy="1224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</a:rPr>
                <a:t>연쇄적 함수 실</a:t>
              </a:r>
              <a:r>
                <a:rPr lang="ko-KR" altLang="en-US" sz="2800" b="1" dirty="0">
                  <a:solidFill>
                    <a:schemeClr val="tx1"/>
                  </a:solidFill>
                </a:rPr>
                <a:t>행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5392" y="2348880"/>
              <a:ext cx="1360384" cy="6745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b="1" dirty="0" smtClean="0">
                  <a:solidFill>
                    <a:schemeClr val="tx1"/>
                  </a:solidFill>
                </a:rPr>
                <a:t>Gadget</a:t>
              </a:r>
              <a:endParaRPr lang="ko-KR" alt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851576" y="2826496"/>
              <a:ext cx="1360384" cy="6745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b="1" dirty="0" smtClean="0">
                  <a:solidFill>
                    <a:schemeClr val="tx1"/>
                  </a:solidFill>
                </a:rPr>
                <a:t>Gadget</a:t>
              </a:r>
              <a:endParaRPr lang="ko-KR" alt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65816" y="3717032"/>
              <a:ext cx="1360384" cy="6745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b="1" dirty="0" smtClean="0">
                  <a:solidFill>
                    <a:schemeClr val="tx1"/>
                  </a:solidFill>
                </a:rPr>
                <a:t>Gadget</a:t>
              </a:r>
              <a:endParaRPr lang="ko-KR" alt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46605" y="4338664"/>
              <a:ext cx="1360384" cy="6745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b="1" dirty="0" smtClean="0">
                  <a:solidFill>
                    <a:schemeClr val="tx1"/>
                  </a:solidFill>
                </a:rPr>
                <a:t>Gadget</a:t>
              </a:r>
              <a:endParaRPr lang="ko-KR" altLang="en-US" sz="2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4" idx="0"/>
              <a:endCxn id="9" idx="2"/>
            </p:cNvCxnSpPr>
            <p:nvPr/>
          </p:nvCxnSpPr>
          <p:spPr>
            <a:xfrm flipV="1">
              <a:off x="1003720" y="3023392"/>
              <a:ext cx="871864" cy="307160"/>
            </a:xfrm>
            <a:prstGeom prst="straightConnector1">
              <a:avLst/>
            </a:prstGeom>
            <a:ln w="317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9" idx="3"/>
              <a:endCxn id="10" idx="1"/>
            </p:cNvCxnSpPr>
            <p:nvPr/>
          </p:nvCxnSpPr>
          <p:spPr>
            <a:xfrm>
              <a:off x="2555776" y="2686136"/>
              <a:ext cx="295800" cy="477616"/>
            </a:xfrm>
            <a:prstGeom prst="straightConnector1">
              <a:avLst/>
            </a:prstGeom>
            <a:ln w="317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1" idx="2"/>
              <a:endCxn id="12" idx="3"/>
            </p:cNvCxnSpPr>
            <p:nvPr/>
          </p:nvCxnSpPr>
          <p:spPr>
            <a:xfrm flipH="1">
              <a:off x="2506989" y="4391544"/>
              <a:ext cx="739019" cy="284376"/>
            </a:xfrm>
            <a:prstGeom prst="straightConnector1">
              <a:avLst/>
            </a:prstGeom>
            <a:ln w="317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2" idx="1"/>
              <a:endCxn id="4" idx="2"/>
            </p:cNvCxnSpPr>
            <p:nvPr/>
          </p:nvCxnSpPr>
          <p:spPr>
            <a:xfrm flipH="1" flipV="1">
              <a:off x="1003720" y="4005064"/>
              <a:ext cx="142885" cy="670856"/>
            </a:xfrm>
            <a:prstGeom prst="straightConnector1">
              <a:avLst/>
            </a:prstGeom>
            <a:ln w="317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0" idx="3"/>
              <a:endCxn id="8" idx="1"/>
            </p:cNvCxnSpPr>
            <p:nvPr/>
          </p:nvCxnSpPr>
          <p:spPr>
            <a:xfrm>
              <a:off x="4211960" y="3163752"/>
              <a:ext cx="1368152" cy="373260"/>
            </a:xfrm>
            <a:prstGeom prst="straightConnector1">
              <a:avLst/>
            </a:prstGeom>
            <a:ln w="3175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1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RTL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866900"/>
            <a:ext cx="71818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6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250</Words>
  <Application>Microsoft Office PowerPoint</Application>
  <PresentationFormat>화면 슬라이드 쇼(4:3)</PresentationFormat>
  <Paragraphs>73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ICEWALL Weekly</vt:lpstr>
      <vt:lpstr>발표자 소개</vt:lpstr>
      <vt:lpstr>대망의 ICEWALL 문제 출제일!!!!</vt:lpstr>
      <vt:lpstr>Pwnable 문제</vt:lpstr>
      <vt:lpstr>ROP (Return Oriented Programming)</vt:lpstr>
      <vt:lpstr>ROP</vt:lpstr>
      <vt:lpstr>got overwrite(offset을 이용)</vt:lpstr>
      <vt:lpstr>RTL Chain</vt:lpstr>
      <vt:lpstr>RTL</vt:lpstr>
      <vt:lpstr>RTL Chain</vt:lpstr>
      <vt:lpstr>간단한 문제를 살펴보자!</vt:lpstr>
      <vt:lpstr>Expolit 코드</vt:lpstr>
      <vt:lpstr>Step 1</vt:lpstr>
      <vt:lpstr>정보 모으기!</vt:lpstr>
      <vt:lpstr>Step 1</vt:lpstr>
      <vt:lpstr>leakage를 print했더니????</vt:lpstr>
      <vt:lpstr>Leak 성공!!!!!!!!</vt:lpstr>
      <vt:lpstr>Step 2 system(“bin/sh”)</vt:lpstr>
      <vt:lpstr>Step 2</vt:lpstr>
      <vt:lpstr>정보 모으기 2탄!</vt:lpstr>
      <vt:lpstr>Step 2</vt:lpstr>
      <vt:lpstr>cat flag</vt:lpstr>
      <vt:lpstr>PowerPoint 프레젠테이션</vt:lpstr>
      <vt:lpstr>Thank you!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Happy</dc:creator>
  <cp:lastModifiedBy>Happy</cp:lastModifiedBy>
  <cp:revision>18</cp:revision>
  <dcterms:created xsi:type="dcterms:W3CDTF">2017-05-15T09:15:16Z</dcterms:created>
  <dcterms:modified xsi:type="dcterms:W3CDTF">2017-05-16T06:23:40Z</dcterms:modified>
</cp:coreProperties>
</file>