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  <p:sldMasterId id="2147483696" r:id="rId4"/>
    <p:sldMasterId id="2147483708" r:id="rId5"/>
    <p:sldMasterId id="2147483720" r:id="rId6"/>
    <p:sldMasterId id="2147483744" r:id="rId7"/>
    <p:sldMasterId id="2147483756" r:id="rId8"/>
    <p:sldMasterId id="2147483768" r:id="rId9"/>
    <p:sldMasterId id="2147483780" r:id="rId10"/>
  </p:sldMasterIdLst>
  <p:notesMasterIdLst>
    <p:notesMasterId r:id="rId25"/>
  </p:notesMasterIdLst>
  <p:handoutMasterIdLst>
    <p:handoutMasterId r:id="rId26"/>
  </p:handoutMasterIdLst>
  <p:sldIdLst>
    <p:sldId id="257" r:id="rId11"/>
    <p:sldId id="332" r:id="rId12"/>
    <p:sldId id="413" r:id="rId13"/>
    <p:sldId id="410" r:id="rId14"/>
    <p:sldId id="411" r:id="rId15"/>
    <p:sldId id="400" r:id="rId16"/>
    <p:sldId id="403" r:id="rId17"/>
    <p:sldId id="404" r:id="rId18"/>
    <p:sldId id="412" r:id="rId19"/>
    <p:sldId id="405" r:id="rId20"/>
    <p:sldId id="406" r:id="rId21"/>
    <p:sldId id="408" r:id="rId22"/>
    <p:sldId id="409" r:id="rId23"/>
    <p:sldId id="414" r:id="rId24"/>
  </p:sldIdLst>
  <p:sldSz cx="9144000" cy="6858000" type="screen4x3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CCFFFF"/>
    <a:srgbClr val="33CCFF"/>
    <a:srgbClr val="F971D2"/>
    <a:srgbClr val="006699"/>
    <a:srgbClr val="0066CC"/>
    <a:srgbClr val="0099FF"/>
    <a:srgbClr val="D60093"/>
    <a:srgbClr val="0099C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1667" autoAdjust="0"/>
  </p:normalViewPr>
  <p:slideViewPr>
    <p:cSldViewPr>
      <p:cViewPr>
        <p:scale>
          <a:sx n="118" d="100"/>
          <a:sy n="118" d="100"/>
        </p:scale>
        <p:origin x="-16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99CA-627E-4EDE-A253-335D356F66C9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6AA5C-C7DD-4983-8644-BCE523019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414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12302-9938-4B2D-B229-3E539C92A133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54828"/>
            <a:ext cx="5388610" cy="440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614D-7A75-491B-87D3-476A549F8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0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73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9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4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16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46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14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29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6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27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07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05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/>
              <a:pPr/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1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watch?v=mmx4MN3xZpM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watch?v=TxNYBE0-mL0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5.png"/><Relationship Id="rId4" Type="http://schemas.openxmlformats.org/officeDocument/2006/relationships/hyperlink" Target="http://www.youtube.com/watch?v=qsppsK4cRAE&amp;feature=relat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0.xml"/><Relationship Id="rId4" Type="http://schemas.openxmlformats.org/officeDocument/2006/relationships/hyperlink" Target="http://www.youtube.com/watch?v=ChygZLpJDN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watch?v=DIqN1vhXds8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6" Type="http://schemas.openxmlformats.org/officeDocument/2006/relationships/hyperlink" Target="http://www.youtube.com/watch?v=R6rT4b__1Bw&amp;feature=related" TargetMode="External"/><Relationship Id="rId5" Type="http://schemas.openxmlformats.org/officeDocument/2006/relationships/hyperlink" Target="http://www.youtube.com/watch?v=nbEvKFqLLZs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Relationship Id="rId5" Type="http://schemas.openxmlformats.org/officeDocument/2006/relationships/hyperlink" Target="http://www.youtube.com/watch?v=vK06iwXT0Jw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6672" y="4077072"/>
            <a:ext cx="8711952" cy="2016224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                  </a:t>
            </a:r>
            <a: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/>
            </a:r>
            <a:b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</a:br>
            <a:endParaRPr lang="ko-KR" altLang="en-US" sz="4000" dirty="0">
              <a:solidFill>
                <a:srgbClr val="33CC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3861048"/>
            <a:ext cx="5763116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고전음악의 이해 </a:t>
            </a:r>
            <a:r>
              <a:rPr lang="en-US" altLang="ko-KR" sz="54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죽음의 목소리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124744"/>
            <a:ext cx="8640960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  슈베르트</a:t>
            </a:r>
            <a:r>
              <a:rPr lang="en-US" altLang="ko-KR" sz="2000" dirty="0" smtClean="0">
                <a:solidFill>
                  <a:prstClr val="white"/>
                </a:solidFill>
              </a:rPr>
              <a:t>(F. Schubert),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리트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마왕</a:t>
            </a:r>
            <a:r>
              <a:rPr lang="en-US" altLang="ko-KR" sz="2000" dirty="0" smtClean="0">
                <a:solidFill>
                  <a:prstClr val="white"/>
                </a:solidFill>
              </a:rPr>
              <a:t>&gt;(</a:t>
            </a:r>
            <a:r>
              <a:rPr lang="ko-KR" altLang="ko-KR" sz="2000" dirty="0" smtClean="0">
                <a:solidFill>
                  <a:schemeClr val="bg1"/>
                </a:solidFill>
              </a:rPr>
              <a:t>Erlkönig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괴테의 시에 붙여진 곡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아버지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아들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마왕의 대화와 해설로 구성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마왕은 독일 신화와 민담에서 아이들을 죽음으로 인도하는 악마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감상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슈베르트</a:t>
            </a:r>
            <a:r>
              <a:rPr lang="en-US" altLang="ko-KR" sz="2000" dirty="0" smtClean="0">
                <a:solidFill>
                  <a:prstClr val="white"/>
                </a:solidFill>
              </a:rPr>
              <a:t>,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  <a:hlinkClick r:id="rId5"/>
              </a:rPr>
              <a:t>마왕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&gt;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두려움에 떠는 아들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아들을 진정시키려 하는 아버지</a:t>
            </a:r>
            <a:r>
              <a:rPr lang="en-US" altLang="ko-KR" sz="2000" dirty="0" smtClean="0">
                <a:solidFill>
                  <a:prstClr val="white"/>
                </a:solidFill>
              </a:rPr>
              <a:t>,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달콤하게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유혹하는 마왕의 음성이 교차하면서 극적으로 묘사됨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2701369"/>
            <a:ext cx="909223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39151"/>
            <a:ext cx="8568951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&lt;</a:t>
            </a:r>
            <a:r>
              <a:rPr lang="ko-KR" altLang="en-US" b="1" dirty="0" smtClean="0">
                <a:solidFill>
                  <a:prstClr val="white"/>
                </a:solidFill>
              </a:rPr>
              <a:t>마왕</a:t>
            </a:r>
            <a:r>
              <a:rPr lang="en-US" altLang="ko-KR" b="1" dirty="0" smtClean="0">
                <a:solidFill>
                  <a:prstClr val="white"/>
                </a:solidFill>
              </a:rPr>
              <a:t>&gt;</a:t>
            </a: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r>
              <a:rPr lang="ko-KR" altLang="en-US" sz="1600" b="1" dirty="0" smtClean="0">
                <a:solidFill>
                  <a:prstClr val="white"/>
                </a:solidFill>
              </a:rPr>
              <a:t>해설       </a:t>
            </a:r>
            <a:r>
              <a:rPr lang="ko-KR" altLang="en-US" sz="1600" dirty="0" smtClean="0">
                <a:solidFill>
                  <a:prstClr val="white"/>
                </a:solidFill>
              </a:rPr>
              <a:t>이렇게 늦게 어둠 속 바람을 가르며 말을 달리는 자 누굴까</a:t>
            </a:r>
            <a:r>
              <a:rPr lang="en-US" altLang="ko-KR" sz="1600" dirty="0" smtClean="0">
                <a:solidFill>
                  <a:prstClr val="white"/>
                </a:solidFill>
              </a:rPr>
              <a:t>?</a:t>
            </a:r>
          </a:p>
          <a:p>
            <a:r>
              <a:rPr lang="en-US" altLang="ko-KR" sz="1600" dirty="0" smtClean="0">
                <a:solidFill>
                  <a:prstClr val="white"/>
                </a:solidFill>
              </a:rPr>
              <a:t>             </a:t>
            </a:r>
            <a:r>
              <a:rPr lang="ko-KR" altLang="en-US" sz="1600" dirty="0" smtClean="0">
                <a:solidFill>
                  <a:prstClr val="white"/>
                </a:solidFill>
              </a:rPr>
              <a:t>그것은 아이를 따뜻하게 품에 안고 말을 타고 달리는 아버지다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prstClr val="white"/>
                </a:solidFill>
              </a:rPr>
              <a:t>아버지</a:t>
            </a:r>
            <a:r>
              <a:rPr lang="ko-KR" altLang="en-US" sz="1600" dirty="0" smtClean="0">
                <a:solidFill>
                  <a:prstClr val="white"/>
                </a:solidFill>
              </a:rPr>
              <a:t>    아가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너는 무엇이 무서워 얼굴을 가리느냐</a:t>
            </a:r>
            <a:r>
              <a:rPr lang="en-US" altLang="ko-KR" sz="1600" dirty="0" smtClean="0">
                <a:solidFill>
                  <a:prstClr val="white"/>
                </a:solidFill>
              </a:rPr>
              <a:t>?</a:t>
            </a:r>
          </a:p>
          <a:p>
            <a:r>
              <a:rPr lang="ko-KR" altLang="en-US" sz="1600" b="1" dirty="0" smtClean="0">
                <a:solidFill>
                  <a:prstClr val="white"/>
                </a:solidFill>
              </a:rPr>
              <a:t>아이</a:t>
            </a:r>
            <a:r>
              <a:rPr lang="ko-KR" altLang="en-US" sz="1600" dirty="0" smtClean="0">
                <a:solidFill>
                  <a:prstClr val="white"/>
                </a:solidFill>
              </a:rPr>
              <a:t>       아버지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저기 마왕이 보여요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prstClr val="white"/>
                </a:solidFill>
              </a:rPr>
              <a:t>             </a:t>
            </a:r>
            <a:r>
              <a:rPr lang="ko-KR" altLang="en-US" sz="1600" dirty="0" smtClean="0">
                <a:solidFill>
                  <a:prstClr val="white"/>
                </a:solidFill>
              </a:rPr>
              <a:t>관을 쓰고 긴 옷을 늘어뜨린 마왕이</a:t>
            </a:r>
            <a:r>
              <a:rPr lang="en-US" altLang="ko-KR" sz="1600" dirty="0" smtClean="0">
                <a:solidFill>
                  <a:prstClr val="white"/>
                </a:solidFill>
              </a:rPr>
              <a:t>…</a:t>
            </a:r>
          </a:p>
          <a:p>
            <a:r>
              <a:rPr lang="ko-KR" altLang="en-US" sz="1600" b="1" dirty="0" smtClean="0">
                <a:solidFill>
                  <a:prstClr val="white"/>
                </a:solidFill>
              </a:rPr>
              <a:t>아버지    </a:t>
            </a:r>
            <a:r>
              <a:rPr lang="ko-KR" altLang="en-US" sz="1600" dirty="0" smtClean="0">
                <a:solidFill>
                  <a:prstClr val="white"/>
                </a:solidFill>
              </a:rPr>
              <a:t>아가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그것은 안개일 뿐이야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prstClr val="white"/>
                </a:solidFill>
              </a:rPr>
              <a:t>마왕</a:t>
            </a:r>
            <a:r>
              <a:rPr lang="ko-KR" altLang="en-US" sz="1600" dirty="0" smtClean="0">
                <a:solidFill>
                  <a:prstClr val="white"/>
                </a:solidFill>
              </a:rPr>
              <a:t>       귀여운 아가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나와 함께 가자</a:t>
            </a:r>
            <a:r>
              <a:rPr lang="en-US" altLang="ko-KR" sz="1600" dirty="0" smtClean="0">
                <a:solidFill>
                  <a:prstClr val="white"/>
                </a:solidFill>
              </a:rPr>
              <a:t>. </a:t>
            </a:r>
            <a:r>
              <a:rPr lang="ko-KR" altLang="en-US" sz="1600" dirty="0" smtClean="0">
                <a:solidFill>
                  <a:prstClr val="white"/>
                </a:solidFill>
              </a:rPr>
              <a:t>가서 재미있게 놀자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prstClr val="white"/>
                </a:solidFill>
              </a:rPr>
              <a:t>             </a:t>
            </a:r>
            <a:r>
              <a:rPr lang="ko-KR" altLang="en-US" sz="1600" dirty="0" smtClean="0">
                <a:solidFill>
                  <a:prstClr val="white"/>
                </a:solidFill>
              </a:rPr>
              <a:t>저 곳에 아름다운 꽃이 많이 피어 있고 또 꼬까옷도 입혀 줄게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prstClr val="white"/>
                </a:solidFill>
              </a:rPr>
              <a:t>아이 </a:t>
            </a:r>
            <a:r>
              <a:rPr lang="ko-KR" altLang="en-US" sz="1600" dirty="0" smtClean="0">
                <a:solidFill>
                  <a:prstClr val="white"/>
                </a:solidFill>
              </a:rPr>
              <a:t>      아버지 들리지 않나요</a:t>
            </a:r>
            <a:r>
              <a:rPr lang="en-US" altLang="ko-KR" sz="1600" dirty="0" smtClean="0">
                <a:solidFill>
                  <a:prstClr val="white"/>
                </a:solidFill>
              </a:rPr>
              <a:t>?</a:t>
            </a:r>
          </a:p>
          <a:p>
            <a:r>
              <a:rPr lang="en-US" altLang="ko-KR" sz="1600" dirty="0" smtClean="0">
                <a:solidFill>
                  <a:prstClr val="white"/>
                </a:solidFill>
              </a:rPr>
              <a:t>             </a:t>
            </a:r>
            <a:r>
              <a:rPr lang="ko-KR" altLang="en-US" sz="1600" dirty="0" smtClean="0">
                <a:solidFill>
                  <a:prstClr val="white"/>
                </a:solidFill>
              </a:rPr>
              <a:t>마왕이 내게 속삭이는 소리가</a:t>
            </a:r>
            <a:r>
              <a:rPr lang="en-US" altLang="ko-KR" sz="1600" dirty="0" smtClean="0">
                <a:solidFill>
                  <a:prstClr val="white"/>
                </a:solidFill>
              </a:rPr>
              <a:t>…</a:t>
            </a:r>
          </a:p>
          <a:p>
            <a:r>
              <a:rPr lang="ko-KR" altLang="en-US" sz="1600" b="1" dirty="0" smtClean="0">
                <a:solidFill>
                  <a:prstClr val="white"/>
                </a:solidFill>
              </a:rPr>
              <a:t>아버지</a:t>
            </a:r>
            <a:r>
              <a:rPr lang="ko-KR" altLang="en-US" sz="1600" dirty="0" smtClean="0">
                <a:solidFill>
                  <a:prstClr val="white"/>
                </a:solidFill>
              </a:rPr>
              <a:t>    잠자코 있어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아가</a:t>
            </a:r>
            <a:r>
              <a:rPr lang="en-US" altLang="ko-KR" sz="1600" dirty="0" smtClean="0">
                <a:solidFill>
                  <a:prstClr val="white"/>
                </a:solidFill>
              </a:rPr>
              <a:t>. </a:t>
            </a:r>
            <a:r>
              <a:rPr lang="ko-KR" altLang="en-US" sz="1600" dirty="0" smtClean="0">
                <a:solidFill>
                  <a:prstClr val="white"/>
                </a:solidFill>
              </a:rPr>
              <a:t>걱정하지 말아라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prstClr val="white"/>
                </a:solidFill>
              </a:rPr>
              <a:t>             </a:t>
            </a:r>
            <a:r>
              <a:rPr lang="ko-KR" altLang="en-US" sz="1600" dirty="0" smtClean="0">
                <a:solidFill>
                  <a:prstClr val="white"/>
                </a:solidFill>
              </a:rPr>
              <a:t>마른 잎이 바람에 흔들리는 소리란다</a:t>
            </a:r>
            <a:r>
              <a:rPr lang="en-US" altLang="ko-KR" sz="1600" dirty="0" smtClean="0">
                <a:solidFill>
                  <a:prstClr val="white"/>
                </a:solidFill>
              </a:rPr>
              <a:t>. </a:t>
            </a:r>
          </a:p>
          <a:p>
            <a:r>
              <a:rPr lang="ko-KR" altLang="en-US" sz="1600" b="1" dirty="0" smtClean="0">
                <a:solidFill>
                  <a:prstClr val="white"/>
                </a:solidFill>
              </a:rPr>
              <a:t>마왕</a:t>
            </a:r>
            <a:r>
              <a:rPr lang="ko-KR" altLang="en-US" sz="1600" dirty="0" smtClean="0">
                <a:solidFill>
                  <a:prstClr val="white"/>
                </a:solidFill>
              </a:rPr>
              <a:t>       귀여운 아가</a:t>
            </a:r>
            <a:r>
              <a:rPr lang="en-US" altLang="ko-KR" sz="1600" dirty="0" smtClean="0">
                <a:solidFill>
                  <a:prstClr val="white"/>
                </a:solidFill>
              </a:rPr>
              <a:t>. </a:t>
            </a:r>
            <a:r>
              <a:rPr lang="ko-KR" altLang="en-US" sz="1600" dirty="0" smtClean="0">
                <a:solidFill>
                  <a:prstClr val="white"/>
                </a:solidFill>
              </a:rPr>
              <a:t>나와 같이 가자</a:t>
            </a:r>
            <a:r>
              <a:rPr lang="en-US" altLang="ko-KR" sz="1600" dirty="0" smtClean="0">
                <a:solidFill>
                  <a:prstClr val="white"/>
                </a:solidFill>
              </a:rPr>
              <a:t>. </a:t>
            </a:r>
          </a:p>
          <a:p>
            <a:r>
              <a:rPr lang="en-US" altLang="ko-KR" sz="1600" dirty="0" smtClean="0">
                <a:solidFill>
                  <a:prstClr val="white"/>
                </a:solidFill>
              </a:rPr>
              <a:t>             </a:t>
            </a:r>
            <a:r>
              <a:rPr lang="ko-KR" altLang="en-US" sz="1600" dirty="0" smtClean="0">
                <a:solidFill>
                  <a:prstClr val="white"/>
                </a:solidFill>
              </a:rPr>
              <a:t>어여쁜 내 딸들이 기다린다</a:t>
            </a:r>
            <a:r>
              <a:rPr lang="en-US" altLang="ko-KR" sz="1600" dirty="0" smtClean="0">
                <a:solidFill>
                  <a:prstClr val="white"/>
                </a:solidFill>
              </a:rPr>
              <a:t>. </a:t>
            </a:r>
            <a:r>
              <a:rPr lang="ko-KR" altLang="en-US" sz="1600" dirty="0" smtClean="0">
                <a:solidFill>
                  <a:prstClr val="white"/>
                </a:solidFill>
              </a:rPr>
              <a:t>그 애들은 너와 같이 놀고 싶어 하지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prstClr val="white"/>
                </a:solidFill>
              </a:rPr>
              <a:t>             </a:t>
            </a:r>
            <a:r>
              <a:rPr lang="ko-KR" altLang="en-US" sz="1600" dirty="0" smtClean="0">
                <a:solidFill>
                  <a:prstClr val="white"/>
                </a:solidFill>
              </a:rPr>
              <a:t>너를 위해 춤추고 노래하리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prstClr val="white"/>
                </a:solidFill>
              </a:rPr>
              <a:t>아이</a:t>
            </a:r>
            <a:r>
              <a:rPr lang="ko-KR" altLang="en-US" sz="1600" dirty="0" smtClean="0">
                <a:solidFill>
                  <a:prstClr val="white"/>
                </a:solidFill>
              </a:rPr>
              <a:t>       아버지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저 어두운 곳에 마왕의 딸들이 보여요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prstClr val="white"/>
                </a:solidFill>
              </a:rPr>
              <a:t>아버지</a:t>
            </a:r>
            <a:r>
              <a:rPr lang="ko-KR" altLang="en-US" sz="1600" dirty="0" smtClean="0">
                <a:solidFill>
                  <a:prstClr val="white"/>
                </a:solidFill>
              </a:rPr>
              <a:t>    아가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아무것도 아니란다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prstClr val="white"/>
                </a:solidFill>
              </a:rPr>
              <a:t>             </a:t>
            </a:r>
            <a:r>
              <a:rPr lang="ko-KR" altLang="en-US" sz="1600" dirty="0" smtClean="0">
                <a:solidFill>
                  <a:prstClr val="white"/>
                </a:solidFill>
              </a:rPr>
              <a:t>그것은 잿빛의 늙은 버드나무란다</a:t>
            </a:r>
            <a:r>
              <a:rPr lang="en-US" altLang="ko-KR" sz="1600" dirty="0" smtClean="0">
                <a:solidFill>
                  <a:prstClr val="white"/>
                </a:solidFill>
              </a:rPr>
              <a:t>. </a:t>
            </a:r>
          </a:p>
          <a:p>
            <a:r>
              <a:rPr lang="ko-KR" altLang="en-US" sz="1600" b="1" dirty="0" smtClean="0">
                <a:solidFill>
                  <a:prstClr val="white"/>
                </a:solidFill>
              </a:rPr>
              <a:t>마왕</a:t>
            </a:r>
            <a:r>
              <a:rPr lang="ko-KR" altLang="en-US" sz="1600" dirty="0" smtClean="0">
                <a:solidFill>
                  <a:prstClr val="white"/>
                </a:solidFill>
              </a:rPr>
              <a:t>       사랑스런 아가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네 예쁜 모습이 너무 탐나는구나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prstClr val="white"/>
                </a:solidFill>
              </a:rPr>
              <a:t>             </a:t>
            </a:r>
            <a:r>
              <a:rPr lang="ko-KR" altLang="en-US" sz="1600" dirty="0" smtClean="0">
                <a:solidFill>
                  <a:prstClr val="white"/>
                </a:solidFill>
              </a:rPr>
              <a:t>같이 가지 않겠다면 억지로 끌고 가겠다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prstClr val="white"/>
                </a:solidFill>
              </a:rPr>
              <a:t>아이</a:t>
            </a:r>
            <a:r>
              <a:rPr lang="ko-KR" altLang="en-US" sz="1600" dirty="0" smtClean="0">
                <a:solidFill>
                  <a:prstClr val="white"/>
                </a:solidFill>
              </a:rPr>
              <a:t>       아버지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마왕이 날 데려가요</a:t>
            </a:r>
            <a:r>
              <a:rPr lang="en-US" altLang="ko-KR" sz="1600" dirty="0" smtClean="0">
                <a:solidFill>
                  <a:prstClr val="white"/>
                </a:solidFill>
              </a:rPr>
              <a:t>. </a:t>
            </a:r>
            <a:r>
              <a:rPr lang="ko-KR" altLang="en-US" sz="1600" dirty="0" smtClean="0">
                <a:solidFill>
                  <a:prstClr val="white"/>
                </a:solidFill>
              </a:rPr>
              <a:t>마왕이 날 해치려 해요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prstClr val="white"/>
                </a:solidFill>
              </a:rPr>
              <a:t>해설</a:t>
            </a:r>
            <a:r>
              <a:rPr lang="ko-KR" altLang="en-US" sz="1600" dirty="0" smtClean="0">
                <a:solidFill>
                  <a:prstClr val="white"/>
                </a:solidFill>
              </a:rPr>
              <a:t>       아버지는 무서워서 급히 말을 달린다</a:t>
            </a:r>
            <a:r>
              <a:rPr lang="en-US" altLang="ko-KR" sz="1600" dirty="0" smtClean="0">
                <a:solidFill>
                  <a:prstClr val="white"/>
                </a:solidFill>
              </a:rPr>
              <a:t>. </a:t>
            </a:r>
          </a:p>
          <a:p>
            <a:r>
              <a:rPr lang="en-US" altLang="ko-KR" sz="1600" dirty="0" smtClean="0">
                <a:solidFill>
                  <a:prstClr val="white"/>
                </a:solidFill>
              </a:rPr>
              <a:t>             </a:t>
            </a:r>
            <a:r>
              <a:rPr lang="ko-KR" altLang="en-US" sz="1600" dirty="0" smtClean="0">
                <a:solidFill>
                  <a:prstClr val="white"/>
                </a:solidFill>
              </a:rPr>
              <a:t>떨면서 신음하는 아이를 팔에 안고서</a:t>
            </a:r>
            <a:r>
              <a:rPr lang="en-US" altLang="ko-KR" sz="1600" dirty="0" smtClean="0">
                <a:solidFill>
                  <a:prstClr val="white"/>
                </a:solidFill>
              </a:rPr>
              <a:t>…</a:t>
            </a:r>
          </a:p>
          <a:p>
            <a:r>
              <a:rPr lang="en-US" altLang="ko-KR" sz="1600" dirty="0" smtClean="0">
                <a:solidFill>
                  <a:prstClr val="white"/>
                </a:solidFill>
              </a:rPr>
              <a:t>             </a:t>
            </a:r>
            <a:r>
              <a:rPr lang="ko-KR" altLang="en-US" sz="1600" dirty="0" smtClean="0">
                <a:solidFill>
                  <a:prstClr val="white"/>
                </a:solidFill>
              </a:rPr>
              <a:t>지쳐 집에 도착했을 때 사랑하는 아들은 아버지 품에서 이미 숨을 거두었다</a:t>
            </a:r>
            <a:r>
              <a:rPr lang="en-US" altLang="ko-KR" sz="1600" dirty="0" smtClean="0">
                <a:solidFill>
                  <a:prstClr val="white"/>
                </a:solidFill>
              </a:rPr>
              <a:t>. </a:t>
            </a:r>
          </a:p>
          <a:p>
            <a:endParaRPr lang="en-US" altLang="ko-KR" sz="1600" dirty="0" smtClean="0">
              <a:solidFill>
                <a:prstClr val="white"/>
              </a:solidFill>
            </a:endParaRPr>
          </a:p>
          <a:p>
            <a:endParaRPr lang="en-US" altLang="ko-KR" sz="1600" dirty="0" smtClean="0">
              <a:solidFill>
                <a:prstClr val="white"/>
              </a:solidFill>
            </a:endParaRPr>
          </a:p>
          <a:p>
            <a:r>
              <a:rPr lang="ko-KR" altLang="en-US" sz="1600" dirty="0" smtClean="0">
                <a:solidFill>
                  <a:prstClr val="white"/>
                </a:solidFill>
              </a:rPr>
              <a:t>    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r>
              <a:rPr lang="en-US" altLang="ko-KR" sz="1600" dirty="0" smtClean="0">
                <a:solidFill>
                  <a:prstClr val="white"/>
                </a:solidFill>
              </a:rPr>
              <a:t>              </a:t>
            </a:r>
            <a:r>
              <a:rPr lang="ko-KR" altLang="en-US" sz="1600" dirty="0" smtClean="0">
                <a:solidFill>
                  <a:prstClr val="white"/>
                </a:solidFill>
              </a:rPr>
              <a:t>  </a:t>
            </a: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err="1" smtClean="0">
                <a:solidFill>
                  <a:schemeClr val="bg1"/>
                </a:solidFill>
              </a:rPr>
              <a:t>레퀴엠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(requiem)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6024" y="1124744"/>
            <a:ext cx="8820472" cy="994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레퀴엠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- ‘</a:t>
            </a:r>
            <a:r>
              <a:rPr lang="ko-KR" altLang="en-US" sz="2000" dirty="0" smtClean="0">
                <a:solidFill>
                  <a:prstClr val="white"/>
                </a:solidFill>
              </a:rPr>
              <a:t>안식</a:t>
            </a:r>
            <a:r>
              <a:rPr lang="en-US" altLang="ko-KR" sz="2000" dirty="0" smtClean="0">
                <a:solidFill>
                  <a:prstClr val="white"/>
                </a:solidFill>
              </a:rPr>
              <a:t>’</a:t>
            </a:r>
            <a:r>
              <a:rPr lang="ko-KR" altLang="en-US" sz="2000" dirty="0" smtClean="0">
                <a:solidFill>
                  <a:prstClr val="white"/>
                </a:solidFill>
              </a:rPr>
              <a:t>을 의미하는 말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죽은 이를 위한 진혼 미사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모차르트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베를리오즈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포레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브람스 등 많은 작곡가들이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레퀴엠</a:t>
            </a:r>
            <a:r>
              <a:rPr lang="ko-KR" altLang="en-US" sz="2000" dirty="0" smtClean="0">
                <a:solidFill>
                  <a:prstClr val="white"/>
                </a:solidFill>
              </a:rPr>
              <a:t> 작곡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모차르트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레퀴엠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r>
              <a:rPr lang="en-US" altLang="ko-KR" sz="2000" dirty="0" smtClean="0">
                <a:solidFill>
                  <a:prstClr val="white"/>
                </a:solidFill>
              </a:rPr>
              <a:t>- </a:t>
            </a:r>
            <a:r>
              <a:rPr lang="ko-KR" altLang="en-US" sz="2000" dirty="0" smtClean="0">
                <a:solidFill>
                  <a:prstClr val="white"/>
                </a:solidFill>
              </a:rPr>
              <a:t>모차르트의 미완성</a:t>
            </a:r>
            <a:r>
              <a:rPr lang="en-US" altLang="ko-KR" sz="2000" dirty="0" smtClean="0">
                <a:solidFill>
                  <a:prstClr val="white"/>
                </a:solidFill>
              </a:rPr>
              <a:t>,</a:t>
            </a:r>
            <a:r>
              <a:rPr lang="ko-KR" altLang="en-US" sz="2000" dirty="0" smtClean="0">
                <a:solidFill>
                  <a:prstClr val="white"/>
                </a:solidFill>
              </a:rPr>
              <a:t> 마지막 작품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자신의 죽음을 예견하며 쓴 작품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&lt;</a:t>
            </a:r>
            <a:r>
              <a:rPr lang="ko-KR" altLang="en-US" sz="2000" dirty="0" smtClean="0">
                <a:solidFill>
                  <a:prstClr val="white"/>
                </a:solidFill>
              </a:rPr>
              <a:t>감상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모차르트</a:t>
            </a:r>
            <a:r>
              <a:rPr lang="en-US" altLang="ko-KR" sz="2000" dirty="0" smtClean="0">
                <a:solidFill>
                  <a:prstClr val="white"/>
                </a:solidFill>
              </a:rPr>
              <a:t>, 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레퀴엠</a:t>
            </a:r>
            <a:r>
              <a:rPr lang="en-US" altLang="ko-KR" sz="2000" dirty="0" smtClean="0">
                <a:solidFill>
                  <a:prstClr val="white"/>
                </a:solidFill>
              </a:rPr>
              <a:t>&gt; </a:t>
            </a:r>
            <a:r>
              <a:rPr lang="ko-KR" altLang="en-US" sz="2000" dirty="0" smtClean="0">
                <a:solidFill>
                  <a:prstClr val="white"/>
                </a:solidFill>
              </a:rPr>
              <a:t>중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“</a:t>
            </a:r>
            <a:r>
              <a:rPr lang="ko-KR" altLang="en-US" sz="2000" dirty="0" smtClean="0">
                <a:solidFill>
                  <a:prstClr val="white"/>
                </a:solidFill>
              </a:rPr>
              <a:t>눈물과 슬픔의 그날이 오면</a:t>
            </a:r>
            <a:r>
              <a:rPr lang="en-US" altLang="ko-KR" sz="2000" dirty="0" smtClean="0">
                <a:solidFill>
                  <a:prstClr val="white"/>
                </a:solidFill>
              </a:rPr>
              <a:t>”(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Lacrimosa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dies </a:t>
            </a:r>
            <a:r>
              <a:rPr lang="en-US" altLang="ko-KR" sz="2000" dirty="0" err="1" smtClean="0">
                <a:solidFill>
                  <a:prstClr val="white"/>
                </a:solidFill>
                <a:hlinkClick r:id="rId5"/>
              </a:rPr>
              <a:t>illa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67744" y="260648"/>
            <a:ext cx="4406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 “</a:t>
            </a:r>
            <a:r>
              <a:rPr lang="ko-KR" altLang="en-US" dirty="0" smtClean="0">
                <a:solidFill>
                  <a:prstClr val="white"/>
                </a:solidFill>
              </a:rPr>
              <a:t>눈물과 슬픔의 그날이 오면</a:t>
            </a:r>
            <a:r>
              <a:rPr lang="en-US" altLang="ko-KR" dirty="0" smtClean="0">
                <a:solidFill>
                  <a:prstClr val="white"/>
                </a:solidFill>
              </a:rPr>
              <a:t>”(</a:t>
            </a:r>
            <a:r>
              <a:rPr lang="en-US" altLang="ko-KR" dirty="0" err="1" smtClean="0">
                <a:solidFill>
                  <a:prstClr val="white"/>
                </a:solidFill>
              </a:rPr>
              <a:t>Lacrimosa</a:t>
            </a:r>
            <a:r>
              <a:rPr lang="en-US" altLang="ko-KR" dirty="0" smtClean="0">
                <a:solidFill>
                  <a:prstClr val="white"/>
                </a:solidFill>
              </a:rPr>
              <a:t>)</a:t>
            </a:r>
            <a:endParaRPr lang="ko-KR" altLang="en-US" dirty="0"/>
          </a:p>
        </p:txBody>
      </p:sp>
      <p:pic>
        <p:nvPicPr>
          <p:cNvPr id="6" name="_x110950920" descr="EMB0000075c9d19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787504"/>
            <a:ext cx="7858180" cy="5233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936104" y="6228020"/>
            <a:ext cx="838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prstClr val="white"/>
                </a:solidFill>
              </a:rPr>
              <a:t>눈물과 슬픔의 그날이 오면 사람들은 심판을 받으러 하늘로 올라간다</a:t>
            </a:r>
            <a:r>
              <a:rPr lang="en-US" altLang="ko-KR" dirty="0" smtClean="0">
                <a:solidFill>
                  <a:prstClr val="white"/>
                </a:solidFill>
              </a:rPr>
              <a:t>.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8" y="0"/>
            <a:ext cx="9001156" cy="747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4000" dirty="0" smtClean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                   &lt;</a:t>
            </a:r>
            <a:r>
              <a:rPr lang="ko-KR" altLang="en-US" sz="2400" dirty="0" smtClean="0">
                <a:solidFill>
                  <a:prstClr val="white"/>
                </a:solidFill>
              </a:rPr>
              <a:t>다음 주 수업을 위한 과제</a:t>
            </a:r>
            <a:r>
              <a:rPr lang="en-US" altLang="ko-KR" sz="2400" dirty="0" smtClean="0">
                <a:solidFill>
                  <a:prstClr val="white"/>
                </a:solidFill>
              </a:rPr>
              <a:t>&gt;</a:t>
            </a: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</a:t>
            </a:r>
            <a:r>
              <a:rPr lang="ko-KR" altLang="en-US" sz="2400" dirty="0" smtClean="0">
                <a:solidFill>
                  <a:prstClr val="white"/>
                </a:solidFill>
              </a:rPr>
              <a:t>아래 링크된 음악을 미리 감상하고</a:t>
            </a:r>
            <a:r>
              <a:rPr lang="en-US" altLang="ko-KR" sz="2400" dirty="0" smtClean="0">
                <a:solidFill>
                  <a:prstClr val="white"/>
                </a:solidFill>
              </a:rPr>
              <a:t>, 1) </a:t>
            </a:r>
            <a:r>
              <a:rPr lang="ko-KR" altLang="en-US" sz="2400" dirty="0" smtClean="0">
                <a:solidFill>
                  <a:prstClr val="white"/>
                </a:solidFill>
              </a:rPr>
              <a:t>전통적 교향곡 형식과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white"/>
                </a:solidFill>
              </a:rPr>
              <a:t> </a:t>
            </a: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</a:rPr>
              <a:t>다른 점은 무엇인지 </a:t>
            </a:r>
            <a:r>
              <a:rPr lang="en-US" altLang="ko-KR" sz="2400" dirty="0" smtClean="0">
                <a:solidFill>
                  <a:prstClr val="white"/>
                </a:solidFill>
              </a:rPr>
              <a:t>2) </a:t>
            </a:r>
            <a:r>
              <a:rPr lang="ko-KR" altLang="en-US" sz="2400" dirty="0" smtClean="0">
                <a:solidFill>
                  <a:prstClr val="white"/>
                </a:solidFill>
              </a:rPr>
              <a:t>이 음악이 표현하려 하는 아이디어는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prstClr val="white"/>
                </a:solidFill>
              </a:rPr>
              <a:t> </a:t>
            </a: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</a:rPr>
              <a:t>무엇인지 생각해 보고</a:t>
            </a:r>
            <a:r>
              <a:rPr lang="en-US" altLang="ko-KR" sz="2400" dirty="0" smtClean="0">
                <a:solidFill>
                  <a:prstClr val="white"/>
                </a:solidFill>
              </a:rPr>
              <a:t>, </a:t>
            </a:r>
            <a:r>
              <a:rPr lang="ko-KR" altLang="en-US" sz="2400" dirty="0" smtClean="0">
                <a:solidFill>
                  <a:prstClr val="white"/>
                </a:solidFill>
              </a:rPr>
              <a:t>적어오세요</a:t>
            </a:r>
            <a:r>
              <a:rPr lang="en-US" altLang="ko-KR" sz="2400" dirty="0" smtClean="0">
                <a:solidFill>
                  <a:prstClr val="white"/>
                </a:solidFill>
              </a:rPr>
              <a:t>. </a:t>
            </a:r>
            <a:endParaRPr lang="en-US" altLang="ko-KR" sz="2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400" dirty="0" smtClean="0">
                <a:solidFill>
                  <a:prstClr val="white"/>
                </a:solidFill>
              </a:rPr>
              <a:t>감상 음악</a:t>
            </a:r>
            <a:r>
              <a:rPr lang="en-US" altLang="ko-KR" sz="2400" dirty="0" smtClean="0">
                <a:solidFill>
                  <a:prstClr val="white"/>
                </a:solidFill>
              </a:rPr>
              <a:t>: </a:t>
            </a:r>
            <a:r>
              <a:rPr lang="ko-KR" altLang="en-US" sz="2400" dirty="0" smtClean="0">
                <a:solidFill>
                  <a:prstClr val="white"/>
                </a:solidFill>
              </a:rPr>
              <a:t>베토벤</a:t>
            </a:r>
            <a:r>
              <a:rPr lang="en-US" altLang="ko-KR" sz="2400" dirty="0">
                <a:solidFill>
                  <a:prstClr val="white"/>
                </a:solidFill>
              </a:rPr>
              <a:t>, &lt;</a:t>
            </a:r>
            <a:r>
              <a:rPr lang="ko-KR" altLang="en-US" sz="2400" dirty="0">
                <a:solidFill>
                  <a:prstClr val="white"/>
                </a:solidFill>
              </a:rPr>
              <a:t>교향곡 제</a:t>
            </a:r>
            <a:r>
              <a:rPr lang="en-US" altLang="ko-KR" sz="2400" dirty="0">
                <a:solidFill>
                  <a:prstClr val="white"/>
                </a:solidFill>
              </a:rPr>
              <a:t>9</a:t>
            </a:r>
            <a:r>
              <a:rPr lang="ko-KR" altLang="en-US" sz="2400" dirty="0">
                <a:solidFill>
                  <a:prstClr val="white"/>
                </a:solidFill>
              </a:rPr>
              <a:t>번</a:t>
            </a:r>
            <a:r>
              <a:rPr lang="en-US" altLang="ko-KR" sz="2400" dirty="0">
                <a:solidFill>
                  <a:prstClr val="white"/>
                </a:solidFill>
              </a:rPr>
              <a:t>&gt; </a:t>
            </a:r>
            <a:r>
              <a:rPr lang="en-US" altLang="ko-KR" sz="2400" dirty="0">
                <a:solidFill>
                  <a:prstClr val="white"/>
                </a:solidFill>
                <a:hlinkClick r:id="rId4"/>
              </a:rPr>
              <a:t>4</a:t>
            </a:r>
            <a:r>
              <a:rPr lang="ko-KR" altLang="en-US" sz="2400" dirty="0" smtClean="0">
                <a:solidFill>
                  <a:prstClr val="white"/>
                </a:solidFill>
                <a:hlinkClick r:id="rId4"/>
              </a:rPr>
              <a:t>악장</a:t>
            </a: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</a:rPr>
              <a:t>  </a:t>
            </a:r>
          </a:p>
          <a:p>
            <a:r>
              <a:rPr lang="en-US" altLang="ko-KR" sz="2000" dirty="0" smtClean="0">
                <a:solidFill>
                  <a:srgbClr val="33CCFF"/>
                </a:solidFill>
              </a:rPr>
              <a:t> </a:t>
            </a:r>
            <a:endParaRPr lang="ko-KR" altLang="en-US" sz="200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2701369"/>
            <a:ext cx="31117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음악과 죽음</a:t>
            </a:r>
            <a:endParaRPr lang="ko-KR" altLang="en-US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장례 행진곡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(Funeral March)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207780"/>
            <a:ext cx="84969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 장례 행진곡 리듬이 사용된 음악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&lt;</a:t>
            </a:r>
            <a:r>
              <a:rPr lang="ko-KR" altLang="en-US" sz="2000" dirty="0" smtClean="0">
                <a:solidFill>
                  <a:prstClr val="white"/>
                </a:solidFill>
              </a:rPr>
              <a:t>감상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2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쇼팽</a:t>
            </a:r>
            <a:r>
              <a:rPr lang="en-US" altLang="ko-KR" sz="2000" dirty="0" smtClean="0">
                <a:solidFill>
                  <a:prstClr val="white"/>
                </a:solidFill>
              </a:rPr>
              <a:t>(F. Chopin),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피아노 소나타 </a:t>
            </a:r>
            <a:r>
              <a:rPr lang="en-US" altLang="ko-KR" sz="2000" dirty="0" smtClean="0">
                <a:solidFill>
                  <a:prstClr val="white"/>
                </a:solidFill>
              </a:rPr>
              <a:t>Bb </a:t>
            </a:r>
            <a:r>
              <a:rPr lang="ko-KR" altLang="en-US" sz="2000" dirty="0" smtClean="0">
                <a:solidFill>
                  <a:prstClr val="white"/>
                </a:solidFill>
              </a:rPr>
              <a:t>단조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3</a:t>
            </a:r>
            <a:r>
              <a:rPr lang="ko-KR" altLang="en-US" sz="2000" dirty="0" smtClean="0">
                <a:solidFill>
                  <a:prstClr val="white"/>
                </a:solidFill>
                <a:hlinkClick r:id="rId5"/>
              </a:rPr>
              <a:t>악장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2701369"/>
            <a:ext cx="909223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638132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white"/>
                </a:solidFill>
              </a:rPr>
              <a:t>판 </a:t>
            </a:r>
            <a:r>
              <a:rPr lang="ko-KR" altLang="en-US" dirty="0" err="1" smtClean="0">
                <a:solidFill>
                  <a:prstClr val="white"/>
                </a:solidFill>
              </a:rPr>
              <a:t>데르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r>
              <a:rPr lang="ko-KR" altLang="en-US" dirty="0" err="1" smtClean="0">
                <a:solidFill>
                  <a:prstClr val="white"/>
                </a:solidFill>
              </a:rPr>
              <a:t>빌리허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&lt;</a:t>
            </a:r>
            <a:r>
              <a:rPr lang="ko-KR" altLang="en-US" dirty="0" smtClean="0">
                <a:solidFill>
                  <a:prstClr val="white"/>
                </a:solidFill>
              </a:rPr>
              <a:t>허무한 영광의 </a:t>
            </a:r>
            <a:r>
              <a:rPr lang="ko-KR" altLang="en-US" dirty="0" err="1" smtClean="0">
                <a:solidFill>
                  <a:prstClr val="white"/>
                </a:solidFill>
              </a:rPr>
              <a:t>알레고리</a:t>
            </a:r>
            <a:r>
              <a:rPr lang="en-US" altLang="ko-KR" dirty="0" smtClean="0">
                <a:solidFill>
                  <a:prstClr val="white"/>
                </a:solidFill>
              </a:rPr>
              <a:t>&gt;(1663)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내용 개체 틀 3" descr="wilige.bmp"/>
          <p:cNvPicPr>
            <a:picLocks noChangeAspect="1"/>
          </p:cNvPicPr>
          <p:nvPr/>
        </p:nvPicPr>
        <p:blipFill>
          <a:blip r:embed="rId4" cstate="print"/>
          <a:srcRect l="3497" r="1791"/>
          <a:stretch>
            <a:fillRect/>
          </a:stretch>
        </p:blipFill>
        <p:spPr>
          <a:xfrm>
            <a:off x="1763688" y="116632"/>
            <a:ext cx="5616624" cy="6192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바니타스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’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와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죽음의 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’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6024" y="1052736"/>
            <a:ext cx="8892480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바니타스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Vanitas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dirty="0" smtClean="0">
                <a:solidFill>
                  <a:prstClr val="white"/>
                </a:solidFill>
              </a:rPr>
              <a:t>허무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허영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덧없음을 뜻하는 라틴어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- </a:t>
            </a:r>
            <a:r>
              <a:rPr lang="ko-KR" altLang="en-US" dirty="0" smtClean="0">
                <a:solidFill>
                  <a:prstClr val="white"/>
                </a:solidFill>
              </a:rPr>
              <a:t>죽음의 불가피성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부와 명예</a:t>
            </a:r>
            <a:r>
              <a:rPr lang="en-US" altLang="ko-KR" dirty="0" smtClean="0">
                <a:solidFill>
                  <a:prstClr val="white"/>
                </a:solidFill>
              </a:rPr>
              <a:t>,</a:t>
            </a:r>
            <a:r>
              <a:rPr lang="ko-KR" altLang="en-US" dirty="0" smtClean="0">
                <a:solidFill>
                  <a:prstClr val="white"/>
                </a:solidFill>
              </a:rPr>
              <a:t> 쾌락의 덧없음과 무의미함을 상징하는 소재들을 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  </a:t>
            </a:r>
            <a:r>
              <a:rPr lang="ko-KR" altLang="en-US" dirty="0" smtClean="0">
                <a:solidFill>
                  <a:prstClr val="white"/>
                </a:solidFill>
              </a:rPr>
              <a:t>그린 </a:t>
            </a:r>
            <a:r>
              <a:rPr lang="en-US" altLang="ko-KR" dirty="0" smtClean="0">
                <a:solidFill>
                  <a:prstClr val="white"/>
                </a:solidFill>
              </a:rPr>
              <a:t>17</a:t>
            </a:r>
            <a:r>
              <a:rPr lang="ko-KR" altLang="en-US" dirty="0" smtClean="0">
                <a:solidFill>
                  <a:prstClr val="white"/>
                </a:solidFill>
              </a:rPr>
              <a:t>세기 정물화 양식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-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“</a:t>
            </a:r>
            <a:r>
              <a:rPr lang="ko-KR" altLang="en-US" dirty="0" smtClean="0">
                <a:solidFill>
                  <a:prstClr val="white"/>
                </a:solidFill>
              </a:rPr>
              <a:t>헛되고</a:t>
            </a: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</a:rPr>
              <a:t>헛되며 헛되고 헛되니 모든 것이 헛되도다</a:t>
            </a:r>
            <a:r>
              <a:rPr lang="en-US" altLang="ko-KR" dirty="0" smtClean="0">
                <a:solidFill>
                  <a:prstClr val="white"/>
                </a:solidFill>
              </a:rPr>
              <a:t>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메멘토</a:t>
            </a:r>
            <a:r>
              <a:rPr lang="ko-KR" altLang="en-US" sz="2000" dirty="0" smtClean="0">
                <a:solidFill>
                  <a:prstClr val="white"/>
                </a:solidFill>
              </a:rPr>
              <a:t> 모리</a:t>
            </a:r>
            <a:r>
              <a:rPr lang="en-US" altLang="ko-KR" sz="2000" dirty="0" smtClean="0">
                <a:solidFill>
                  <a:prstClr val="white"/>
                </a:solidFill>
              </a:rPr>
              <a:t>(memento 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mori</a:t>
            </a:r>
            <a:r>
              <a:rPr lang="en-US" altLang="ko-KR" sz="2000" dirty="0" smtClean="0">
                <a:solidFill>
                  <a:prstClr val="white"/>
                </a:solidFill>
              </a:rPr>
              <a:t>) : “</a:t>
            </a:r>
            <a:r>
              <a:rPr lang="ko-KR" altLang="en-US" sz="2000" dirty="0" smtClean="0">
                <a:solidFill>
                  <a:prstClr val="white"/>
                </a:solidFill>
              </a:rPr>
              <a:t>죽음을 기억하라</a:t>
            </a:r>
            <a:r>
              <a:rPr lang="en-US" altLang="ko-KR" sz="2000" dirty="0" smtClean="0">
                <a:solidFill>
                  <a:prstClr val="white"/>
                </a:solidFill>
              </a:rPr>
              <a:t>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죽음의 춤</a:t>
            </a:r>
            <a:r>
              <a:rPr lang="en-US" altLang="ko-KR" sz="2000" dirty="0" smtClean="0">
                <a:solidFill>
                  <a:prstClr val="white"/>
                </a:solidFill>
              </a:rPr>
              <a:t>(dance macabre)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- </a:t>
            </a:r>
            <a:r>
              <a:rPr lang="ko-KR" altLang="en-US" dirty="0" smtClean="0">
                <a:solidFill>
                  <a:prstClr val="white"/>
                </a:solidFill>
              </a:rPr>
              <a:t>누구에게나 찾아오는 죽음을 대비하라는 은유적 </a:t>
            </a:r>
            <a:r>
              <a:rPr lang="ko-KR" altLang="en-US" dirty="0" err="1" smtClean="0">
                <a:solidFill>
                  <a:prstClr val="white"/>
                </a:solidFill>
              </a:rPr>
              <a:t>알레고리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- </a:t>
            </a:r>
            <a:r>
              <a:rPr lang="ko-KR" altLang="en-US" dirty="0" smtClean="0">
                <a:solidFill>
                  <a:prstClr val="white"/>
                </a:solidFill>
              </a:rPr>
              <a:t>흑사병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기근 등의 참화를 겪은</a:t>
            </a: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r>
              <a:rPr lang="ko-KR" altLang="en-US" dirty="0" err="1" smtClean="0">
                <a:solidFill>
                  <a:prstClr val="white"/>
                </a:solidFill>
              </a:rPr>
              <a:t>중세인들의</a:t>
            </a:r>
            <a:r>
              <a:rPr lang="ko-KR" altLang="en-US" dirty="0" smtClean="0">
                <a:solidFill>
                  <a:prstClr val="white"/>
                </a:solidFill>
              </a:rPr>
              <a:t> 경험을 예술적으로 풀어낸 결과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- </a:t>
            </a:r>
            <a:r>
              <a:rPr lang="ko-KR" altLang="en-US" dirty="0" smtClean="0">
                <a:solidFill>
                  <a:prstClr val="white"/>
                </a:solidFill>
              </a:rPr>
              <a:t>죽음 </a:t>
            </a:r>
            <a:r>
              <a:rPr lang="en-US" altLang="ko-KR" dirty="0" smtClean="0">
                <a:solidFill>
                  <a:prstClr val="white"/>
                </a:solidFill>
              </a:rPr>
              <a:t>+ </a:t>
            </a:r>
            <a:r>
              <a:rPr lang="ko-KR" altLang="en-US" dirty="0" smtClean="0">
                <a:solidFill>
                  <a:prstClr val="white"/>
                </a:solidFill>
              </a:rPr>
              <a:t>춤 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  </a:t>
            </a:r>
            <a:r>
              <a:rPr lang="ko-KR" altLang="en-US" dirty="0" smtClean="0">
                <a:solidFill>
                  <a:prstClr val="white"/>
                </a:solidFill>
              </a:rPr>
              <a:t>두려움과 공포의 단어 </a:t>
            </a:r>
            <a:r>
              <a:rPr lang="en-US" altLang="ko-KR" dirty="0" smtClean="0">
                <a:solidFill>
                  <a:prstClr val="white"/>
                </a:solidFill>
              </a:rPr>
              <a:t>‘</a:t>
            </a:r>
            <a:r>
              <a:rPr lang="ko-KR" altLang="en-US" dirty="0" smtClean="0">
                <a:solidFill>
                  <a:prstClr val="white"/>
                </a:solidFill>
              </a:rPr>
              <a:t>죽음</a:t>
            </a:r>
            <a:r>
              <a:rPr lang="en-US" altLang="ko-KR" dirty="0" smtClean="0">
                <a:solidFill>
                  <a:prstClr val="white"/>
                </a:solidFill>
              </a:rPr>
              <a:t>’</a:t>
            </a:r>
            <a:r>
              <a:rPr lang="ko-KR" altLang="en-US" dirty="0" smtClean="0">
                <a:solidFill>
                  <a:prstClr val="white"/>
                </a:solidFill>
              </a:rPr>
              <a:t>과 즐거움과 쾌락의 단어 </a:t>
            </a:r>
            <a:r>
              <a:rPr lang="en-US" altLang="ko-KR" dirty="0" smtClean="0">
                <a:solidFill>
                  <a:prstClr val="white"/>
                </a:solidFill>
              </a:rPr>
              <a:t>‘</a:t>
            </a:r>
            <a:r>
              <a:rPr lang="ko-KR" altLang="en-US" dirty="0" smtClean="0">
                <a:solidFill>
                  <a:prstClr val="white"/>
                </a:solidFill>
              </a:rPr>
              <a:t>춤</a:t>
            </a:r>
            <a:r>
              <a:rPr lang="en-US" altLang="ko-KR" dirty="0" smtClean="0">
                <a:solidFill>
                  <a:prstClr val="white"/>
                </a:solidFill>
              </a:rPr>
              <a:t>’</a:t>
            </a:r>
            <a:r>
              <a:rPr lang="ko-KR" altLang="en-US" dirty="0" smtClean="0">
                <a:solidFill>
                  <a:prstClr val="white"/>
                </a:solidFill>
              </a:rPr>
              <a:t>의 모순적 결합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  </a:t>
            </a:r>
            <a:r>
              <a:rPr lang="ko-KR" altLang="en-US" dirty="0" smtClean="0">
                <a:solidFill>
                  <a:prstClr val="white"/>
                </a:solidFill>
              </a:rPr>
              <a:t>이중적 주제</a:t>
            </a:r>
            <a:r>
              <a:rPr lang="en-US" altLang="ko-KR" dirty="0" smtClean="0">
                <a:solidFill>
                  <a:prstClr val="white"/>
                </a:solidFill>
              </a:rPr>
              <a:t>: </a:t>
            </a:r>
            <a:r>
              <a:rPr lang="ko-KR" altLang="en-US" dirty="0" smtClean="0">
                <a:solidFill>
                  <a:prstClr val="white"/>
                </a:solidFill>
              </a:rPr>
              <a:t>죽음은 누구에게나 찾아오므로 겸허한 삶을 살자는 의미와 다른 한편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  </a:t>
            </a:r>
            <a:r>
              <a:rPr lang="ko-KR" altLang="en-US" dirty="0" smtClean="0">
                <a:solidFill>
                  <a:prstClr val="white"/>
                </a:solidFill>
              </a:rPr>
              <a:t>즐길 수 있을 때 즐기자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현재를 충실히 살자는 의미 </a:t>
            </a:r>
            <a:r>
              <a:rPr lang="ko-KR" altLang="en-US" dirty="0" err="1" smtClean="0">
                <a:solidFill>
                  <a:prstClr val="white"/>
                </a:solidFill>
              </a:rPr>
              <a:t>혼융됨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2701369"/>
            <a:ext cx="909223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  <p:pic>
        <p:nvPicPr>
          <p:cNvPr id="5" name="내용 개체 틀 3" descr="6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492062"/>
            <a:ext cx="6768752" cy="5025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699792" y="5939988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볼게무트</a:t>
            </a:r>
            <a:r>
              <a:rPr lang="ko-KR" altLang="en-US" b="1" dirty="0" smtClean="0">
                <a:solidFill>
                  <a:schemeClr val="bg1"/>
                </a:solidFill>
              </a:rPr>
              <a:t> 목판화 </a:t>
            </a:r>
            <a:r>
              <a:rPr lang="en-US" altLang="ko-KR" b="1" dirty="0" smtClean="0">
                <a:solidFill>
                  <a:schemeClr val="bg1"/>
                </a:solidFill>
              </a:rPr>
              <a:t>&lt;</a:t>
            </a:r>
            <a:r>
              <a:rPr lang="ko-KR" altLang="en-US" b="1" dirty="0" smtClean="0">
                <a:solidFill>
                  <a:schemeClr val="bg1"/>
                </a:solidFill>
              </a:rPr>
              <a:t>죽음의 춤</a:t>
            </a:r>
            <a:r>
              <a:rPr lang="en-US" altLang="ko-KR" b="1" dirty="0" smtClean="0">
                <a:solidFill>
                  <a:schemeClr val="bg1"/>
                </a:solidFill>
              </a:rPr>
              <a:t>&gt;(1493)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“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죽음의 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”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을 소재로 한 음악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412776"/>
            <a:ext cx="8496944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리스트</a:t>
            </a:r>
            <a:r>
              <a:rPr lang="en-US" altLang="ko-KR" sz="2000" dirty="0" smtClean="0">
                <a:solidFill>
                  <a:prstClr val="white"/>
                </a:solidFill>
              </a:rPr>
              <a:t>(F. Liszt),</a:t>
            </a:r>
            <a:r>
              <a:rPr lang="ko-KR" altLang="en-US" sz="2000" dirty="0" smtClean="0">
                <a:solidFill>
                  <a:prstClr val="white"/>
                </a:solidFill>
              </a:rPr>
              <a:t> 피아노 협주곡 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  <a:hlinkClick r:id="rId5"/>
              </a:rPr>
              <a:t>죽음의 춤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&gt;(</a:t>
            </a:r>
            <a:r>
              <a:rPr lang="en-US" altLang="ko-KR" sz="2000" dirty="0" err="1" smtClean="0">
                <a:solidFill>
                  <a:prstClr val="white"/>
                </a:solidFill>
                <a:hlinkClick r:id="rId5"/>
              </a:rPr>
              <a:t>Totentanz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)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최후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심판날에</a:t>
            </a:r>
            <a:r>
              <a:rPr lang="ko-KR" altLang="en-US" sz="2000" dirty="0" smtClean="0">
                <a:solidFill>
                  <a:prstClr val="white"/>
                </a:solidFill>
              </a:rPr>
              <a:t> 대한 내용을 가진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그레고리오</a:t>
            </a:r>
            <a:r>
              <a:rPr lang="ko-KR" altLang="en-US" sz="2000" dirty="0" smtClean="0">
                <a:solidFill>
                  <a:prstClr val="white"/>
                </a:solidFill>
              </a:rPr>
              <a:t> 성가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분노의 날</a:t>
            </a:r>
            <a:r>
              <a:rPr lang="en-US" altLang="ko-KR" sz="2000" dirty="0" smtClean="0">
                <a:solidFill>
                  <a:schemeClr val="bg1"/>
                </a:solidFill>
              </a:rPr>
              <a:t>&gt;(</a:t>
            </a:r>
            <a:r>
              <a:rPr lang="en-US" altLang="ko-KR" sz="2000" dirty="0">
                <a:solidFill>
                  <a:schemeClr val="bg1"/>
                </a:solidFill>
              </a:rPr>
              <a:t>Dies </a:t>
            </a: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Irae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r>
              <a:rPr lang="ko-KR" altLang="en-US" sz="2000" dirty="0" smtClean="0">
                <a:solidFill>
                  <a:prstClr val="white"/>
                </a:solidFill>
              </a:rPr>
              <a:t>의 선율을 죽음의 모티브로 사용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생상</a:t>
            </a:r>
            <a:r>
              <a:rPr lang="en-US" altLang="ko-KR" sz="2000" dirty="0" smtClean="0">
                <a:solidFill>
                  <a:prstClr val="white"/>
                </a:solidFill>
              </a:rPr>
              <a:t>(C. </a:t>
            </a:r>
            <a:r>
              <a:rPr lang="en-US" altLang="ko-KR" sz="2000" dirty="0" smtClean="0">
                <a:solidFill>
                  <a:schemeClr val="bg1"/>
                </a:solidFill>
              </a:rPr>
              <a:t>Saint-Saëns),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죽음의 춤</a:t>
            </a:r>
            <a:r>
              <a:rPr lang="en-US" altLang="ko-KR" sz="2000" dirty="0" smtClean="0">
                <a:solidFill>
                  <a:prstClr val="white"/>
                </a:solidFill>
              </a:rPr>
              <a:t>&gt;(</a:t>
            </a:r>
            <a:r>
              <a:rPr lang="en-US" altLang="ko-KR" sz="2000" dirty="0" smtClean="0">
                <a:solidFill>
                  <a:prstClr val="white"/>
                </a:solidFill>
                <a:hlinkClick r:id="rId6"/>
              </a:rPr>
              <a:t>dance macabre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해골들이 깊은 밤 펼치는 광란의 춤을 유머러스하고 그로테스크하게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  <a:r>
              <a:rPr lang="ko-KR" altLang="en-US" sz="2000" dirty="0" smtClean="0">
                <a:solidFill>
                  <a:prstClr val="white"/>
                </a:solidFill>
              </a:rPr>
              <a:t>표현해 냄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그레고리오</a:t>
            </a:r>
            <a:r>
              <a:rPr lang="ko-KR" altLang="en-US" sz="2000" dirty="0" smtClean="0">
                <a:solidFill>
                  <a:prstClr val="white"/>
                </a:solidFill>
              </a:rPr>
              <a:t> 성가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분노의 날</a:t>
            </a:r>
            <a:r>
              <a:rPr lang="en-US" altLang="ko-KR" sz="2000" dirty="0" smtClean="0">
                <a:solidFill>
                  <a:prstClr val="white"/>
                </a:solidFill>
              </a:rPr>
              <a:t>&gt; </a:t>
            </a:r>
            <a:r>
              <a:rPr lang="ko-KR" altLang="en-US" sz="2000" dirty="0" smtClean="0">
                <a:solidFill>
                  <a:prstClr val="white"/>
                </a:solidFill>
              </a:rPr>
              <a:t>선율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사용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죽음의 장면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762659"/>
            <a:ext cx="8892480" cy="917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dirty="0" smtClean="0">
                <a:solidFill>
                  <a:prstClr val="white"/>
                </a:solidFill>
              </a:rPr>
              <a:t>17</a:t>
            </a:r>
            <a:r>
              <a:rPr lang="ko-KR" altLang="en-US" sz="1900" dirty="0" smtClean="0">
                <a:solidFill>
                  <a:prstClr val="white"/>
                </a:solidFill>
              </a:rPr>
              <a:t>세기 영국 작곡가 </a:t>
            </a:r>
            <a:r>
              <a:rPr lang="ko-KR" altLang="en-US" sz="1900" dirty="0" err="1" smtClean="0">
                <a:solidFill>
                  <a:prstClr val="white"/>
                </a:solidFill>
              </a:rPr>
              <a:t>퍼셀</a:t>
            </a:r>
            <a:r>
              <a:rPr lang="en-US" altLang="ko-KR" sz="1900" dirty="0" smtClean="0">
                <a:solidFill>
                  <a:prstClr val="white"/>
                </a:solidFill>
              </a:rPr>
              <a:t>(H. Purcell)</a:t>
            </a:r>
            <a:r>
              <a:rPr lang="ko-KR" altLang="en-US" sz="1900" dirty="0" smtClean="0">
                <a:solidFill>
                  <a:prstClr val="white"/>
                </a:solidFill>
              </a:rPr>
              <a:t>의 오페라 </a:t>
            </a:r>
            <a:r>
              <a:rPr lang="en-US" altLang="ko-KR" sz="1900" dirty="0" smtClean="0">
                <a:solidFill>
                  <a:prstClr val="white"/>
                </a:solidFill>
              </a:rPr>
              <a:t>&lt;</a:t>
            </a:r>
            <a:r>
              <a:rPr lang="ko-KR" altLang="en-US" sz="1900" dirty="0" err="1" smtClean="0">
                <a:solidFill>
                  <a:prstClr val="white"/>
                </a:solidFill>
              </a:rPr>
              <a:t>디도와</a:t>
            </a:r>
            <a:r>
              <a:rPr lang="ko-KR" altLang="en-US" sz="1900" dirty="0" smtClean="0">
                <a:solidFill>
                  <a:prstClr val="white"/>
                </a:solidFill>
              </a:rPr>
              <a:t> </a:t>
            </a:r>
            <a:r>
              <a:rPr lang="ko-KR" altLang="en-US" sz="1900" dirty="0" err="1" smtClean="0">
                <a:solidFill>
                  <a:prstClr val="white"/>
                </a:solidFill>
              </a:rPr>
              <a:t>에네아스</a:t>
            </a:r>
            <a:r>
              <a:rPr lang="en-US" altLang="ko-KR" sz="1900" dirty="0" smtClean="0">
                <a:solidFill>
                  <a:prstClr val="white"/>
                </a:solidFill>
              </a:rPr>
              <a:t>&gt;(</a:t>
            </a:r>
            <a:r>
              <a:rPr lang="en-US" altLang="ko-KR" sz="1900" dirty="0" smtClean="0">
                <a:solidFill>
                  <a:schemeClr val="bg1"/>
                </a:solidFill>
              </a:rPr>
              <a:t>Dido </a:t>
            </a:r>
            <a:r>
              <a:rPr lang="en-US" altLang="ko-KR" sz="1900" dirty="0">
                <a:solidFill>
                  <a:schemeClr val="bg1"/>
                </a:solidFill>
              </a:rPr>
              <a:t>and </a:t>
            </a:r>
            <a:r>
              <a:rPr lang="en-US" altLang="ko-KR" sz="1900" dirty="0" smtClean="0">
                <a:solidFill>
                  <a:schemeClr val="bg1"/>
                </a:solidFill>
              </a:rPr>
              <a:t>Aeneas)</a:t>
            </a:r>
          </a:p>
          <a:p>
            <a:pPr>
              <a:lnSpc>
                <a:spcPct val="200000"/>
              </a:lnSpc>
            </a:pPr>
            <a:r>
              <a:rPr lang="en-US" altLang="ko-KR" sz="1900" dirty="0" smtClean="0">
                <a:solidFill>
                  <a:prstClr val="white"/>
                </a:solidFill>
              </a:rPr>
              <a:t>  </a:t>
            </a:r>
            <a:r>
              <a:rPr lang="en-US" altLang="ko-KR" sz="1900" dirty="0">
                <a:solidFill>
                  <a:prstClr val="white"/>
                </a:solidFill>
              </a:rPr>
              <a:t> </a:t>
            </a:r>
            <a:r>
              <a:rPr lang="en-US" altLang="ko-KR" sz="1900" dirty="0" smtClean="0">
                <a:solidFill>
                  <a:prstClr val="white"/>
                </a:solidFill>
              </a:rPr>
              <a:t>- </a:t>
            </a:r>
            <a:r>
              <a:rPr lang="ko-KR" altLang="en-US" sz="1900" dirty="0" smtClean="0">
                <a:solidFill>
                  <a:prstClr val="white"/>
                </a:solidFill>
              </a:rPr>
              <a:t>트로이 전쟁에서 살아남은 </a:t>
            </a:r>
            <a:r>
              <a:rPr lang="ko-KR" altLang="en-US" sz="1900" dirty="0" err="1" smtClean="0">
                <a:solidFill>
                  <a:prstClr val="white"/>
                </a:solidFill>
              </a:rPr>
              <a:t>에네아스가</a:t>
            </a:r>
            <a:r>
              <a:rPr lang="ko-KR" altLang="en-US" sz="1900" dirty="0" smtClean="0">
                <a:solidFill>
                  <a:prstClr val="white"/>
                </a:solidFill>
              </a:rPr>
              <a:t> </a:t>
            </a:r>
            <a:r>
              <a:rPr lang="ko-KR" altLang="en-US" sz="1900" dirty="0" err="1" smtClean="0">
                <a:solidFill>
                  <a:prstClr val="white"/>
                </a:solidFill>
              </a:rPr>
              <a:t>카르타고</a:t>
            </a:r>
            <a:r>
              <a:rPr lang="ko-KR" altLang="en-US" sz="1900" dirty="0" smtClean="0">
                <a:solidFill>
                  <a:prstClr val="white"/>
                </a:solidFill>
              </a:rPr>
              <a:t> 여왕 </a:t>
            </a:r>
            <a:r>
              <a:rPr lang="ko-KR" altLang="en-US" sz="1900" dirty="0" err="1" smtClean="0">
                <a:solidFill>
                  <a:prstClr val="white"/>
                </a:solidFill>
              </a:rPr>
              <a:t>디도를</a:t>
            </a:r>
            <a:r>
              <a:rPr lang="ko-KR" altLang="en-US" sz="1900" dirty="0" smtClean="0">
                <a:solidFill>
                  <a:prstClr val="white"/>
                </a:solidFill>
              </a:rPr>
              <a:t> 사랑하게</a:t>
            </a:r>
            <a:endParaRPr lang="en-US" altLang="ko-KR" sz="19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900" dirty="0" smtClean="0">
                <a:solidFill>
                  <a:prstClr val="white"/>
                </a:solidFill>
              </a:rPr>
              <a:t>     </a:t>
            </a:r>
            <a:r>
              <a:rPr lang="ko-KR" altLang="en-US" sz="1900" dirty="0" smtClean="0">
                <a:solidFill>
                  <a:prstClr val="white"/>
                </a:solidFill>
              </a:rPr>
              <a:t>되었으나 운명의 장난으로 </a:t>
            </a:r>
            <a:r>
              <a:rPr lang="ko-KR" altLang="en-US" sz="1900" dirty="0" err="1" smtClean="0">
                <a:solidFill>
                  <a:prstClr val="white"/>
                </a:solidFill>
              </a:rPr>
              <a:t>디도가</a:t>
            </a:r>
            <a:r>
              <a:rPr lang="ko-KR" altLang="en-US" sz="1900" dirty="0" smtClean="0">
                <a:solidFill>
                  <a:prstClr val="white"/>
                </a:solidFill>
              </a:rPr>
              <a:t> 죽</a:t>
            </a:r>
            <a:r>
              <a:rPr lang="ko-KR" altLang="en-US" sz="1900" dirty="0">
                <a:solidFill>
                  <a:prstClr val="white"/>
                </a:solidFill>
              </a:rPr>
              <a:t>음</a:t>
            </a:r>
            <a:r>
              <a:rPr lang="ko-KR" altLang="en-US" sz="1900" dirty="0" smtClean="0">
                <a:solidFill>
                  <a:prstClr val="white"/>
                </a:solidFill>
              </a:rPr>
              <a:t>에 이르는 이야기</a:t>
            </a:r>
            <a:endParaRPr lang="en-US" altLang="ko-KR" sz="19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dirty="0" smtClean="0">
                <a:solidFill>
                  <a:prstClr val="white"/>
                </a:solidFill>
              </a:rPr>
              <a:t>&lt;</a:t>
            </a:r>
            <a:r>
              <a:rPr lang="ko-KR" altLang="en-US" sz="1900" dirty="0" smtClean="0">
                <a:solidFill>
                  <a:prstClr val="white"/>
                </a:solidFill>
              </a:rPr>
              <a:t>감상</a:t>
            </a:r>
            <a:r>
              <a:rPr lang="en-US" altLang="ko-KR" sz="1900" dirty="0" smtClean="0">
                <a:solidFill>
                  <a:prstClr val="white"/>
                </a:solidFill>
              </a:rPr>
              <a:t>&gt;</a:t>
            </a:r>
            <a:r>
              <a:rPr lang="ko-KR" altLang="en-US" sz="1900" dirty="0" smtClean="0">
                <a:solidFill>
                  <a:prstClr val="white"/>
                </a:solidFill>
              </a:rPr>
              <a:t> </a:t>
            </a:r>
            <a:r>
              <a:rPr lang="ko-KR" altLang="en-US" sz="1900" dirty="0" err="1">
                <a:solidFill>
                  <a:prstClr val="white"/>
                </a:solidFill>
              </a:rPr>
              <a:t>디도의</a:t>
            </a:r>
            <a:r>
              <a:rPr lang="ko-KR" altLang="en-US" sz="1900" dirty="0">
                <a:solidFill>
                  <a:prstClr val="white"/>
                </a:solidFill>
              </a:rPr>
              <a:t> </a:t>
            </a:r>
            <a:r>
              <a:rPr lang="ko-KR" altLang="en-US" sz="1900" dirty="0" err="1" smtClean="0">
                <a:solidFill>
                  <a:prstClr val="white"/>
                </a:solidFill>
              </a:rPr>
              <a:t>라멘토</a:t>
            </a:r>
            <a:r>
              <a:rPr lang="ko-KR" altLang="en-US" sz="1900" dirty="0" smtClean="0">
                <a:solidFill>
                  <a:prstClr val="white"/>
                </a:solidFill>
              </a:rPr>
              <a:t> </a:t>
            </a:r>
            <a:r>
              <a:rPr lang="en-US" altLang="ko-KR" sz="1900" dirty="0" smtClean="0">
                <a:solidFill>
                  <a:prstClr val="white"/>
                </a:solidFill>
              </a:rPr>
              <a:t> </a:t>
            </a:r>
            <a:r>
              <a:rPr lang="en-US" altLang="ko-KR" sz="1900" dirty="0">
                <a:solidFill>
                  <a:prstClr val="white"/>
                </a:solidFill>
              </a:rPr>
              <a:t>“</a:t>
            </a:r>
            <a:r>
              <a:rPr lang="ko-KR" altLang="en-US" sz="1900" dirty="0">
                <a:solidFill>
                  <a:prstClr val="white"/>
                </a:solidFill>
                <a:hlinkClick r:id="rId5"/>
              </a:rPr>
              <a:t>내가 땅에 묻힐 때</a:t>
            </a:r>
            <a:r>
              <a:rPr lang="en-US" altLang="ko-KR" sz="1900" dirty="0" smtClean="0">
                <a:solidFill>
                  <a:prstClr val="white"/>
                </a:solidFill>
              </a:rPr>
              <a:t>”</a:t>
            </a:r>
          </a:p>
          <a:p>
            <a:pPr>
              <a:lnSpc>
                <a:spcPct val="200000"/>
              </a:lnSpc>
            </a:pPr>
            <a:r>
              <a:rPr lang="en-US" altLang="ko-KR" sz="1900" dirty="0" smtClean="0">
                <a:solidFill>
                  <a:prstClr val="white"/>
                </a:solidFill>
              </a:rPr>
              <a:t>    </a:t>
            </a:r>
            <a:r>
              <a:rPr lang="ko-KR" altLang="en-US" sz="1900" dirty="0" smtClean="0">
                <a:solidFill>
                  <a:prstClr val="white"/>
                </a:solidFill>
              </a:rPr>
              <a:t>죽음을 결심한 </a:t>
            </a:r>
            <a:r>
              <a:rPr lang="ko-KR" altLang="en-US" sz="1900" dirty="0" err="1" smtClean="0">
                <a:solidFill>
                  <a:prstClr val="white"/>
                </a:solidFill>
              </a:rPr>
              <a:t>디도가</a:t>
            </a:r>
            <a:r>
              <a:rPr lang="ko-KR" altLang="en-US" sz="1900" dirty="0" smtClean="0">
                <a:solidFill>
                  <a:prstClr val="white"/>
                </a:solidFill>
              </a:rPr>
              <a:t> 자신의 죽음을 애도하며 부르는 아리아 </a:t>
            </a:r>
            <a:endParaRPr lang="en-US" altLang="ko-KR" sz="1900" dirty="0" smtClean="0">
              <a:solidFill>
                <a:prstClr val="white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 err="1" smtClean="0">
                <a:solidFill>
                  <a:prstClr val="white"/>
                </a:solidFill>
              </a:rPr>
              <a:t>라멘토</a:t>
            </a:r>
            <a:r>
              <a:rPr lang="en-US" altLang="ko-KR" sz="1900" dirty="0" smtClean="0">
                <a:solidFill>
                  <a:prstClr val="white"/>
                </a:solidFill>
              </a:rPr>
              <a:t>(</a:t>
            </a:r>
            <a:r>
              <a:rPr lang="en-US" altLang="ko-KR" sz="1900" dirty="0" err="1">
                <a:solidFill>
                  <a:prstClr val="white"/>
                </a:solidFill>
              </a:rPr>
              <a:t>lamento</a:t>
            </a:r>
            <a:r>
              <a:rPr lang="en-US" altLang="ko-KR" sz="1900" dirty="0">
                <a:solidFill>
                  <a:prstClr val="white"/>
                </a:solidFill>
              </a:rPr>
              <a:t>)</a:t>
            </a:r>
            <a:r>
              <a:rPr lang="ko-KR" altLang="en-US" sz="1900" dirty="0" smtClean="0">
                <a:solidFill>
                  <a:prstClr val="white"/>
                </a:solidFill>
              </a:rPr>
              <a:t> </a:t>
            </a:r>
            <a:r>
              <a:rPr lang="en-US" altLang="ko-KR" sz="1900" dirty="0" smtClean="0">
                <a:solidFill>
                  <a:prstClr val="white"/>
                </a:solidFill>
              </a:rPr>
              <a:t>– </a:t>
            </a:r>
            <a:r>
              <a:rPr lang="ko-KR" altLang="en-US" sz="1900" dirty="0" smtClean="0">
                <a:solidFill>
                  <a:prstClr val="white"/>
                </a:solidFill>
              </a:rPr>
              <a:t>슬픔</a:t>
            </a:r>
            <a:r>
              <a:rPr lang="en-US" altLang="ko-KR" sz="1900" dirty="0" smtClean="0">
                <a:solidFill>
                  <a:prstClr val="white"/>
                </a:solidFill>
              </a:rPr>
              <a:t>, </a:t>
            </a:r>
            <a:r>
              <a:rPr lang="ko-KR" altLang="en-US" sz="1900" dirty="0" smtClean="0">
                <a:solidFill>
                  <a:prstClr val="white"/>
                </a:solidFill>
              </a:rPr>
              <a:t>탄식</a:t>
            </a:r>
            <a:r>
              <a:rPr lang="en-US" altLang="ko-KR" sz="1900" dirty="0" smtClean="0">
                <a:solidFill>
                  <a:prstClr val="white"/>
                </a:solidFill>
              </a:rPr>
              <a:t>, </a:t>
            </a:r>
            <a:r>
              <a:rPr lang="ko-KR" altLang="en-US" sz="1900" dirty="0" smtClean="0">
                <a:solidFill>
                  <a:prstClr val="white"/>
                </a:solidFill>
              </a:rPr>
              <a:t>애도의 감정을 표현한 노래 </a:t>
            </a:r>
            <a:endParaRPr lang="en-US" altLang="ko-KR" sz="19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900" dirty="0">
                <a:solidFill>
                  <a:prstClr val="white"/>
                </a:solidFill>
              </a:rPr>
              <a:t> </a:t>
            </a:r>
            <a:r>
              <a:rPr lang="en-US" altLang="ko-KR" sz="1900" dirty="0" smtClean="0">
                <a:solidFill>
                  <a:prstClr val="white"/>
                </a:solidFill>
              </a:rPr>
              <a:t>   </a:t>
            </a:r>
            <a:r>
              <a:rPr lang="ko-KR" altLang="en-US" sz="1900" dirty="0">
                <a:solidFill>
                  <a:prstClr val="white"/>
                </a:solidFill>
              </a:rPr>
              <a:t>반복되는 반음계적 하행 베이스</a:t>
            </a:r>
            <a:endParaRPr lang="en-US" altLang="ko-KR" sz="1900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900" dirty="0">
                <a:solidFill>
                  <a:prstClr val="white"/>
                </a:solidFill>
              </a:rPr>
              <a:t> </a:t>
            </a:r>
            <a:r>
              <a:rPr lang="en-US" altLang="ko-KR" sz="1900" dirty="0" smtClean="0">
                <a:solidFill>
                  <a:prstClr val="white"/>
                </a:solidFill>
              </a:rPr>
              <a:t>  - </a:t>
            </a:r>
            <a:r>
              <a:rPr lang="ko-KR" altLang="en-US" sz="1900" dirty="0" err="1" smtClean="0">
                <a:solidFill>
                  <a:prstClr val="white"/>
                </a:solidFill>
              </a:rPr>
              <a:t>오스티나토</a:t>
            </a:r>
            <a:r>
              <a:rPr lang="ko-KR" altLang="en-US" sz="1900" dirty="0" smtClean="0">
                <a:solidFill>
                  <a:prstClr val="white"/>
                </a:solidFill>
              </a:rPr>
              <a:t> 베이스</a:t>
            </a:r>
            <a:r>
              <a:rPr lang="en-US" altLang="ko-KR" sz="1900" dirty="0" smtClean="0">
                <a:solidFill>
                  <a:prstClr val="white"/>
                </a:solidFill>
              </a:rPr>
              <a:t>(ostinato bass)</a:t>
            </a:r>
          </a:p>
          <a:p>
            <a:pPr>
              <a:lnSpc>
                <a:spcPct val="200000"/>
              </a:lnSpc>
            </a:pPr>
            <a:r>
              <a:rPr lang="en-US" altLang="ko-KR" sz="1900" dirty="0" smtClean="0">
                <a:solidFill>
                  <a:prstClr val="white"/>
                </a:solidFill>
              </a:rPr>
              <a:t>     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2701369"/>
            <a:ext cx="909223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5" y="1995805"/>
            <a:ext cx="856895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r>
              <a:rPr lang="ko-KR" altLang="en-US" sz="2400" b="1" dirty="0" err="1" smtClean="0">
                <a:solidFill>
                  <a:prstClr val="white"/>
                </a:solidFill>
              </a:rPr>
              <a:t>디도의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dirty="0" err="1" smtClean="0">
                <a:solidFill>
                  <a:prstClr val="white"/>
                </a:solidFill>
              </a:rPr>
              <a:t>라멘토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“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내가 땅에 묻힐 때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”</a:t>
            </a:r>
          </a:p>
          <a:p>
            <a:pPr algn="ctr"/>
            <a:endParaRPr lang="en-US" altLang="ko-KR" sz="2400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 내가 땅에 묻힐 때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white"/>
                </a:solidFill>
              </a:rPr>
              <a:t>  내 잘못이 더 이상 당신 가슴 삭히지 않기를</a:t>
            </a:r>
            <a:r>
              <a:rPr lang="en-US" altLang="ko-KR" sz="2400" dirty="0" smtClean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(</a:t>
            </a:r>
            <a:r>
              <a:rPr lang="ko-KR" altLang="en-US" sz="2400" dirty="0" smtClean="0">
                <a:solidFill>
                  <a:prstClr val="white"/>
                </a:solidFill>
              </a:rPr>
              <a:t>나를 기억해 주오</a:t>
            </a:r>
            <a:r>
              <a:rPr lang="en-US" altLang="ko-KR" sz="2400" dirty="0" smtClean="0">
                <a:solidFill>
                  <a:prstClr val="white"/>
                </a:solidFill>
              </a:rPr>
              <a:t>. </a:t>
            </a:r>
            <a:r>
              <a:rPr lang="ko-KR" altLang="en-US" sz="2400" dirty="0" smtClean="0">
                <a:solidFill>
                  <a:prstClr val="white"/>
                </a:solidFill>
              </a:rPr>
              <a:t>그러나 내 운명은 잊어주오</a:t>
            </a:r>
            <a:r>
              <a:rPr lang="en-US" altLang="ko-KR" sz="2400" dirty="0" smtClean="0">
                <a:solidFill>
                  <a:prstClr val="white"/>
                </a:solidFill>
              </a:rPr>
              <a:t>.)</a:t>
            </a:r>
          </a:p>
          <a:p>
            <a:endParaRPr lang="en-US" altLang="ko-KR" sz="1600" dirty="0" smtClean="0">
              <a:solidFill>
                <a:prstClr val="white"/>
              </a:solidFill>
            </a:endParaRPr>
          </a:p>
          <a:p>
            <a:r>
              <a:rPr lang="ko-KR" altLang="en-US" sz="1600" dirty="0" smtClean="0">
                <a:solidFill>
                  <a:prstClr val="white"/>
                </a:solidFill>
              </a:rPr>
              <a:t>    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r>
              <a:rPr lang="en-US" altLang="ko-KR" sz="1600" dirty="0" smtClean="0">
                <a:solidFill>
                  <a:prstClr val="white"/>
                </a:solidFill>
              </a:rPr>
              <a:t>              </a:t>
            </a:r>
            <a:r>
              <a:rPr lang="ko-KR" altLang="en-US" sz="1600" dirty="0" smtClean="0">
                <a:solidFill>
                  <a:prstClr val="white"/>
                </a:solidFill>
              </a:rPr>
              <a:t>  </a:t>
            </a: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9308</TotalTime>
  <Words>907</Words>
  <Application>Microsoft Office PowerPoint</Application>
  <PresentationFormat>화면 슬라이드 쇼(4:3)</PresentationFormat>
  <Paragraphs>237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10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Office 테마</vt:lpstr>
      <vt:lpstr>1_Office 테마</vt:lpstr>
      <vt:lpstr>3_Office 테마</vt:lpstr>
      <vt:lpstr>4_Office 테마</vt:lpstr>
      <vt:lpstr>5_Office 테마</vt:lpstr>
      <vt:lpstr>6_Office 테마</vt:lpstr>
      <vt:lpstr>8_Office 테마</vt:lpstr>
      <vt:lpstr>9_Office 테마</vt:lpstr>
      <vt:lpstr>10_Office 테마</vt:lpstr>
      <vt:lpstr>2_Office 테마</vt:lpstr>
      <vt:lpstr>                    </vt:lpstr>
      <vt:lpstr>PowerPoint 프레젠테이션</vt:lpstr>
      <vt:lpstr>장례 행진곡(Funeral March)     </vt:lpstr>
      <vt:lpstr>PowerPoint 프레젠테이션</vt:lpstr>
      <vt:lpstr>‘바니타스’와 ‘죽음의 춤’      </vt:lpstr>
      <vt:lpstr>PowerPoint 프레젠테이션</vt:lpstr>
      <vt:lpstr>“죽음의 춤”을 소재로 한 음악     </vt:lpstr>
      <vt:lpstr>죽음의 장면     </vt:lpstr>
      <vt:lpstr>PowerPoint 프레젠테이션</vt:lpstr>
      <vt:lpstr>죽음의 목소리     </vt:lpstr>
      <vt:lpstr>PowerPoint 프레젠테이션</vt:lpstr>
      <vt:lpstr>레퀴엠(requiem)   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sky-blue simple template</dc:title>
  <dc:creator>highsentation.com</dc:creator>
  <cp:lastModifiedBy>김경화</cp:lastModifiedBy>
  <cp:revision>1131</cp:revision>
  <dcterms:created xsi:type="dcterms:W3CDTF">2011-01-04T12:10:45Z</dcterms:created>
  <dcterms:modified xsi:type="dcterms:W3CDTF">2016-05-08T08:50:59Z</dcterms:modified>
</cp:coreProperties>
</file>