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8" r:id="rId4"/>
    <p:sldMasterId id="2147483744" r:id="rId5"/>
    <p:sldMasterId id="2147483756" r:id="rId6"/>
    <p:sldMasterId id="2147483768" r:id="rId7"/>
  </p:sldMasterIdLst>
  <p:notesMasterIdLst>
    <p:notesMasterId r:id="rId20"/>
  </p:notesMasterIdLst>
  <p:handoutMasterIdLst>
    <p:handoutMasterId r:id="rId21"/>
  </p:handoutMasterIdLst>
  <p:sldIdLst>
    <p:sldId id="257" r:id="rId8"/>
    <p:sldId id="332" r:id="rId9"/>
    <p:sldId id="399" r:id="rId10"/>
    <p:sldId id="410" r:id="rId11"/>
    <p:sldId id="411" r:id="rId12"/>
    <p:sldId id="404" r:id="rId13"/>
    <p:sldId id="413" r:id="rId14"/>
    <p:sldId id="414" r:id="rId15"/>
    <p:sldId id="405" r:id="rId16"/>
    <p:sldId id="409" r:id="rId17"/>
    <p:sldId id="416" r:id="rId18"/>
    <p:sldId id="417" r:id="rId19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74" d="100"/>
          <a:sy n="74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://www.youtube.com/watch?v=5qgbIZxN8f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-Wi1j-rpcE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XDjE6H5HqWk" TargetMode="External"/><Relationship Id="rId5" Type="http://schemas.openxmlformats.org/officeDocument/2006/relationships/hyperlink" Target="http://www.youtube.com/watch?v=NMLMMtM4pBA&amp;feature=fvst" TargetMode="External"/><Relationship Id="rId4" Type="http://schemas.openxmlformats.org/officeDocument/2006/relationships/hyperlink" Target="http://www.youtube.com/watch?v=s8z1_A-Zlb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www.youtube.com/watch?v=ChygZLpJDN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outube.com/watch?v=fussEgy_j5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660" y="4082296"/>
            <a:ext cx="473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r>
              <a:rPr lang="en-US" altLang="ko-KR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8071" y="621849"/>
            <a:ext cx="61542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dirty="0" smtClean="0">
                <a:solidFill>
                  <a:prstClr val="white"/>
                </a:solidFill>
              </a:rPr>
              <a:t>차라투스트라는 이렇게 말했다</a:t>
            </a:r>
            <a:r>
              <a:rPr lang="en-US" altLang="ko-KR" sz="2200" dirty="0" smtClean="0">
                <a:solidFill>
                  <a:prstClr val="white"/>
                </a:solidFill>
              </a:rPr>
              <a:t>&gt;</a:t>
            </a:r>
            <a:r>
              <a:rPr lang="ko-KR" altLang="en-US" sz="2200" dirty="0" smtClean="0">
                <a:solidFill>
                  <a:prstClr val="white"/>
                </a:solidFill>
              </a:rPr>
              <a:t>의 프로그램  </a:t>
            </a:r>
            <a:endParaRPr lang="ko-KR" altLang="en-US" sz="2200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1401427"/>
            <a:ext cx="5976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hlinkClick r:id="rId4"/>
              </a:rPr>
              <a:t>전주곡</a:t>
            </a:r>
            <a:r>
              <a:rPr lang="en-US" altLang="ko-KR" sz="2000" dirty="0" smtClean="0">
                <a:solidFill>
                  <a:schemeClr val="bg1"/>
                </a:solidFill>
                <a:hlinkClick r:id="rId4"/>
              </a:rPr>
              <a:t>(Prelude)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저 세상 사람에 대하여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위대한 동경에 대하여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행복과 불행에 대하여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죽음의 노래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</a:rPr>
              <a:t>학문에 대하여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평온한 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춤의 노래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몽유병자의 노래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말러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교향곡 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8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번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53532"/>
            <a:ext cx="864096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 제</a:t>
            </a:r>
            <a:r>
              <a:rPr lang="en-US" altLang="ko-KR" sz="2000" dirty="0" smtClean="0">
                <a:solidFill>
                  <a:prstClr val="white"/>
                </a:solidFill>
              </a:rPr>
              <a:t>8</a:t>
            </a:r>
            <a:r>
              <a:rPr lang="ko-KR" altLang="en-US" sz="2000" dirty="0" smtClean="0">
                <a:solidFill>
                  <a:prstClr val="white"/>
                </a:solidFill>
              </a:rPr>
              <a:t>번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천인 교향곡</a:t>
            </a:r>
            <a:r>
              <a:rPr lang="en-US" altLang="ko-KR" sz="2000" dirty="0" smtClean="0">
                <a:solidFill>
                  <a:prstClr val="white"/>
                </a:solidFill>
              </a:rPr>
              <a:t>”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교향곡의 형식과 규모를 극한까지 확장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거대한 규모의 오케스트라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소년 합창단 외 두 개의 합창단 필요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각 악장 대신 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부</a:t>
            </a:r>
            <a:r>
              <a:rPr lang="ko-KR" altLang="en-US" sz="2000" dirty="0" smtClean="0">
                <a:solidFill>
                  <a:prstClr val="white"/>
                </a:solidFill>
              </a:rPr>
              <a:t>와 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부로 나뉨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상반된 철학적 사고 한 작품에 결집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부 기독교적 믿음을 노래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부 괴테의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파우스트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에 기초한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인류를 통한 구원 노래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0"/>
            <a:ext cx="9001156" cy="713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                   &lt;</a:t>
            </a:r>
            <a:r>
              <a:rPr lang="ko-KR" altLang="en-US" sz="2400" dirty="0" smtClean="0">
                <a:solidFill>
                  <a:prstClr val="white"/>
                </a:solidFill>
              </a:rPr>
              <a:t>다음 주 수업을 위한 과제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</a:rPr>
              <a:t>오늘 공부한 프로그램 음악 </a:t>
            </a:r>
            <a:r>
              <a:rPr lang="en-US" altLang="ko-KR" sz="2400" dirty="0" smtClean="0">
                <a:solidFill>
                  <a:prstClr val="white"/>
                </a:solidFill>
              </a:rPr>
              <a:t>vs </a:t>
            </a:r>
            <a:r>
              <a:rPr lang="ko-KR" altLang="en-US" sz="2400" dirty="0" smtClean="0">
                <a:solidFill>
                  <a:prstClr val="white"/>
                </a:solidFill>
              </a:rPr>
              <a:t>절대 음악과 관련하여 아래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링크된 음악을 감상해 보고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감상 소감을 적어오세요</a:t>
            </a:r>
            <a:r>
              <a:rPr lang="en-US" altLang="ko-KR" sz="2400" dirty="0" smtClean="0">
                <a:solidFill>
                  <a:prstClr val="white"/>
                </a:solidFill>
              </a:rPr>
              <a:t>.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1)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무소르그스키</a:t>
            </a:r>
            <a:r>
              <a:rPr lang="en-US" altLang="ko-KR" sz="2000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dirty="0" smtClean="0">
                <a:solidFill>
                  <a:prstClr val="white"/>
                </a:solidFill>
                <a:hlinkClick r:id="rId4"/>
              </a:rPr>
              <a:t>전람회의 그림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2)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림스키</a:t>
            </a:r>
            <a:r>
              <a:rPr lang="en-US" altLang="ko-KR" sz="2000" dirty="0" smtClean="0">
                <a:solidFill>
                  <a:prstClr val="white"/>
                </a:solidFill>
              </a:rPr>
              <a:t>-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코르사코프</a:t>
            </a:r>
            <a:r>
              <a:rPr lang="en-US" altLang="ko-KR" sz="2000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dirty="0" err="1" smtClean="0">
                <a:solidFill>
                  <a:prstClr val="white"/>
                </a:solidFill>
                <a:hlinkClick r:id="rId5"/>
              </a:rPr>
              <a:t>세헤라자데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3) </a:t>
            </a:r>
            <a:r>
              <a:rPr lang="ko-KR" altLang="en-US" sz="2000" dirty="0" smtClean="0">
                <a:solidFill>
                  <a:prstClr val="white"/>
                </a:solidFill>
              </a:rPr>
              <a:t>스메타나</a:t>
            </a:r>
            <a:r>
              <a:rPr lang="en-US" altLang="ko-KR" sz="2000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나의조국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err="1" smtClean="0">
                <a:solidFill>
                  <a:prstClr val="white"/>
                </a:solidFill>
                <a:hlinkClick r:id="rId6"/>
              </a:rPr>
              <a:t>몰다우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3292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음악과 철학</a:t>
            </a:r>
            <a:endParaRPr lang="ko-KR" altLang="en-US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베토벤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교향곡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9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번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합창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”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악장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피날레 악장</a:t>
            </a:r>
            <a:r>
              <a:rPr lang="en-US" altLang="ko-KR" sz="2000" dirty="0" smtClean="0">
                <a:solidFill>
                  <a:prstClr val="white"/>
                </a:solidFill>
              </a:rPr>
              <a:t>(4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의 철학적 메시지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기악 장르인 교향곡에 성악성부 첨가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쉴러의</a:t>
            </a:r>
            <a:r>
              <a:rPr lang="ko-KR" altLang="en-US" sz="2000" dirty="0" smtClean="0">
                <a:solidFill>
                  <a:prstClr val="white"/>
                </a:solidFill>
              </a:rPr>
              <a:t> 시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환희에 붙임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을 가사로 취함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인류애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형제애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노래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환희의 주</a:t>
            </a:r>
            <a:r>
              <a:rPr lang="ko-KR" altLang="en-US" sz="2000" dirty="0">
                <a:solidFill>
                  <a:prstClr val="white"/>
                </a:solidFill>
              </a:rPr>
              <a:t>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인류의 하나됨을 추구하는 철학적 아이디어의 음악적 형상화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감상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베토벤</a:t>
            </a:r>
            <a:r>
              <a:rPr lang="en-US" altLang="ko-KR" sz="2000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 제</a:t>
            </a:r>
            <a:r>
              <a:rPr lang="en-US" altLang="ko-KR" sz="2000" dirty="0" smtClean="0">
                <a:solidFill>
                  <a:prstClr val="white"/>
                </a:solidFill>
              </a:rPr>
              <a:t>9</a:t>
            </a:r>
            <a:r>
              <a:rPr lang="ko-KR" altLang="en-US" sz="2000" dirty="0" smtClean="0">
                <a:solidFill>
                  <a:prstClr val="white"/>
                </a:solidFill>
              </a:rPr>
              <a:t>번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4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701369"/>
            <a:ext cx="909223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pic>
        <p:nvPicPr>
          <p:cNvPr id="5" name="_x106118808" descr="EMB000015f4bd8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412776"/>
            <a:ext cx="8215370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47864" y="54868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환희의 주제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슈만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카니발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Carnaval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중 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곡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곡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24744"/>
            <a:ext cx="889248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슈만</a:t>
            </a:r>
            <a:r>
              <a:rPr lang="en-US" altLang="ko-KR" sz="2000" dirty="0" smtClean="0">
                <a:solidFill>
                  <a:prstClr val="white"/>
                </a:solidFill>
              </a:rPr>
              <a:t>(R. Schumann)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smtClean="0">
                <a:solidFill>
                  <a:prstClr val="white"/>
                </a:solidFill>
              </a:rPr>
              <a:t>작곡가 뿐 아니라 음악 평론가로 활동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음악에 철학적 은유 포함시킴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평론에서 가상의 인물들을 설정하고 그 필명들을 통해 음악에 대한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철학적 논쟁을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벌임으로써 자신의 음악적 견해 표명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플로레스탄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Florestan</a:t>
            </a:r>
            <a:r>
              <a:rPr lang="en-US" altLang="ko-KR" sz="2000" dirty="0" smtClean="0">
                <a:solidFill>
                  <a:prstClr val="white"/>
                </a:solidFill>
              </a:rPr>
              <a:t>) : </a:t>
            </a:r>
            <a:r>
              <a:rPr lang="ko-KR" altLang="en-US" sz="2000" dirty="0" smtClean="0">
                <a:solidFill>
                  <a:prstClr val="white"/>
                </a:solidFill>
              </a:rPr>
              <a:t>성급하고 충동적 인물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오이제비우스</a:t>
            </a:r>
            <a:r>
              <a:rPr lang="en-US" altLang="ko-KR" sz="2000" dirty="0" smtClean="0">
                <a:solidFill>
                  <a:prstClr val="white"/>
                </a:solidFill>
              </a:rPr>
              <a:t>(Eusebius) : </a:t>
            </a:r>
            <a:r>
              <a:rPr lang="ko-KR" altLang="en-US" sz="2000" dirty="0" smtClean="0">
                <a:solidFill>
                  <a:prstClr val="white"/>
                </a:solidFill>
              </a:rPr>
              <a:t>조용하고 몽상적 인물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피아노 모음곡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카니발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에 특정 인물들에 대한 묘사 나타남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r>
              <a:rPr lang="en-US" altLang="ko-KR" sz="2000" dirty="0" smtClean="0">
                <a:solidFill>
                  <a:prstClr val="white"/>
                </a:solidFill>
              </a:rPr>
              <a:t>: &lt;</a:t>
            </a:r>
            <a:r>
              <a:rPr lang="ko-KR" altLang="en-US" sz="2000" dirty="0" smtClean="0">
                <a:solidFill>
                  <a:prstClr val="white"/>
                </a:solidFill>
              </a:rPr>
              <a:t>카니발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제</a:t>
            </a:r>
            <a:r>
              <a:rPr lang="en-US" altLang="ko-KR" sz="2000" dirty="0" smtClean="0">
                <a:solidFill>
                  <a:prstClr val="white"/>
                </a:solidFill>
              </a:rPr>
              <a:t>5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오이제비우스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/ </a:t>
            </a:r>
            <a:r>
              <a:rPr lang="ko-KR" altLang="en-US" sz="2000" dirty="0" smtClean="0">
                <a:solidFill>
                  <a:prstClr val="white"/>
                </a:solidFill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</a:rPr>
              <a:t>6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플로레스탄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프로그램음악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(program music)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과 절대음악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(absolute music)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281524"/>
            <a:ext cx="864096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19</a:t>
            </a:r>
            <a:r>
              <a:rPr lang="ko-KR" altLang="en-US" sz="2000" dirty="0" smtClean="0">
                <a:solidFill>
                  <a:prstClr val="white"/>
                </a:solidFill>
              </a:rPr>
              <a:t>세기 중반 프로그램 음악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vs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절대 음악 논쟁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프로그램 음악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교향곡이라는 장르를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관념적 예술작품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으로 인식하기 시작하면서 형성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시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소설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등의 문학을 소재로 하거나 표제 혹은 작품 해설 등의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 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 외적 요소를 첨가한 기악 음악을 일컬음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외적 요소를 통해 작품이 표현하고자 하는 감정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분위기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정서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관념 등을 환기할 수 있다고 믿음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절대 음악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외적 요소가 첨가되지 않은 순수 기악음악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음악의 본질은 음악 그 자체에 있다는 견해에 기초함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vs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리스트의 교향시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(symphonic poem)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96752"/>
            <a:ext cx="8640960" cy="1040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교향시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리스트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>
                <a:solidFill>
                  <a:prstClr val="white"/>
                </a:solidFill>
              </a:rPr>
              <a:t>F. Liszt)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가 창안함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단 악장의 오케스트라 곡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프로그램 음악의 대표적 장르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교향시의 형식 구조는 프로그램에 의해 진행되는 사건과 줄거리에 따름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리스트의 교향시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전주곡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&gt;(Les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Prélude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라마르틴느의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시적 명상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에 나오는 구절을 프로그램으로 사용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 “</a:t>
            </a:r>
            <a:r>
              <a:rPr lang="ko-KR" altLang="en-US" sz="2000" dirty="0" smtClean="0">
                <a:solidFill>
                  <a:schemeClr val="bg1"/>
                </a:solidFill>
              </a:rPr>
              <a:t>우리의 삶이란 단지 죽을 때에야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비로소 처음 엄숙하게 연주되는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  </a:t>
            </a:r>
            <a:r>
              <a:rPr lang="ko-KR" altLang="en-US" sz="2000" dirty="0" smtClean="0">
                <a:solidFill>
                  <a:schemeClr val="bg1"/>
                </a:solidFill>
              </a:rPr>
              <a:t>미지의 노래를 위한 전주곡이 아닐까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사랑과 고뇌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동경이 교차하는 우리 인생 전체를 죽음 이후에 시작되는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또 다른 세계를 위한 전주곡이라는 리스트의 철학적 입장 제시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단 악장</a:t>
            </a:r>
            <a:r>
              <a:rPr lang="en-US" altLang="ko-KR" sz="2000" dirty="0" smtClean="0">
                <a:solidFill>
                  <a:schemeClr val="bg1"/>
                </a:solidFill>
              </a:rPr>
              <a:t>, 6</a:t>
            </a:r>
            <a:r>
              <a:rPr lang="ko-KR" altLang="en-US" sz="2000" dirty="0" smtClean="0">
                <a:solidFill>
                  <a:schemeClr val="bg1"/>
                </a:solidFill>
              </a:rPr>
              <a:t>개의 프로그램으로 이루어짐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621849"/>
            <a:ext cx="5025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solidFill>
                  <a:prstClr val="white"/>
                </a:solidFill>
              </a:rPr>
              <a:t>리스트 교향시 </a:t>
            </a:r>
            <a:r>
              <a:rPr lang="en-US" altLang="ko-KR" sz="2200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dirty="0" smtClean="0">
                <a:solidFill>
                  <a:prstClr val="white"/>
                </a:solidFill>
              </a:rPr>
              <a:t>전주곡</a:t>
            </a:r>
            <a:r>
              <a:rPr lang="en-US" altLang="ko-KR" sz="2200" dirty="0" smtClean="0">
                <a:solidFill>
                  <a:prstClr val="white"/>
                </a:solidFill>
              </a:rPr>
              <a:t>&gt;</a:t>
            </a:r>
            <a:r>
              <a:rPr lang="ko-KR" altLang="en-US" sz="2200" dirty="0" smtClean="0">
                <a:solidFill>
                  <a:prstClr val="white"/>
                </a:solidFill>
              </a:rPr>
              <a:t>의 프로그램  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1685540"/>
            <a:ext cx="5976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hlinkClick r:id="rId4"/>
              </a:rPr>
              <a:t>프롤로그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젊은 시절의 사랑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인생의 고뇌와 갈등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목가적인 즐거움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전쟁과 승리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에필로그 </a:t>
            </a: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슈트라우스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차라투스트라는 이렇게 말했다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412776"/>
            <a:ext cx="864096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단 악장의 교향시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니체의 초인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독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übermensch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영</a:t>
            </a:r>
            <a:r>
              <a:rPr lang="en-US" altLang="ko-KR" sz="2000" dirty="0" smtClean="0">
                <a:solidFill>
                  <a:schemeClr val="bg1"/>
                </a:solidFill>
              </a:rPr>
              <a:t>: superman)</a:t>
            </a:r>
            <a:r>
              <a:rPr lang="ko-KR" altLang="en-US" sz="2000" dirty="0" smtClean="0">
                <a:solidFill>
                  <a:prstClr val="white"/>
                </a:solidFill>
              </a:rPr>
              <a:t>에 대한 산문시를 음악화 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작품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초인적인 삶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한 인간이 종교적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과학적 단계를 거쳐 초인으로 향하는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과정을 음악적으로 표현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스탠리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큐브릭</a:t>
            </a:r>
            <a:r>
              <a:rPr lang="ko-KR" altLang="en-US" sz="2000" dirty="0" smtClean="0">
                <a:solidFill>
                  <a:schemeClr val="bg1"/>
                </a:solidFill>
              </a:rPr>
              <a:t> 감독의 영화 </a:t>
            </a:r>
            <a:r>
              <a:rPr lang="en-US" altLang="ko-KR" sz="2000" dirty="0" smtClean="0">
                <a:solidFill>
                  <a:schemeClr val="bg1"/>
                </a:solidFill>
              </a:rPr>
              <a:t>&lt;2001 </a:t>
            </a:r>
            <a:r>
              <a:rPr lang="ko-KR" altLang="en-US" sz="2000" dirty="0" smtClean="0">
                <a:solidFill>
                  <a:schemeClr val="bg1"/>
                </a:solidFill>
              </a:rPr>
              <a:t>스페이스 오디세이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의 주제곡으로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사용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718</Words>
  <Application>Microsoft Office PowerPoint</Application>
  <PresentationFormat>화면 슬라이드 쇼(4:3)</PresentationFormat>
  <Paragraphs>186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Office 테마</vt:lpstr>
      <vt:lpstr>1_Office 테마</vt:lpstr>
      <vt:lpstr>2_Office 테마</vt:lpstr>
      <vt:lpstr>5_Office 테마</vt:lpstr>
      <vt:lpstr>8_Office 테마</vt:lpstr>
      <vt:lpstr>9_Office 테마</vt:lpstr>
      <vt:lpstr>10_Office 테마</vt:lpstr>
      <vt:lpstr>                    </vt:lpstr>
      <vt:lpstr>PowerPoint 프레젠테이션</vt:lpstr>
      <vt:lpstr>베토벤 &lt;교향곡 9번&gt; “합창” 4악장    </vt:lpstr>
      <vt:lpstr>PowerPoint 프레젠테이션</vt:lpstr>
      <vt:lpstr>슈만 &lt;카니발&gt;(Carnaval) 중 제5곡, 제6곡       </vt:lpstr>
      <vt:lpstr>프로그램음악(program music)과 절대음악(absolute music)      </vt:lpstr>
      <vt:lpstr>리스트의 교향시(symphonic poem)     </vt:lpstr>
      <vt:lpstr>PowerPoint 프레젠테이션</vt:lpstr>
      <vt:lpstr>슈트라우스 &lt;차라투스트라는 이렇게 말했다&gt;     </vt:lpstr>
      <vt:lpstr>PowerPoint 프레젠테이션</vt:lpstr>
      <vt:lpstr>말러 &lt;교향곡 제8번&gt;    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김경화</cp:lastModifiedBy>
  <cp:revision>1177</cp:revision>
  <dcterms:created xsi:type="dcterms:W3CDTF">2011-01-04T12:10:45Z</dcterms:created>
  <dcterms:modified xsi:type="dcterms:W3CDTF">2015-11-08T07:05:39Z</dcterms:modified>
</cp:coreProperties>
</file>