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804" r:id="rId3"/>
    <p:sldMasterId id="2147483816" r:id="rId4"/>
    <p:sldMasterId id="2147483840" r:id="rId5"/>
    <p:sldMasterId id="2147483876" r:id="rId6"/>
    <p:sldMasterId id="2147483900" r:id="rId7"/>
    <p:sldMasterId id="2147483912" r:id="rId8"/>
  </p:sldMasterIdLst>
  <p:notesMasterIdLst>
    <p:notesMasterId r:id="rId22"/>
  </p:notesMasterIdLst>
  <p:handoutMasterIdLst>
    <p:handoutMasterId r:id="rId23"/>
  </p:handoutMasterIdLst>
  <p:sldIdLst>
    <p:sldId id="257" r:id="rId9"/>
    <p:sldId id="443" r:id="rId10"/>
    <p:sldId id="436" r:id="rId11"/>
    <p:sldId id="437" r:id="rId12"/>
    <p:sldId id="438" r:id="rId13"/>
    <p:sldId id="439" r:id="rId14"/>
    <p:sldId id="448" r:id="rId15"/>
    <p:sldId id="440" r:id="rId16"/>
    <p:sldId id="445" r:id="rId17"/>
    <p:sldId id="442" r:id="rId18"/>
    <p:sldId id="453" r:id="rId19"/>
    <p:sldId id="454" r:id="rId20"/>
    <p:sldId id="449" r:id="rId21"/>
  </p:sldIdLst>
  <p:sldSz cx="9144000" cy="6858000" type="screen4x3"/>
  <p:notesSz cx="6735763" cy="9799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CCFFFF"/>
    <a:srgbClr val="33CCFF"/>
    <a:srgbClr val="F971D2"/>
    <a:srgbClr val="006699"/>
    <a:srgbClr val="0066CC"/>
    <a:srgbClr val="0099FF"/>
    <a:srgbClr val="D60093"/>
    <a:srgbClr val="0099CC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5" autoAdjust="0"/>
    <p:restoredTop sz="91667" autoAdjust="0"/>
  </p:normalViewPr>
  <p:slideViewPr>
    <p:cSldViewPr>
      <p:cViewPr>
        <p:scale>
          <a:sx n="66" d="100"/>
          <a:sy n="66" d="100"/>
        </p:scale>
        <p:origin x="-3186" y="-9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799CA-627E-4EDE-A253-335D356F66C9}" type="datetimeFigureOut">
              <a:rPr lang="ko-KR" altLang="en-US" smtClean="0"/>
              <a:pPr/>
              <a:t>2016-11-21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07955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07955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6AA5C-C7DD-4983-8644-BCE523019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797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12302-9938-4B2D-B229-3E539C92A133}" type="datetimeFigureOut">
              <a:rPr lang="ko-KR" altLang="en-US" smtClean="0"/>
              <a:pPr/>
              <a:t>2016-11-21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5013"/>
            <a:ext cx="4897437" cy="3675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54828"/>
            <a:ext cx="5388610" cy="440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07955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07955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F614D-7A75-491B-87D3-476A549F83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904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573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193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044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816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446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114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729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76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4278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9072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6055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0996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48962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78760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61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46192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49571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32645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47277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22923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42048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00623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39985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76252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484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3994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18659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24073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22915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11717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97283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93094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75788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68942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56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0159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7367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03019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23276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2661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81884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81173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50277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91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/>
              <a:pPr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91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14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47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62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://www.youtube.com/watch?v=AtPNZ-CgdL4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7.xml"/><Relationship Id="rId6" Type="http://schemas.openxmlformats.org/officeDocument/2006/relationships/hyperlink" Target="https://www.youtube.com/watch?v=Hz9cZ0wOjQ0" TargetMode="External"/><Relationship Id="rId5" Type="http://schemas.openxmlformats.org/officeDocument/2006/relationships/hyperlink" Target="http://www.youtube.com/watch?v=ZACuF9cRmQ8&amp;feature=related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www.youtube.com/watch?v=YsbrRAgv1b4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8.xml"/><Relationship Id="rId6" Type="http://schemas.openxmlformats.org/officeDocument/2006/relationships/hyperlink" Target="http://www.youtube.com/watch?v=qRE6ychlM00" TargetMode="External"/><Relationship Id="rId5" Type="http://schemas.openxmlformats.org/officeDocument/2006/relationships/hyperlink" Target="http://www.youtube.com/watch?v=mv4cx3C3SZ4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://www.youtube.com/watch?v=220ucOAMx8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://www.youtube.com/watch?v=s8z1_A-Zlbw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6.xml"/><Relationship Id="rId5" Type="http://schemas.openxmlformats.org/officeDocument/2006/relationships/image" Target="../media/image5.png"/><Relationship Id="rId4" Type="http://schemas.openxmlformats.org/officeDocument/2006/relationships/hyperlink" Target="http://www.youtube.com/watch?v=_5r8sa863Ts&amp;feature=relate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Relationship Id="rId4" Type="http://schemas.openxmlformats.org/officeDocument/2006/relationships/hyperlink" Target="http://www.youtube.com/watch?v=NMLMMtM4pBA&amp;feature=fvs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youtube.com/watch?v=xyCYvoOEBbw" TargetMode="External"/><Relationship Id="rId5" Type="http://schemas.openxmlformats.org/officeDocument/2006/relationships/hyperlink" Target="http://www.youtube.com/watch?v=XDjE6H5HqWk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6672" y="4077072"/>
            <a:ext cx="8711952" cy="2016224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33CC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                   </a:t>
            </a:r>
            <a:r>
              <a:rPr lang="en-US" altLang="ko-KR" sz="4800" dirty="0" smtClean="0">
                <a:solidFill>
                  <a:srgbClr val="33CC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/>
            </a:r>
            <a:br>
              <a:rPr lang="en-US" altLang="ko-KR" sz="4800" dirty="0" smtClean="0">
                <a:solidFill>
                  <a:srgbClr val="33CC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</a:br>
            <a:endParaRPr lang="ko-KR" altLang="en-US" sz="4000" dirty="0">
              <a:solidFill>
                <a:srgbClr val="33CCFF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28660" y="4082296"/>
            <a:ext cx="47307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 smtClean="0">
                <a:solidFill>
                  <a:srgbClr val="33CC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고전음악의 이해 </a:t>
            </a:r>
            <a:r>
              <a:rPr lang="en-US" altLang="ko-KR" sz="4400" dirty="0" smtClean="0">
                <a:solidFill>
                  <a:srgbClr val="33CC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CC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8748464" cy="576064"/>
          </a:xfrm>
          <a:effectLst/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헝가리          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9512" y="1268760"/>
            <a:ext cx="8640960" cy="10248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r>
              <a:rPr lang="en-US" altLang="ko-KR" sz="2000" dirty="0">
                <a:solidFill>
                  <a:prstClr val="white"/>
                </a:solidFill>
              </a:rPr>
              <a:t>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바르톡</a:t>
            </a:r>
            <a:r>
              <a:rPr lang="en-US" altLang="ko-KR" sz="2000" dirty="0" smtClean="0">
                <a:solidFill>
                  <a:prstClr val="white"/>
                </a:solidFill>
              </a:rPr>
              <a:t>(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Béla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Bartók</a:t>
            </a:r>
            <a:r>
              <a:rPr lang="en-US" altLang="ko-KR" sz="2000" dirty="0" smtClean="0">
                <a:solidFill>
                  <a:schemeClr val="bg1"/>
                </a:solidFill>
              </a:rPr>
              <a:t>, 1881-1945)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- </a:t>
            </a:r>
            <a:r>
              <a:rPr lang="en-US" altLang="ko-KR" sz="2000" dirty="0" smtClean="0">
                <a:solidFill>
                  <a:prstClr val="white"/>
                </a:solidFill>
              </a:rPr>
              <a:t>&lt;15</a:t>
            </a:r>
            <a:r>
              <a:rPr lang="ko-KR" altLang="en-US" sz="2000" dirty="0" smtClean="0">
                <a:solidFill>
                  <a:prstClr val="white"/>
                </a:solidFill>
              </a:rPr>
              <a:t>편의 헝가리 농부가</a:t>
            </a:r>
            <a:r>
              <a:rPr lang="en-US" altLang="ko-KR" sz="2000" dirty="0" smtClean="0">
                <a:solidFill>
                  <a:prstClr val="white"/>
                </a:solidFill>
              </a:rPr>
              <a:t>&gt; </a:t>
            </a:r>
            <a:r>
              <a:rPr lang="ko-KR" altLang="en-US" sz="2000" dirty="0" smtClean="0">
                <a:solidFill>
                  <a:prstClr val="white"/>
                </a:solidFill>
              </a:rPr>
              <a:t>중 제</a:t>
            </a:r>
            <a:r>
              <a:rPr lang="en-US" altLang="ko-KR" sz="2000" dirty="0" smtClean="0">
                <a:solidFill>
                  <a:prstClr val="white"/>
                </a:solidFill>
              </a:rPr>
              <a:t>6</a:t>
            </a:r>
            <a:r>
              <a:rPr lang="ko-KR" altLang="en-US" sz="2000" dirty="0" smtClean="0">
                <a:solidFill>
                  <a:prstClr val="white"/>
                </a:solidFill>
              </a:rPr>
              <a:t>곡 </a:t>
            </a:r>
            <a:r>
              <a:rPr lang="en-US" altLang="ko-KR" sz="2000" dirty="0" smtClean="0">
                <a:solidFill>
                  <a:prstClr val="white"/>
                </a:solidFill>
              </a:rPr>
              <a:t>“</a:t>
            </a:r>
            <a:r>
              <a:rPr lang="ko-KR" altLang="en-US" sz="2000" dirty="0" smtClean="0">
                <a:solidFill>
                  <a:prstClr val="white"/>
                </a:solidFill>
              </a:rPr>
              <a:t>발라드</a:t>
            </a:r>
            <a:r>
              <a:rPr lang="en-US" altLang="ko-KR" sz="2000" dirty="0" smtClean="0">
                <a:solidFill>
                  <a:prstClr val="white"/>
                </a:solidFill>
              </a:rPr>
              <a:t>”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- </a:t>
            </a:r>
            <a:r>
              <a:rPr lang="ko-KR" altLang="en-US" sz="2000" dirty="0" smtClean="0">
                <a:solidFill>
                  <a:prstClr val="white"/>
                </a:solidFill>
              </a:rPr>
              <a:t>헝가리 농부가의 선율과 특징적 리듬과 액센트를 소재로 하여 작곡한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smtClean="0">
                <a:solidFill>
                  <a:prstClr val="white"/>
                </a:solidFill>
              </a:rPr>
              <a:t>피아노 곡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-  7/8</a:t>
            </a:r>
            <a:r>
              <a:rPr lang="ko-KR" altLang="en-US" sz="2000" dirty="0" smtClean="0">
                <a:solidFill>
                  <a:prstClr val="white"/>
                </a:solidFill>
              </a:rPr>
              <a:t>박자의 </a:t>
            </a:r>
            <a:r>
              <a:rPr lang="en-US" altLang="ko-KR" sz="2000" dirty="0" smtClean="0">
                <a:solidFill>
                  <a:prstClr val="white"/>
                </a:solidFill>
              </a:rPr>
              <a:t>2+3+2</a:t>
            </a:r>
            <a:r>
              <a:rPr lang="ko-KR" altLang="en-US" sz="2000" dirty="0" smtClean="0">
                <a:solidFill>
                  <a:prstClr val="white"/>
                </a:solidFill>
              </a:rPr>
              <a:t>로</a:t>
            </a: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나뉘는 불규칙한 템포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ko-KR" altLang="en-US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</p:txBody>
      </p:sp>
      <p:pic>
        <p:nvPicPr>
          <p:cNvPr id="7" name="_x154170304" descr="EMB00000e204eff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/>
          <a:srcRect t="28904"/>
          <a:stretch/>
        </p:blipFill>
        <p:spPr bwMode="auto">
          <a:xfrm>
            <a:off x="467544" y="4437112"/>
            <a:ext cx="7920880" cy="1368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14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6064" y="260648"/>
            <a:ext cx="8748464" cy="576064"/>
          </a:xfrm>
          <a:effectLst/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스페</a:t>
            </a:r>
            <a:r>
              <a:rPr lang="ko-KR" altLang="en-US" sz="2400" b="1" dirty="0">
                <a:solidFill>
                  <a:schemeClr val="bg1"/>
                </a:solidFill>
              </a:rPr>
              <a:t>인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         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4705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white"/>
                </a:solidFill>
              </a:rPr>
              <a:t>  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528" y="1484784"/>
            <a:ext cx="8640960" cy="1240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파야</a:t>
            </a:r>
            <a:r>
              <a:rPr lang="en-US" altLang="ko-KR" sz="2000" dirty="0" smtClean="0">
                <a:solidFill>
                  <a:prstClr val="white"/>
                </a:solidFill>
              </a:rPr>
              <a:t>(Manuel de </a:t>
            </a:r>
            <a:r>
              <a:rPr lang="en-US" altLang="ko-KR" sz="2000" dirty="0" err="1" smtClean="0">
                <a:solidFill>
                  <a:prstClr val="white"/>
                </a:solidFill>
              </a:rPr>
              <a:t>Falla</a:t>
            </a:r>
            <a:r>
              <a:rPr lang="en-US" altLang="ko-KR" sz="2000" dirty="0" smtClean="0">
                <a:solidFill>
                  <a:prstClr val="white"/>
                </a:solidFill>
              </a:rPr>
              <a:t>, 1876-1946) </a:t>
            </a:r>
            <a:endParaRPr lang="en-US" altLang="ko-KR" sz="2000" dirty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&lt;</a:t>
            </a:r>
            <a:r>
              <a:rPr lang="ko-KR" altLang="en-US" sz="2000" dirty="0" smtClean="0">
                <a:solidFill>
                  <a:prstClr val="white"/>
                </a:solidFill>
              </a:rPr>
              <a:t>스페인 춤곡</a:t>
            </a:r>
            <a:r>
              <a:rPr lang="en-US" altLang="ko-KR" sz="2000" dirty="0" smtClean="0">
                <a:solidFill>
                  <a:prstClr val="white"/>
                </a:solidFill>
              </a:rPr>
              <a:t>&gt; – </a:t>
            </a:r>
            <a:r>
              <a:rPr lang="en-US" altLang="ko-KR" sz="2000" dirty="0" smtClean="0">
                <a:solidFill>
                  <a:prstClr val="white"/>
                </a:solidFill>
                <a:hlinkClick r:id="rId5"/>
              </a:rPr>
              <a:t>Guitar Duo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- </a:t>
            </a:r>
            <a:r>
              <a:rPr lang="ko-KR" altLang="en-US" sz="2000" dirty="0" smtClean="0">
                <a:solidFill>
                  <a:prstClr val="white"/>
                </a:solidFill>
              </a:rPr>
              <a:t>스페인 춤 리듬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</a:rPr>
              <a:t>집시 선율</a:t>
            </a: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등 민속적 요소 사용</a:t>
            </a: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알베니스</a:t>
            </a:r>
            <a:r>
              <a:rPr lang="en-US" altLang="ko-KR" sz="2000" dirty="0" smtClean="0">
                <a:solidFill>
                  <a:prstClr val="white"/>
                </a:solidFill>
              </a:rPr>
              <a:t>(Isaac </a:t>
            </a:r>
            <a:r>
              <a:rPr lang="en-US" altLang="ko-KR" sz="2000" dirty="0" err="1" smtClean="0">
                <a:solidFill>
                  <a:prstClr val="white"/>
                </a:solidFill>
              </a:rPr>
              <a:t>Albéniz</a:t>
            </a:r>
            <a:r>
              <a:rPr lang="en-US" altLang="ko-KR" sz="2000" dirty="0" smtClean="0">
                <a:solidFill>
                  <a:prstClr val="white"/>
                </a:solidFill>
              </a:rPr>
              <a:t>, 1860-1909) 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&lt;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이베리아</a:t>
            </a:r>
            <a:r>
              <a:rPr lang="ko-KR" altLang="en-US" sz="2000" dirty="0" smtClean="0">
                <a:solidFill>
                  <a:prstClr val="white"/>
                </a:solidFill>
              </a:rPr>
              <a:t> 모음곡</a:t>
            </a:r>
            <a:r>
              <a:rPr lang="en-US" altLang="ko-KR" sz="2000" dirty="0" smtClean="0">
                <a:solidFill>
                  <a:prstClr val="white"/>
                </a:solidFill>
              </a:rPr>
              <a:t>&gt; </a:t>
            </a:r>
            <a:r>
              <a:rPr lang="ko-KR" altLang="en-US" sz="2000" dirty="0" smtClean="0">
                <a:solidFill>
                  <a:prstClr val="white"/>
                </a:solidFill>
              </a:rPr>
              <a:t>중 제</a:t>
            </a:r>
            <a:r>
              <a:rPr lang="en-US" altLang="ko-KR" sz="2000" dirty="0" smtClean="0">
                <a:solidFill>
                  <a:prstClr val="white"/>
                </a:solidFill>
              </a:rPr>
              <a:t>2</a:t>
            </a:r>
            <a:r>
              <a:rPr lang="ko-KR" altLang="en-US" sz="2000" dirty="0" smtClean="0">
                <a:solidFill>
                  <a:prstClr val="white"/>
                </a:solidFill>
              </a:rPr>
              <a:t>곡 </a:t>
            </a:r>
            <a:r>
              <a:rPr lang="en-US" altLang="ko-KR" sz="2000" dirty="0" smtClean="0">
                <a:solidFill>
                  <a:prstClr val="white"/>
                </a:solidFill>
              </a:rPr>
              <a:t>“</a:t>
            </a:r>
            <a:r>
              <a:rPr lang="ko-KR" altLang="en-US" sz="2000" dirty="0" smtClean="0">
                <a:solidFill>
                  <a:prstClr val="white"/>
                </a:solidFill>
                <a:hlinkClick r:id="rId6"/>
              </a:rPr>
              <a:t>항구</a:t>
            </a:r>
            <a:r>
              <a:rPr lang="en-US" altLang="ko-KR" sz="2000" dirty="0" smtClean="0">
                <a:solidFill>
                  <a:prstClr val="white"/>
                </a:solidFill>
              </a:rPr>
              <a:t>”(El Puerto)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 - </a:t>
            </a:r>
            <a:r>
              <a:rPr lang="ko-KR" altLang="en-US" sz="2000" dirty="0" smtClean="0">
                <a:solidFill>
                  <a:prstClr val="white"/>
                </a:solidFill>
              </a:rPr>
              <a:t>스페인 춤 리듬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</a:rPr>
              <a:t>비잔틴 성가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무슬림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헤브라이</a:t>
            </a:r>
            <a:r>
              <a:rPr lang="ko-KR" altLang="en-US" sz="2000" dirty="0" smtClean="0">
                <a:solidFill>
                  <a:prstClr val="white"/>
                </a:solidFill>
              </a:rPr>
              <a:t> 선율 반영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 - </a:t>
            </a:r>
            <a:r>
              <a:rPr lang="ko-KR" altLang="en-US" sz="2000" dirty="0" smtClean="0">
                <a:solidFill>
                  <a:prstClr val="white"/>
                </a:solidFill>
              </a:rPr>
              <a:t>선율 장식 많음 </a:t>
            </a: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20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ko-KR" altLang="en-US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21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8748464" cy="576064"/>
          </a:xfrm>
          <a:effectLst/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스칸디나비아     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4705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white"/>
                </a:solidFill>
              </a:rPr>
              <a:t>  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365140"/>
            <a:ext cx="8640960" cy="1545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prstClr val="white"/>
                </a:solidFill>
              </a:rPr>
              <a:t> 노르웨이 </a:t>
            </a:r>
            <a:r>
              <a:rPr lang="en-US" altLang="ko-KR" sz="2000" dirty="0" smtClean="0">
                <a:solidFill>
                  <a:prstClr val="white"/>
                </a:solidFill>
              </a:rPr>
              <a:t>: 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그리그</a:t>
            </a:r>
            <a:r>
              <a:rPr lang="en-US" altLang="ko-KR" sz="2000" dirty="0" smtClean="0">
                <a:solidFill>
                  <a:prstClr val="white"/>
                </a:solidFill>
              </a:rPr>
              <a:t>(</a:t>
            </a:r>
            <a:r>
              <a:rPr lang="en-US" altLang="ko-KR" sz="2000" dirty="0" err="1" smtClean="0">
                <a:solidFill>
                  <a:prstClr val="white"/>
                </a:solidFill>
              </a:rPr>
              <a:t>Edvard</a:t>
            </a:r>
            <a:r>
              <a:rPr lang="en-US" altLang="ko-KR" sz="2000" dirty="0" smtClean="0">
                <a:solidFill>
                  <a:prstClr val="white"/>
                </a:solidFill>
              </a:rPr>
              <a:t> Grieg),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&lt;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페르귄트</a:t>
            </a:r>
            <a:r>
              <a:rPr lang="ko-KR" altLang="en-US" sz="2000" dirty="0" smtClean="0">
                <a:solidFill>
                  <a:prstClr val="white"/>
                </a:solidFill>
              </a:rPr>
              <a:t> 모음곡</a:t>
            </a:r>
            <a:r>
              <a:rPr lang="en-US" altLang="ko-KR" sz="2000" dirty="0" smtClean="0">
                <a:solidFill>
                  <a:prstClr val="white"/>
                </a:solidFill>
              </a:rPr>
              <a:t>&gt;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- </a:t>
            </a:r>
            <a:r>
              <a:rPr lang="ko-KR" altLang="en-US" sz="2000" dirty="0" smtClean="0">
                <a:solidFill>
                  <a:prstClr val="white"/>
                </a:solidFill>
              </a:rPr>
              <a:t>노르웨이 극작가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입센의</a:t>
            </a:r>
            <a:r>
              <a:rPr lang="ko-KR" altLang="en-US" sz="2000" dirty="0" smtClean="0">
                <a:solidFill>
                  <a:prstClr val="white"/>
                </a:solidFill>
              </a:rPr>
              <a:t> 연극 </a:t>
            </a:r>
            <a:r>
              <a:rPr lang="en-US" altLang="ko-KR" sz="2000" dirty="0" smtClean="0">
                <a:solidFill>
                  <a:prstClr val="white"/>
                </a:solidFill>
              </a:rPr>
              <a:t>&lt;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페르귄트</a:t>
            </a:r>
            <a:r>
              <a:rPr lang="en-US" altLang="ko-KR" sz="2000" dirty="0" smtClean="0">
                <a:solidFill>
                  <a:prstClr val="white"/>
                </a:solidFill>
              </a:rPr>
              <a:t>&gt;</a:t>
            </a:r>
            <a:r>
              <a:rPr lang="ko-KR" altLang="en-US" sz="2000" dirty="0" smtClean="0">
                <a:solidFill>
                  <a:prstClr val="white"/>
                </a:solidFill>
              </a:rPr>
              <a:t>를 위한 연극 음악으로 작곡</a:t>
            </a: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  &lt;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페르귄트</a:t>
            </a:r>
            <a:r>
              <a:rPr lang="ko-KR" altLang="en-US" sz="2000" dirty="0" smtClean="0">
                <a:solidFill>
                  <a:prstClr val="white"/>
                </a:solidFill>
              </a:rPr>
              <a:t> 모음곡</a:t>
            </a:r>
            <a:r>
              <a:rPr lang="en-US" altLang="ko-KR" sz="2000" dirty="0" smtClean="0">
                <a:solidFill>
                  <a:prstClr val="white"/>
                </a:solidFill>
              </a:rPr>
              <a:t>&gt; no. 1 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“</a:t>
            </a:r>
            <a:r>
              <a:rPr lang="en-US" altLang="ko-KR" sz="2000" dirty="0" smtClean="0">
                <a:solidFill>
                  <a:prstClr val="white"/>
                </a:solidFill>
                <a:hlinkClick r:id="rId5"/>
              </a:rPr>
              <a:t>Morning mood</a:t>
            </a:r>
            <a:r>
              <a:rPr lang="en-US" altLang="ko-KR" sz="2000" dirty="0" smtClean="0">
                <a:solidFill>
                  <a:prstClr val="white"/>
                </a:solidFill>
              </a:rPr>
              <a:t>”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핀란드 </a:t>
            </a:r>
            <a:r>
              <a:rPr lang="en-US" altLang="ko-KR" sz="2000" dirty="0" smtClean="0">
                <a:solidFill>
                  <a:prstClr val="white"/>
                </a:solidFill>
              </a:rPr>
              <a:t>: 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시벨리우스</a:t>
            </a:r>
            <a:r>
              <a:rPr lang="en-US" altLang="ko-KR" sz="2000" dirty="0" smtClean="0">
                <a:solidFill>
                  <a:prstClr val="white"/>
                </a:solidFill>
              </a:rPr>
              <a:t>(Jean Sibelius), </a:t>
            </a:r>
            <a:r>
              <a:rPr lang="en-US" altLang="ko-KR" sz="2000" dirty="0">
                <a:solidFill>
                  <a:prstClr val="white"/>
                </a:solidFill>
              </a:rPr>
              <a:t>&lt;</a:t>
            </a:r>
            <a:r>
              <a:rPr lang="ko-KR" altLang="en-US" sz="2000" dirty="0">
                <a:solidFill>
                  <a:prstClr val="white"/>
                </a:solidFill>
                <a:hlinkClick r:id="rId6"/>
              </a:rPr>
              <a:t>핀란디아</a:t>
            </a:r>
            <a:r>
              <a:rPr lang="en-US" altLang="ko-KR" sz="2000" dirty="0">
                <a:solidFill>
                  <a:prstClr val="white"/>
                </a:solidFill>
              </a:rPr>
              <a:t>&gt;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 &lt;</a:t>
            </a:r>
            <a:r>
              <a:rPr lang="ko-KR" altLang="en-US" sz="2000" dirty="0" smtClean="0">
                <a:solidFill>
                  <a:prstClr val="white"/>
                </a:solidFill>
              </a:rPr>
              <a:t>바이올린 협주곡 제</a:t>
            </a:r>
            <a:r>
              <a:rPr lang="en-US" altLang="ko-KR" sz="2000" dirty="0" smtClean="0">
                <a:solidFill>
                  <a:prstClr val="white"/>
                </a:solidFill>
              </a:rPr>
              <a:t>47</a:t>
            </a:r>
            <a:r>
              <a:rPr lang="ko-KR" altLang="en-US" sz="2000" dirty="0" smtClean="0">
                <a:solidFill>
                  <a:prstClr val="white"/>
                </a:solidFill>
              </a:rPr>
              <a:t>번</a:t>
            </a:r>
            <a:r>
              <a:rPr lang="en-US" altLang="ko-KR" sz="2000" dirty="0" smtClean="0">
                <a:solidFill>
                  <a:prstClr val="white"/>
                </a:solidFill>
              </a:rPr>
              <a:t>&gt;(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r>
              <a:rPr lang="en-US" altLang="ko-KR" sz="2000" dirty="0">
                <a:solidFill>
                  <a:prstClr val="white"/>
                </a:solidFill>
                <a:hlinkClick r:id="rId7"/>
              </a:rPr>
              <a:t>Violin Concerto</a:t>
            </a:r>
            <a:r>
              <a:rPr lang="en-US" altLang="ko-KR" sz="2000" dirty="0">
                <a:solidFill>
                  <a:prstClr val="white"/>
                </a:solidFill>
              </a:rPr>
              <a:t>, op. </a:t>
            </a:r>
            <a:r>
              <a:rPr lang="en-US" altLang="ko-KR" sz="2000" dirty="0" smtClean="0">
                <a:solidFill>
                  <a:prstClr val="white"/>
                </a:solidFill>
              </a:rPr>
              <a:t>47) 1</a:t>
            </a:r>
            <a:r>
              <a:rPr lang="ko-KR" altLang="en-US" sz="2000" dirty="0" smtClean="0">
                <a:solidFill>
                  <a:prstClr val="white"/>
                </a:solidFill>
              </a:rPr>
              <a:t>악장 </a:t>
            </a:r>
            <a:endParaRPr lang="en-US" altLang="ko-KR" sz="2000" dirty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 </a:t>
            </a:r>
          </a:p>
          <a:p>
            <a:pPr>
              <a:lnSpc>
                <a:spcPct val="20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ko-KR" altLang="en-US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80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8" y="778985"/>
            <a:ext cx="9001156" cy="301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4000" dirty="0">
              <a:solidFill>
                <a:prstClr val="white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                 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시벨리우스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&lt;</a:t>
            </a:r>
            <a:r>
              <a:rPr lang="ko-KR" altLang="en-US" sz="2000" dirty="0" smtClean="0">
                <a:solidFill>
                  <a:prstClr val="white"/>
                </a:solidFill>
              </a:rPr>
              <a:t>핀란디아</a:t>
            </a:r>
            <a:r>
              <a:rPr lang="en-US" altLang="ko-KR" sz="2000" dirty="0" smtClean="0">
                <a:solidFill>
                  <a:prstClr val="white"/>
                </a:solidFill>
              </a:rPr>
              <a:t>&gt;</a:t>
            </a:r>
            <a:r>
              <a:rPr lang="ko-KR" altLang="en-US" sz="2000" dirty="0" smtClean="0">
                <a:solidFill>
                  <a:prstClr val="white"/>
                </a:solidFill>
              </a:rPr>
              <a:t>의 세 번째 주제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 smtClean="0">
                <a:solidFill>
                  <a:prstClr val="white"/>
                </a:solidFill>
              </a:rPr>
              <a:t> </a:t>
            </a: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>
                    <a:lumMod val="95000"/>
                  </a:prstClr>
                </a:solidFill>
              </a:rPr>
              <a:t>  </a:t>
            </a:r>
          </a:p>
          <a:p>
            <a:r>
              <a:rPr lang="en-US" altLang="ko-KR" sz="2000" dirty="0" smtClean="0">
                <a:solidFill>
                  <a:srgbClr val="33CCFF"/>
                </a:solidFill>
              </a:rPr>
              <a:t> </a:t>
            </a:r>
            <a:endParaRPr lang="ko-KR" altLang="en-US" sz="2000" dirty="0">
              <a:solidFill>
                <a:srgbClr val="33CCFF"/>
              </a:solidFill>
            </a:endParaRPr>
          </a:p>
        </p:txBody>
      </p:sp>
      <p:pic>
        <p:nvPicPr>
          <p:cNvPr id="6" name="_x154266568" descr="EMB00000e204efe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8" y="2433428"/>
            <a:ext cx="9001156" cy="20036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80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060" y="692696"/>
            <a:ext cx="8352404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</a:t>
            </a:r>
          </a:p>
          <a:p>
            <a:pPr marL="571500" indent="-571500">
              <a:lnSpc>
                <a:spcPct val="200000"/>
              </a:lnSpc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endParaRPr lang="ko-KR" altLang="en-US" sz="2800" dirty="0" smtClean="0">
              <a:solidFill>
                <a:prstClr val="white"/>
              </a:solidFill>
            </a:endParaRPr>
          </a:p>
          <a:p>
            <a:pPr algn="ctr"/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AutoNum type="romanUcPeriod"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</a:rPr>
              <a:t>      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/>
            <a:r>
              <a:rPr lang="ko-KR" altLang="en-US" sz="3200" dirty="0" smtClean="0">
                <a:solidFill>
                  <a:prstClr val="white"/>
                </a:solidFill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</a:rPr>
              <a:t> </a:t>
            </a:r>
          </a:p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4000" dirty="0" smtClean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4000" dirty="0" smtClean="0">
                <a:solidFill>
                  <a:srgbClr val="33CCFF"/>
                </a:solidFill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3624" y="2780928"/>
            <a:ext cx="34740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 smtClean="0">
                <a:solidFill>
                  <a:prstClr val="white"/>
                </a:solidFill>
              </a:rPr>
              <a:t>  음악과 민족 </a:t>
            </a:r>
          </a:p>
          <a:p>
            <a:pPr>
              <a:lnSpc>
                <a:spcPct val="150000"/>
              </a:lnSpc>
            </a:pPr>
            <a:r>
              <a:rPr lang="ko-KR" altLang="en-US" sz="4000" b="1" dirty="0" smtClean="0">
                <a:solidFill>
                  <a:prstClr val="white"/>
                </a:solidFill>
              </a:rPr>
              <a:t>   </a:t>
            </a:r>
            <a:endParaRPr lang="en-US" altLang="ko-KR" sz="4000" b="1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060" y="692696"/>
            <a:ext cx="8352404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</a:t>
            </a:r>
          </a:p>
          <a:p>
            <a:pPr marL="571500" indent="-571500">
              <a:lnSpc>
                <a:spcPct val="200000"/>
              </a:lnSpc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endParaRPr lang="ko-KR" altLang="en-US" sz="2800" dirty="0" smtClean="0">
              <a:solidFill>
                <a:prstClr val="white"/>
              </a:solidFill>
            </a:endParaRPr>
          </a:p>
          <a:p>
            <a:pPr algn="ctr"/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AutoNum type="romanUcPeriod"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</a:rPr>
              <a:t>      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/>
            <a:r>
              <a:rPr lang="ko-KR" altLang="en-US" sz="3200" dirty="0" smtClean="0">
                <a:solidFill>
                  <a:prstClr val="white"/>
                </a:solidFill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</a:rPr>
              <a:t> </a:t>
            </a:r>
          </a:p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4000" dirty="0" smtClean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4000" dirty="0" smtClean="0">
                <a:solidFill>
                  <a:srgbClr val="33CCFF"/>
                </a:solidFill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7784" y="2701369"/>
            <a:ext cx="32928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 smtClean="0">
                <a:solidFill>
                  <a:prstClr val="white"/>
                </a:solidFill>
              </a:rPr>
              <a:t>  음악과 민족</a:t>
            </a:r>
          </a:p>
          <a:p>
            <a:pPr>
              <a:lnSpc>
                <a:spcPct val="150000"/>
              </a:lnSpc>
            </a:pPr>
            <a:r>
              <a:rPr lang="ko-KR" altLang="en-US" sz="4000" b="1" dirty="0" smtClean="0">
                <a:solidFill>
                  <a:prstClr val="white"/>
                </a:solidFill>
              </a:rPr>
              <a:t>   </a:t>
            </a:r>
            <a:endParaRPr lang="en-US" altLang="ko-KR" sz="4000" b="1" dirty="0" smtClean="0">
              <a:solidFill>
                <a:prstClr val="white"/>
              </a:solidFill>
            </a:endParaRPr>
          </a:p>
        </p:txBody>
      </p:sp>
      <p:pic>
        <p:nvPicPr>
          <p:cNvPr id="5" name="Picture 2" descr="C:\Documents and Settings\Administrator\바탕 화면\2010 1학기\2010-03-06 12;10;0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타원 5"/>
          <p:cNvSpPr/>
          <p:nvPr/>
        </p:nvSpPr>
        <p:spPr>
          <a:xfrm>
            <a:off x="2699792" y="476672"/>
            <a:ext cx="2880320" cy="2880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580112" y="404664"/>
            <a:ext cx="2880320" cy="39604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779912" y="3933056"/>
            <a:ext cx="504056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67544" y="4293096"/>
            <a:ext cx="1872208" cy="19442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4283968" y="3933056"/>
            <a:ext cx="1224136" cy="12241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8748464" cy="576064"/>
          </a:xfrm>
          <a:effectLst/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음악과 민족    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4705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white"/>
                </a:solidFill>
              </a:rPr>
              <a:t>  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268760"/>
            <a:ext cx="8640960" cy="9633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19</a:t>
            </a:r>
            <a:r>
              <a:rPr lang="ko-KR" altLang="en-US" sz="2000" dirty="0" smtClean="0">
                <a:solidFill>
                  <a:prstClr val="white"/>
                </a:solidFill>
              </a:rPr>
              <a:t>세기 이후 유럽 각국에 민족주의 운동 활발히 일어남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- </a:t>
            </a:r>
            <a:r>
              <a:rPr lang="ko-KR" altLang="en-US" sz="2000" dirty="0" smtClean="0">
                <a:solidFill>
                  <a:prstClr val="white"/>
                </a:solidFill>
              </a:rPr>
              <a:t>정치적으로는 민족의 독립과 자치권을 얻기 위한 운동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- </a:t>
            </a:r>
            <a:r>
              <a:rPr lang="ko-KR" altLang="en-US" sz="2000" dirty="0" smtClean="0">
                <a:solidFill>
                  <a:prstClr val="white"/>
                </a:solidFill>
              </a:rPr>
              <a:t>문화적으로는 서유럽의 문화 헤게모니에서 벗어나 민족적 정체성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  </a:t>
            </a:r>
            <a:r>
              <a:rPr lang="ko-KR" altLang="en-US" sz="2000" dirty="0" smtClean="0">
                <a:solidFill>
                  <a:prstClr val="white"/>
                </a:solidFill>
              </a:rPr>
              <a:t>찾기 위한 노력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음악 분야에서 이러한 현상은</a:t>
            </a: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서유럽 이외 국가의 음악 발달을 촉진시킴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- </a:t>
            </a:r>
            <a:r>
              <a:rPr lang="ko-KR" altLang="en-US" sz="2000" dirty="0" smtClean="0">
                <a:solidFill>
                  <a:prstClr val="white"/>
                </a:solidFill>
              </a:rPr>
              <a:t>동유럽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</a:rPr>
              <a:t>북유럽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</a:rPr>
              <a:t>남유럽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</a:rPr>
              <a:t>아메리카</a:t>
            </a: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등에서 자국의 민족적 특색과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  </a:t>
            </a:r>
            <a:r>
              <a:rPr lang="ko-KR" altLang="en-US" sz="2000" dirty="0" smtClean="0">
                <a:solidFill>
                  <a:prstClr val="white"/>
                </a:solidFill>
              </a:rPr>
              <a:t>정체성을 음악에 반영하기 위해 노력함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- </a:t>
            </a:r>
            <a:r>
              <a:rPr lang="ko-KR" altLang="en-US" sz="2000" dirty="0" smtClean="0">
                <a:solidFill>
                  <a:prstClr val="white"/>
                </a:solidFill>
              </a:rPr>
              <a:t>이국적이면서 신비로운 음악적 정취 만들어냄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ko-KR" altLang="en-US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8748464" cy="576064"/>
          </a:xfrm>
          <a:effectLst/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러시아   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4705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white"/>
                </a:solidFill>
              </a:rPr>
              <a:t>  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528" y="1124744"/>
            <a:ext cx="8640960" cy="10248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러시아 예술 문화가 나아가야 할 방향을 위한 고민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- </a:t>
            </a:r>
            <a:r>
              <a:rPr lang="ko-KR" altLang="en-US" sz="2000" dirty="0" smtClean="0">
                <a:solidFill>
                  <a:prstClr val="white"/>
                </a:solidFill>
              </a:rPr>
              <a:t>서구 진영</a:t>
            </a:r>
            <a:r>
              <a:rPr lang="en-US" altLang="ko-KR" sz="2000" dirty="0" smtClean="0">
                <a:solidFill>
                  <a:prstClr val="white"/>
                </a:solidFill>
              </a:rPr>
              <a:t>(</a:t>
            </a:r>
            <a:r>
              <a:rPr lang="ko-KR" altLang="en-US" sz="2000" dirty="0" smtClean="0">
                <a:solidFill>
                  <a:prstClr val="white"/>
                </a:solidFill>
              </a:rPr>
              <a:t>서구 유럽 음악 어법을 흡수하여 자신만의 고유한 양식 창조</a:t>
            </a:r>
            <a:r>
              <a:rPr lang="en-US" altLang="ko-KR" sz="2000" dirty="0" smtClean="0">
                <a:solidFill>
                  <a:prstClr val="white"/>
                </a:solidFill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  </a:t>
            </a:r>
            <a:r>
              <a:rPr lang="ko-KR" altLang="en-US" sz="2000" dirty="0" smtClean="0">
                <a:solidFill>
                  <a:prstClr val="white"/>
                </a:solidFill>
              </a:rPr>
              <a:t>민족주의 진영</a:t>
            </a:r>
            <a:r>
              <a:rPr lang="en-US" altLang="ko-KR" sz="2000" dirty="0" smtClean="0">
                <a:solidFill>
                  <a:prstClr val="white"/>
                </a:solidFill>
              </a:rPr>
              <a:t>(</a:t>
            </a:r>
            <a:r>
              <a:rPr lang="ko-KR" altLang="en-US" sz="2000" dirty="0" smtClean="0">
                <a:solidFill>
                  <a:prstClr val="white"/>
                </a:solidFill>
              </a:rPr>
              <a:t>러시아 고유의 민족적 음악 양식 창조</a:t>
            </a:r>
            <a:r>
              <a:rPr lang="en-US" altLang="ko-KR" sz="2000" dirty="0" smtClean="0">
                <a:solidFill>
                  <a:prstClr val="white"/>
                </a:solidFill>
              </a:rPr>
              <a:t>)</a:t>
            </a:r>
            <a:r>
              <a:rPr lang="ko-KR" altLang="en-US" sz="2000" dirty="0" smtClean="0">
                <a:solidFill>
                  <a:prstClr val="white"/>
                </a:solidFill>
              </a:rPr>
              <a:t>의 작곡가 그룹으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  </a:t>
            </a:r>
            <a:r>
              <a:rPr lang="ko-KR" altLang="en-US" sz="2000" dirty="0" smtClean="0">
                <a:solidFill>
                  <a:prstClr val="white"/>
                </a:solidFill>
              </a:rPr>
              <a:t>로 양분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민족주의적 작곡가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smtClean="0">
                <a:solidFill>
                  <a:prstClr val="white"/>
                </a:solidFill>
              </a:rPr>
              <a:t>러시아 </a:t>
            </a:r>
            <a:r>
              <a:rPr lang="en-US" altLang="ko-KR" sz="2000" dirty="0" smtClean="0">
                <a:solidFill>
                  <a:prstClr val="white"/>
                </a:solidFill>
              </a:rPr>
              <a:t>5</a:t>
            </a:r>
            <a:r>
              <a:rPr lang="ko-KR" altLang="en-US" sz="2000" dirty="0" smtClean="0">
                <a:solidFill>
                  <a:prstClr val="white"/>
                </a:solidFill>
              </a:rPr>
              <a:t>인조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-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발라키레프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큐이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보로딘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무소르크스키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림스키</a:t>
            </a:r>
            <a:r>
              <a:rPr lang="en-US" altLang="ko-KR" sz="2000" dirty="0" smtClean="0">
                <a:solidFill>
                  <a:prstClr val="white"/>
                </a:solidFill>
              </a:rPr>
              <a:t>-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코르사코프로</a:t>
            </a:r>
            <a:r>
              <a:rPr lang="ko-KR" altLang="en-US" sz="2000" dirty="0" smtClean="0">
                <a:solidFill>
                  <a:prstClr val="white"/>
                </a:solidFill>
              </a:rPr>
              <a:t> 구성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- </a:t>
            </a:r>
            <a:r>
              <a:rPr lang="ko-KR" altLang="en-US" sz="2000" dirty="0" smtClean="0">
                <a:solidFill>
                  <a:prstClr val="white"/>
                </a:solidFill>
              </a:rPr>
              <a:t>민요 선율과 리듬 등 민속적 재료를 사용하여 러시아 고유의 색채가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  </a:t>
            </a:r>
            <a:r>
              <a:rPr lang="ko-KR" altLang="en-US" sz="2000" dirty="0" smtClean="0">
                <a:solidFill>
                  <a:prstClr val="white"/>
                </a:solidFill>
              </a:rPr>
              <a:t>짙은 음악을 작곡함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서구 음악 전통에 기초한 작곡가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- </a:t>
            </a:r>
            <a:r>
              <a:rPr lang="ko-KR" altLang="en-US" sz="2000" dirty="0" smtClean="0">
                <a:solidFill>
                  <a:prstClr val="white"/>
                </a:solidFill>
              </a:rPr>
              <a:t>차이코프스키</a:t>
            </a:r>
            <a:r>
              <a:rPr lang="en-US" altLang="ko-KR" sz="2000" smtClean="0">
                <a:solidFill>
                  <a:prstClr val="white"/>
                </a:solidFill>
              </a:rPr>
              <a:t>, </a:t>
            </a:r>
            <a:r>
              <a:rPr lang="ko-KR" altLang="en-US" sz="2000" smtClean="0">
                <a:solidFill>
                  <a:prstClr val="white"/>
                </a:solidFill>
              </a:rPr>
              <a:t>루빈슈타인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스크리아빈</a:t>
            </a:r>
            <a:r>
              <a:rPr lang="ko-KR" altLang="en-US" sz="2000" dirty="0" smtClean="0">
                <a:solidFill>
                  <a:prstClr val="white"/>
                </a:solidFill>
              </a:rPr>
              <a:t> 등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- </a:t>
            </a:r>
            <a:r>
              <a:rPr lang="ko-KR" altLang="en-US" sz="2000" dirty="0" smtClean="0">
                <a:solidFill>
                  <a:prstClr val="white"/>
                </a:solidFill>
              </a:rPr>
              <a:t>서구 음악에 기초하고 있으나 러시아 고유의 정서 반영됨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ko-KR" altLang="en-US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060" y="692696"/>
            <a:ext cx="8352404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</a:t>
            </a:r>
          </a:p>
          <a:p>
            <a:pPr marL="571500" indent="-571500">
              <a:lnSpc>
                <a:spcPct val="200000"/>
              </a:lnSpc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endParaRPr lang="ko-KR" altLang="en-US" sz="2800" dirty="0" smtClean="0">
              <a:solidFill>
                <a:prstClr val="white"/>
              </a:solidFill>
            </a:endParaRPr>
          </a:p>
          <a:p>
            <a:pPr algn="ctr"/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AutoNum type="romanUcPeriod"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</a:rPr>
              <a:t>      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/>
            <a:r>
              <a:rPr lang="ko-KR" altLang="en-US" sz="3200" dirty="0" smtClean="0">
                <a:solidFill>
                  <a:prstClr val="white"/>
                </a:solidFill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</a:rPr>
              <a:t> </a:t>
            </a:r>
          </a:p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4000" dirty="0" smtClean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4000" dirty="0" smtClean="0">
                <a:solidFill>
                  <a:srgbClr val="33CCFF"/>
                </a:solidFill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88640"/>
            <a:ext cx="7765524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200" b="1" dirty="0" err="1" smtClean="0">
                <a:solidFill>
                  <a:prstClr val="white"/>
                </a:solidFill>
              </a:rPr>
              <a:t>무소르크스키</a:t>
            </a:r>
            <a:r>
              <a:rPr lang="ko-KR" altLang="en-US" sz="2200" b="1" dirty="0" smtClean="0">
                <a:solidFill>
                  <a:prstClr val="white"/>
                </a:solidFill>
              </a:rPr>
              <a:t> </a:t>
            </a:r>
            <a:r>
              <a:rPr lang="en-US" altLang="ko-KR" sz="2200" b="1" dirty="0" smtClean="0">
                <a:solidFill>
                  <a:prstClr val="white"/>
                </a:solidFill>
              </a:rPr>
              <a:t>&lt;</a:t>
            </a:r>
            <a:r>
              <a:rPr lang="ko-KR" altLang="en-US" sz="2200" b="1" dirty="0" smtClean="0">
                <a:solidFill>
                  <a:prstClr val="white"/>
                </a:solidFill>
              </a:rPr>
              <a:t>전람회의 그림</a:t>
            </a:r>
            <a:r>
              <a:rPr lang="en-US" altLang="ko-KR" sz="2200" b="1" dirty="0" smtClean="0">
                <a:solidFill>
                  <a:prstClr val="white"/>
                </a:solidFill>
              </a:rPr>
              <a:t>&gt;(</a:t>
            </a:r>
            <a:r>
              <a:rPr lang="en-US" altLang="ko-KR" sz="2200" b="1" dirty="0" smtClean="0">
                <a:solidFill>
                  <a:prstClr val="white"/>
                </a:solidFill>
                <a:hlinkClick r:id="rId4"/>
              </a:rPr>
              <a:t>Pictures at an Exhibition</a:t>
            </a:r>
            <a:r>
              <a:rPr lang="en-US" altLang="ko-KR" sz="2200" b="1" dirty="0" smtClean="0">
                <a:solidFill>
                  <a:prstClr val="white"/>
                </a:solidFill>
              </a:rPr>
              <a:t>) </a:t>
            </a:r>
            <a:endParaRPr lang="ko-KR" altLang="en-US" sz="2200" b="1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4000" b="1" dirty="0" smtClean="0">
                <a:solidFill>
                  <a:prstClr val="white"/>
                </a:solidFill>
              </a:rPr>
              <a:t>   </a:t>
            </a:r>
            <a:endParaRPr lang="en-US" altLang="ko-KR" sz="4000" b="1" dirty="0" smtClean="0">
              <a:solidFill>
                <a:prstClr val="white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604" y="1196752"/>
            <a:ext cx="5186676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060" y="692696"/>
            <a:ext cx="8352404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</a:t>
            </a:r>
          </a:p>
          <a:p>
            <a:pPr marL="571500" indent="-571500">
              <a:lnSpc>
                <a:spcPct val="200000"/>
              </a:lnSpc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endParaRPr lang="ko-KR" altLang="en-US" sz="2800" dirty="0" smtClean="0">
              <a:solidFill>
                <a:prstClr val="white"/>
              </a:solidFill>
            </a:endParaRPr>
          </a:p>
          <a:p>
            <a:pPr algn="ctr"/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AutoNum type="romanUcPeriod"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</a:rPr>
              <a:t>      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/>
            <a:r>
              <a:rPr lang="ko-KR" altLang="en-US" sz="3200" dirty="0" smtClean="0">
                <a:solidFill>
                  <a:prstClr val="white"/>
                </a:solidFill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</a:rPr>
              <a:t> </a:t>
            </a:r>
          </a:p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4000" dirty="0" smtClean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4000" dirty="0" smtClean="0">
                <a:solidFill>
                  <a:srgbClr val="33CCFF"/>
                </a:solidFill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2655" y="852388"/>
            <a:ext cx="5261633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200" b="1" dirty="0" smtClean="0">
                <a:solidFill>
                  <a:prstClr val="white"/>
                </a:solidFill>
              </a:rPr>
              <a:t>전람회의 그림 중 </a:t>
            </a:r>
            <a:r>
              <a:rPr lang="en-US" altLang="ko-KR" sz="2200" b="1" dirty="0" smtClean="0">
                <a:solidFill>
                  <a:prstClr val="white"/>
                </a:solidFill>
              </a:rPr>
              <a:t>&lt;</a:t>
            </a:r>
            <a:r>
              <a:rPr lang="ko-KR" altLang="en-US" sz="2200" b="1" dirty="0" smtClean="0">
                <a:solidFill>
                  <a:prstClr val="white"/>
                </a:solidFill>
              </a:rPr>
              <a:t>산책</a:t>
            </a:r>
            <a:r>
              <a:rPr lang="en-US" altLang="ko-KR" sz="2200" b="1" dirty="0" smtClean="0">
                <a:solidFill>
                  <a:prstClr val="white"/>
                </a:solidFill>
              </a:rPr>
              <a:t>&gt;(Promenade) </a:t>
            </a:r>
            <a:endParaRPr lang="ko-KR" altLang="en-US" sz="2200" b="1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4000" b="1" dirty="0" smtClean="0">
                <a:solidFill>
                  <a:prstClr val="white"/>
                </a:solidFill>
              </a:rPr>
              <a:t>   </a:t>
            </a:r>
            <a:endParaRPr lang="en-US" altLang="ko-KR" sz="4000" b="1" dirty="0" smtClean="0">
              <a:solidFill>
                <a:prstClr val="white"/>
              </a:solidFill>
            </a:endParaRPr>
          </a:p>
        </p:txBody>
      </p:sp>
      <p:pic>
        <p:nvPicPr>
          <p:cNvPr id="5" name="_x97795112" descr="EMB000005103e51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6485" y="1916832"/>
            <a:ext cx="8215370" cy="2286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771800" y="5157192"/>
            <a:ext cx="316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* </a:t>
            </a:r>
            <a:r>
              <a:rPr lang="ko-KR" altLang="en-US" b="1" dirty="0" smtClean="0">
                <a:solidFill>
                  <a:schemeClr val="bg1"/>
                </a:solidFill>
              </a:rPr>
              <a:t>성격소품</a:t>
            </a:r>
            <a:r>
              <a:rPr lang="en-US" altLang="ko-KR" b="1" dirty="0" smtClean="0">
                <a:solidFill>
                  <a:schemeClr val="bg1"/>
                </a:solidFill>
              </a:rPr>
              <a:t>(Character Piece)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5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060" y="692696"/>
            <a:ext cx="8352404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</a:t>
            </a:r>
          </a:p>
          <a:p>
            <a:pPr marL="571500" indent="-571500">
              <a:lnSpc>
                <a:spcPct val="200000"/>
              </a:lnSpc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endParaRPr lang="ko-KR" altLang="en-US" sz="2800" dirty="0" smtClean="0">
              <a:solidFill>
                <a:prstClr val="white"/>
              </a:solidFill>
            </a:endParaRPr>
          </a:p>
          <a:p>
            <a:pPr algn="ctr"/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AutoNum type="romanUcPeriod"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</a:rPr>
              <a:t>      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/>
            <a:r>
              <a:rPr lang="ko-KR" altLang="en-US" sz="3200" dirty="0" smtClean="0">
                <a:solidFill>
                  <a:prstClr val="white"/>
                </a:solidFill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</a:rPr>
              <a:t> </a:t>
            </a:r>
          </a:p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4000" dirty="0" smtClean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4000" dirty="0" smtClean="0">
                <a:solidFill>
                  <a:srgbClr val="33CCFF"/>
                </a:solidFill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45597" y="922064"/>
            <a:ext cx="9910085" cy="877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2200" b="1" dirty="0" smtClean="0">
                <a:solidFill>
                  <a:prstClr val="white"/>
                </a:solidFill>
              </a:rPr>
              <a:t>              </a:t>
            </a:r>
            <a:r>
              <a:rPr lang="ko-KR" altLang="en-US" sz="2200" b="1" dirty="0" err="1" smtClean="0">
                <a:solidFill>
                  <a:prstClr val="white"/>
                </a:solidFill>
              </a:rPr>
              <a:t>림스키</a:t>
            </a:r>
            <a:r>
              <a:rPr lang="en-US" altLang="ko-KR" sz="2200" b="1" dirty="0" smtClean="0">
                <a:solidFill>
                  <a:prstClr val="white"/>
                </a:solidFill>
              </a:rPr>
              <a:t>-</a:t>
            </a:r>
            <a:r>
              <a:rPr lang="ko-KR" altLang="en-US" sz="2200" b="1" dirty="0" err="1" smtClean="0">
                <a:solidFill>
                  <a:prstClr val="white"/>
                </a:solidFill>
              </a:rPr>
              <a:t>코르사코프</a:t>
            </a:r>
            <a:r>
              <a:rPr lang="ko-KR" altLang="en-US" sz="2200" b="1" dirty="0" smtClean="0">
                <a:solidFill>
                  <a:prstClr val="white"/>
                </a:solidFill>
              </a:rPr>
              <a:t> </a:t>
            </a:r>
            <a:r>
              <a:rPr lang="en-US" altLang="ko-KR" sz="2200" b="1" dirty="0" smtClean="0">
                <a:solidFill>
                  <a:prstClr val="white"/>
                </a:solidFill>
              </a:rPr>
              <a:t>&lt;</a:t>
            </a:r>
            <a:r>
              <a:rPr lang="ko-KR" altLang="en-US" sz="2200" b="1" dirty="0" err="1" smtClean="0">
                <a:solidFill>
                  <a:prstClr val="white"/>
                </a:solidFill>
              </a:rPr>
              <a:t>세헤라자데</a:t>
            </a:r>
            <a:r>
              <a:rPr lang="en-US" altLang="ko-KR" sz="2200" b="1" dirty="0" smtClean="0">
                <a:solidFill>
                  <a:prstClr val="white"/>
                </a:solidFill>
              </a:rPr>
              <a:t>&gt;(</a:t>
            </a:r>
            <a:r>
              <a:rPr lang="en-US" altLang="ko-KR" sz="2200" b="1" dirty="0" err="1" smtClean="0">
                <a:solidFill>
                  <a:prstClr val="white"/>
                </a:solidFill>
              </a:rPr>
              <a:t>Sheherazade</a:t>
            </a:r>
            <a:r>
              <a:rPr lang="en-US" altLang="ko-KR" sz="2200" b="1" dirty="0" smtClean="0">
                <a:solidFill>
                  <a:prstClr val="white"/>
                </a:solidFill>
              </a:rPr>
              <a:t>) </a:t>
            </a:r>
            <a:r>
              <a:rPr lang="en-US" altLang="ko-KR" sz="2200" b="1" dirty="0" smtClean="0">
                <a:solidFill>
                  <a:prstClr val="white"/>
                </a:solidFill>
                <a:hlinkClick r:id="rId4"/>
              </a:rPr>
              <a:t>3</a:t>
            </a:r>
            <a:r>
              <a:rPr lang="ko-KR" altLang="en-US" sz="2200" b="1" dirty="0" smtClean="0">
                <a:solidFill>
                  <a:prstClr val="white"/>
                </a:solidFill>
                <a:hlinkClick r:id="rId4"/>
              </a:rPr>
              <a:t>악장</a:t>
            </a:r>
            <a:endParaRPr lang="en-US" altLang="ko-KR" sz="2200" b="1" dirty="0" smtClean="0">
              <a:solidFill>
                <a:prstClr val="white"/>
              </a:solidFill>
            </a:endParaRPr>
          </a:p>
          <a:p>
            <a:pPr algn="just">
              <a:lnSpc>
                <a:spcPct val="200000"/>
              </a:lnSpc>
            </a:pPr>
            <a:r>
              <a:rPr lang="en-US" altLang="ko-KR" sz="2200" dirty="0" smtClean="0">
                <a:solidFill>
                  <a:prstClr val="white"/>
                </a:solidFill>
              </a:rPr>
              <a:t>                 1</a:t>
            </a:r>
            <a:r>
              <a:rPr lang="ko-KR" altLang="en-US" sz="2200" dirty="0" smtClean="0">
                <a:solidFill>
                  <a:prstClr val="white"/>
                </a:solidFill>
              </a:rPr>
              <a:t>악장 바다와 </a:t>
            </a:r>
            <a:r>
              <a:rPr lang="ko-KR" altLang="en-US" sz="2200" dirty="0" err="1" smtClean="0">
                <a:solidFill>
                  <a:prstClr val="white"/>
                </a:solidFill>
              </a:rPr>
              <a:t>신바드의</a:t>
            </a:r>
            <a:r>
              <a:rPr lang="ko-KR" altLang="en-US" sz="2200" dirty="0" smtClean="0">
                <a:solidFill>
                  <a:prstClr val="white"/>
                </a:solidFill>
              </a:rPr>
              <a:t> 모험</a:t>
            </a:r>
            <a:endParaRPr lang="en-US" altLang="ko-KR" sz="2200" dirty="0" smtClean="0">
              <a:solidFill>
                <a:prstClr val="white"/>
              </a:solidFill>
            </a:endParaRPr>
          </a:p>
          <a:p>
            <a:pPr algn="just">
              <a:lnSpc>
                <a:spcPct val="200000"/>
              </a:lnSpc>
            </a:pPr>
            <a:r>
              <a:rPr lang="en-US" altLang="ko-KR" sz="2200" dirty="0" smtClean="0">
                <a:solidFill>
                  <a:prstClr val="white"/>
                </a:solidFill>
              </a:rPr>
              <a:t>                 2</a:t>
            </a:r>
            <a:r>
              <a:rPr lang="ko-KR" altLang="en-US" sz="2200" dirty="0" smtClean="0">
                <a:solidFill>
                  <a:prstClr val="white"/>
                </a:solidFill>
              </a:rPr>
              <a:t>악장 </a:t>
            </a:r>
            <a:r>
              <a:rPr lang="ko-KR" altLang="en-US" sz="2200" dirty="0" err="1" smtClean="0">
                <a:solidFill>
                  <a:prstClr val="white"/>
                </a:solidFill>
              </a:rPr>
              <a:t>칼란다르</a:t>
            </a:r>
            <a:r>
              <a:rPr lang="ko-KR" altLang="en-US" sz="2200" dirty="0" smtClean="0">
                <a:solidFill>
                  <a:prstClr val="white"/>
                </a:solidFill>
              </a:rPr>
              <a:t> 왕자 이야기</a:t>
            </a:r>
            <a:endParaRPr lang="en-US" altLang="ko-KR" sz="2200" dirty="0">
              <a:solidFill>
                <a:prstClr val="white"/>
              </a:solidFill>
            </a:endParaRPr>
          </a:p>
          <a:p>
            <a:pPr algn="just">
              <a:lnSpc>
                <a:spcPct val="200000"/>
              </a:lnSpc>
            </a:pPr>
            <a:r>
              <a:rPr lang="en-US" altLang="ko-KR" sz="2200" dirty="0" smtClean="0">
                <a:solidFill>
                  <a:prstClr val="white"/>
                </a:solidFill>
              </a:rPr>
              <a:t>                 3</a:t>
            </a:r>
            <a:r>
              <a:rPr lang="ko-KR" altLang="en-US" sz="2200" dirty="0" smtClean="0">
                <a:solidFill>
                  <a:prstClr val="white"/>
                </a:solidFill>
              </a:rPr>
              <a:t>악장 젊은 왕자와 공주</a:t>
            </a:r>
            <a:endParaRPr lang="en-US" altLang="ko-KR" sz="2200" dirty="0" smtClean="0">
              <a:solidFill>
                <a:prstClr val="white"/>
              </a:solidFill>
            </a:endParaRPr>
          </a:p>
          <a:p>
            <a:pPr algn="just">
              <a:lnSpc>
                <a:spcPct val="200000"/>
              </a:lnSpc>
            </a:pPr>
            <a:r>
              <a:rPr lang="en-US" altLang="ko-KR" sz="2200" dirty="0">
                <a:solidFill>
                  <a:prstClr val="white"/>
                </a:solidFill>
              </a:rPr>
              <a:t> </a:t>
            </a:r>
            <a:r>
              <a:rPr lang="en-US" altLang="ko-KR" sz="2200" dirty="0" smtClean="0">
                <a:solidFill>
                  <a:prstClr val="white"/>
                </a:solidFill>
              </a:rPr>
              <a:t>                4</a:t>
            </a:r>
            <a:r>
              <a:rPr lang="ko-KR" altLang="en-US" sz="2200" dirty="0" smtClean="0">
                <a:solidFill>
                  <a:prstClr val="white"/>
                </a:solidFill>
              </a:rPr>
              <a:t>악장  바그다드의 축제</a:t>
            </a:r>
            <a:r>
              <a:rPr lang="en-US" altLang="ko-KR" sz="2200" dirty="0" smtClean="0">
                <a:solidFill>
                  <a:prstClr val="white"/>
                </a:solidFill>
              </a:rPr>
              <a:t>-</a:t>
            </a:r>
            <a:r>
              <a:rPr lang="ko-KR" altLang="en-US" sz="2200" dirty="0" smtClean="0">
                <a:solidFill>
                  <a:prstClr val="white"/>
                </a:solidFill>
              </a:rPr>
              <a:t>바다</a:t>
            </a:r>
            <a:r>
              <a:rPr lang="en-US" altLang="ko-KR" sz="2200" dirty="0" smtClean="0">
                <a:solidFill>
                  <a:prstClr val="white"/>
                </a:solidFill>
              </a:rPr>
              <a:t>-</a:t>
            </a:r>
            <a:r>
              <a:rPr lang="ko-KR" altLang="en-US" sz="2200" dirty="0" smtClean="0">
                <a:solidFill>
                  <a:prstClr val="white"/>
                </a:solidFill>
              </a:rPr>
              <a:t>청동기사가 있는 바다에서의 난파</a:t>
            </a:r>
            <a:endParaRPr lang="en-US" altLang="ko-KR" sz="2200" dirty="0" smtClean="0">
              <a:solidFill>
                <a:prstClr val="white"/>
              </a:solidFill>
            </a:endParaRPr>
          </a:p>
          <a:p>
            <a:pPr algn="just">
              <a:lnSpc>
                <a:spcPct val="200000"/>
              </a:lnSpc>
            </a:pPr>
            <a:r>
              <a:rPr lang="en-US" altLang="ko-KR" sz="2200" dirty="0">
                <a:solidFill>
                  <a:prstClr val="white"/>
                </a:solidFill>
              </a:rPr>
              <a:t> </a:t>
            </a:r>
            <a:r>
              <a:rPr lang="en-US" altLang="ko-KR" sz="2200" dirty="0" smtClean="0">
                <a:solidFill>
                  <a:prstClr val="white"/>
                </a:solidFill>
              </a:rPr>
              <a:t>               * </a:t>
            </a:r>
            <a:r>
              <a:rPr lang="ko-KR" altLang="en-US" sz="2200" dirty="0" smtClean="0">
                <a:solidFill>
                  <a:prstClr val="white"/>
                </a:solidFill>
              </a:rPr>
              <a:t>교향악적 모음곡</a:t>
            </a:r>
            <a:r>
              <a:rPr lang="en-US" altLang="ko-KR" sz="2200" dirty="0" smtClean="0">
                <a:solidFill>
                  <a:prstClr val="white"/>
                </a:solidFill>
              </a:rPr>
              <a:t>(Symphonic </a:t>
            </a:r>
            <a:r>
              <a:rPr lang="en-US" altLang="ko-KR" sz="2200" dirty="0">
                <a:solidFill>
                  <a:prstClr val="white"/>
                </a:solidFill>
              </a:rPr>
              <a:t>S</a:t>
            </a:r>
            <a:r>
              <a:rPr lang="en-US" altLang="ko-KR" sz="2200" dirty="0" smtClean="0">
                <a:solidFill>
                  <a:prstClr val="white"/>
                </a:solidFill>
              </a:rPr>
              <a:t>uite</a:t>
            </a:r>
            <a:r>
              <a:rPr lang="en-US" altLang="ko-KR" sz="2200" dirty="0">
                <a:solidFill>
                  <a:prstClr val="white"/>
                </a:solidFill>
              </a:rPr>
              <a:t>)</a:t>
            </a:r>
          </a:p>
          <a:p>
            <a:pPr algn="just">
              <a:lnSpc>
                <a:spcPct val="200000"/>
              </a:lnSpc>
            </a:pPr>
            <a:endParaRPr lang="en-US" altLang="ko-KR" sz="2200" dirty="0" smtClean="0">
              <a:solidFill>
                <a:prstClr val="white"/>
              </a:solidFill>
            </a:endParaRPr>
          </a:p>
          <a:p>
            <a:pPr algn="ctr">
              <a:lnSpc>
                <a:spcPct val="200000"/>
              </a:lnSpc>
            </a:pPr>
            <a:endParaRPr lang="en-US" altLang="ko-KR" sz="2200" dirty="0" smtClean="0">
              <a:solidFill>
                <a:prstClr val="white"/>
              </a:solidFill>
            </a:endParaRPr>
          </a:p>
          <a:p>
            <a:pPr algn="ctr">
              <a:lnSpc>
                <a:spcPct val="200000"/>
              </a:lnSpc>
            </a:pPr>
            <a:endParaRPr lang="en-US" altLang="ko-KR" sz="2200" dirty="0" smtClean="0">
              <a:solidFill>
                <a:prstClr val="white"/>
              </a:solidFill>
            </a:endParaRPr>
          </a:p>
          <a:p>
            <a:pPr algn="ctr">
              <a:lnSpc>
                <a:spcPct val="200000"/>
              </a:lnSpc>
            </a:pPr>
            <a:endParaRPr lang="en-US" altLang="ko-KR" sz="2200" dirty="0" smtClean="0">
              <a:solidFill>
                <a:prstClr val="white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2200" dirty="0" smtClean="0">
                <a:solidFill>
                  <a:prstClr val="white"/>
                </a:solidFill>
              </a:rPr>
              <a:t> </a:t>
            </a:r>
            <a:endParaRPr lang="en-US" altLang="ko-KR" sz="22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4000" dirty="0" smtClean="0">
                <a:solidFill>
                  <a:prstClr val="white"/>
                </a:solidFill>
              </a:rPr>
              <a:t>   </a:t>
            </a:r>
            <a:endParaRPr lang="en-US" altLang="ko-KR" sz="40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8748464" cy="576064"/>
          </a:xfrm>
          <a:effectLst/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체코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보헤미아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지방       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4705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white"/>
                </a:solidFill>
              </a:rPr>
              <a:t>  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692696"/>
            <a:ext cx="8640960" cy="12249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스메타나 </a:t>
            </a:r>
            <a:r>
              <a:rPr lang="en-US" altLang="ko-KR" sz="2000" dirty="0" smtClean="0">
                <a:solidFill>
                  <a:prstClr val="white"/>
                </a:solidFill>
              </a:rPr>
              <a:t>&lt;</a:t>
            </a:r>
            <a:r>
              <a:rPr lang="ko-KR" altLang="en-US" sz="2000" dirty="0" smtClean="0">
                <a:solidFill>
                  <a:prstClr val="white"/>
                </a:solidFill>
                <a:hlinkClick r:id="rId5"/>
              </a:rPr>
              <a:t>나의 조국</a:t>
            </a:r>
            <a:r>
              <a:rPr lang="en-US" altLang="ko-KR" sz="2000" dirty="0" smtClean="0">
                <a:solidFill>
                  <a:prstClr val="white"/>
                </a:solidFill>
              </a:rPr>
              <a:t>&gt;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- 6</a:t>
            </a:r>
            <a:r>
              <a:rPr lang="ko-KR" altLang="en-US" sz="2000" dirty="0" smtClean="0">
                <a:solidFill>
                  <a:prstClr val="white"/>
                </a:solidFill>
              </a:rPr>
              <a:t>개의 부분으로 구성된 교향시</a:t>
            </a:r>
            <a:r>
              <a:rPr lang="en-US" altLang="ko-KR" sz="2000" dirty="0" smtClean="0">
                <a:solidFill>
                  <a:prstClr val="white"/>
                </a:solidFill>
              </a:rPr>
              <a:t>(Six </a:t>
            </a:r>
            <a:r>
              <a:rPr lang="en-US" altLang="ko-KR" sz="2000" dirty="0">
                <a:solidFill>
                  <a:prstClr val="white"/>
                </a:solidFill>
              </a:rPr>
              <a:t>S</a:t>
            </a:r>
            <a:r>
              <a:rPr lang="en-US" altLang="ko-KR" sz="2000" dirty="0" smtClean="0">
                <a:solidFill>
                  <a:prstClr val="white"/>
                </a:solidFill>
              </a:rPr>
              <a:t>ymphonic </a:t>
            </a:r>
            <a:r>
              <a:rPr lang="en-US" altLang="ko-KR" sz="2000" dirty="0">
                <a:solidFill>
                  <a:prstClr val="white"/>
                </a:solidFill>
              </a:rPr>
              <a:t>P</a:t>
            </a:r>
            <a:r>
              <a:rPr lang="en-US" altLang="ko-KR" sz="2000" dirty="0" smtClean="0">
                <a:solidFill>
                  <a:prstClr val="white"/>
                </a:solidFill>
              </a:rPr>
              <a:t>oem)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- </a:t>
            </a:r>
            <a:r>
              <a:rPr lang="ko-KR" altLang="en-US" sz="2000" dirty="0" smtClean="0">
                <a:solidFill>
                  <a:prstClr val="white"/>
                </a:solidFill>
              </a:rPr>
              <a:t>제</a:t>
            </a:r>
            <a:r>
              <a:rPr lang="en-US" altLang="ko-KR" sz="2000" dirty="0" smtClean="0">
                <a:solidFill>
                  <a:prstClr val="white"/>
                </a:solidFill>
              </a:rPr>
              <a:t>2</a:t>
            </a:r>
            <a:r>
              <a:rPr lang="ko-KR" altLang="en-US" sz="2000" dirty="0" smtClean="0">
                <a:solidFill>
                  <a:prstClr val="white"/>
                </a:solidFill>
              </a:rPr>
              <a:t>곡 </a:t>
            </a:r>
            <a:r>
              <a:rPr lang="en-US" altLang="ko-KR" sz="2000" dirty="0" smtClean="0">
                <a:solidFill>
                  <a:prstClr val="white"/>
                </a:solidFill>
              </a:rPr>
              <a:t>“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몰다우</a:t>
            </a:r>
            <a:r>
              <a:rPr lang="en-US" altLang="ko-KR" sz="2000" dirty="0" smtClean="0">
                <a:solidFill>
                  <a:prstClr val="white"/>
                </a:solidFill>
              </a:rPr>
              <a:t>”</a:t>
            </a:r>
            <a:r>
              <a:rPr lang="ko-KR" altLang="en-US" sz="2000" dirty="0" smtClean="0">
                <a:solidFill>
                  <a:prstClr val="white"/>
                </a:solidFill>
              </a:rPr>
              <a:t>는 체코의 강을 묘사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- </a:t>
            </a:r>
            <a:r>
              <a:rPr lang="ko-KR" altLang="en-US" sz="2000" dirty="0" smtClean="0">
                <a:solidFill>
                  <a:prstClr val="white"/>
                </a:solidFill>
              </a:rPr>
              <a:t>민요 선율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</a:rPr>
              <a:t>폴카 리듬 등 민속적 소재 반영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드보르작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&lt;</a:t>
            </a:r>
            <a:r>
              <a:rPr lang="ko-KR" altLang="en-US" sz="2000" dirty="0" smtClean="0">
                <a:solidFill>
                  <a:prstClr val="white"/>
                </a:solidFill>
              </a:rPr>
              <a:t>신세계 교향곡</a:t>
            </a:r>
            <a:r>
              <a:rPr lang="en-US" altLang="ko-KR" sz="2000" dirty="0" smtClean="0">
                <a:solidFill>
                  <a:prstClr val="white"/>
                </a:solidFill>
              </a:rPr>
              <a:t>&gt; 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- 3</a:t>
            </a:r>
            <a:r>
              <a:rPr lang="ko-KR" altLang="en-US" sz="2000" dirty="0" smtClean="0">
                <a:solidFill>
                  <a:prstClr val="white"/>
                </a:solidFill>
              </a:rPr>
              <a:t>년 간의 미국 거주기간 동안 작곡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- </a:t>
            </a:r>
            <a:r>
              <a:rPr lang="ko-KR" altLang="en-US" sz="2000" dirty="0" smtClean="0">
                <a:solidFill>
                  <a:prstClr val="white"/>
                </a:solidFill>
              </a:rPr>
              <a:t>미국을 소재로 한 음악이지만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보헤미아</a:t>
            </a:r>
            <a:r>
              <a:rPr lang="ko-KR" altLang="en-US" sz="2000" dirty="0" smtClean="0">
                <a:solidFill>
                  <a:prstClr val="white"/>
                </a:solidFill>
              </a:rPr>
              <a:t> 민족적 색채 드러남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-  </a:t>
            </a:r>
            <a:r>
              <a:rPr lang="en-US" altLang="ko-KR" sz="2000" dirty="0" smtClean="0">
                <a:solidFill>
                  <a:prstClr val="white"/>
                </a:solidFill>
                <a:hlinkClick r:id="rId6"/>
              </a:rPr>
              <a:t>4</a:t>
            </a:r>
            <a:r>
              <a:rPr lang="ko-KR" altLang="en-US" sz="2000" dirty="0" smtClean="0">
                <a:solidFill>
                  <a:prstClr val="white"/>
                </a:solidFill>
                <a:hlinkClick r:id="rId6"/>
              </a:rPr>
              <a:t>악장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ko-KR" altLang="en-US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11199</TotalTime>
  <Words>625</Words>
  <Application>Microsoft Office PowerPoint</Application>
  <PresentationFormat>화면 슬라이드 쇼(4:3)</PresentationFormat>
  <Paragraphs>241</Paragraphs>
  <Slides>13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8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Office 테마</vt:lpstr>
      <vt:lpstr>1_Office 테마</vt:lpstr>
      <vt:lpstr>3_Office 테마</vt:lpstr>
      <vt:lpstr>4_Office 테마</vt:lpstr>
      <vt:lpstr>6_Office 테마</vt:lpstr>
      <vt:lpstr>2_Office 테마</vt:lpstr>
      <vt:lpstr>7_Office 테마</vt:lpstr>
      <vt:lpstr>5_Office 테마</vt:lpstr>
      <vt:lpstr>                    </vt:lpstr>
      <vt:lpstr>PowerPoint 프레젠테이션</vt:lpstr>
      <vt:lpstr>PowerPoint 프레젠테이션</vt:lpstr>
      <vt:lpstr>음악과 민족       </vt:lpstr>
      <vt:lpstr>러시아      </vt:lpstr>
      <vt:lpstr>PowerPoint 프레젠테이션</vt:lpstr>
      <vt:lpstr>PowerPoint 프레젠테이션</vt:lpstr>
      <vt:lpstr>PowerPoint 프레젠테이션</vt:lpstr>
      <vt:lpstr>체코 보헤미아 지방          </vt:lpstr>
      <vt:lpstr>헝가리             </vt:lpstr>
      <vt:lpstr>스페인             </vt:lpstr>
      <vt:lpstr>스칸디나비아        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sky-blue simple template</dc:title>
  <dc:creator>highsentation.com</dc:creator>
  <cp:lastModifiedBy>may00</cp:lastModifiedBy>
  <cp:revision>1391</cp:revision>
  <dcterms:created xsi:type="dcterms:W3CDTF">2011-01-04T12:10:45Z</dcterms:created>
  <dcterms:modified xsi:type="dcterms:W3CDTF">2016-11-20T23:36:46Z</dcterms:modified>
</cp:coreProperties>
</file>