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92" r:id="rId3"/>
    <p:sldMasterId id="2147483840" r:id="rId4"/>
    <p:sldMasterId id="2147483852" r:id="rId5"/>
    <p:sldMasterId id="2147483864" r:id="rId6"/>
    <p:sldMasterId id="2147483876" r:id="rId7"/>
    <p:sldMasterId id="2147483888" r:id="rId8"/>
  </p:sldMasterIdLst>
  <p:notesMasterIdLst>
    <p:notesMasterId r:id="rId21"/>
  </p:notesMasterIdLst>
  <p:handoutMasterIdLst>
    <p:handoutMasterId r:id="rId22"/>
  </p:handoutMasterIdLst>
  <p:sldIdLst>
    <p:sldId id="257" r:id="rId9"/>
    <p:sldId id="443" r:id="rId10"/>
    <p:sldId id="449" r:id="rId11"/>
    <p:sldId id="435" r:id="rId12"/>
    <p:sldId id="448" r:id="rId13"/>
    <p:sldId id="422" r:id="rId14"/>
    <p:sldId id="423" r:id="rId15"/>
    <p:sldId id="424" r:id="rId16"/>
    <p:sldId id="446" r:id="rId17"/>
    <p:sldId id="447" r:id="rId18"/>
    <p:sldId id="445" r:id="rId19"/>
    <p:sldId id="444" r:id="rId20"/>
  </p:sldIdLst>
  <p:sldSz cx="9144000" cy="6858000" type="screen4x3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CCFFFF"/>
    <a:srgbClr val="33CCFF"/>
    <a:srgbClr val="F971D2"/>
    <a:srgbClr val="006699"/>
    <a:srgbClr val="0066CC"/>
    <a:srgbClr val="0099FF"/>
    <a:srgbClr val="D60093"/>
    <a:srgbClr val="0099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1667" autoAdjust="0"/>
  </p:normalViewPr>
  <p:slideViewPr>
    <p:cSldViewPr>
      <p:cViewPr>
        <p:scale>
          <a:sx n="66" d="100"/>
          <a:sy n="66" d="100"/>
        </p:scale>
        <p:origin x="-3186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99CA-627E-4EDE-A253-335D356F66C9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6AA5C-C7DD-4983-8644-BCE523019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97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12302-9938-4B2D-B229-3E539C92A133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54828"/>
            <a:ext cx="5388610" cy="440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614D-7A75-491B-87D3-476A549F8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0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73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9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4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16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46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1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29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6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27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07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05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340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8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77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30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099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06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3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531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985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170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590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039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2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858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14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5191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606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886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8224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270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614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6190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553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267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957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20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18847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180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1065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71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3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youtube.com/watch?v=XiLTwtuBi-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Relationship Id="rId6" Type="http://schemas.openxmlformats.org/officeDocument/2006/relationships/hyperlink" Target="https://www.youtube.com/watch?v=RUAPf_ccobc" TargetMode="External"/><Relationship Id="rId5" Type="http://schemas.openxmlformats.org/officeDocument/2006/relationships/hyperlink" Target="https://www.youtube.com/watch?v=E6rCu2Daeyo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Relationship Id="rId5" Type="http://schemas.openxmlformats.org/officeDocument/2006/relationships/hyperlink" Target="http://www.youtube.com/watch?v=Lrb0dHKJBR4" TargetMode="External"/><Relationship Id="rId4" Type="http://schemas.openxmlformats.org/officeDocument/2006/relationships/hyperlink" Target="http://www.youtube.com/watch?v=nsgdZFIdmeo&amp;feature=rela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z9cZ0wOjQ0" TargetMode="External"/><Relationship Id="rId5" Type="http://schemas.openxmlformats.org/officeDocument/2006/relationships/hyperlink" Target="http://www.youtube.com/watch?v=ZACuF9cRmQ8&amp;feature=related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www.youtube.com/watch?v=YsbrRAgv1b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watch?v=qRE6ychlM00" TargetMode="External"/><Relationship Id="rId5" Type="http://schemas.openxmlformats.org/officeDocument/2006/relationships/hyperlink" Target="http://www.youtube.com/watch?v=mv4cx3C3SZ4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8.xml"/><Relationship Id="rId5" Type="http://schemas.openxmlformats.org/officeDocument/2006/relationships/image" Target="../media/image3.png"/><Relationship Id="rId4" Type="http://schemas.openxmlformats.org/officeDocument/2006/relationships/hyperlink" Target="http://www.youtube.com/watch?v=220ucOAMx8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ww.youtube.com/watch?v=pMAtL7n_-rc" TargetMode="External"/><Relationship Id="rId5" Type="http://schemas.openxmlformats.org/officeDocument/2006/relationships/hyperlink" Target="https://www.youtube.com/watch?v=fPmruHc4S9Q&amp;feature=list_related&amp;playnext=1&amp;list=AVGxdCwVVULXfFEM6Xz9AJXTeGZ2m6U3wV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watch?v=TrytKuC3Z_o" TargetMode="External"/><Relationship Id="rId5" Type="http://schemas.openxmlformats.org/officeDocument/2006/relationships/hyperlink" Target="http://www.youtube.com/watch?v=E2VCwBzGdPM&amp;feature=related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7.xml"/><Relationship Id="rId5" Type="http://schemas.openxmlformats.org/officeDocument/2006/relationships/hyperlink" Target="http://www.youtube.com/watch?v=XiLTwtuBi-o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6672" y="4077072"/>
            <a:ext cx="8711952" cy="2016224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                  </a:t>
            </a:r>
            <a: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/>
            </a:r>
            <a:b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</a:br>
            <a:endParaRPr lang="ko-KR" altLang="en-US" sz="4000" dirty="0">
              <a:solidFill>
                <a:srgbClr val="33CC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8660" y="4082296"/>
            <a:ext cx="47307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고전음악의 이해 </a:t>
            </a:r>
            <a:r>
              <a:rPr lang="en-US" altLang="ko-KR" sz="44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8" y="-387424"/>
            <a:ext cx="9001156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4000" dirty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 smtClean="0">
                <a:solidFill>
                  <a:prstClr val="white"/>
                </a:solidFill>
              </a:rPr>
              <a:t>           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세이커</a:t>
            </a:r>
            <a:r>
              <a:rPr lang="ko-KR" altLang="en-US" sz="2000" dirty="0" smtClean="0">
                <a:solidFill>
                  <a:prstClr val="white"/>
                </a:solidFill>
              </a:rPr>
              <a:t> 교 찬미가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 smtClean="0">
                <a:solidFill>
                  <a:prstClr val="white"/>
                </a:solidFill>
              </a:rPr>
              <a:t>단순한 </a:t>
            </a:r>
            <a:r>
              <a:rPr lang="ko-KR" altLang="en-US" sz="2000" dirty="0">
                <a:solidFill>
                  <a:prstClr val="white"/>
                </a:solidFill>
              </a:rPr>
              <a:t>선</a:t>
            </a:r>
            <a:r>
              <a:rPr lang="ko-KR" altLang="en-US" sz="2000" dirty="0" smtClean="0">
                <a:solidFill>
                  <a:prstClr val="white"/>
                </a:solidFill>
              </a:rPr>
              <a:t>물</a:t>
            </a:r>
            <a:r>
              <a:rPr lang="en-US" altLang="ko-KR" sz="2000" dirty="0" smtClean="0">
                <a:solidFill>
                  <a:prstClr val="white"/>
                </a:solidFill>
              </a:rPr>
              <a:t>”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  </a:t>
            </a:r>
          </a:p>
          <a:p>
            <a:r>
              <a:rPr lang="en-US" altLang="ko-KR" sz="2000" dirty="0" smtClean="0">
                <a:solidFill>
                  <a:srgbClr val="33CCFF"/>
                </a:solidFill>
              </a:rPr>
              <a:t> </a:t>
            </a:r>
            <a:endParaRPr lang="ko-KR" altLang="en-US" sz="2000" dirty="0">
              <a:solidFill>
                <a:srgbClr val="33CCFF"/>
              </a:solidFill>
            </a:endParaRPr>
          </a:p>
        </p:txBody>
      </p:sp>
      <p:pic>
        <p:nvPicPr>
          <p:cNvPr id="3" name="_x154266568" descr="EMB00000e204ef5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340768"/>
            <a:ext cx="8712968" cy="1361594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835696" y="3356992"/>
            <a:ext cx="5804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err="1" smtClean="0">
                <a:solidFill>
                  <a:prstClr val="white"/>
                </a:solidFill>
              </a:rPr>
              <a:t>코플랜드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애팔래치아</a:t>
            </a:r>
            <a:r>
              <a:rPr lang="ko-KR" altLang="en-US" sz="2000" dirty="0" smtClean="0">
                <a:solidFill>
                  <a:prstClr val="white"/>
                </a:solidFill>
              </a:rPr>
              <a:t> 봄</a:t>
            </a:r>
            <a:r>
              <a:rPr lang="en-US" altLang="ko-KR" sz="2000" dirty="0" smtClean="0">
                <a:solidFill>
                  <a:prstClr val="white"/>
                </a:solidFill>
              </a:rPr>
              <a:t>&gt; “</a:t>
            </a:r>
            <a:r>
              <a:rPr lang="ko-KR" altLang="en-US" sz="2000" dirty="0" smtClean="0">
                <a:solidFill>
                  <a:prstClr val="white"/>
                </a:solidFill>
              </a:rPr>
              <a:t>단순한 선물</a:t>
            </a:r>
            <a:r>
              <a:rPr lang="en-US" altLang="ko-KR" sz="2000" dirty="0" smtClean="0">
                <a:solidFill>
                  <a:prstClr val="white"/>
                </a:solidFill>
              </a:rPr>
              <a:t>”</a:t>
            </a:r>
            <a:r>
              <a:rPr lang="ko-KR" altLang="en-US" sz="2000" dirty="0" smtClean="0">
                <a:solidFill>
                  <a:prstClr val="white"/>
                </a:solidFill>
              </a:rPr>
              <a:t>의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카논</a:t>
            </a:r>
            <a:endParaRPr lang="en-US" altLang="ko-KR" sz="2000" dirty="0">
              <a:solidFill>
                <a:prstClr val="white"/>
              </a:solidFill>
            </a:endParaRPr>
          </a:p>
        </p:txBody>
      </p:sp>
      <p:pic>
        <p:nvPicPr>
          <p:cNvPr id="5" name="_x154191672" descr="EMB00000e204ef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4005064"/>
            <a:ext cx="8712968" cy="1719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33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6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남미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124744"/>
            <a:ext cx="8640960" cy="1686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아르헨티나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히나스테라</a:t>
            </a:r>
            <a:r>
              <a:rPr lang="en-US" altLang="ko-KR" sz="2000" dirty="0" smtClean="0">
                <a:solidFill>
                  <a:schemeClr val="bg1"/>
                </a:solidFill>
              </a:rPr>
              <a:t>(Alberto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Ginastera</a:t>
            </a:r>
            <a:r>
              <a:rPr lang="en-US" altLang="ko-KR" sz="2000" dirty="0" smtClean="0">
                <a:solidFill>
                  <a:schemeClr val="bg1"/>
                </a:solidFill>
              </a:rPr>
              <a:t>, 1916-1983), </a:t>
            </a:r>
          </a:p>
          <a:p>
            <a:pPr>
              <a:lnSpc>
                <a:spcPct val="2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</a:rPr>
              <a:t>감상</a:t>
            </a:r>
            <a:r>
              <a:rPr lang="en-US" altLang="ko-KR" sz="2000" dirty="0" smtClean="0">
                <a:solidFill>
                  <a:schemeClr val="bg1"/>
                </a:solidFill>
              </a:rPr>
              <a:t>:  &lt;</a:t>
            </a:r>
            <a:r>
              <a:rPr lang="ko-KR" altLang="en-US" sz="2000" dirty="0" smtClean="0">
                <a:solidFill>
                  <a:schemeClr val="bg1"/>
                </a:solidFill>
              </a:rPr>
              <a:t>아르헨티나 춤곡</a:t>
            </a:r>
            <a:r>
              <a:rPr lang="en-US" altLang="ko-KR" sz="2000" dirty="0" smtClean="0">
                <a:solidFill>
                  <a:schemeClr val="bg1"/>
                </a:solidFill>
              </a:rPr>
              <a:t>&gt;(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Danzas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Argentinas</a:t>
            </a:r>
            <a:r>
              <a:rPr lang="en-US" altLang="ko-KR" sz="2000" dirty="0" smtClean="0">
                <a:solidFill>
                  <a:schemeClr val="bg1"/>
                </a:solidFill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</a:rPr>
              <a:t>중 제</a:t>
            </a:r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  <a:r>
              <a:rPr lang="ko-KR" altLang="en-US" sz="2000" dirty="0" smtClean="0">
                <a:solidFill>
                  <a:schemeClr val="bg1"/>
                </a:solidFill>
              </a:rPr>
              <a:t>곡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          “</a:t>
            </a:r>
            <a:r>
              <a:rPr lang="ko-KR" altLang="en-US" sz="2000" dirty="0" smtClean="0">
                <a:solidFill>
                  <a:schemeClr val="bg1"/>
                </a:solidFill>
                <a:hlinkClick r:id="rId5"/>
              </a:rPr>
              <a:t>우아한 소녀의 춤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피아졸라</a:t>
            </a:r>
            <a:r>
              <a:rPr lang="en-US" altLang="ko-KR" sz="2000" dirty="0" smtClean="0">
                <a:solidFill>
                  <a:schemeClr val="bg1"/>
                </a:solidFill>
              </a:rPr>
              <a:t>(Astor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Piazzolla</a:t>
            </a:r>
            <a:r>
              <a:rPr lang="en-US" altLang="ko-KR" sz="2000" dirty="0" smtClean="0">
                <a:solidFill>
                  <a:schemeClr val="bg1"/>
                </a:solidFill>
              </a:rPr>
              <a:t>, 1921-1992),</a:t>
            </a:r>
          </a:p>
          <a:p>
            <a:pPr>
              <a:lnSpc>
                <a:spcPct val="2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</a:rPr>
              <a:t>감상 </a:t>
            </a:r>
            <a:r>
              <a:rPr lang="en-US" altLang="ko-KR" sz="2000" dirty="0" smtClean="0">
                <a:solidFill>
                  <a:schemeClr val="bg1"/>
                </a:solidFill>
              </a:rPr>
              <a:t>: &lt;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리베르</a:t>
            </a:r>
            <a:r>
              <a:rPr lang="ko-KR" altLang="en-US" sz="2000" dirty="0" smtClean="0">
                <a:solidFill>
                  <a:schemeClr val="bg1"/>
                </a:solidFill>
              </a:rPr>
              <a:t> 탱고</a:t>
            </a:r>
            <a:r>
              <a:rPr lang="en-US" altLang="ko-KR" sz="2000" dirty="0" smtClean="0">
                <a:solidFill>
                  <a:schemeClr val="bg1"/>
                </a:solidFill>
              </a:rPr>
              <a:t>&gt;(</a:t>
            </a:r>
            <a:r>
              <a:rPr lang="en-US" altLang="ko-KR" sz="2000" dirty="0" err="1" smtClean="0">
                <a:solidFill>
                  <a:schemeClr val="bg1"/>
                </a:solidFill>
                <a:hlinkClick r:id="rId6"/>
              </a:rPr>
              <a:t>Libertango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 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8" y="0"/>
            <a:ext cx="9001156" cy="559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4000" dirty="0" smtClean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                   &lt;</a:t>
            </a:r>
            <a:r>
              <a:rPr lang="ko-KR" altLang="en-US" sz="2400" dirty="0" smtClean="0">
                <a:solidFill>
                  <a:prstClr val="white"/>
                </a:solidFill>
              </a:rPr>
              <a:t>다음 주 수업을 위한 과제</a:t>
            </a:r>
            <a:r>
              <a:rPr lang="en-US" altLang="ko-KR" sz="2400" dirty="0" smtClean="0">
                <a:solidFill>
                  <a:prstClr val="white"/>
                </a:solidFill>
              </a:rPr>
              <a:t>&gt;</a:t>
            </a: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400" dirty="0" err="1" smtClean="0">
                <a:solidFill>
                  <a:prstClr val="white"/>
                </a:solidFill>
              </a:rPr>
              <a:t>카논</a:t>
            </a:r>
            <a:r>
              <a:rPr lang="en-US" altLang="ko-KR" sz="2400" dirty="0" smtClean="0">
                <a:solidFill>
                  <a:prstClr val="white"/>
                </a:solidFill>
              </a:rPr>
              <a:t>(Canon)</a:t>
            </a:r>
            <a:r>
              <a:rPr lang="ko-KR" altLang="en-US" sz="2400" dirty="0" smtClean="0">
                <a:solidFill>
                  <a:prstClr val="white"/>
                </a:solidFill>
              </a:rPr>
              <a:t>과 푸가</a:t>
            </a:r>
            <a:r>
              <a:rPr lang="en-US" altLang="ko-KR" sz="2400" dirty="0" smtClean="0">
                <a:solidFill>
                  <a:prstClr val="white"/>
                </a:solidFill>
              </a:rPr>
              <a:t>(Fugue)</a:t>
            </a:r>
            <a:r>
              <a:rPr lang="ko-KR" altLang="en-US" sz="2400" dirty="0" smtClean="0">
                <a:solidFill>
                  <a:prstClr val="white"/>
                </a:solidFill>
              </a:rPr>
              <a:t>를 조사해 보고</a:t>
            </a:r>
            <a:r>
              <a:rPr lang="en-US" altLang="ko-KR" sz="2400" dirty="0" smtClean="0">
                <a:solidFill>
                  <a:prstClr val="white"/>
                </a:solidFill>
              </a:rPr>
              <a:t>, </a:t>
            </a:r>
            <a:r>
              <a:rPr lang="ko-KR" altLang="en-US" sz="2400" dirty="0" smtClean="0">
                <a:solidFill>
                  <a:prstClr val="white"/>
                </a:solidFill>
              </a:rPr>
              <a:t>그 정보에 기초하여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</a:rPr>
              <a:t>아래 링크된 음악을 들어보고 감상 소감을 써 오세요</a:t>
            </a:r>
            <a:r>
              <a:rPr lang="en-US" altLang="ko-KR" sz="2400" dirty="0" smtClean="0">
                <a:solidFill>
                  <a:prstClr val="white"/>
                </a:solidFill>
              </a:rPr>
              <a:t>.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1) J. S. </a:t>
            </a:r>
            <a:r>
              <a:rPr lang="ko-KR" altLang="en-US" sz="2000" dirty="0" smtClean="0">
                <a:solidFill>
                  <a:prstClr val="white"/>
                </a:solidFill>
              </a:rPr>
              <a:t>바흐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음악의 헌정</a:t>
            </a:r>
            <a:r>
              <a:rPr lang="en-US" altLang="ko-KR" sz="2000" dirty="0" smtClean="0">
                <a:solidFill>
                  <a:prstClr val="white"/>
                </a:solidFill>
              </a:rPr>
              <a:t>&gt;(Musical Offering) </a:t>
            </a:r>
            <a:r>
              <a:rPr lang="ko-KR" altLang="en-US" sz="2000" dirty="0" smtClean="0">
                <a:solidFill>
                  <a:prstClr val="white"/>
                </a:solidFill>
              </a:rPr>
              <a:t>중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 smtClean="0">
                <a:solidFill>
                  <a:prstClr val="white"/>
                </a:solidFill>
                <a:hlinkClick r:id="rId4"/>
              </a:rPr>
              <a:t>전조를 통한 </a:t>
            </a:r>
            <a:r>
              <a:rPr lang="ko-KR" altLang="en-US" sz="2000" dirty="0" err="1" smtClean="0">
                <a:solidFill>
                  <a:prstClr val="white"/>
                </a:solidFill>
                <a:hlinkClick r:id="rId4"/>
              </a:rPr>
              <a:t>카논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2) J. S. </a:t>
            </a:r>
            <a:r>
              <a:rPr lang="ko-KR" altLang="en-US" sz="2000" dirty="0" smtClean="0">
                <a:solidFill>
                  <a:prstClr val="white"/>
                </a:solidFill>
              </a:rPr>
              <a:t>바흐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푸가의 기법</a:t>
            </a:r>
            <a:r>
              <a:rPr lang="en-US" altLang="ko-KR" sz="2000" dirty="0" smtClean="0">
                <a:solidFill>
                  <a:prstClr val="white"/>
                </a:solidFill>
              </a:rPr>
              <a:t>&gt;(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The Art of Fugue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  <a:endParaRPr lang="en-US" altLang="ko-KR" sz="20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  </a:t>
            </a:r>
          </a:p>
          <a:p>
            <a:r>
              <a:rPr lang="en-US" altLang="ko-KR" sz="2000" dirty="0" smtClean="0">
                <a:solidFill>
                  <a:srgbClr val="33CCFF"/>
                </a:solidFill>
              </a:rPr>
              <a:t> </a:t>
            </a:r>
            <a:endParaRPr lang="ko-KR" altLang="en-US" sz="20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2701369"/>
            <a:ext cx="32928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음악과 민족</a:t>
            </a: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6064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스페</a:t>
            </a:r>
            <a:r>
              <a:rPr lang="ko-KR" altLang="en-US" sz="2400" b="1" dirty="0">
                <a:solidFill>
                  <a:schemeClr val="bg1"/>
                </a:solidFill>
              </a:rPr>
              <a:t>인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484784"/>
            <a:ext cx="8640960" cy="1240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파야</a:t>
            </a:r>
            <a:r>
              <a:rPr lang="en-US" altLang="ko-KR" sz="2000" dirty="0" smtClean="0">
                <a:solidFill>
                  <a:prstClr val="white"/>
                </a:solidFill>
              </a:rPr>
              <a:t>(Manuel de 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Falla</a:t>
            </a:r>
            <a:r>
              <a:rPr lang="en-US" altLang="ko-KR" sz="2000" dirty="0" smtClean="0">
                <a:solidFill>
                  <a:prstClr val="white"/>
                </a:solidFill>
              </a:rPr>
              <a:t>, 1876-1946) </a:t>
            </a: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&lt;</a:t>
            </a:r>
            <a:r>
              <a:rPr lang="ko-KR" altLang="en-US" sz="2000" dirty="0" smtClean="0">
                <a:solidFill>
                  <a:prstClr val="white"/>
                </a:solidFill>
              </a:rPr>
              <a:t>스페인 춤곡</a:t>
            </a:r>
            <a:r>
              <a:rPr lang="en-US" altLang="ko-KR" sz="2000" dirty="0" smtClean="0">
                <a:solidFill>
                  <a:prstClr val="white"/>
                </a:solidFill>
              </a:rPr>
              <a:t>&gt; – 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Guitar Duo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스페인 춤 리듬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집시 선율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등 민속적 요소 사용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알베니스</a:t>
            </a:r>
            <a:r>
              <a:rPr lang="en-US" altLang="ko-KR" sz="2000" dirty="0" smtClean="0">
                <a:solidFill>
                  <a:prstClr val="white"/>
                </a:solidFill>
              </a:rPr>
              <a:t>(Isaac 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Albéniz</a:t>
            </a:r>
            <a:r>
              <a:rPr lang="en-US" altLang="ko-KR" sz="2000" dirty="0" smtClean="0">
                <a:solidFill>
                  <a:prstClr val="white"/>
                </a:solidFill>
              </a:rPr>
              <a:t>, 1860-1909)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이베리아</a:t>
            </a:r>
            <a:r>
              <a:rPr lang="ko-KR" altLang="en-US" sz="2000" dirty="0" smtClean="0">
                <a:solidFill>
                  <a:prstClr val="white"/>
                </a:solidFill>
              </a:rPr>
              <a:t> 모음곡</a:t>
            </a:r>
            <a:r>
              <a:rPr lang="en-US" altLang="ko-KR" sz="2000" dirty="0" smtClean="0">
                <a:solidFill>
                  <a:prstClr val="white"/>
                </a:solidFill>
              </a:rPr>
              <a:t>&gt; </a:t>
            </a:r>
            <a:r>
              <a:rPr lang="ko-KR" altLang="en-US" sz="2000" dirty="0" smtClean="0">
                <a:solidFill>
                  <a:prstClr val="white"/>
                </a:solidFill>
              </a:rPr>
              <a:t>중 제</a:t>
            </a:r>
            <a:r>
              <a:rPr lang="en-US" altLang="ko-KR" sz="2000" dirty="0" smtClean="0">
                <a:solidFill>
                  <a:prstClr val="white"/>
                </a:solidFill>
              </a:rPr>
              <a:t>2</a:t>
            </a:r>
            <a:r>
              <a:rPr lang="ko-KR" altLang="en-US" sz="2000" dirty="0" smtClean="0">
                <a:solidFill>
                  <a:prstClr val="white"/>
                </a:solidFill>
              </a:rPr>
              <a:t>곡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 smtClean="0">
                <a:solidFill>
                  <a:prstClr val="white"/>
                </a:solidFill>
                <a:hlinkClick r:id="rId6"/>
              </a:rPr>
              <a:t>항구</a:t>
            </a:r>
            <a:r>
              <a:rPr lang="en-US" altLang="ko-KR" sz="2000" dirty="0" smtClean="0">
                <a:solidFill>
                  <a:prstClr val="white"/>
                </a:solidFill>
              </a:rPr>
              <a:t>”(El Puerto)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스페인 춤 리듬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비잔틴 성가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무슬림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헤브라이</a:t>
            </a:r>
            <a:r>
              <a:rPr lang="ko-KR" altLang="en-US" sz="2000" dirty="0" smtClean="0">
                <a:solidFill>
                  <a:prstClr val="white"/>
                </a:solidFill>
              </a:rPr>
              <a:t> 선율 반영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선율 장식 많음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스칸디나비아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65140"/>
            <a:ext cx="8640960" cy="1545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 노르웨이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그리그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Edvard</a:t>
            </a:r>
            <a:r>
              <a:rPr lang="en-US" altLang="ko-KR" sz="2000" dirty="0" smtClean="0">
                <a:solidFill>
                  <a:prstClr val="white"/>
                </a:solidFill>
              </a:rPr>
              <a:t> Grieg),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페르귄트</a:t>
            </a:r>
            <a:r>
              <a:rPr lang="ko-KR" altLang="en-US" sz="2000" dirty="0" smtClean="0">
                <a:solidFill>
                  <a:prstClr val="white"/>
                </a:solidFill>
              </a:rPr>
              <a:t> 모음곡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노르웨이 극작가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입센의</a:t>
            </a:r>
            <a:r>
              <a:rPr lang="ko-KR" altLang="en-US" sz="2000" dirty="0" smtClean="0">
                <a:solidFill>
                  <a:prstClr val="white"/>
                </a:solidFill>
              </a:rPr>
              <a:t> 연극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페르귄트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  <a:r>
              <a:rPr lang="ko-KR" altLang="en-US" sz="2000" dirty="0" smtClean="0">
                <a:solidFill>
                  <a:prstClr val="white"/>
                </a:solidFill>
              </a:rPr>
              <a:t>를 위한 연극 음악으로 작곡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페르귄트</a:t>
            </a:r>
            <a:r>
              <a:rPr lang="ko-KR" altLang="en-US" sz="2000" dirty="0" smtClean="0">
                <a:solidFill>
                  <a:prstClr val="white"/>
                </a:solidFill>
              </a:rPr>
              <a:t> 모음곡</a:t>
            </a:r>
            <a:r>
              <a:rPr lang="en-US" altLang="ko-KR" sz="2000" dirty="0" smtClean="0">
                <a:solidFill>
                  <a:prstClr val="white"/>
                </a:solidFill>
              </a:rPr>
              <a:t>&gt; no. 1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Morning mood</a:t>
            </a:r>
            <a:r>
              <a:rPr lang="en-US" altLang="ko-KR" sz="2000" dirty="0" smtClean="0">
                <a:solidFill>
                  <a:prstClr val="white"/>
                </a:solidFill>
              </a:rPr>
              <a:t>”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핀란드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시벨리우스</a:t>
            </a:r>
            <a:r>
              <a:rPr lang="en-US" altLang="ko-KR" sz="2000" dirty="0" smtClean="0">
                <a:solidFill>
                  <a:prstClr val="white"/>
                </a:solidFill>
              </a:rPr>
              <a:t>(Jean Sibelius), </a:t>
            </a:r>
            <a:r>
              <a:rPr lang="en-US" altLang="ko-KR" sz="2000" dirty="0">
                <a:solidFill>
                  <a:prstClr val="white"/>
                </a:solidFill>
              </a:rPr>
              <a:t>&lt;</a:t>
            </a:r>
            <a:r>
              <a:rPr lang="ko-KR" altLang="en-US" sz="2000" dirty="0">
                <a:solidFill>
                  <a:prstClr val="white"/>
                </a:solidFill>
                <a:hlinkClick r:id="rId6"/>
              </a:rPr>
              <a:t>핀란디아</a:t>
            </a:r>
            <a:r>
              <a:rPr lang="en-US" altLang="ko-KR" sz="2000" dirty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&lt;</a:t>
            </a:r>
            <a:r>
              <a:rPr lang="ko-KR" altLang="en-US" sz="2000" dirty="0" smtClean="0">
                <a:solidFill>
                  <a:prstClr val="white"/>
                </a:solidFill>
              </a:rPr>
              <a:t>바이올린 협주곡 제</a:t>
            </a:r>
            <a:r>
              <a:rPr lang="en-US" altLang="ko-KR" sz="2000" dirty="0" smtClean="0">
                <a:solidFill>
                  <a:prstClr val="white"/>
                </a:solidFill>
              </a:rPr>
              <a:t>47</a:t>
            </a:r>
            <a:r>
              <a:rPr lang="ko-KR" altLang="en-US" sz="2000" dirty="0" smtClean="0">
                <a:solidFill>
                  <a:prstClr val="white"/>
                </a:solidFill>
              </a:rPr>
              <a:t>번</a:t>
            </a:r>
            <a:r>
              <a:rPr lang="en-US" altLang="ko-KR" sz="2000" dirty="0" smtClean="0">
                <a:solidFill>
                  <a:prstClr val="white"/>
                </a:solidFill>
              </a:rPr>
              <a:t>&gt;(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hlinkClick r:id="rId7"/>
              </a:rPr>
              <a:t>Violin Concerto</a:t>
            </a:r>
            <a:r>
              <a:rPr lang="en-US" altLang="ko-KR" sz="2000" dirty="0">
                <a:solidFill>
                  <a:prstClr val="white"/>
                </a:solidFill>
              </a:rPr>
              <a:t>, op. </a:t>
            </a:r>
            <a:r>
              <a:rPr lang="en-US" altLang="ko-KR" sz="2000" dirty="0" smtClean="0">
                <a:solidFill>
                  <a:prstClr val="white"/>
                </a:solidFill>
              </a:rPr>
              <a:t>47) 1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 </a:t>
            </a: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8" y="778985"/>
            <a:ext cx="9001156" cy="301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4000" dirty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              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시벨리우스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핀란디아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  <a:r>
              <a:rPr lang="ko-KR" altLang="en-US" sz="2000" dirty="0" smtClean="0">
                <a:solidFill>
                  <a:prstClr val="white"/>
                </a:solidFill>
              </a:rPr>
              <a:t>의 세 번째 주제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  </a:t>
            </a:r>
          </a:p>
          <a:p>
            <a:r>
              <a:rPr lang="en-US" altLang="ko-KR" sz="2000" dirty="0" smtClean="0">
                <a:solidFill>
                  <a:srgbClr val="33CCFF"/>
                </a:solidFill>
              </a:rPr>
              <a:t> </a:t>
            </a:r>
            <a:endParaRPr lang="ko-KR" altLang="en-US" sz="2000" dirty="0">
              <a:solidFill>
                <a:srgbClr val="33CCFF"/>
              </a:solidFill>
            </a:endParaRPr>
          </a:p>
        </p:txBody>
      </p:sp>
      <p:pic>
        <p:nvPicPr>
          <p:cNvPr id="6" name="_x154266568" descr="EMB00000e204ef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2433428"/>
            <a:ext cx="9001156" cy="2003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67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6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미국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294298"/>
            <a:ext cx="8640960" cy="1409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 초기 미국 외국에서 이주한 이민자들로부터 구성된 이민국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다양한 외국 문화</a:t>
            </a:r>
            <a:r>
              <a:rPr lang="ko-KR" altLang="en-US" sz="2000" dirty="0">
                <a:solidFill>
                  <a:prstClr val="white"/>
                </a:solidFill>
              </a:rPr>
              <a:t>와</a:t>
            </a:r>
            <a:r>
              <a:rPr lang="ko-KR" altLang="en-US" sz="2000" dirty="0" smtClean="0">
                <a:solidFill>
                  <a:prstClr val="white"/>
                </a:solidFill>
              </a:rPr>
              <a:t> 혼합하여 독특한 미국 문화 형성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재즈</a:t>
            </a:r>
            <a:r>
              <a:rPr lang="en-US" altLang="ko-KR" sz="2000" dirty="0" smtClean="0">
                <a:solidFill>
                  <a:prstClr val="white"/>
                </a:solidFill>
              </a:rPr>
              <a:t>(Jazz) 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유럽 전통과 아프리카 전통이 혼합하여 재즈 탄생 </a:t>
            </a: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뉴올리언스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  <a:r>
              <a:rPr lang="ko-KR" altLang="en-US" sz="2000" dirty="0" smtClean="0">
                <a:solidFill>
                  <a:prstClr val="white"/>
                </a:solidFill>
              </a:rPr>
              <a:t>프랑스령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흑인 노예들이 유일하게 공공장소에 모일 수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있도록 허락된 지역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밴드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축제 등 음악활동 즐기며 다양한 음악 양식 혼합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 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6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미국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77914"/>
            <a:ext cx="8640960" cy="1378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white"/>
                </a:solidFill>
              </a:rPr>
              <a:t>래그타임</a:t>
            </a:r>
            <a:r>
              <a:rPr lang="en-US" altLang="ko-KR" sz="2000" dirty="0" smtClean="0">
                <a:solidFill>
                  <a:prstClr val="white"/>
                </a:solidFill>
              </a:rPr>
              <a:t>(Ragtime)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1900</a:t>
            </a:r>
            <a:r>
              <a:rPr lang="ko-KR" altLang="en-US" sz="2000" dirty="0" smtClean="0">
                <a:solidFill>
                  <a:prstClr val="white"/>
                </a:solidFill>
              </a:rPr>
              <a:t>년대 초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뉴올리언스에서</a:t>
            </a:r>
            <a:r>
              <a:rPr lang="ko-KR" altLang="en-US" sz="2000" dirty="0" smtClean="0">
                <a:solidFill>
                  <a:prstClr val="white"/>
                </a:solidFill>
              </a:rPr>
              <a:t> 큰 인기 얻음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유럽과 아프리카 음악적 요소 혼합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  <a:r>
              <a:rPr lang="ko-KR" altLang="en-US" sz="2000" dirty="0" smtClean="0">
                <a:solidFill>
                  <a:prstClr val="white"/>
                </a:solidFill>
              </a:rPr>
              <a:t>왼손 규칙적인 박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오른손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엇박의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>
                <a:solidFill>
                  <a:prstClr val="white"/>
                </a:solidFill>
              </a:rPr>
              <a:t>당김음 리듬이  </a:t>
            </a:r>
            <a:r>
              <a:rPr lang="ko-KR" altLang="en-US" sz="2000" dirty="0" smtClean="0">
                <a:solidFill>
                  <a:prstClr val="white"/>
                </a:solidFill>
              </a:rPr>
              <a:t>특징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 (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  <a:hlinkClick r:id="rId5"/>
              </a:rPr>
              <a:t>The Entertainer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>
                <a:solidFill>
                  <a:prstClr val="white"/>
                </a:solidFill>
              </a:rPr>
              <a:t>스콧</a:t>
            </a:r>
            <a:r>
              <a:rPr lang="ko-KR" altLang="en-US" sz="2000" dirty="0">
                <a:solidFill>
                  <a:prstClr val="white"/>
                </a:solidFill>
              </a:rPr>
              <a:t> </a:t>
            </a:r>
            <a:r>
              <a:rPr lang="ko-KR" altLang="en-US" sz="2000" dirty="0" err="1">
                <a:solidFill>
                  <a:prstClr val="white"/>
                </a:solidFill>
              </a:rPr>
              <a:t>조플린</a:t>
            </a:r>
            <a:r>
              <a:rPr lang="en-US" altLang="ko-KR" sz="2000" dirty="0">
                <a:solidFill>
                  <a:prstClr val="white"/>
                </a:solidFill>
              </a:rPr>
              <a:t>(Scott Joplin)</a:t>
            </a:r>
            <a:r>
              <a:rPr lang="ko-KR" altLang="en-US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>
                <a:solidFill>
                  <a:prstClr val="white"/>
                </a:solidFill>
              </a:rPr>
              <a:t>&lt;</a:t>
            </a:r>
            <a:r>
              <a:rPr lang="ko-KR" altLang="en-US" sz="2000" dirty="0">
                <a:solidFill>
                  <a:prstClr val="white"/>
                </a:solidFill>
              </a:rPr>
              <a:t>단풍잎 </a:t>
            </a:r>
            <a:r>
              <a:rPr lang="ko-KR" altLang="en-US" sz="2000" dirty="0" err="1">
                <a:solidFill>
                  <a:prstClr val="white"/>
                </a:solidFill>
              </a:rPr>
              <a:t>래그</a:t>
            </a:r>
            <a:r>
              <a:rPr lang="en-US" altLang="ko-KR" sz="2000" dirty="0">
                <a:solidFill>
                  <a:prstClr val="white"/>
                </a:solidFill>
              </a:rPr>
              <a:t>&gt;(</a:t>
            </a:r>
            <a:r>
              <a:rPr lang="en-US" altLang="ko-KR" sz="2000" dirty="0">
                <a:solidFill>
                  <a:prstClr val="white"/>
                </a:solidFill>
                <a:hlinkClick r:id="rId6"/>
              </a:rPr>
              <a:t>Maple Leaf Rag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블루스</a:t>
            </a:r>
            <a:r>
              <a:rPr lang="en-US" altLang="ko-KR" sz="2000" dirty="0" smtClean="0">
                <a:solidFill>
                  <a:prstClr val="white"/>
                </a:solidFill>
              </a:rPr>
              <a:t>(Blues)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“The Blues” - </a:t>
            </a:r>
            <a:r>
              <a:rPr lang="ko-KR" altLang="en-US" sz="2000" dirty="0" smtClean="0">
                <a:solidFill>
                  <a:prstClr val="white"/>
                </a:solidFill>
              </a:rPr>
              <a:t>울적함이라는 의미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미국 이주 흑인들의 괴롭고 고달픈 인생살이의 음악적 승화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노동요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종교적 영가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ko-KR" altLang="en-US" sz="2000" dirty="0" smtClean="0">
                <a:solidFill>
                  <a:prstClr val="white"/>
                </a:solidFill>
              </a:rPr>
              <a:t>흑인 영가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  <a:r>
              <a:rPr lang="ko-KR" altLang="en-US" sz="2000" dirty="0" smtClean="0">
                <a:solidFill>
                  <a:prstClr val="white"/>
                </a:solidFill>
              </a:rPr>
              <a:t>등으로 부터 발전한 장르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베시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스미스</a:t>
            </a:r>
            <a:r>
              <a:rPr lang="en-US" altLang="ko-KR" sz="2000" dirty="0" smtClean="0">
                <a:solidFill>
                  <a:prstClr val="white"/>
                </a:solidFill>
              </a:rPr>
              <a:t>(Bessie Smith)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&lt;Lost Your Head Blues&gt;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 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6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미국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04740"/>
            <a:ext cx="8640960" cy="1717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1920</a:t>
            </a:r>
            <a:r>
              <a:rPr lang="ko-KR" altLang="en-US" sz="2000" dirty="0" smtClean="0">
                <a:solidFill>
                  <a:prstClr val="white"/>
                </a:solidFill>
              </a:rPr>
              <a:t>년대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뉴올리언스</a:t>
            </a:r>
            <a:r>
              <a:rPr lang="ko-KR" altLang="en-US" sz="2000" dirty="0" smtClean="0">
                <a:solidFill>
                  <a:prstClr val="white"/>
                </a:solidFill>
              </a:rPr>
              <a:t> 재즈</a:t>
            </a:r>
            <a:r>
              <a:rPr lang="en-US" altLang="ko-KR" sz="2000" dirty="0" smtClean="0">
                <a:solidFill>
                  <a:prstClr val="white"/>
                </a:solidFill>
              </a:rPr>
              <a:t>(Jazz)</a:t>
            </a: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재즈는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래그타임과</a:t>
            </a:r>
            <a:r>
              <a:rPr lang="ko-KR" altLang="en-US" sz="2000" dirty="0" smtClean="0">
                <a:solidFill>
                  <a:prstClr val="white"/>
                </a:solidFill>
              </a:rPr>
              <a:t> 블루스가 결합된 형태로 시작됨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 smtClean="0">
                <a:solidFill>
                  <a:prstClr val="white"/>
                </a:solidFill>
              </a:rPr>
              <a:t>젤리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롤</a:t>
            </a:r>
            <a:r>
              <a:rPr lang="en-US" altLang="ko-KR" sz="2000" dirty="0" smtClean="0">
                <a:solidFill>
                  <a:prstClr val="white"/>
                </a:solidFill>
              </a:rPr>
              <a:t>”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모튼</a:t>
            </a:r>
            <a:r>
              <a:rPr lang="en-US" altLang="ko-KR" sz="2000" dirty="0" smtClean="0">
                <a:solidFill>
                  <a:prstClr val="white"/>
                </a:solidFill>
              </a:rPr>
              <a:t>, “</a:t>
            </a:r>
            <a:r>
              <a:rPr lang="ko-KR" altLang="en-US" sz="2000" dirty="0" smtClean="0">
                <a:solidFill>
                  <a:prstClr val="white"/>
                </a:solidFill>
              </a:rPr>
              <a:t>킹</a:t>
            </a:r>
            <a:r>
              <a:rPr lang="en-US" altLang="ko-KR" sz="2000" dirty="0" smtClean="0">
                <a:solidFill>
                  <a:prstClr val="white"/>
                </a:solidFill>
              </a:rPr>
              <a:t>”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올리버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루이</a:t>
            </a:r>
            <a:r>
              <a:rPr lang="ko-KR" altLang="en-US" sz="2000" dirty="0" smtClean="0">
                <a:solidFill>
                  <a:prstClr val="white"/>
                </a:solidFill>
              </a:rPr>
              <a:t> 암스트롱 등의 주요 음악가들에 의해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밴드 형태로 발달  </a:t>
            </a:r>
            <a:r>
              <a:rPr lang="en-US" altLang="ko-KR" sz="2000" dirty="0" smtClean="0">
                <a:solidFill>
                  <a:schemeClr val="bg1"/>
                </a:solidFill>
              </a:rPr>
              <a:t>Louis </a:t>
            </a:r>
            <a:r>
              <a:rPr lang="en-US" altLang="ko-KR" sz="2000" dirty="0">
                <a:solidFill>
                  <a:schemeClr val="bg1"/>
                </a:solidFill>
              </a:rPr>
              <a:t>Armstrong &lt;</a:t>
            </a:r>
            <a:r>
              <a:rPr lang="en-US" altLang="ko-KR" sz="2000" dirty="0">
                <a:solidFill>
                  <a:schemeClr val="bg1"/>
                </a:solidFill>
                <a:hlinkClick r:id="rId5"/>
              </a:rPr>
              <a:t>What a Wonderful World</a:t>
            </a:r>
            <a:r>
              <a:rPr lang="en-US" altLang="ko-KR" sz="20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1930</a:t>
            </a:r>
            <a:r>
              <a:rPr lang="ko-KR" altLang="en-US" sz="2000" dirty="0" smtClean="0">
                <a:solidFill>
                  <a:prstClr val="white"/>
                </a:solidFill>
              </a:rPr>
              <a:t>년대 스윙</a:t>
            </a:r>
            <a:r>
              <a:rPr lang="en-US" altLang="ko-KR" sz="2000" dirty="0">
                <a:solidFill>
                  <a:prstClr val="white"/>
                </a:solidFill>
              </a:rPr>
              <a:t>(Swing)</a:t>
            </a:r>
            <a:r>
              <a:rPr lang="ko-KR" altLang="en-US" sz="2000" dirty="0">
                <a:solidFill>
                  <a:prstClr val="white"/>
                </a:solidFill>
              </a:rPr>
              <a:t> </a:t>
            </a: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스윙시대가 열리면서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빅</a:t>
            </a:r>
            <a:r>
              <a:rPr lang="ko-KR" altLang="en-US" sz="2000" dirty="0" smtClean="0">
                <a:solidFill>
                  <a:prstClr val="white"/>
                </a:solidFill>
              </a:rPr>
              <a:t> 밴드</a:t>
            </a:r>
            <a:r>
              <a:rPr lang="en-US" altLang="ko-KR" sz="2000" dirty="0" smtClean="0">
                <a:solidFill>
                  <a:prstClr val="white"/>
                </a:solidFill>
              </a:rPr>
              <a:t>(Big Band)</a:t>
            </a:r>
            <a:r>
              <a:rPr lang="ko-KR" altLang="en-US" sz="2000" dirty="0" smtClean="0">
                <a:solidFill>
                  <a:prstClr val="white"/>
                </a:solidFill>
              </a:rPr>
              <a:t>들이 생겨남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미국 전역에 퍼져나가 댄스 홀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무도장 등에서 중요한 음악 공급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ko-KR" altLang="en-US" sz="2000" dirty="0">
                <a:solidFill>
                  <a:prstClr val="white"/>
                </a:solidFill>
              </a:rPr>
              <a:t>밴드 섹션은 </a:t>
            </a:r>
            <a:r>
              <a:rPr lang="ko-KR" altLang="en-US" sz="2000" dirty="0" err="1">
                <a:solidFill>
                  <a:prstClr val="white"/>
                </a:solidFill>
              </a:rPr>
              <a:t>브라스</a:t>
            </a:r>
            <a:r>
              <a:rPr lang="en-US" altLang="ko-KR" sz="2000" dirty="0">
                <a:solidFill>
                  <a:prstClr val="white"/>
                </a:solidFill>
              </a:rPr>
              <a:t>(</a:t>
            </a:r>
            <a:r>
              <a:rPr lang="ko-KR" altLang="en-US" sz="2000" dirty="0">
                <a:solidFill>
                  <a:prstClr val="white"/>
                </a:solidFill>
              </a:rPr>
              <a:t>트럼펫</a:t>
            </a:r>
            <a:r>
              <a:rPr lang="en-US" altLang="ko-KR" sz="2000" dirty="0">
                <a:solidFill>
                  <a:prstClr val="white"/>
                </a:solidFill>
              </a:rPr>
              <a:t>, </a:t>
            </a:r>
            <a:r>
              <a:rPr lang="ko-KR" altLang="en-US" sz="2000" dirty="0">
                <a:solidFill>
                  <a:prstClr val="white"/>
                </a:solidFill>
              </a:rPr>
              <a:t>트롬본</a:t>
            </a:r>
            <a:r>
              <a:rPr lang="en-US" altLang="ko-KR" sz="2000" dirty="0">
                <a:solidFill>
                  <a:prstClr val="white"/>
                </a:solidFill>
              </a:rPr>
              <a:t>), </a:t>
            </a:r>
            <a:r>
              <a:rPr lang="ko-KR" altLang="en-US" sz="2000" dirty="0">
                <a:solidFill>
                  <a:prstClr val="white"/>
                </a:solidFill>
              </a:rPr>
              <a:t>리드</a:t>
            </a:r>
            <a:r>
              <a:rPr lang="en-US" altLang="ko-KR" sz="2000" dirty="0">
                <a:solidFill>
                  <a:prstClr val="white"/>
                </a:solidFill>
              </a:rPr>
              <a:t>(</a:t>
            </a:r>
            <a:r>
              <a:rPr lang="ko-KR" altLang="en-US" sz="2000" dirty="0">
                <a:solidFill>
                  <a:prstClr val="white"/>
                </a:solidFill>
              </a:rPr>
              <a:t>클라리넷</a:t>
            </a:r>
            <a:r>
              <a:rPr lang="en-US" altLang="ko-KR" sz="2000" dirty="0">
                <a:solidFill>
                  <a:prstClr val="white"/>
                </a:solidFill>
              </a:rPr>
              <a:t>, </a:t>
            </a:r>
            <a:r>
              <a:rPr lang="ko-KR" altLang="en-US" sz="2000" dirty="0">
                <a:solidFill>
                  <a:prstClr val="white"/>
                </a:solidFill>
              </a:rPr>
              <a:t>색소폰</a:t>
            </a:r>
            <a:r>
              <a:rPr lang="en-US" altLang="ko-KR" sz="2000" dirty="0">
                <a:solidFill>
                  <a:prstClr val="white"/>
                </a:solidFill>
              </a:rPr>
              <a:t>),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리듬</a:t>
            </a:r>
            <a:r>
              <a:rPr lang="en-US" altLang="ko-KR" sz="2000" dirty="0">
                <a:solidFill>
                  <a:prstClr val="white"/>
                </a:solidFill>
              </a:rPr>
              <a:t>(</a:t>
            </a:r>
            <a:r>
              <a:rPr lang="ko-KR" altLang="en-US" sz="2000" dirty="0">
                <a:solidFill>
                  <a:prstClr val="white"/>
                </a:solidFill>
              </a:rPr>
              <a:t>피아노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드럼</a:t>
            </a:r>
            <a:r>
              <a:rPr lang="en-US" altLang="ko-KR" sz="2000" dirty="0">
                <a:solidFill>
                  <a:prstClr val="white"/>
                </a:solidFill>
              </a:rPr>
              <a:t>, </a:t>
            </a:r>
            <a:r>
              <a:rPr lang="ko-KR" altLang="en-US" sz="2000" dirty="0">
                <a:solidFill>
                  <a:prstClr val="white"/>
                </a:solidFill>
              </a:rPr>
              <a:t>기타</a:t>
            </a:r>
            <a:r>
              <a:rPr lang="en-US" altLang="ko-KR" sz="2000" dirty="0">
                <a:solidFill>
                  <a:prstClr val="white"/>
                </a:solidFill>
              </a:rPr>
              <a:t>, </a:t>
            </a:r>
            <a:r>
              <a:rPr lang="ko-KR" altLang="en-US" sz="2000" dirty="0">
                <a:solidFill>
                  <a:prstClr val="white"/>
                </a:solidFill>
              </a:rPr>
              <a:t>더블베이스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  <a:r>
              <a:rPr lang="ko-KR" altLang="en-US" sz="2000" dirty="0" smtClean="0">
                <a:solidFill>
                  <a:prstClr val="white"/>
                </a:solidFill>
              </a:rPr>
              <a:t>으로 구성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스윙 밴드 대표적 리더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듀크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엘링턴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배니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굿맨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r>
              <a:rPr lang="en-US" altLang="ko-KR" sz="2000" dirty="0">
                <a:solidFill>
                  <a:schemeClr val="bg1"/>
                </a:solidFill>
              </a:rPr>
              <a:t>Duke Ellington &lt;</a:t>
            </a:r>
            <a:r>
              <a:rPr lang="en-US" altLang="ko-KR" sz="2000" dirty="0">
                <a:solidFill>
                  <a:schemeClr val="bg1"/>
                </a:solidFill>
                <a:hlinkClick r:id="rId6"/>
              </a:rPr>
              <a:t>Satin</a:t>
            </a:r>
            <a:r>
              <a:rPr lang="ko-KR" altLang="en-US" sz="2000" dirty="0">
                <a:solidFill>
                  <a:schemeClr val="bg1"/>
                </a:solidFill>
                <a:hlinkClick r:id="rId6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hlinkClick r:id="rId6"/>
              </a:rPr>
              <a:t>Doll</a:t>
            </a:r>
            <a:r>
              <a:rPr lang="en-US" altLang="ko-KR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 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97" y="-7211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미국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04739"/>
            <a:ext cx="8640960" cy="1694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err="1" smtClean="0">
                <a:solidFill>
                  <a:prstClr val="white"/>
                </a:solidFill>
              </a:rPr>
              <a:t>코플랜드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Aron</a:t>
            </a:r>
            <a:r>
              <a:rPr lang="en-US" altLang="ko-KR" sz="2000" dirty="0" smtClean="0">
                <a:solidFill>
                  <a:prstClr val="white"/>
                </a:solidFill>
              </a:rPr>
              <a:t> Copland), 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애팔래치아의</a:t>
            </a:r>
            <a:r>
              <a:rPr lang="ko-KR" altLang="en-US" sz="2000" dirty="0" smtClean="0">
                <a:solidFill>
                  <a:prstClr val="white"/>
                </a:solidFill>
              </a:rPr>
              <a:t> 봄</a:t>
            </a:r>
            <a:r>
              <a:rPr lang="en-US" altLang="ko-KR" sz="2000" dirty="0" smtClean="0">
                <a:solidFill>
                  <a:prstClr val="white"/>
                </a:solidFill>
              </a:rPr>
              <a:t>&gt;(</a:t>
            </a:r>
            <a:r>
              <a:rPr lang="en-US" altLang="ko-KR" sz="2000" dirty="0">
                <a:solidFill>
                  <a:prstClr val="white"/>
                </a:solidFill>
                <a:hlinkClick r:id="rId5"/>
              </a:rPr>
              <a:t>Appalachian 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Spring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marL="0" lvl="1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“</a:t>
            </a:r>
            <a:r>
              <a:rPr lang="ko-KR" altLang="en-US" dirty="0">
                <a:solidFill>
                  <a:prstClr val="white"/>
                </a:solidFill>
              </a:rPr>
              <a:t>미국적인 것</a:t>
            </a:r>
            <a:r>
              <a:rPr lang="en-US" altLang="ko-KR" dirty="0">
                <a:solidFill>
                  <a:prstClr val="white"/>
                </a:solidFill>
              </a:rPr>
              <a:t>”</a:t>
            </a:r>
            <a:r>
              <a:rPr lang="ko-KR" altLang="en-US" dirty="0">
                <a:solidFill>
                  <a:prstClr val="white"/>
                </a:solidFill>
              </a:rPr>
              <a:t>을 음악에 </a:t>
            </a:r>
            <a:r>
              <a:rPr lang="ko-KR" altLang="en-US" dirty="0" smtClean="0">
                <a:solidFill>
                  <a:prstClr val="white"/>
                </a:solidFill>
              </a:rPr>
              <a:t>표현하려고 노력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0" lvl="1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</a:rPr>
              <a:t>서유럽의 어법과 미국적 요소 결합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0" lvl="1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 err="1" smtClean="0">
                <a:solidFill>
                  <a:prstClr val="white"/>
                </a:solidFill>
              </a:rPr>
              <a:t>애팔래치아는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미국 동부 대서양 연안에 있는 산맥 </a:t>
            </a:r>
            <a:r>
              <a:rPr lang="ko-KR" altLang="en-US" dirty="0" smtClean="0">
                <a:solidFill>
                  <a:prstClr val="white"/>
                </a:solidFill>
              </a:rPr>
              <a:t>이름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0" lvl="1">
              <a:lnSpc>
                <a:spcPct val="2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en-US" altLang="ko-KR" dirty="0">
                <a:solidFill>
                  <a:prstClr val="white"/>
                </a:solidFill>
              </a:rPr>
              <a:t>- </a:t>
            </a:r>
            <a:r>
              <a:rPr lang="ko-KR" altLang="en-US" dirty="0">
                <a:solidFill>
                  <a:prstClr val="white"/>
                </a:solidFill>
              </a:rPr>
              <a:t>산악지방의 농민들의 생활을 </a:t>
            </a:r>
            <a:r>
              <a:rPr lang="ko-KR" altLang="en-US" dirty="0" smtClean="0">
                <a:solidFill>
                  <a:prstClr val="white"/>
                </a:solidFill>
              </a:rPr>
              <a:t>묘사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0" lvl="1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</a:rPr>
              <a:t>민요 선율</a:t>
            </a:r>
            <a:r>
              <a:rPr lang="en-US" altLang="ko-KR" dirty="0" smtClean="0">
                <a:solidFill>
                  <a:prstClr val="white"/>
                </a:solidFill>
              </a:rPr>
              <a:t>(</a:t>
            </a:r>
            <a:r>
              <a:rPr lang="ko-KR" altLang="en-US" dirty="0" err="1" smtClean="0">
                <a:solidFill>
                  <a:prstClr val="white"/>
                </a:solidFill>
              </a:rPr>
              <a:t>세이커</a:t>
            </a:r>
            <a:r>
              <a:rPr lang="ko-KR" altLang="en-US" dirty="0" smtClean="0">
                <a:solidFill>
                  <a:prstClr val="white"/>
                </a:solidFill>
              </a:rPr>
              <a:t> 교의 찬미가 </a:t>
            </a:r>
            <a:r>
              <a:rPr lang="en-US" altLang="ko-KR" dirty="0" smtClean="0">
                <a:solidFill>
                  <a:prstClr val="white"/>
                </a:solidFill>
              </a:rPr>
              <a:t>“Simple Gift”)</a:t>
            </a:r>
            <a:r>
              <a:rPr lang="ko-KR" altLang="en-US" dirty="0" smtClean="0">
                <a:solidFill>
                  <a:prstClr val="white"/>
                </a:solidFill>
              </a:rPr>
              <a:t>을 사용하여 지방색 표현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0" lvl="1">
              <a:lnSpc>
                <a:spcPct val="2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endParaRPr lang="en-US" altLang="ko-KR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 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11234</TotalTime>
  <Words>739</Words>
  <Application>Microsoft Office PowerPoint</Application>
  <PresentationFormat>화면 슬라이드 쇼(4:3)</PresentationFormat>
  <Paragraphs>255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Office 테마</vt:lpstr>
      <vt:lpstr>1_Office 테마</vt:lpstr>
      <vt:lpstr>2_Office 테마</vt:lpstr>
      <vt:lpstr>6_Office 테마</vt:lpstr>
      <vt:lpstr>3_Office 테마</vt:lpstr>
      <vt:lpstr>4_Office 테마</vt:lpstr>
      <vt:lpstr>5_Office 테마</vt:lpstr>
      <vt:lpstr>7_Office 테마</vt:lpstr>
      <vt:lpstr>                    </vt:lpstr>
      <vt:lpstr>PowerPoint 프레젠테이션</vt:lpstr>
      <vt:lpstr>스페인             </vt:lpstr>
      <vt:lpstr>스칸디나비아        </vt:lpstr>
      <vt:lpstr>PowerPoint 프레젠테이션</vt:lpstr>
      <vt:lpstr>미국         </vt:lpstr>
      <vt:lpstr>미국         </vt:lpstr>
      <vt:lpstr>미국         </vt:lpstr>
      <vt:lpstr>미국         </vt:lpstr>
      <vt:lpstr>PowerPoint 프레젠테이션</vt:lpstr>
      <vt:lpstr>남미        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sky-blue simple template</dc:title>
  <dc:creator>highsentation.com</dc:creator>
  <cp:lastModifiedBy>may00</cp:lastModifiedBy>
  <cp:revision>1392</cp:revision>
  <dcterms:created xsi:type="dcterms:W3CDTF">2011-01-04T12:10:45Z</dcterms:created>
  <dcterms:modified xsi:type="dcterms:W3CDTF">2016-11-27T16:54:55Z</dcterms:modified>
</cp:coreProperties>
</file>