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852" r:id="rId3"/>
    <p:sldMasterId id="2147483864" r:id="rId4"/>
    <p:sldMasterId id="2147483876" r:id="rId5"/>
    <p:sldMasterId id="2147483888" r:id="rId6"/>
    <p:sldMasterId id="2147483912" r:id="rId7"/>
    <p:sldMasterId id="2147483924" r:id="rId8"/>
    <p:sldMasterId id="2147483936" r:id="rId9"/>
  </p:sldMasterIdLst>
  <p:notesMasterIdLst>
    <p:notesMasterId r:id="rId23"/>
  </p:notesMasterIdLst>
  <p:handoutMasterIdLst>
    <p:handoutMasterId r:id="rId24"/>
  </p:handoutMasterIdLst>
  <p:sldIdLst>
    <p:sldId id="257" r:id="rId10"/>
    <p:sldId id="418" r:id="rId11"/>
    <p:sldId id="444" r:id="rId12"/>
    <p:sldId id="445" r:id="rId13"/>
    <p:sldId id="446" r:id="rId14"/>
    <p:sldId id="440" r:id="rId15"/>
    <p:sldId id="431" r:id="rId16"/>
    <p:sldId id="441" r:id="rId17"/>
    <p:sldId id="442" r:id="rId18"/>
    <p:sldId id="432" r:id="rId19"/>
    <p:sldId id="437" r:id="rId20"/>
    <p:sldId id="433" r:id="rId21"/>
    <p:sldId id="443" r:id="rId22"/>
  </p:sldIdLst>
  <p:sldSz cx="9144000" cy="6858000" type="screen4x3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CFFFF"/>
    <a:srgbClr val="33CCFF"/>
    <a:srgbClr val="F971D2"/>
    <a:srgbClr val="006699"/>
    <a:srgbClr val="0066CC"/>
    <a:srgbClr val="0099FF"/>
    <a:srgbClr val="D60093"/>
    <a:srgbClr val="0099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1667" autoAdjust="0"/>
  </p:normalViewPr>
  <p:slideViewPr>
    <p:cSldViewPr>
      <p:cViewPr>
        <p:scale>
          <a:sx n="69" d="100"/>
          <a:sy n="69" d="100"/>
        </p:scale>
        <p:origin x="-3096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9CA-627E-4EDE-A253-335D356F66C9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AA5C-C7DD-4983-8644-BCE523019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97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2302-9938-4B2D-B229-3E539C92A133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614D-7A75-491B-87D3-476A549F8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0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7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6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4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1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2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7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7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05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://www.youtube.com/watch?v=nsgdZFIdmeo&amp;feature=relat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Relationship Id="rId6" Type="http://schemas.openxmlformats.org/officeDocument/2006/relationships/hyperlink" Target="http://www.youtube.com/watch?v=Lrb0dHKJBR4" TargetMode="External"/><Relationship Id="rId5" Type="http://schemas.openxmlformats.org/officeDocument/2006/relationships/hyperlink" Target="http://www.youtube.com/watch?v=pVadl4ocX0M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watch?v=9Em1leM682Y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6.png"/><Relationship Id="rId5" Type="http://schemas.openxmlformats.org/officeDocument/2006/relationships/hyperlink" Target="http://www.youtube.com/watch?v=ZQWsOG7IJA0" TargetMode="External"/><Relationship Id="rId4" Type="http://schemas.openxmlformats.org/officeDocument/2006/relationships/hyperlink" Target="http://www.youtube.com/watch?v=xUHQ2ybTej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672" y="4077072"/>
            <a:ext cx="8711952" cy="201622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                  </a:t>
            </a:r>
            <a: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8660" y="4082296"/>
            <a:ext cx="4730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고전음악의 이해 </a:t>
            </a:r>
            <a:r>
              <a:rPr lang="en-US" altLang="ko-KR" sz="44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46170"/>
            <a:ext cx="8343951" cy="497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 smtClean="0">
                <a:solidFill>
                  <a:prstClr val="white"/>
                </a:solidFill>
              </a:rPr>
              <a:t>         바흐 </a:t>
            </a:r>
            <a:r>
              <a:rPr lang="en-US" altLang="ko-KR" sz="2200" dirty="0" smtClean="0">
                <a:solidFill>
                  <a:prstClr val="white"/>
                </a:solidFill>
              </a:rPr>
              <a:t>&lt;</a:t>
            </a:r>
            <a:r>
              <a:rPr lang="ko-KR" altLang="en-US" sz="2200" dirty="0" smtClean="0">
                <a:solidFill>
                  <a:prstClr val="white"/>
                </a:solidFill>
              </a:rPr>
              <a:t>음악의 헌정</a:t>
            </a:r>
            <a:r>
              <a:rPr lang="en-US" altLang="ko-KR" sz="2200" dirty="0" smtClean="0">
                <a:solidFill>
                  <a:prstClr val="white"/>
                </a:solidFill>
              </a:rPr>
              <a:t>&gt; </a:t>
            </a:r>
            <a:r>
              <a:rPr lang="ko-KR" altLang="en-US" sz="2200" dirty="0" smtClean="0">
                <a:solidFill>
                  <a:prstClr val="white"/>
                </a:solidFill>
              </a:rPr>
              <a:t>중 </a:t>
            </a:r>
            <a:r>
              <a:rPr lang="en-US" altLang="ko-KR" sz="2200" dirty="0" smtClean="0">
                <a:solidFill>
                  <a:prstClr val="white"/>
                </a:solidFill>
              </a:rPr>
              <a:t>“</a:t>
            </a:r>
            <a:r>
              <a:rPr lang="ko-KR" altLang="en-US" sz="2200" dirty="0" smtClean="0">
                <a:solidFill>
                  <a:prstClr val="white"/>
                </a:solidFill>
                <a:hlinkClick r:id="rId4"/>
              </a:rPr>
              <a:t>전조를 통한 </a:t>
            </a:r>
            <a:r>
              <a:rPr lang="ko-KR" altLang="en-US" sz="2200" dirty="0" err="1" smtClean="0">
                <a:solidFill>
                  <a:prstClr val="white"/>
                </a:solidFill>
                <a:hlinkClick r:id="rId4"/>
              </a:rPr>
              <a:t>카논</a:t>
            </a:r>
            <a:r>
              <a:rPr lang="en-US" altLang="ko-KR" sz="2200" dirty="0" smtClean="0">
                <a:solidFill>
                  <a:prstClr val="white"/>
                </a:solidFill>
              </a:rPr>
              <a:t>“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전조를 통해 한 음씩 상승하는 이도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카논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C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 곡 </a:t>
            </a:r>
            <a:r>
              <a:rPr lang="en-US" altLang="ko-KR" sz="2000" dirty="0" smtClean="0">
                <a:solidFill>
                  <a:prstClr val="white"/>
                </a:solidFill>
              </a:rPr>
              <a:t>–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D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 </a:t>
            </a:r>
            <a:r>
              <a:rPr lang="en-US" altLang="ko-KR" sz="2000" dirty="0" smtClean="0">
                <a:solidFill>
                  <a:prstClr val="white"/>
                </a:solidFill>
              </a:rPr>
              <a:t>– E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 </a:t>
            </a:r>
            <a:r>
              <a:rPr lang="en-US" altLang="ko-KR" sz="2000" dirty="0" smtClean="0">
                <a:solidFill>
                  <a:prstClr val="white"/>
                </a:solidFill>
              </a:rPr>
              <a:t>– F# 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</a:t>
            </a:r>
            <a:r>
              <a:rPr lang="en-US" altLang="ko-KR" sz="2000" dirty="0" smtClean="0">
                <a:solidFill>
                  <a:prstClr val="white"/>
                </a:solidFill>
              </a:rPr>
              <a:t> - G#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</a:t>
            </a:r>
            <a:r>
              <a:rPr lang="en-US" altLang="ko-KR" sz="2000" dirty="0" smtClean="0">
                <a:solidFill>
                  <a:prstClr val="white"/>
                </a:solidFill>
              </a:rPr>
              <a:t> –  A#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 </a:t>
            </a:r>
            <a:r>
              <a:rPr lang="en-US" altLang="ko-KR" sz="2000" dirty="0" smtClean="0">
                <a:solidFill>
                  <a:prstClr val="white"/>
                </a:solidFill>
              </a:rPr>
              <a:t>– C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단조로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한음씩 올라가 전조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조성을 한 바퀴 순환하여 결국 </a:t>
            </a:r>
            <a:r>
              <a:rPr lang="en-US" altLang="ko-KR" sz="2000" dirty="0" smtClean="0">
                <a:solidFill>
                  <a:prstClr val="white"/>
                </a:solidFill>
              </a:rPr>
              <a:t>C 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단조로 돌아옴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순환하여 돌아오는 곳이 결국 제자리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에셔의</a:t>
            </a:r>
            <a:r>
              <a:rPr lang="ko-KR" altLang="en-US" sz="2000" dirty="0" smtClean="0">
                <a:solidFill>
                  <a:prstClr val="white"/>
                </a:solidFill>
              </a:rPr>
              <a:t> 석판화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폭포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  <a:r>
              <a:rPr lang="ko-KR" altLang="en-US" sz="2000" dirty="0" smtClean="0">
                <a:solidFill>
                  <a:prstClr val="white"/>
                </a:solidFill>
              </a:rPr>
              <a:t>와 유사함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634125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prstClr val="white"/>
                </a:solidFill>
              </a:rPr>
              <a:t>에셔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,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폭포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&gt;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C:\Users\김경화\Pictures\2014-05-29\이미지.JPG"/>
          <p:cNvPicPr>
            <a:picLocks noChangeAspect="1" noChangeArrowheads="1"/>
          </p:cNvPicPr>
          <p:nvPr/>
        </p:nvPicPr>
        <p:blipFill>
          <a:blip r:embed="rId4" cstate="print"/>
          <a:srcRect l="30698" t="10101" r="23273" b="48950"/>
          <a:stretch>
            <a:fillRect/>
          </a:stretch>
        </p:blipFill>
        <p:spPr bwMode="auto">
          <a:xfrm>
            <a:off x="1763688" y="332656"/>
            <a:ext cx="5616624" cy="5904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6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6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푸가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(Fugue)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1520" y="548680"/>
            <a:ext cx="9577064" cy="2183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2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2</a:t>
            </a:r>
            <a:r>
              <a:rPr lang="ko-KR" altLang="en-US" sz="2000" dirty="0" smtClean="0">
                <a:solidFill>
                  <a:prstClr val="white"/>
                </a:solidFill>
              </a:rPr>
              <a:t>개 이상의 성부로 구성된 다성음악 짜임새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주제라 불리는 하나의 선율이 곡의 시작부분에서 제시되고</a:t>
            </a:r>
            <a:r>
              <a:rPr lang="en-US" altLang="ko-KR" sz="2000" dirty="0" smtClean="0">
                <a:solidFill>
                  <a:prstClr val="white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그 선율을 여러 성부에서 모방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변형하여 작품 전체를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통일성 있게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이끌어나가는 작곡 기법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주제</a:t>
            </a:r>
            <a:r>
              <a:rPr lang="en-US" altLang="ko-KR" sz="2000" dirty="0" smtClean="0">
                <a:solidFill>
                  <a:prstClr val="white"/>
                </a:solidFill>
              </a:rPr>
              <a:t>(subject), </a:t>
            </a:r>
            <a:r>
              <a:rPr lang="ko-KR" altLang="en-US" sz="2000" dirty="0" smtClean="0">
                <a:solidFill>
                  <a:prstClr val="white"/>
                </a:solidFill>
              </a:rPr>
              <a:t>주제의 응답</a:t>
            </a:r>
            <a:r>
              <a:rPr lang="en-US" altLang="ko-KR" sz="2000" dirty="0" smtClean="0">
                <a:solidFill>
                  <a:prstClr val="white"/>
                </a:solidFill>
              </a:rPr>
              <a:t>(answer),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대선율</a:t>
            </a:r>
            <a:r>
              <a:rPr lang="en-US" altLang="ko-KR" sz="2000" dirty="0" smtClean="0">
                <a:solidFill>
                  <a:prstClr val="white"/>
                </a:solidFill>
              </a:rPr>
              <a:t>(counter subject),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에피소드</a:t>
            </a:r>
            <a:r>
              <a:rPr lang="en-US" altLang="ko-KR" sz="2000" dirty="0" smtClean="0">
                <a:solidFill>
                  <a:prstClr val="white"/>
                </a:solidFill>
              </a:rPr>
              <a:t>(episode)</a:t>
            </a:r>
            <a:r>
              <a:rPr lang="ko-KR" altLang="en-US" sz="2000" dirty="0" smtClean="0">
                <a:solidFill>
                  <a:prstClr val="white"/>
                </a:solidFill>
              </a:rPr>
              <a:t> 등으로 구성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감상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J. S. </a:t>
            </a:r>
            <a:r>
              <a:rPr lang="ko-KR" altLang="en-US" sz="2000" dirty="0" smtClean="0">
                <a:solidFill>
                  <a:prstClr val="white"/>
                </a:solidFill>
              </a:rPr>
              <a:t>바흐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작은 오르간 푸가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BWV 578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J. S. </a:t>
            </a:r>
            <a:r>
              <a:rPr lang="ko-KR" altLang="en-US" sz="2000" dirty="0" smtClean="0">
                <a:solidFill>
                  <a:prstClr val="white"/>
                </a:solidFill>
              </a:rPr>
              <a:t>바흐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</a:rPr>
              <a:t>푸가의 기법</a:t>
            </a:r>
            <a:r>
              <a:rPr lang="en-US" altLang="ko-KR" sz="2000" dirty="0" smtClean="0">
                <a:solidFill>
                  <a:prstClr val="white"/>
                </a:solidFill>
              </a:rPr>
              <a:t>&gt;(</a:t>
            </a:r>
            <a:r>
              <a:rPr lang="en-US" altLang="ko-KR" sz="2000" dirty="0" smtClean="0">
                <a:solidFill>
                  <a:prstClr val="white"/>
                </a:solidFill>
                <a:hlinkClick r:id="rId6"/>
              </a:rPr>
              <a:t>The Art of Fugue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 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평균율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(equal temperament)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4249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18</a:t>
            </a:r>
            <a:r>
              <a:rPr lang="ko-KR" altLang="en-US" sz="2000" dirty="0" smtClean="0">
                <a:solidFill>
                  <a:prstClr val="white"/>
                </a:solidFill>
              </a:rPr>
              <a:t>세기에 고안된 조율 시스템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한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옥타브를 균등한 간격의 </a:t>
            </a:r>
            <a:r>
              <a:rPr lang="en-US" altLang="ko-KR" sz="2000" dirty="0" smtClean="0">
                <a:solidFill>
                  <a:prstClr val="white"/>
                </a:solidFill>
              </a:rPr>
              <a:t>12</a:t>
            </a:r>
            <a:r>
              <a:rPr lang="ko-KR" altLang="en-US" sz="2000" dirty="0" smtClean="0">
                <a:solidFill>
                  <a:prstClr val="white"/>
                </a:solidFill>
              </a:rPr>
              <a:t>개 반음으로 나누어 조율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평균율의 사용으로 </a:t>
            </a:r>
            <a:r>
              <a:rPr lang="en-US" altLang="ko-KR" sz="2000" dirty="0" smtClean="0">
                <a:solidFill>
                  <a:prstClr val="white"/>
                </a:solidFill>
              </a:rPr>
              <a:t>24</a:t>
            </a:r>
            <a:r>
              <a:rPr lang="ko-KR" altLang="en-US" sz="2000" dirty="0" smtClean="0">
                <a:solidFill>
                  <a:prstClr val="white"/>
                </a:solidFill>
              </a:rPr>
              <a:t>개의 모든 장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단조 가능해짐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J. S. </a:t>
            </a:r>
            <a:r>
              <a:rPr lang="ko-KR" altLang="en-US" sz="2000" dirty="0" smtClean="0">
                <a:solidFill>
                  <a:prstClr val="white"/>
                </a:solidFill>
              </a:rPr>
              <a:t>바흐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&lt;</a:t>
            </a:r>
            <a:r>
              <a:rPr lang="ko-KR" altLang="en-US" sz="2000" dirty="0" smtClean="0">
                <a:solidFill>
                  <a:prstClr val="white"/>
                </a:solidFill>
              </a:rPr>
              <a:t>평균율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클라비어곡집</a:t>
            </a:r>
            <a:r>
              <a:rPr lang="en-US" altLang="ko-KR" sz="2000" dirty="0" smtClean="0">
                <a:solidFill>
                  <a:prstClr val="white"/>
                </a:solidFill>
              </a:rPr>
              <a:t>&gt;(Well-Tempered Clavier)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- 24</a:t>
            </a:r>
            <a:r>
              <a:rPr lang="ko-KR" altLang="en-US" sz="2000" dirty="0" smtClean="0">
                <a:solidFill>
                  <a:prstClr val="white"/>
                </a:solidFill>
              </a:rPr>
              <a:t>개의 모든 조로 만들어진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프렐류드와</a:t>
            </a:r>
            <a:r>
              <a:rPr lang="ko-KR" altLang="en-US" sz="2000" dirty="0" smtClean="0">
                <a:solidFill>
                  <a:prstClr val="white"/>
                </a:solidFill>
              </a:rPr>
              <a:t> 푸가가 포함된 모음집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smtClean="0">
                <a:solidFill>
                  <a:prstClr val="white"/>
                </a:solidFill>
              </a:rPr>
              <a:t>감상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제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1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곡</a:t>
            </a:r>
            <a:r>
              <a:rPr lang="en-US" altLang="ko-KR" sz="2000" dirty="0" smtClean="0">
                <a:solidFill>
                  <a:prstClr val="white"/>
                </a:solidFill>
              </a:rPr>
              <a:t>: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프렐류드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– </a:t>
            </a:r>
            <a:r>
              <a:rPr lang="ko-KR" altLang="en-US" sz="2000" dirty="0" smtClean="0">
                <a:solidFill>
                  <a:prstClr val="white"/>
                </a:solidFill>
              </a:rPr>
              <a:t>푸가</a:t>
            </a:r>
            <a:r>
              <a:rPr lang="en-US" altLang="ko-KR" sz="2000" dirty="0" smtClean="0">
                <a:solidFill>
                  <a:prstClr val="white"/>
                </a:solidFill>
              </a:rPr>
              <a:t>(C</a:t>
            </a:r>
            <a:r>
              <a:rPr lang="ko-KR" altLang="en-US" sz="2000" dirty="0" smtClean="0">
                <a:solidFill>
                  <a:prstClr val="white"/>
                </a:solidFill>
              </a:rPr>
              <a:t>장조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 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2725757"/>
            <a:ext cx="281679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b="1" dirty="0" smtClean="0">
                <a:solidFill>
                  <a:prstClr val="white"/>
                </a:solidFill>
              </a:rPr>
              <a:t>음악과 지성 </a:t>
            </a:r>
            <a:endParaRPr lang="ko-KR" altLang="en-US" sz="3600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중세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아이소리듬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모테트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isorhythmic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motet)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가장 낮은 성부인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테노르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그레고리오</a:t>
            </a:r>
            <a:r>
              <a:rPr lang="ko-KR" altLang="en-US" sz="2000" dirty="0" smtClean="0">
                <a:solidFill>
                  <a:schemeClr val="bg1"/>
                </a:solidFill>
              </a:rPr>
              <a:t> 성가의 일부분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</a:rPr>
              <a:t>를 기초로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  한 성부씩 쌓아 올림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가사가 성부마다 다름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은유적으로 정치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사회 풍자</a:t>
            </a:r>
            <a:r>
              <a:rPr lang="en-US" altLang="ko-KR" sz="2000" dirty="0" smtClean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각 성부의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프레이징이</a:t>
            </a:r>
            <a:r>
              <a:rPr lang="ko-KR" altLang="en-US" sz="2000" dirty="0" smtClean="0">
                <a:solidFill>
                  <a:schemeClr val="bg1"/>
                </a:solidFill>
              </a:rPr>
              <a:t> 달라짐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 동형리듬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모테트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음악적 산만함을 통일시켜주는 리듬적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선율적 장치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하나의 리듬과 선율 패턴을 반복시킴</a:t>
            </a:r>
            <a:endParaRPr lang="en-US" altLang="ko-KR" sz="20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감상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: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sym typeface="Wingdings" pitchFamily="2" charset="2"/>
              </a:rPr>
              <a:t>필립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sym typeface="Wingdings" pitchFamily="2" charset="2"/>
              </a:rPr>
              <a:t>드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 비트리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sym typeface="Wingdings" pitchFamily="2" charset="2"/>
              </a:rPr>
              <a:t>모테트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수탉은 비통해하며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-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나의 마음은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-</a:t>
            </a:r>
            <a:r>
              <a:rPr lang="ko-KR" altLang="en-US" sz="2000" dirty="0" err="1" smtClean="0">
                <a:solidFill>
                  <a:schemeClr val="bg1"/>
                </a:solidFill>
                <a:sym typeface="Wingdings" pitchFamily="2" charset="2"/>
              </a:rPr>
              <a:t>네우마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&gt;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00034" y="11352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I           II         III          IV           V         VI 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리듬형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║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--------│--------│--------│--------│--------│--------║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1                                   2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선율형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║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-----------------------------│-----------------------------║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테노르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리듬형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_x71373704" descr="EMB00000cf00cb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951428"/>
            <a:ext cx="7488832" cy="128588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08613" y="476672"/>
            <a:ext cx="7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수탉은 비통해하며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나의 마음은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네우마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&gt;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의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선율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리듬 패턴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2918" y="188640"/>
            <a:ext cx="7013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prstClr val="white"/>
                </a:solidFill>
              </a:rPr>
              <a:t>비트리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, &lt;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수탉은 비통해 하면서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-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나의 마음은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-</a:t>
            </a:r>
            <a:r>
              <a:rPr lang="ko-KR" altLang="en-US" sz="2000" b="1" dirty="0" err="1" smtClean="0">
                <a:solidFill>
                  <a:prstClr val="white"/>
                </a:solidFill>
              </a:rPr>
              <a:t>네우마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가사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 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620688"/>
            <a:ext cx="889248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white"/>
                </a:solidFill>
              </a:rPr>
              <a:t>위성부</a:t>
            </a:r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수탉은 비통해 하면서 시끄럽게 울었다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  <a:r>
              <a:rPr lang="ko-KR" altLang="en-US" sz="1600" dirty="0" smtClean="0">
                <a:solidFill>
                  <a:prstClr val="white"/>
                </a:solidFill>
              </a:rPr>
              <a:t>모든 수탉들이 모여서 슬퍼하고 있었다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그토록 경계하며 일했건만 총독은 우리를 교묘하게 속이고 말았다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  <a:r>
              <a:rPr lang="ko-KR" altLang="en-US" sz="1600" dirty="0" smtClean="0">
                <a:solidFill>
                  <a:prstClr val="white"/>
                </a:solidFill>
              </a:rPr>
              <a:t>그리고 여우는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도굴범과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같이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또 교활한 악마와 같이 왕성하게 성장해 갔다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  <a:r>
              <a:rPr lang="ko-KR" altLang="en-US" sz="1600" dirty="0" smtClean="0">
                <a:solidFill>
                  <a:prstClr val="white"/>
                </a:solidFill>
              </a:rPr>
              <a:t>여우는 사자의 허락을 받아 이 왕국을 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지배하고 있으니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이 불쌍한 노예들이여</a:t>
            </a:r>
            <a:r>
              <a:rPr lang="en-US" altLang="ko-KR" sz="1600" dirty="0" smtClean="0">
                <a:solidFill>
                  <a:prstClr val="white"/>
                </a:solidFill>
              </a:rPr>
              <a:t>!......</a:t>
            </a:r>
            <a:r>
              <a:rPr lang="ko-KR" altLang="en-US" sz="1600" dirty="0" smtClean="0">
                <a:solidFill>
                  <a:prstClr val="white"/>
                </a:solidFill>
              </a:rPr>
              <a:t>아 슬픔에 잠긴 수탉들의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울음이여</a:t>
            </a:r>
            <a:r>
              <a:rPr lang="en-US" altLang="ko-KR" sz="1600" dirty="0" smtClean="0">
                <a:solidFill>
                  <a:prstClr val="white"/>
                </a:solidFill>
              </a:rPr>
              <a:t>!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어둠이 사자를 눈멀게 하였고 그 배신자 여우의 속임수에 넘어갔다</a:t>
            </a:r>
            <a:r>
              <a:rPr lang="en-US" altLang="ko-KR" sz="1600" dirty="0" smtClean="0">
                <a:solidFill>
                  <a:prstClr val="white"/>
                </a:solidFill>
              </a:rPr>
              <a:t>. </a:t>
            </a:r>
            <a:r>
              <a:rPr lang="ko-KR" altLang="en-US" sz="1600" dirty="0" smtClean="0">
                <a:solidFill>
                  <a:prstClr val="white"/>
                </a:solidFill>
              </a:rPr>
              <a:t>그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오만한 놈이 행한 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죄악에 고통 받은 자들은 일어나라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그렇지 않으면 그대들의 명예는 사라지고 말 것이다</a:t>
            </a:r>
            <a:r>
              <a:rPr lang="en-US" altLang="ko-KR" sz="1600" dirty="0" smtClean="0">
                <a:solidFill>
                  <a:prstClr val="white"/>
                </a:solidFill>
              </a:rPr>
              <a:t>……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white"/>
                </a:solidFill>
              </a:rPr>
              <a:t>가운데 성부</a:t>
            </a:r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나의 마음은 새로운 형태로 변한 육체에 대해 말하게 되었다</a:t>
            </a:r>
            <a:r>
              <a:rPr lang="en-US" altLang="ko-KR" sz="1600" dirty="0" smtClean="0">
                <a:solidFill>
                  <a:prstClr val="white"/>
                </a:solidFill>
              </a:rPr>
              <a:t>……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테르시티스</a:t>
            </a:r>
            <a:r>
              <a:rPr lang="ko-KR" altLang="en-US" sz="1600" dirty="0" smtClean="0">
                <a:solidFill>
                  <a:prstClr val="white"/>
                </a:solidFill>
              </a:rPr>
              <a:t> 장군의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부하 군인이 여우로 변하여 다시 살고 있고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그 여우의 꼬리는 사자 눈을 가리고 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명령하며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권력을 장악했다</a:t>
            </a:r>
            <a:r>
              <a:rPr lang="en-US" altLang="ko-KR" sz="1600" dirty="0" smtClean="0">
                <a:solidFill>
                  <a:prstClr val="white"/>
                </a:solidFill>
              </a:rPr>
              <a:t>…….</a:t>
            </a:r>
            <a:r>
              <a:rPr lang="ko-KR" altLang="en-US" sz="1600" dirty="0" smtClean="0">
                <a:solidFill>
                  <a:prstClr val="white"/>
                </a:solidFill>
              </a:rPr>
              <a:t>닭들에게 화가 미칠 것이오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눈 먼 자에게 화가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있으라</a:t>
            </a:r>
            <a:r>
              <a:rPr lang="en-US" altLang="ko-KR" sz="1600" dirty="0" smtClean="0">
                <a:solidFill>
                  <a:prstClr val="white"/>
                </a:solidFill>
              </a:rPr>
              <a:t>……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white"/>
                </a:solidFill>
              </a:rPr>
              <a:t>테노르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 성부</a:t>
            </a:r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 smtClean="0">
                <a:solidFill>
                  <a:prstClr val="white"/>
                </a:solidFill>
              </a:rPr>
              <a:t>네우마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6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748464" cy="576064"/>
          </a:xfrm>
          <a:effectLst/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schemeClr val="bg1"/>
                </a:solidFill>
              </a:rPr>
              <a:t>카논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(Canon)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 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991" y="1194713"/>
            <a:ext cx="9049529" cy="497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그리스어로 규칙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기법을 의미하는 말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음악에서는 모방 기법을 말함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모방 방법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</a:t>
            </a:r>
            <a:r>
              <a:rPr lang="ko-KR" altLang="en-US" sz="2000" dirty="0" smtClean="0">
                <a:solidFill>
                  <a:prstClr val="white"/>
                </a:solidFill>
              </a:rPr>
              <a:t>이도 카논 </a:t>
            </a:r>
            <a:r>
              <a:rPr lang="en-US" altLang="ko-KR" sz="2000" dirty="0" smtClean="0">
                <a:solidFill>
                  <a:prstClr val="white"/>
                </a:solidFill>
              </a:rPr>
              <a:t>(transposition canon): </a:t>
            </a:r>
            <a:r>
              <a:rPr lang="ko-KR" altLang="en-US" sz="2000" dirty="0" smtClean="0">
                <a:solidFill>
                  <a:prstClr val="white"/>
                </a:solidFill>
              </a:rPr>
              <a:t>주제가 나오고 그것을 몇 음 위나 아래로 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 </a:t>
            </a:r>
            <a:r>
              <a:rPr lang="ko-KR" altLang="en-US" sz="2000" dirty="0" smtClean="0">
                <a:solidFill>
                  <a:prstClr val="white"/>
                </a:solidFill>
              </a:rPr>
              <a:t>이동하여 모방하는 방법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</a:t>
            </a:r>
            <a:r>
              <a:rPr lang="ko-KR" altLang="en-US" sz="2000" dirty="0" smtClean="0">
                <a:solidFill>
                  <a:prstClr val="white"/>
                </a:solidFill>
              </a:rPr>
              <a:t>전위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카논</a:t>
            </a:r>
            <a:r>
              <a:rPr lang="en-US" altLang="ko-KR" sz="2000" dirty="0" smtClean="0">
                <a:solidFill>
                  <a:prstClr val="white"/>
                </a:solidFill>
              </a:rPr>
              <a:t>(inversion canon): </a:t>
            </a:r>
            <a:r>
              <a:rPr lang="ko-KR" altLang="en-US" sz="2000" dirty="0" smtClean="0">
                <a:solidFill>
                  <a:prstClr val="white"/>
                </a:solidFill>
              </a:rPr>
              <a:t>주제와 반대 방향의 음정관계로 모방하는 방법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</a:t>
            </a:r>
            <a:r>
              <a:rPr lang="ko-KR" altLang="en-US" sz="2000" dirty="0" smtClean="0">
                <a:solidFill>
                  <a:prstClr val="white"/>
                </a:solidFill>
              </a:rPr>
              <a:t>역행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카논</a:t>
            </a:r>
            <a:r>
              <a:rPr lang="en-US" altLang="ko-KR" sz="2000" dirty="0" smtClean="0">
                <a:solidFill>
                  <a:prstClr val="white"/>
                </a:solidFill>
              </a:rPr>
              <a:t>(retrograde canon): </a:t>
            </a:r>
            <a:r>
              <a:rPr lang="ko-KR" altLang="en-US" sz="2000" dirty="0" smtClean="0">
                <a:solidFill>
                  <a:prstClr val="white"/>
                </a:solidFill>
              </a:rPr>
              <a:t>주제 선율을 거꾸로 모방하는 방법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899428"/>
            <a:ext cx="345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이도 </a:t>
            </a:r>
            <a:r>
              <a:rPr lang="ko-KR" altLang="en-US" dirty="0" err="1" smtClean="0">
                <a:solidFill>
                  <a:schemeClr val="bg1"/>
                </a:solidFill>
              </a:rPr>
              <a:t>카논</a:t>
            </a:r>
            <a:r>
              <a:rPr lang="en-US" altLang="ko-KR" dirty="0" smtClean="0">
                <a:solidFill>
                  <a:schemeClr val="bg1"/>
                </a:solidFill>
              </a:rPr>
              <a:t>(Transposition Canon)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3491716"/>
            <a:ext cx="310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전위 </a:t>
            </a:r>
            <a:r>
              <a:rPr lang="ko-KR" altLang="en-US" dirty="0" err="1" smtClean="0">
                <a:solidFill>
                  <a:schemeClr val="bg1"/>
                </a:solidFill>
              </a:rPr>
              <a:t>카논</a:t>
            </a:r>
            <a:r>
              <a:rPr lang="en-US" altLang="ko-KR" dirty="0" smtClean="0">
                <a:solidFill>
                  <a:schemeClr val="bg1"/>
                </a:solidFill>
              </a:rPr>
              <a:t>(Inversion Canon)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_x112977024" descr="EMB00000e1cb1c9"/>
          <p:cNvPicPr>
            <a:picLocks noChangeAspect="1" noChangeArrowheads="1"/>
          </p:cNvPicPr>
          <p:nvPr/>
        </p:nvPicPr>
        <p:blipFill>
          <a:blip r:embed="rId4" cstate="print"/>
          <a:srcRect t="11111"/>
          <a:stretch>
            <a:fillRect/>
          </a:stretch>
        </p:blipFill>
        <p:spPr bwMode="auto">
          <a:xfrm>
            <a:off x="539552" y="1484784"/>
            <a:ext cx="8136904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_x113160016" descr="EMB00000e1cb1c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076502"/>
            <a:ext cx="7992888" cy="1368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4437112"/>
            <a:ext cx="5062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hlinkClick r:id="rId4"/>
              </a:rPr>
              <a:t>역행 </a:t>
            </a:r>
            <a:r>
              <a:rPr lang="ko-KR" altLang="en-US" sz="2800" dirty="0" err="1" smtClean="0">
                <a:solidFill>
                  <a:prstClr val="white"/>
                </a:solidFill>
                <a:hlinkClick r:id="rId4"/>
              </a:rPr>
              <a:t>카논</a:t>
            </a:r>
            <a:r>
              <a:rPr lang="ko-KR" altLang="en-US" sz="2800" dirty="0" smtClean="0">
                <a:solidFill>
                  <a:prstClr val="white"/>
                </a:solidFill>
                <a:hlinkClick r:id="rId4"/>
              </a:rPr>
              <a:t> </a:t>
            </a:r>
            <a:r>
              <a:rPr lang="en-US" altLang="ko-KR" sz="2800" dirty="0" smtClean="0">
                <a:solidFill>
                  <a:prstClr val="white"/>
                </a:solidFill>
              </a:rPr>
              <a:t>(Retrograde Canon)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0106" y="735087"/>
            <a:ext cx="6208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</a:rPr>
              <a:t>J. S. </a:t>
            </a:r>
            <a:r>
              <a:rPr lang="ko-KR" altLang="en-US" sz="2400" dirty="0" smtClean="0">
                <a:solidFill>
                  <a:prstClr val="white"/>
                </a:solidFill>
              </a:rPr>
              <a:t>바흐 </a:t>
            </a:r>
            <a:r>
              <a:rPr lang="en-US" altLang="ko-KR" sz="2400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dirty="0" smtClean="0">
                <a:solidFill>
                  <a:prstClr val="white"/>
                </a:solidFill>
              </a:rPr>
              <a:t>음악의</a:t>
            </a: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</a:rPr>
              <a:t>헌정</a:t>
            </a:r>
            <a:r>
              <a:rPr lang="en-US" altLang="ko-KR" sz="2400" dirty="0" smtClean="0">
                <a:solidFill>
                  <a:prstClr val="white"/>
                </a:solidFill>
              </a:rPr>
              <a:t>&gt;(Musical Offering) 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11" name="_x112976944" descr="EMB00000e1cb1c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1384" y="1923672"/>
            <a:ext cx="8001056" cy="857256"/>
          </a:xfrm>
          <a:prstGeom prst="rect">
            <a:avLst/>
          </a:prstGeom>
          <a:noFill/>
        </p:spPr>
      </p:pic>
      <p:pic>
        <p:nvPicPr>
          <p:cNvPr id="12" name="_x113160016" descr="EMB00000e1cb1c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1384" y="2780928"/>
            <a:ext cx="8001056" cy="9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283813"/>
            <a:ext cx="957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prstClr val="white"/>
                </a:solidFill>
              </a:rPr>
              <a:t>에셔</a:t>
            </a:r>
            <a:r>
              <a:rPr lang="en-US" altLang="ko-KR" sz="2000" dirty="0" smtClean="0">
                <a:solidFill>
                  <a:prstClr val="white"/>
                </a:solidFill>
              </a:rPr>
              <a:t>(M. C. Escher) “</a:t>
            </a:r>
            <a:r>
              <a:rPr lang="ko-KR" altLang="en-US" sz="2000" dirty="0" smtClean="0">
                <a:solidFill>
                  <a:prstClr val="white"/>
                </a:solidFill>
              </a:rPr>
              <a:t>상대성</a:t>
            </a:r>
            <a:r>
              <a:rPr lang="en-US" altLang="ko-KR" sz="2000" dirty="0" smtClean="0">
                <a:solidFill>
                  <a:prstClr val="white"/>
                </a:solidFill>
              </a:rPr>
              <a:t>”(Relativity):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irregular perspectives impossible in natural form - </a:t>
            </a:r>
            <a:r>
              <a:rPr lang="ko-KR" altLang="en-US" sz="2000" dirty="0" smtClean="0">
                <a:solidFill>
                  <a:prstClr val="white"/>
                </a:solidFill>
              </a:rPr>
              <a:t>뫼비우스의 띠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556792"/>
            <a:ext cx="62646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679</Words>
  <Application>Microsoft Office PowerPoint</Application>
  <PresentationFormat>화면 슬라이드 쇼(4:3)</PresentationFormat>
  <Paragraphs>191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9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Office 테마</vt:lpstr>
      <vt:lpstr>1_Office 테마</vt:lpstr>
      <vt:lpstr>8_Office 테마</vt:lpstr>
      <vt:lpstr>9_Office 테마</vt:lpstr>
      <vt:lpstr>10_Office 테마</vt:lpstr>
      <vt:lpstr>3_Office 테마</vt:lpstr>
      <vt:lpstr>4_Office 테마</vt:lpstr>
      <vt:lpstr>5_Office 테마</vt:lpstr>
      <vt:lpstr>6_Office 테마</vt:lpstr>
      <vt:lpstr>                    </vt:lpstr>
      <vt:lpstr>PowerPoint 프레젠테이션</vt:lpstr>
      <vt:lpstr>중세 아이소리듬 모테트(isorhythmic motet)         </vt:lpstr>
      <vt:lpstr>PowerPoint 프레젠테이션</vt:lpstr>
      <vt:lpstr>PowerPoint 프레젠테이션</vt:lpstr>
      <vt:lpstr>카논(Canon)    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푸가(Fugue)         </vt:lpstr>
      <vt:lpstr>평균율(equal temperament)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may00</cp:lastModifiedBy>
  <cp:revision>1383</cp:revision>
  <dcterms:created xsi:type="dcterms:W3CDTF">2011-01-04T12:10:45Z</dcterms:created>
  <dcterms:modified xsi:type="dcterms:W3CDTF">2016-12-04T12:31:14Z</dcterms:modified>
</cp:coreProperties>
</file>