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368" r:id="rId2"/>
    <p:sldMasterId id="2147484380" r:id="rId3"/>
    <p:sldMasterId id="2147484392" r:id="rId4"/>
    <p:sldMasterId id="2147484416" r:id="rId5"/>
    <p:sldMasterId id="2147484428" r:id="rId6"/>
    <p:sldMasterId id="2147484440" r:id="rId7"/>
    <p:sldMasterId id="2147484452" r:id="rId8"/>
    <p:sldMasterId id="2147484464" r:id="rId9"/>
  </p:sldMasterIdLst>
  <p:notesMasterIdLst>
    <p:notesMasterId r:id="rId26"/>
  </p:notesMasterIdLst>
  <p:handoutMasterIdLst>
    <p:handoutMasterId r:id="rId27"/>
  </p:handoutMasterIdLst>
  <p:sldIdLst>
    <p:sldId id="405" r:id="rId10"/>
    <p:sldId id="332" r:id="rId11"/>
    <p:sldId id="388" r:id="rId12"/>
    <p:sldId id="404" r:id="rId13"/>
    <p:sldId id="389" r:id="rId14"/>
    <p:sldId id="390" r:id="rId15"/>
    <p:sldId id="410" r:id="rId16"/>
    <p:sldId id="391" r:id="rId17"/>
    <p:sldId id="408" r:id="rId18"/>
    <p:sldId id="402" r:id="rId19"/>
    <p:sldId id="406" r:id="rId20"/>
    <p:sldId id="407" r:id="rId21"/>
    <p:sldId id="409" r:id="rId22"/>
    <p:sldId id="403" r:id="rId23"/>
    <p:sldId id="401" r:id="rId24"/>
    <p:sldId id="396" r:id="rId25"/>
  </p:sldIdLst>
  <p:sldSz cx="9144000" cy="6858000" type="screen4x3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CCFFFF"/>
    <a:srgbClr val="33CCFF"/>
    <a:srgbClr val="F971D2"/>
    <a:srgbClr val="006699"/>
    <a:srgbClr val="0066CC"/>
    <a:srgbClr val="0099FF"/>
    <a:srgbClr val="D60093"/>
    <a:srgbClr val="0099CC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1667" autoAdjust="0"/>
  </p:normalViewPr>
  <p:slideViewPr>
    <p:cSldViewPr>
      <p:cViewPr>
        <p:scale>
          <a:sx n="75" d="100"/>
          <a:sy n="75" d="100"/>
        </p:scale>
        <p:origin x="-14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99CA-627E-4EDE-A253-335D356F66C9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6AA5C-C7DD-4983-8644-BCE523019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487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12302-9938-4B2D-B229-3E539C92A133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54828"/>
            <a:ext cx="5388610" cy="440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F614D-7A75-491B-87D3-476A549F8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7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/>
              <a:pPr/>
              <a:t>2015-10-11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outube.com/watch?v=DRCEwy5XQSs" TargetMode="External"/><Relationship Id="rId5" Type="http://schemas.openxmlformats.org/officeDocument/2006/relationships/hyperlink" Target="http://www.youtube.com/watch?v=Et_YNmTLDO0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6.png"/><Relationship Id="rId5" Type="http://schemas.openxmlformats.org/officeDocument/2006/relationships/hyperlink" Target="http://www.youtube.com/watch?v=Et_YNmTLDO0" TargetMode="External"/><Relationship Id="rId4" Type="http://schemas.openxmlformats.org/officeDocument/2006/relationships/hyperlink" Target="http://hanyang.naxosmusiclibrary.com.libproxy.hanyang.ac.kr:8080/catalogue/item.asp?cid=CC-107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Relationship Id="rId5" Type="http://schemas.openxmlformats.org/officeDocument/2006/relationships/hyperlink" Target="http://www.youtube.com/watch?v=e3Zs24NJgfI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outube.com/watch?v=kwRVR-TmKYw" TargetMode="External"/><Relationship Id="rId5" Type="http://schemas.openxmlformats.org/officeDocument/2006/relationships/hyperlink" Target="http://www.youtube.com/watch?v=2HbMzu1aQW8" TargetMode="External"/><Relationship Id="rId4" Type="http://schemas.openxmlformats.org/officeDocument/2006/relationships/hyperlink" Target="http://www.youtube.com/watch?v=p_ftrysaMH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6672" y="4077072"/>
            <a:ext cx="8711952" cy="2016224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                  </a:t>
            </a:r>
            <a:r>
              <a:rPr lang="en-US" altLang="ko-KR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/>
            </a:r>
            <a:br>
              <a:rPr lang="en-US" altLang="ko-KR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</a:br>
            <a:endParaRPr lang="ko-KR" altLang="en-US" sz="4000" dirty="0">
              <a:solidFill>
                <a:srgbClr val="33CC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3570343"/>
            <a:ext cx="6112571" cy="12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고전음악의 이해 </a:t>
            </a:r>
            <a:endParaRPr lang="ko-KR" altLang="en-US" sz="600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협주곡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124744"/>
            <a:ext cx="91450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124744"/>
            <a:ext cx="889248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prstClr val="white"/>
                </a:solidFill>
              </a:rPr>
              <a:t>  </a:t>
            </a:r>
            <a:r>
              <a:rPr lang="en-US" altLang="ko-KR" sz="2000" dirty="0" smtClean="0">
                <a:solidFill>
                  <a:prstClr val="white"/>
                </a:solidFill>
              </a:rPr>
              <a:t>18</a:t>
            </a:r>
            <a:r>
              <a:rPr lang="ko-KR" altLang="en-US" sz="2000" dirty="0" smtClean="0">
                <a:solidFill>
                  <a:prstClr val="white"/>
                </a:solidFill>
              </a:rPr>
              <a:t>세기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후반 공공 연주회의 등장과 함께 독주 악기와 오케스트라를 위한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대규모 독주 협주곡 발전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오케스트라와 독주 악기 사이의 대비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조화를 통한 음악적 대화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세 개의 악장으로 구성됨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빠르고 활력 있는 </a:t>
            </a:r>
            <a:r>
              <a:rPr lang="en-US" altLang="ko-KR" sz="2000" dirty="0" smtClean="0">
                <a:solidFill>
                  <a:prstClr val="white"/>
                </a:solidFill>
              </a:rPr>
              <a:t>1</a:t>
            </a:r>
            <a:r>
              <a:rPr lang="ko-KR" altLang="en-US" sz="2000" dirty="0" smtClean="0">
                <a:solidFill>
                  <a:prstClr val="white"/>
                </a:solidFill>
              </a:rPr>
              <a:t>악장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느리고 서정적인 </a:t>
            </a:r>
            <a:r>
              <a:rPr lang="en-US" altLang="ko-KR" sz="2000" dirty="0" smtClean="0">
                <a:solidFill>
                  <a:prstClr val="white"/>
                </a:solidFill>
              </a:rPr>
              <a:t>2</a:t>
            </a:r>
            <a:r>
              <a:rPr lang="ko-KR" altLang="en-US" sz="2000" dirty="0" smtClean="0">
                <a:solidFill>
                  <a:prstClr val="white"/>
                </a:solidFill>
              </a:rPr>
              <a:t>악장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빠르고 자유로운 </a:t>
            </a:r>
            <a:r>
              <a:rPr lang="en-US" altLang="ko-KR" sz="2000" dirty="0" smtClean="0">
                <a:solidFill>
                  <a:prstClr val="white"/>
                </a:solidFill>
              </a:rPr>
              <a:t>3</a:t>
            </a:r>
            <a:r>
              <a:rPr lang="ko-KR" altLang="en-US" sz="2000" dirty="0" smtClean="0">
                <a:solidFill>
                  <a:prstClr val="white"/>
                </a:solidFill>
              </a:rPr>
              <a:t>악장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독주 악기의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비르투오소</a:t>
            </a:r>
            <a:r>
              <a:rPr lang="en-US" altLang="ko-KR" sz="2000" dirty="0" smtClean="0">
                <a:solidFill>
                  <a:schemeClr val="bg1"/>
                </a:solidFill>
              </a:rPr>
              <a:t>(virtuoso)</a:t>
            </a:r>
            <a:r>
              <a:rPr lang="ko-KR" altLang="en-US" sz="2000" dirty="0" smtClean="0">
                <a:solidFill>
                  <a:schemeClr val="bg1"/>
                </a:solidFill>
              </a:rPr>
              <a:t>적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카덴차</a:t>
            </a:r>
            <a:r>
              <a:rPr lang="en-US" altLang="ko-KR" sz="2000" dirty="0" smtClean="0">
                <a:solidFill>
                  <a:schemeClr val="bg1"/>
                </a:solidFill>
              </a:rPr>
              <a:t>(cadenza)</a:t>
            </a:r>
            <a:r>
              <a:rPr lang="ko-KR" altLang="en-US" sz="2000" dirty="0" smtClean="0">
                <a:solidFill>
                  <a:schemeClr val="bg1"/>
                </a:solidFill>
              </a:rPr>
              <a:t>가 돋보임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카덴차란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곡의 끝부분에서 오케스트라 진행이 멈추고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독주자가 자신의 연주 기교를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자유롭게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뽑낼</a:t>
            </a:r>
            <a:r>
              <a:rPr lang="ko-KR" altLang="en-US" sz="2000" dirty="0" smtClean="0">
                <a:solidFill>
                  <a:schemeClr val="bg1"/>
                </a:solidFill>
              </a:rPr>
              <a:t> 수 있는 부분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모차르트 피아노 협주곡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124744"/>
            <a:ext cx="91450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94187"/>
            <a:ext cx="889248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모차르트 피아노 협주곡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- 1781</a:t>
            </a:r>
            <a:r>
              <a:rPr lang="ko-KR" altLang="en-US" sz="2000" dirty="0" smtClean="0">
                <a:solidFill>
                  <a:prstClr val="white"/>
                </a:solidFill>
              </a:rPr>
              <a:t>년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잘츠부르크</a:t>
            </a:r>
            <a:r>
              <a:rPr lang="ko-KR" altLang="en-US" sz="2000" dirty="0" smtClean="0">
                <a:solidFill>
                  <a:prstClr val="white"/>
                </a:solidFill>
              </a:rPr>
              <a:t> 대공으로부터 독립 선언 </a:t>
            </a:r>
            <a:r>
              <a:rPr lang="en-US" altLang="ko-KR" sz="2000" dirty="0" smtClean="0">
                <a:solidFill>
                  <a:prstClr val="white"/>
                </a:solidFill>
                <a:sym typeface="Wingdings" pitchFamily="2" charset="2"/>
              </a:rPr>
              <a:t> </a:t>
            </a:r>
            <a:r>
              <a:rPr lang="ko-KR" altLang="en-US" sz="2000" dirty="0" smtClean="0">
                <a:solidFill>
                  <a:prstClr val="white"/>
                </a:solidFill>
                <a:sym typeface="Wingdings" pitchFamily="2" charset="2"/>
              </a:rPr>
              <a:t>프리랜서</a:t>
            </a:r>
            <a:endParaRPr lang="en-US" altLang="ko-KR" sz="2000" dirty="0" smtClean="0">
              <a:solidFill>
                <a:prstClr val="white"/>
              </a:solidFill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  <a:sym typeface="Wingdings" pitchFamily="2" charset="2"/>
              </a:rPr>
              <a:t>   - 178</a:t>
            </a:r>
            <a:r>
              <a:rPr lang="en-US" altLang="ko-KR" sz="2000" dirty="0" smtClean="0">
                <a:solidFill>
                  <a:prstClr val="white"/>
                </a:solidFill>
              </a:rPr>
              <a:t>2</a:t>
            </a:r>
            <a:r>
              <a:rPr lang="ko-KR" altLang="en-US" sz="2000" dirty="0" smtClean="0">
                <a:solidFill>
                  <a:prstClr val="white"/>
                </a:solidFill>
              </a:rPr>
              <a:t>년부터 </a:t>
            </a:r>
            <a:r>
              <a:rPr lang="en-US" altLang="ko-KR" sz="2000" dirty="0" smtClean="0">
                <a:solidFill>
                  <a:prstClr val="white"/>
                </a:solidFill>
              </a:rPr>
              <a:t>1786</a:t>
            </a:r>
            <a:r>
              <a:rPr lang="ko-KR" altLang="en-US" sz="2000" dirty="0" smtClean="0">
                <a:solidFill>
                  <a:prstClr val="white"/>
                </a:solidFill>
              </a:rPr>
              <a:t>년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사이에 오페라와 함께</a:t>
            </a:r>
            <a:r>
              <a:rPr lang="en-US" altLang="ko-KR" sz="2000" dirty="0" smtClean="0">
                <a:solidFill>
                  <a:prstClr val="white"/>
                </a:solidFill>
              </a:rPr>
              <a:t>,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15</a:t>
            </a:r>
            <a:r>
              <a:rPr lang="ko-KR" altLang="en-US" sz="2000" dirty="0" smtClean="0">
                <a:solidFill>
                  <a:prstClr val="white"/>
                </a:solidFill>
              </a:rPr>
              <a:t>여 곡의 피아노 협주곡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  </a:t>
            </a:r>
            <a:r>
              <a:rPr lang="ko-KR" altLang="en-US" sz="2000" dirty="0" smtClean="0">
                <a:solidFill>
                  <a:prstClr val="white"/>
                </a:solidFill>
              </a:rPr>
              <a:t>작곡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감상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피아노 협주곡 </a:t>
            </a:r>
            <a:r>
              <a:rPr lang="en-US" altLang="ko-KR" sz="2000" dirty="0" smtClean="0">
                <a:solidFill>
                  <a:prstClr val="white"/>
                </a:solidFill>
              </a:rPr>
              <a:t>No. 17, K. 453, &gt; 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2</a:t>
            </a:r>
            <a:r>
              <a:rPr lang="ko-KR" altLang="en-US" sz="2000" dirty="0" smtClean="0">
                <a:solidFill>
                  <a:prstClr val="white"/>
                </a:solidFill>
                <a:hlinkClick r:id="rId5"/>
              </a:rPr>
              <a:t>악장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피아노 협주곡 </a:t>
            </a:r>
            <a:r>
              <a:rPr lang="en-US" altLang="ko-KR" sz="2000" dirty="0" smtClean="0">
                <a:solidFill>
                  <a:prstClr val="white"/>
                </a:solidFill>
              </a:rPr>
              <a:t>No. 21,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K. 467&gt; “Elvira Madigan” </a:t>
            </a:r>
            <a:r>
              <a:rPr lang="en-US" altLang="ko-KR" sz="2000" dirty="0" smtClean="0">
                <a:solidFill>
                  <a:prstClr val="white"/>
                </a:solidFill>
                <a:hlinkClick r:id="rId6"/>
              </a:rPr>
              <a:t>2</a:t>
            </a:r>
            <a:r>
              <a:rPr lang="ko-KR" altLang="en-US" sz="2000" dirty="0" smtClean="0">
                <a:solidFill>
                  <a:prstClr val="white"/>
                </a:solidFill>
                <a:hlinkClick r:id="rId6"/>
              </a:rPr>
              <a:t>악장</a:t>
            </a: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212447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white"/>
                </a:solidFill>
              </a:rPr>
              <a:t>모차르트 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&lt;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피아노 협주곡 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no. 17, K. 453. 2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악장 </a:t>
            </a:r>
            <a:endParaRPr lang="en-US" altLang="ko-KR" sz="2400" b="1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white"/>
                </a:solidFill>
                <a:hlinkClick r:id="rId4"/>
              </a:rPr>
              <a:t> </a:t>
            </a:r>
            <a:endParaRPr lang="en-US" altLang="ko-KR" sz="2400" b="1" dirty="0" smtClean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908720"/>
            <a:ext cx="302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white"/>
                </a:solidFill>
              </a:rPr>
              <a:t>오케스트라 </a:t>
            </a:r>
            <a:r>
              <a:rPr lang="ko-KR" altLang="en-US" dirty="0" err="1" smtClean="0">
                <a:solidFill>
                  <a:prstClr val="white"/>
                </a:solidFill>
              </a:rPr>
              <a:t>리토르넬로</a:t>
            </a: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</a:rPr>
              <a:t>1</a:t>
            </a: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9" name="_x104004712" descr="EMB000017409dc5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t="15882" b="5334"/>
          <a:stretch>
            <a:fillRect/>
          </a:stretch>
        </p:blipFill>
        <p:spPr bwMode="auto">
          <a:xfrm>
            <a:off x="251520" y="1412776"/>
            <a:ext cx="8501122" cy="172819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51520" y="3356992"/>
            <a:ext cx="302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white"/>
                </a:solidFill>
              </a:rPr>
              <a:t>피아노 </a:t>
            </a:r>
            <a:r>
              <a:rPr lang="ko-KR" altLang="en-US" dirty="0" err="1" smtClean="0">
                <a:solidFill>
                  <a:prstClr val="white"/>
                </a:solidFill>
              </a:rPr>
              <a:t>리토르넬로</a:t>
            </a: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</a:rPr>
              <a:t>2</a:t>
            </a: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1" name="_x104005912" descr="EMB000017409dc6"/>
          <p:cNvPicPr>
            <a:picLocks noChangeAspect="1" noChangeArrowheads="1"/>
          </p:cNvPicPr>
          <p:nvPr/>
        </p:nvPicPr>
        <p:blipFill>
          <a:blip r:embed="rId7" cstate="print"/>
          <a:srcRect t="4491"/>
          <a:stretch>
            <a:fillRect/>
          </a:stretch>
        </p:blipFill>
        <p:spPr bwMode="auto">
          <a:xfrm>
            <a:off x="323528" y="3861048"/>
            <a:ext cx="8352928" cy="2808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701369"/>
            <a:ext cx="64475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실내악</a:t>
            </a:r>
            <a:r>
              <a:rPr lang="en-US" altLang="ko-KR" sz="4000" b="1" dirty="0" smtClean="0">
                <a:solidFill>
                  <a:prstClr val="white"/>
                </a:solidFill>
              </a:rPr>
              <a:t>(Chamber Music)</a:t>
            </a:r>
            <a:r>
              <a:rPr lang="ko-KR" altLang="en-US" sz="4000" b="1" dirty="0" smtClean="0">
                <a:solidFill>
                  <a:prstClr val="white"/>
                </a:solidFill>
              </a:rPr>
              <a:t>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실내악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124744"/>
            <a:ext cx="91450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8032" y="1340768"/>
            <a:ext cx="889248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공공 연주회가 아닌 가정용 음악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  귀족의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살롱</a:t>
            </a:r>
            <a:r>
              <a:rPr lang="en-US" altLang="ko-KR" sz="2000" dirty="0" smtClean="0">
                <a:solidFill>
                  <a:prstClr val="white"/>
                </a:solidFill>
              </a:rPr>
              <a:t>,</a:t>
            </a:r>
            <a:r>
              <a:rPr lang="ko-KR" altLang="en-US" sz="2000" dirty="0" smtClean="0">
                <a:solidFill>
                  <a:prstClr val="white"/>
                </a:solidFill>
              </a:rPr>
              <a:t> 중산층 가정의 음악 애호가들 사이에서 연주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  소규모의 악기 앙상블로 이루어진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소규모의 감상자를 위한 음악</a:t>
            </a:r>
            <a:endParaRPr lang="en-US" altLang="ko-KR" sz="20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종류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: 2</a:t>
            </a:r>
            <a:r>
              <a:rPr lang="ko-KR" altLang="en-US" sz="2000" dirty="0" smtClean="0">
                <a:solidFill>
                  <a:prstClr val="white"/>
                </a:solidFill>
              </a:rPr>
              <a:t>중주</a:t>
            </a:r>
            <a:r>
              <a:rPr lang="en-US" altLang="ko-KR" sz="2000" dirty="0" smtClean="0">
                <a:solidFill>
                  <a:prstClr val="white"/>
                </a:solidFill>
              </a:rPr>
              <a:t>(duo), 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중주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(trio), 4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중주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(quartet), 5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중주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(quintet),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     6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중주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(sextet), 7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중주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(Septet),  8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중주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(Octet)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등으로 구성</a:t>
            </a:r>
            <a:endParaRPr lang="en-US" altLang="ko-KR" sz="20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    ex.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피아노 트리오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현악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중주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클라리넷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중주 등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2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pic>
        <p:nvPicPr>
          <p:cNvPr id="5" name="내용 개체 틀 3" descr="5-4.PNG"/>
          <p:cNvPicPr>
            <a:picLocks noChangeAspect="1"/>
          </p:cNvPicPr>
          <p:nvPr/>
        </p:nvPicPr>
        <p:blipFill>
          <a:blip r:embed="rId4" cstate="print"/>
          <a:srcRect l="1010" r="1010"/>
          <a:stretch>
            <a:fillRect/>
          </a:stretch>
        </p:blipFill>
        <p:spPr>
          <a:xfrm>
            <a:off x="1115616" y="692696"/>
            <a:ext cx="6984776" cy="475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131840" y="5805264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18</a:t>
            </a:r>
            <a:r>
              <a:rPr lang="ko-KR" altLang="en-US" dirty="0" smtClean="0">
                <a:solidFill>
                  <a:schemeClr val="bg1"/>
                </a:solidFill>
              </a:rPr>
              <a:t>세기 실내악 연주 장면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하이든 현악사중주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Op. 76, No. 3 &lt;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황제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268760"/>
            <a:ext cx="889248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 1796</a:t>
            </a:r>
            <a:r>
              <a:rPr lang="ko-KR" altLang="en-US" sz="2000" dirty="0" smtClean="0">
                <a:solidFill>
                  <a:schemeClr val="bg1"/>
                </a:solidFill>
              </a:rPr>
              <a:t>년 오스트리아가 나폴레옹의 침공을 받았을 때 수도 비엔나 시민들   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애국심 발동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 하이든 애국적 노래 작곡을 위촉 받고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프란츠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2</a:t>
            </a:r>
            <a:r>
              <a:rPr lang="ko-KR" altLang="en-US" sz="2000" dirty="0" smtClean="0">
                <a:solidFill>
                  <a:schemeClr val="bg1"/>
                </a:solidFill>
              </a:rPr>
              <a:t>세를 위한 </a:t>
            </a:r>
            <a:r>
              <a:rPr lang="en-US" altLang="ko-KR" sz="2000" dirty="0" smtClean="0">
                <a:solidFill>
                  <a:schemeClr val="bg1"/>
                </a:solidFill>
              </a:rPr>
              <a:t>&lt;</a:t>
            </a:r>
            <a:r>
              <a:rPr lang="ko-KR" altLang="en-US" sz="2000" dirty="0" smtClean="0">
                <a:solidFill>
                  <a:schemeClr val="bg1"/>
                </a:solidFill>
              </a:rPr>
              <a:t>신이여 황제 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를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보호하소서</a:t>
            </a:r>
            <a:r>
              <a:rPr lang="en-US" altLang="ko-KR" sz="2000" dirty="0" smtClean="0">
                <a:solidFill>
                  <a:schemeClr val="bg1"/>
                </a:solidFill>
              </a:rPr>
              <a:t>&gt;</a:t>
            </a:r>
            <a:r>
              <a:rPr lang="ko-KR" altLang="en-US" sz="2000" dirty="0" smtClean="0">
                <a:solidFill>
                  <a:schemeClr val="bg1"/>
                </a:solidFill>
              </a:rPr>
              <a:t>를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작곡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이 곡은 </a:t>
            </a:r>
            <a:r>
              <a:rPr lang="en-US" altLang="ko-KR" sz="2000" dirty="0" smtClean="0">
                <a:solidFill>
                  <a:schemeClr val="bg1"/>
                </a:solidFill>
              </a:rPr>
              <a:t>&lt;</a:t>
            </a:r>
            <a:r>
              <a:rPr lang="ko-KR" altLang="en-US" sz="2000" dirty="0" smtClean="0">
                <a:solidFill>
                  <a:schemeClr val="bg1"/>
                </a:solidFill>
              </a:rPr>
              <a:t>황제 송가</a:t>
            </a:r>
            <a:r>
              <a:rPr lang="en-US" altLang="ko-KR" sz="2000" dirty="0" smtClean="0">
                <a:solidFill>
                  <a:schemeClr val="bg1"/>
                </a:solidFill>
              </a:rPr>
              <a:t>&gt;</a:t>
            </a:r>
            <a:r>
              <a:rPr lang="ko-KR" altLang="en-US" sz="2000" dirty="0" smtClean="0">
                <a:solidFill>
                  <a:schemeClr val="bg1"/>
                </a:solidFill>
              </a:rPr>
              <a:t>로 불렸으며 </a:t>
            </a:r>
            <a:r>
              <a:rPr lang="en-US" altLang="ko-KR" sz="2000" dirty="0" smtClean="0">
                <a:solidFill>
                  <a:schemeClr val="bg1"/>
                </a:solidFill>
              </a:rPr>
              <a:t>1835</a:t>
            </a:r>
            <a:r>
              <a:rPr lang="ko-KR" altLang="en-US" sz="2000" dirty="0" smtClean="0">
                <a:solidFill>
                  <a:schemeClr val="bg1"/>
                </a:solidFill>
              </a:rPr>
              <a:t>년 오스트리아 국가로 채택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하이든은 현악사중주 </a:t>
            </a:r>
            <a:r>
              <a:rPr lang="en-US" altLang="ko-KR" sz="2000" dirty="0" smtClean="0">
                <a:solidFill>
                  <a:schemeClr val="bg1"/>
                </a:solidFill>
              </a:rPr>
              <a:t>2</a:t>
            </a:r>
            <a:r>
              <a:rPr lang="ko-KR" altLang="en-US" sz="2000" dirty="0" smtClean="0">
                <a:solidFill>
                  <a:schemeClr val="bg1"/>
                </a:solidFill>
              </a:rPr>
              <a:t>악장에 </a:t>
            </a:r>
            <a:r>
              <a:rPr lang="en-US" altLang="ko-KR" sz="2000" dirty="0" smtClean="0">
                <a:solidFill>
                  <a:schemeClr val="bg1"/>
                </a:solidFill>
              </a:rPr>
              <a:t>&lt;</a:t>
            </a:r>
            <a:r>
              <a:rPr lang="ko-KR" altLang="en-US" sz="2000" dirty="0" smtClean="0">
                <a:solidFill>
                  <a:schemeClr val="bg1"/>
                </a:solidFill>
              </a:rPr>
              <a:t>황제 송가</a:t>
            </a:r>
            <a:r>
              <a:rPr lang="en-US" altLang="ko-KR" sz="2000" dirty="0" smtClean="0">
                <a:solidFill>
                  <a:schemeClr val="bg1"/>
                </a:solidFill>
              </a:rPr>
              <a:t>&gt; </a:t>
            </a:r>
            <a:r>
              <a:rPr lang="ko-KR" altLang="en-US" sz="2000" dirty="0" smtClean="0">
                <a:solidFill>
                  <a:schemeClr val="bg1"/>
                </a:solidFill>
              </a:rPr>
              <a:t>선율을 사용한 주제와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변주를 만들었고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</a:rPr>
              <a:t> 현악사중주 </a:t>
            </a:r>
            <a:r>
              <a:rPr lang="en-US" altLang="ko-KR" sz="2000" dirty="0" smtClean="0">
                <a:solidFill>
                  <a:schemeClr val="bg1"/>
                </a:solidFill>
              </a:rPr>
              <a:t>&lt;</a:t>
            </a:r>
            <a:r>
              <a:rPr lang="ko-KR" altLang="en-US" sz="2000" dirty="0" smtClean="0">
                <a:solidFill>
                  <a:schemeClr val="bg1"/>
                </a:solidFill>
              </a:rPr>
              <a:t>황제</a:t>
            </a:r>
            <a:r>
              <a:rPr lang="en-US" altLang="ko-KR" sz="2000" dirty="0" smtClean="0">
                <a:solidFill>
                  <a:schemeClr val="bg1"/>
                </a:solidFill>
              </a:rPr>
              <a:t>&gt; </a:t>
            </a:r>
            <a:r>
              <a:rPr lang="ko-KR" altLang="en-US" sz="2000" dirty="0" smtClean="0">
                <a:solidFill>
                  <a:schemeClr val="bg1"/>
                </a:solidFill>
              </a:rPr>
              <a:t>라는 제목이 붙게 됨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 감상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</a:rPr>
              <a:t>현악사중주 </a:t>
            </a:r>
            <a:r>
              <a:rPr lang="en-US" altLang="ko-KR" sz="2000" dirty="0" smtClean="0">
                <a:solidFill>
                  <a:schemeClr val="bg1"/>
                </a:solidFill>
              </a:rPr>
              <a:t>&lt;</a:t>
            </a:r>
            <a:r>
              <a:rPr lang="ko-KR" altLang="en-US" sz="2000" dirty="0" smtClean="0">
                <a:solidFill>
                  <a:schemeClr val="bg1"/>
                </a:solidFill>
              </a:rPr>
              <a:t>황제</a:t>
            </a:r>
            <a:r>
              <a:rPr lang="en-US" altLang="ko-KR" sz="2000" dirty="0" smtClean="0">
                <a:solidFill>
                  <a:schemeClr val="bg1"/>
                </a:solidFill>
              </a:rPr>
              <a:t>&gt; </a:t>
            </a:r>
            <a:r>
              <a:rPr lang="en-US" altLang="ko-KR" sz="2000" dirty="0" smtClean="0">
                <a:solidFill>
                  <a:schemeClr val="bg1"/>
                </a:solidFill>
                <a:hlinkClick r:id="rId5"/>
              </a:rPr>
              <a:t>2</a:t>
            </a:r>
            <a:r>
              <a:rPr lang="ko-KR" altLang="en-US" sz="2000" dirty="0" smtClean="0">
                <a:solidFill>
                  <a:schemeClr val="bg1"/>
                </a:solidFill>
                <a:hlinkClick r:id="rId5"/>
              </a:rPr>
              <a:t>악장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2701369"/>
            <a:ext cx="38058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음악과 사회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Ⅱ</a:t>
            </a:r>
            <a:endParaRPr lang="ko-KR" altLang="en-US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3612" y="2701369"/>
            <a:ext cx="51946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교향곡</a:t>
            </a:r>
            <a:r>
              <a:rPr lang="en-US" altLang="ko-KR" sz="4000" b="1" dirty="0" smtClean="0">
                <a:solidFill>
                  <a:prstClr val="white"/>
                </a:solidFill>
              </a:rPr>
              <a:t>(Symphony)</a:t>
            </a:r>
            <a:r>
              <a:rPr lang="ko-KR" altLang="en-US" sz="4000" b="1" dirty="0" smtClean="0">
                <a:solidFill>
                  <a:prstClr val="white"/>
                </a:solidFill>
              </a:rPr>
              <a:t>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423" y="1556792"/>
            <a:ext cx="723852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prstClr val="white"/>
                </a:solidFill>
              </a:rPr>
              <a:t>감상</a:t>
            </a:r>
            <a:endParaRPr lang="en-US" altLang="ko-KR" sz="2400" b="1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 smtClean="0">
                <a:solidFill>
                  <a:prstClr val="white"/>
                </a:solidFill>
              </a:rPr>
              <a:t>Haydn, &lt;Symphony, no. 94&gt; “Surprise” </a:t>
            </a:r>
            <a:r>
              <a:rPr lang="en-US" altLang="ko-KR" sz="2400" b="1" dirty="0" smtClean="0">
                <a:solidFill>
                  <a:prstClr val="white"/>
                </a:solidFill>
                <a:hlinkClick r:id="rId4"/>
              </a:rPr>
              <a:t>2</a:t>
            </a:r>
            <a:r>
              <a:rPr lang="en-US" altLang="ko-KR" sz="2400" b="1" baseline="30000" dirty="0" smtClean="0">
                <a:solidFill>
                  <a:prstClr val="white"/>
                </a:solidFill>
                <a:hlinkClick r:id="rId4"/>
              </a:rPr>
              <a:t>nd</a:t>
            </a:r>
            <a:r>
              <a:rPr lang="en-US" altLang="ko-KR" sz="2400" b="1" dirty="0" smtClean="0">
                <a:solidFill>
                  <a:prstClr val="white"/>
                </a:solidFill>
                <a:hlinkClick r:id="rId4"/>
              </a:rPr>
              <a:t> </a:t>
            </a:r>
            <a:r>
              <a:rPr lang="en-US" altLang="ko-KR" sz="2400" b="1" dirty="0" err="1" smtClean="0">
                <a:solidFill>
                  <a:prstClr val="white"/>
                </a:solidFill>
                <a:hlinkClick r:id="rId4"/>
              </a:rPr>
              <a:t>mvt</a:t>
            </a:r>
            <a:endParaRPr lang="en-US" altLang="ko-KR" sz="2400" b="1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 smtClean="0">
                <a:solidFill>
                  <a:prstClr val="white"/>
                </a:solidFill>
              </a:rPr>
              <a:t>Mozart, &lt;Symphony, no. 40&gt; </a:t>
            </a:r>
            <a:r>
              <a:rPr lang="en-US" altLang="ko-KR" sz="2400" b="1" dirty="0" smtClean="0">
                <a:solidFill>
                  <a:prstClr val="white"/>
                </a:solidFill>
                <a:hlinkClick r:id="rId5"/>
              </a:rPr>
              <a:t>1</a:t>
            </a:r>
            <a:r>
              <a:rPr lang="en-US" altLang="ko-KR" sz="2400" b="1" baseline="30000" dirty="0" smtClean="0">
                <a:solidFill>
                  <a:prstClr val="white"/>
                </a:solidFill>
                <a:hlinkClick r:id="rId5"/>
              </a:rPr>
              <a:t>st</a:t>
            </a:r>
            <a:r>
              <a:rPr lang="en-US" altLang="ko-KR" sz="2400" b="1" dirty="0" smtClean="0">
                <a:solidFill>
                  <a:prstClr val="white"/>
                </a:solidFill>
                <a:hlinkClick r:id="rId5"/>
              </a:rPr>
              <a:t> </a:t>
            </a:r>
            <a:r>
              <a:rPr lang="en-US" altLang="ko-KR" sz="2400" b="1" dirty="0" err="1" smtClean="0">
                <a:solidFill>
                  <a:prstClr val="white"/>
                </a:solidFill>
                <a:hlinkClick r:id="rId5"/>
              </a:rPr>
              <a:t>mvt</a:t>
            </a:r>
            <a:endParaRPr lang="en-US" altLang="ko-KR" sz="2400" b="1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 smtClean="0">
                <a:solidFill>
                  <a:prstClr val="white"/>
                </a:solidFill>
              </a:rPr>
              <a:t>Beethoven, &lt;Symphony, no. 3&gt; “</a:t>
            </a:r>
            <a:r>
              <a:rPr lang="en-US" altLang="ko-KR" sz="2400" b="1" dirty="0" err="1" smtClean="0">
                <a:solidFill>
                  <a:prstClr val="white"/>
                </a:solidFill>
              </a:rPr>
              <a:t>Eroica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” </a:t>
            </a:r>
            <a:r>
              <a:rPr lang="en-US" altLang="ko-KR" sz="2400" b="1" dirty="0" smtClean="0">
                <a:solidFill>
                  <a:prstClr val="white"/>
                </a:solidFill>
                <a:hlinkClick r:id="rId6"/>
              </a:rPr>
              <a:t>1</a:t>
            </a:r>
            <a:r>
              <a:rPr lang="en-US" altLang="ko-KR" sz="2400" b="1" baseline="30000" dirty="0" smtClean="0">
                <a:solidFill>
                  <a:prstClr val="white"/>
                </a:solidFill>
                <a:hlinkClick r:id="rId6"/>
              </a:rPr>
              <a:t>st</a:t>
            </a:r>
            <a:r>
              <a:rPr lang="en-US" altLang="ko-KR" sz="2400" b="1" dirty="0" smtClean="0">
                <a:solidFill>
                  <a:prstClr val="white"/>
                </a:solidFill>
                <a:hlinkClick r:id="rId6"/>
              </a:rPr>
              <a:t> </a:t>
            </a:r>
            <a:r>
              <a:rPr lang="en-US" altLang="ko-KR" sz="2400" b="1" dirty="0" err="1" smtClean="0">
                <a:solidFill>
                  <a:prstClr val="white"/>
                </a:solidFill>
                <a:hlinkClick r:id="rId6"/>
              </a:rPr>
              <a:t>mvt</a:t>
            </a:r>
            <a:endParaRPr lang="en-US" altLang="ko-KR" sz="2400" b="1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교향곡 구조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124744"/>
            <a:ext cx="9145016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네 개의 악장으로 구성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각 악장은 기본적으로 빠름 </a:t>
            </a:r>
            <a:r>
              <a:rPr lang="en-US" altLang="ko-KR" sz="2000" dirty="0" smtClean="0">
                <a:solidFill>
                  <a:prstClr val="white"/>
                </a:solidFill>
              </a:rPr>
              <a:t>– </a:t>
            </a:r>
            <a:r>
              <a:rPr lang="ko-KR" altLang="en-US" sz="2000" dirty="0" smtClean="0">
                <a:solidFill>
                  <a:prstClr val="white"/>
                </a:solidFill>
              </a:rPr>
              <a:t>느림 </a:t>
            </a:r>
            <a:r>
              <a:rPr lang="en-US" altLang="ko-KR" sz="2000" dirty="0" smtClean="0">
                <a:solidFill>
                  <a:prstClr val="white"/>
                </a:solidFill>
              </a:rPr>
              <a:t>– </a:t>
            </a:r>
            <a:r>
              <a:rPr lang="ko-KR" altLang="en-US" sz="2000" dirty="0" smtClean="0">
                <a:solidFill>
                  <a:prstClr val="white"/>
                </a:solidFill>
              </a:rPr>
              <a:t>미뉴에트 </a:t>
            </a:r>
            <a:r>
              <a:rPr lang="en-US" altLang="ko-KR" sz="2000" dirty="0" smtClean="0">
                <a:solidFill>
                  <a:prstClr val="white"/>
                </a:solidFill>
              </a:rPr>
              <a:t>– </a:t>
            </a:r>
            <a:r>
              <a:rPr lang="ko-KR" altLang="en-US" sz="2000" dirty="0" smtClean="0">
                <a:solidFill>
                  <a:prstClr val="white"/>
                </a:solidFill>
              </a:rPr>
              <a:t>빠름의 템포로 구분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1</a:t>
            </a:r>
            <a:r>
              <a:rPr lang="ko-KR" altLang="en-US" sz="2000" dirty="0" smtClean="0">
                <a:solidFill>
                  <a:prstClr val="white"/>
                </a:solidFill>
              </a:rPr>
              <a:t>악장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알레그로</a:t>
            </a:r>
            <a:r>
              <a:rPr lang="en-US" altLang="ko-KR" sz="2000" dirty="0" smtClean="0">
                <a:solidFill>
                  <a:prstClr val="white"/>
                </a:solidFill>
              </a:rPr>
              <a:t>(Allegro)</a:t>
            </a:r>
            <a:r>
              <a:rPr lang="ko-KR" altLang="en-US" sz="2000" dirty="0" smtClean="0">
                <a:solidFill>
                  <a:prstClr val="white"/>
                </a:solidFill>
              </a:rPr>
              <a:t>의 빠른 템포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srgbClr val="66FFFF"/>
                </a:solidFill>
              </a:rPr>
              <a:t>소나타 형식</a:t>
            </a:r>
            <a:r>
              <a:rPr lang="en-US" altLang="ko-KR" sz="2000" dirty="0" smtClean="0">
                <a:solidFill>
                  <a:srgbClr val="66FFFF"/>
                </a:solidFill>
              </a:rPr>
              <a:t>(Sonata Form)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 2</a:t>
            </a:r>
            <a:r>
              <a:rPr lang="ko-KR" altLang="en-US" sz="2000" dirty="0" smtClean="0">
                <a:solidFill>
                  <a:prstClr val="white"/>
                </a:solidFill>
              </a:rPr>
              <a:t>악장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안단테</a:t>
            </a:r>
            <a:r>
              <a:rPr lang="en-US" altLang="ko-KR" sz="2000" dirty="0" smtClean="0">
                <a:solidFill>
                  <a:prstClr val="white"/>
                </a:solidFill>
              </a:rPr>
              <a:t>(Andante) or </a:t>
            </a:r>
            <a:r>
              <a:rPr lang="ko-KR" altLang="en-US" sz="2000" dirty="0" smtClean="0">
                <a:solidFill>
                  <a:prstClr val="white"/>
                </a:solidFill>
              </a:rPr>
              <a:t>아다지오</a:t>
            </a:r>
            <a:r>
              <a:rPr lang="en-US" altLang="ko-KR" sz="2000" dirty="0" smtClean="0">
                <a:solidFill>
                  <a:prstClr val="white"/>
                </a:solidFill>
              </a:rPr>
              <a:t>(Adagio)</a:t>
            </a:r>
            <a:r>
              <a:rPr lang="ko-KR" altLang="en-US" sz="2000" dirty="0" smtClean="0">
                <a:solidFill>
                  <a:prstClr val="white"/>
                </a:solidFill>
              </a:rPr>
              <a:t>와 같은 느린 템포로 </a:t>
            </a:r>
            <a:r>
              <a:rPr lang="en-US" altLang="ko-KR" sz="2000" dirty="0" smtClean="0">
                <a:solidFill>
                  <a:prstClr val="white"/>
                </a:solidFill>
              </a:rPr>
              <a:t>1</a:t>
            </a:r>
            <a:r>
              <a:rPr lang="ko-KR" altLang="en-US" sz="2000" dirty="0" smtClean="0">
                <a:solidFill>
                  <a:prstClr val="white"/>
                </a:solidFill>
              </a:rPr>
              <a:t>악장과 대비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 3</a:t>
            </a:r>
            <a:r>
              <a:rPr lang="ko-KR" altLang="en-US" sz="2000" dirty="0" smtClean="0">
                <a:solidFill>
                  <a:prstClr val="white"/>
                </a:solidFill>
              </a:rPr>
              <a:t>악장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다소 가벼운 춤곡 리듬을 사용 </a:t>
            </a:r>
            <a:r>
              <a:rPr lang="en-US" altLang="ko-KR" sz="2000" dirty="0" smtClean="0">
                <a:solidFill>
                  <a:prstClr val="white"/>
                </a:solidFill>
              </a:rPr>
              <a:t>: </a:t>
            </a:r>
            <a:r>
              <a:rPr lang="ko-KR" altLang="en-US" sz="2000" dirty="0" smtClean="0">
                <a:solidFill>
                  <a:prstClr val="white"/>
                </a:solidFill>
              </a:rPr>
              <a:t>미뉴에트</a:t>
            </a:r>
            <a:r>
              <a:rPr lang="en-US" altLang="ko-KR" sz="2000" dirty="0" smtClean="0">
                <a:solidFill>
                  <a:prstClr val="white"/>
                </a:solidFill>
              </a:rPr>
              <a:t>(or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스케르초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r>
              <a:rPr lang="en-US" altLang="ko-KR" sz="2000" dirty="0" smtClean="0">
                <a:solidFill>
                  <a:prstClr val="white"/>
                </a:solidFill>
              </a:rPr>
              <a:t>+ </a:t>
            </a:r>
            <a:r>
              <a:rPr lang="ko-KR" altLang="en-US" sz="2000" dirty="0" smtClean="0">
                <a:solidFill>
                  <a:prstClr val="white"/>
                </a:solidFill>
              </a:rPr>
              <a:t>트리오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 4</a:t>
            </a:r>
            <a:r>
              <a:rPr lang="ko-KR" altLang="en-US" sz="2000" dirty="0" smtClean="0">
                <a:solidFill>
                  <a:prstClr val="white"/>
                </a:solidFill>
              </a:rPr>
              <a:t>악장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알레그로 혹은 </a:t>
            </a:r>
            <a:r>
              <a:rPr lang="en-US" altLang="ko-KR" sz="2000" dirty="0" smtClean="0">
                <a:solidFill>
                  <a:prstClr val="white"/>
                </a:solidFill>
              </a:rPr>
              <a:t>1</a:t>
            </a:r>
            <a:r>
              <a:rPr lang="ko-KR" altLang="en-US" sz="2000" dirty="0" smtClean="0">
                <a:solidFill>
                  <a:prstClr val="white"/>
                </a:solidFill>
              </a:rPr>
              <a:t>악장보다 더 빠른 알레그로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아사이</a:t>
            </a:r>
            <a:r>
              <a:rPr lang="en-US" altLang="ko-KR" sz="2000" dirty="0" smtClean="0">
                <a:solidFill>
                  <a:prstClr val="white"/>
                </a:solidFill>
              </a:rPr>
              <a:t>(Allegro assai) or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프레스토</a:t>
            </a:r>
            <a:r>
              <a:rPr lang="en-US" altLang="ko-KR" sz="2000" dirty="0" smtClean="0">
                <a:solidFill>
                  <a:prstClr val="white"/>
                </a:solidFill>
              </a:rPr>
              <a:t>(Presto)</a:t>
            </a:r>
          </a:p>
          <a:p>
            <a:pPr>
              <a:lnSpc>
                <a:spcPct val="20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1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악장 소나타 형식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(Sonata Form)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484784"/>
            <a:ext cx="9145016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 1</a:t>
            </a:r>
            <a:r>
              <a:rPr lang="ko-KR" altLang="en-US" sz="2000" dirty="0" smtClean="0">
                <a:solidFill>
                  <a:prstClr val="white"/>
                </a:solidFill>
              </a:rPr>
              <a:t>악장은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제시부</a:t>
            </a:r>
            <a:r>
              <a:rPr lang="en-US" altLang="ko-KR" sz="2000" dirty="0" smtClean="0">
                <a:solidFill>
                  <a:prstClr val="white"/>
                </a:solidFill>
              </a:rPr>
              <a:t>-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발전부</a:t>
            </a:r>
            <a:r>
              <a:rPr lang="en-US" altLang="ko-KR" sz="2000" dirty="0" smtClean="0">
                <a:solidFill>
                  <a:prstClr val="white"/>
                </a:solidFill>
              </a:rPr>
              <a:t>-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재현부로</a:t>
            </a:r>
            <a:r>
              <a:rPr lang="ko-KR" altLang="en-US" sz="2000" dirty="0" smtClean="0">
                <a:solidFill>
                  <a:prstClr val="white"/>
                </a:solidFill>
              </a:rPr>
              <a:t> 구성된 </a:t>
            </a:r>
            <a:r>
              <a:rPr lang="ko-KR" altLang="en-US" sz="2000" dirty="0" smtClean="0">
                <a:solidFill>
                  <a:srgbClr val="66FFFF"/>
                </a:solidFill>
              </a:rPr>
              <a:t>소나타 형식</a:t>
            </a:r>
            <a:r>
              <a:rPr lang="ko-KR" altLang="en-US" sz="2000" dirty="0" smtClean="0">
                <a:solidFill>
                  <a:prstClr val="white"/>
                </a:solidFill>
              </a:rPr>
              <a:t>을 취함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제시부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: </a:t>
            </a:r>
            <a:r>
              <a:rPr lang="ko-KR" altLang="en-US" sz="2000" dirty="0" smtClean="0">
                <a:solidFill>
                  <a:prstClr val="white"/>
                </a:solidFill>
              </a:rPr>
              <a:t>음악적 주제가 제시 되는 곳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 </a:t>
            </a:r>
            <a:r>
              <a:rPr lang="en-US" altLang="ko-KR" sz="2000" dirty="0" smtClean="0">
                <a:solidFill>
                  <a:prstClr val="white"/>
                </a:solidFill>
              </a:rPr>
              <a:t>- </a:t>
            </a:r>
            <a:r>
              <a:rPr lang="ko-KR" altLang="en-US" sz="2000" dirty="0" smtClean="0">
                <a:solidFill>
                  <a:prstClr val="white"/>
                </a:solidFill>
              </a:rPr>
              <a:t>서로 대조 되는 제</a:t>
            </a:r>
            <a:r>
              <a:rPr lang="en-US" altLang="ko-KR" sz="2000" dirty="0" smtClean="0">
                <a:solidFill>
                  <a:prstClr val="white"/>
                </a:solidFill>
              </a:rPr>
              <a:t>1</a:t>
            </a:r>
            <a:r>
              <a:rPr lang="ko-KR" altLang="en-US" sz="2000" dirty="0" smtClean="0">
                <a:solidFill>
                  <a:prstClr val="white"/>
                </a:solidFill>
              </a:rPr>
              <a:t>주제와 제</a:t>
            </a:r>
            <a:r>
              <a:rPr lang="en-US" altLang="ko-KR" sz="2000" dirty="0" smtClean="0">
                <a:solidFill>
                  <a:prstClr val="white"/>
                </a:solidFill>
              </a:rPr>
              <a:t>2</a:t>
            </a:r>
            <a:r>
              <a:rPr lang="ko-KR" altLang="en-US" sz="2000" dirty="0" smtClean="0">
                <a:solidFill>
                  <a:prstClr val="white"/>
                </a:solidFill>
              </a:rPr>
              <a:t>주제로 구성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발전부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: </a:t>
            </a:r>
            <a:r>
              <a:rPr lang="ko-KR" altLang="en-US" sz="2000" dirty="0" smtClean="0">
                <a:solidFill>
                  <a:prstClr val="white"/>
                </a:solidFill>
              </a:rPr>
              <a:t>주제의 요소가 여러 가지 방법으로 변형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발전되는 곳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재현부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: </a:t>
            </a:r>
            <a:r>
              <a:rPr lang="ko-KR" altLang="en-US" sz="2000" dirty="0" smtClean="0">
                <a:solidFill>
                  <a:prstClr val="white"/>
                </a:solidFill>
              </a:rPr>
              <a:t>제시부의 주제가 다시 출현하여 최종적으로 곡을 마무리 하는 곳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000" dirty="0" smtClean="0">
                <a:solidFill>
                  <a:srgbClr val="CCFFFF"/>
                </a:solidFill>
                <a:latin typeface="+mn-ea"/>
              </a:rPr>
              <a:t>               </a:t>
            </a:r>
            <a:r>
              <a:rPr lang="ko-KR" altLang="en-US" sz="2000" dirty="0" err="1" smtClean="0">
                <a:solidFill>
                  <a:srgbClr val="66FFFF"/>
                </a:solidFill>
                <a:latin typeface="+mn-ea"/>
              </a:rPr>
              <a:t>제시부</a:t>
            </a:r>
            <a:r>
              <a:rPr lang="ko-KR" altLang="en-US" sz="2000" dirty="0" smtClean="0">
                <a:solidFill>
                  <a:srgbClr val="66FFFF"/>
                </a:solidFill>
                <a:latin typeface="+mn-ea"/>
              </a:rPr>
              <a:t>  </a:t>
            </a:r>
            <a:r>
              <a:rPr lang="en-US" altLang="ko-KR" sz="2000" dirty="0" smtClean="0">
                <a:solidFill>
                  <a:srgbClr val="66FFFF"/>
                </a:solidFill>
                <a:latin typeface="+mn-ea"/>
              </a:rPr>
              <a:t> ------------   </a:t>
            </a:r>
            <a:r>
              <a:rPr lang="ko-KR" altLang="en-US" sz="2000" dirty="0" err="1" smtClean="0">
                <a:solidFill>
                  <a:srgbClr val="66FFFF"/>
                </a:solidFill>
                <a:latin typeface="+mn-ea"/>
              </a:rPr>
              <a:t>발전부</a:t>
            </a:r>
            <a:r>
              <a:rPr lang="ko-KR" altLang="en-US" sz="2000" dirty="0" smtClean="0">
                <a:solidFill>
                  <a:srgbClr val="66FFFF"/>
                </a:solidFill>
                <a:latin typeface="+mn-ea"/>
              </a:rPr>
              <a:t>  </a:t>
            </a:r>
            <a:r>
              <a:rPr lang="en-US" altLang="ko-KR" sz="2000" dirty="0" smtClean="0">
                <a:solidFill>
                  <a:srgbClr val="66FFFF"/>
                </a:solidFill>
                <a:latin typeface="+mn-ea"/>
              </a:rPr>
              <a:t>------------</a:t>
            </a:r>
            <a:r>
              <a:rPr lang="ko-KR" altLang="en-US" sz="2000" dirty="0" smtClean="0">
                <a:solidFill>
                  <a:srgbClr val="66FFFF"/>
                </a:solidFill>
                <a:latin typeface="+mn-ea"/>
              </a:rPr>
              <a:t>   </a:t>
            </a:r>
            <a:r>
              <a:rPr lang="ko-KR" altLang="en-US" sz="2000" dirty="0" err="1" smtClean="0">
                <a:solidFill>
                  <a:srgbClr val="66FFFF"/>
                </a:solidFill>
                <a:latin typeface="+mn-ea"/>
              </a:rPr>
              <a:t>재현부</a:t>
            </a:r>
            <a:r>
              <a:rPr lang="ko-KR" altLang="en-US" sz="2000" dirty="0" smtClean="0">
                <a:solidFill>
                  <a:srgbClr val="66FFFF"/>
                </a:solidFill>
                <a:latin typeface="+mn-ea"/>
              </a:rPr>
              <a:t>               </a:t>
            </a:r>
            <a:endParaRPr lang="en-US" altLang="ko-KR" sz="2000" dirty="0" smtClean="0">
              <a:solidFill>
                <a:srgbClr val="66FFFF"/>
              </a:solidFill>
              <a:latin typeface="+mn-ea"/>
            </a:endParaRPr>
          </a:p>
          <a:p>
            <a:pPr>
              <a:lnSpc>
                <a:spcPct val="200000"/>
              </a:lnSpc>
              <a:buNone/>
            </a:pPr>
            <a:r>
              <a:rPr lang="ko-KR" altLang="en-US" sz="1600" dirty="0" smtClean="0">
                <a:solidFill>
                  <a:srgbClr val="66FFFF"/>
                </a:solidFill>
                <a:latin typeface="+mn-ea"/>
              </a:rPr>
              <a:t>            제</a:t>
            </a:r>
            <a:r>
              <a:rPr lang="en-US" altLang="ko-KR" sz="1600" dirty="0" smtClean="0">
                <a:solidFill>
                  <a:srgbClr val="66FFFF"/>
                </a:solidFill>
                <a:latin typeface="+mn-ea"/>
              </a:rPr>
              <a:t>1</a:t>
            </a:r>
            <a:r>
              <a:rPr lang="ko-KR" altLang="en-US" sz="1600" dirty="0" smtClean="0">
                <a:solidFill>
                  <a:srgbClr val="66FFFF"/>
                </a:solidFill>
                <a:latin typeface="+mn-ea"/>
              </a:rPr>
              <a:t>주제 </a:t>
            </a:r>
            <a:r>
              <a:rPr lang="en-US" altLang="ko-KR" sz="1600" dirty="0" smtClean="0">
                <a:solidFill>
                  <a:srgbClr val="66FFFF"/>
                </a:solidFill>
                <a:latin typeface="+mn-ea"/>
              </a:rPr>
              <a:t>/</a:t>
            </a:r>
            <a:r>
              <a:rPr lang="ko-KR" altLang="en-US" sz="1600" dirty="0" smtClean="0">
                <a:solidFill>
                  <a:srgbClr val="66FFFF"/>
                </a:solidFill>
                <a:latin typeface="+mn-ea"/>
              </a:rPr>
              <a:t> 제</a:t>
            </a:r>
            <a:r>
              <a:rPr lang="en-US" altLang="ko-KR" sz="1600" dirty="0" smtClean="0">
                <a:solidFill>
                  <a:srgbClr val="66FFFF"/>
                </a:solidFill>
                <a:latin typeface="+mn-ea"/>
              </a:rPr>
              <a:t>2</a:t>
            </a:r>
            <a:r>
              <a:rPr lang="ko-KR" altLang="en-US" sz="1600" dirty="0" smtClean="0">
                <a:solidFill>
                  <a:srgbClr val="66FFFF"/>
                </a:solidFill>
                <a:latin typeface="+mn-ea"/>
              </a:rPr>
              <a:t>주제                주제의 발전                제</a:t>
            </a:r>
            <a:r>
              <a:rPr lang="en-US" altLang="ko-KR" sz="1600" dirty="0" smtClean="0">
                <a:solidFill>
                  <a:srgbClr val="66FFFF"/>
                </a:solidFill>
                <a:latin typeface="+mn-ea"/>
              </a:rPr>
              <a:t>1</a:t>
            </a:r>
            <a:r>
              <a:rPr lang="ko-KR" altLang="en-US" sz="1600" dirty="0" smtClean="0">
                <a:solidFill>
                  <a:srgbClr val="66FFFF"/>
                </a:solidFill>
                <a:latin typeface="+mn-ea"/>
              </a:rPr>
              <a:t>주제 </a:t>
            </a:r>
            <a:r>
              <a:rPr lang="en-US" altLang="ko-KR" sz="1600" dirty="0" smtClean="0">
                <a:solidFill>
                  <a:srgbClr val="66FFFF"/>
                </a:solidFill>
                <a:latin typeface="+mn-ea"/>
              </a:rPr>
              <a:t>/ </a:t>
            </a:r>
            <a:r>
              <a:rPr lang="ko-KR" altLang="en-US" sz="1600" dirty="0" smtClean="0">
                <a:solidFill>
                  <a:srgbClr val="66FFFF"/>
                </a:solidFill>
                <a:latin typeface="+mn-ea"/>
              </a:rPr>
              <a:t>제</a:t>
            </a:r>
            <a:r>
              <a:rPr lang="en-US" altLang="ko-KR" sz="1600" dirty="0" smtClean="0">
                <a:solidFill>
                  <a:srgbClr val="66FFFF"/>
                </a:solidFill>
                <a:latin typeface="+mn-ea"/>
              </a:rPr>
              <a:t>2</a:t>
            </a:r>
            <a:r>
              <a:rPr lang="ko-KR" altLang="en-US" sz="1600" dirty="0" smtClean="0">
                <a:solidFill>
                  <a:srgbClr val="66FFFF"/>
                </a:solidFill>
                <a:latin typeface="+mn-ea"/>
              </a:rPr>
              <a:t>주제 </a:t>
            </a:r>
            <a:endParaRPr lang="en-US" altLang="ko-KR" sz="1600" dirty="0" smtClean="0">
              <a:solidFill>
                <a:srgbClr val="66FFFF"/>
              </a:solidFill>
              <a:latin typeface="+mn-ea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ko-KR" sz="1600" dirty="0" smtClean="0">
                <a:solidFill>
                  <a:srgbClr val="66FFFF"/>
                </a:solidFill>
                <a:latin typeface="+mn-ea"/>
              </a:rPr>
              <a:t>              </a:t>
            </a:r>
            <a:r>
              <a:rPr lang="ko-KR" altLang="en-US" sz="1600" dirty="0" smtClean="0">
                <a:solidFill>
                  <a:srgbClr val="66FFFF"/>
                </a:solidFill>
                <a:latin typeface="+mn-ea"/>
              </a:rPr>
              <a:t>안정        갈등                   긴장 고조                  갈등과 긴장의 해소</a:t>
            </a:r>
            <a:endParaRPr lang="en-US" altLang="ko-KR" sz="1600" dirty="0" smtClean="0">
              <a:solidFill>
                <a:srgbClr val="66FFFF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rgbClr val="66FFFF"/>
                </a:solidFill>
              </a:rPr>
              <a:t> </a:t>
            </a:r>
            <a:endParaRPr lang="en-US" altLang="ko-KR" sz="2400" dirty="0" smtClean="0">
              <a:solidFill>
                <a:srgbClr val="66FFFF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88640"/>
            <a:ext cx="5636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white"/>
                </a:solidFill>
              </a:rPr>
              <a:t>       모차르트 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&lt;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교향곡 제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40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번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&gt; 1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악장</a:t>
            </a:r>
            <a:endParaRPr lang="en-US" altLang="ko-KR" sz="2400" b="1" dirty="0" smtClean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847" y="1052736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white"/>
                </a:solidFill>
              </a:rPr>
              <a:t>제</a:t>
            </a:r>
            <a:r>
              <a:rPr lang="en-US" altLang="ko-KR" dirty="0" smtClean="0">
                <a:solidFill>
                  <a:prstClr val="white"/>
                </a:solidFill>
              </a:rPr>
              <a:t>1</a:t>
            </a:r>
            <a:r>
              <a:rPr lang="ko-KR" altLang="en-US" dirty="0" smtClean="0">
                <a:solidFill>
                  <a:prstClr val="white"/>
                </a:solidFill>
              </a:rPr>
              <a:t>주제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855" y="3707740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white"/>
                </a:solidFill>
              </a:rPr>
              <a:t>제</a:t>
            </a:r>
            <a:r>
              <a:rPr lang="en-US" altLang="ko-KR" dirty="0" smtClean="0">
                <a:solidFill>
                  <a:prstClr val="white"/>
                </a:solidFill>
              </a:rPr>
              <a:t>2</a:t>
            </a:r>
            <a:r>
              <a:rPr lang="ko-KR" altLang="en-US" dirty="0" smtClean="0">
                <a:solidFill>
                  <a:prstClr val="white"/>
                </a:solidFill>
              </a:rPr>
              <a:t>주제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9" name="그림 8" descr="교향곡 40번 주제.bmp"/>
          <p:cNvPicPr>
            <a:picLocks noChangeAspect="1"/>
          </p:cNvPicPr>
          <p:nvPr/>
        </p:nvPicPr>
        <p:blipFill>
          <a:blip r:embed="rId4" cstate="print"/>
          <a:srcRect b="58576"/>
          <a:stretch>
            <a:fillRect/>
          </a:stretch>
        </p:blipFill>
        <p:spPr>
          <a:xfrm>
            <a:off x="467544" y="1689931"/>
            <a:ext cx="7776864" cy="1739069"/>
          </a:xfrm>
          <a:prstGeom prst="rect">
            <a:avLst/>
          </a:prstGeom>
        </p:spPr>
      </p:pic>
      <p:pic>
        <p:nvPicPr>
          <p:cNvPr id="10" name="그림 9" descr="교향곡 40번 주제.bmp"/>
          <p:cNvPicPr>
            <a:picLocks noChangeAspect="1"/>
          </p:cNvPicPr>
          <p:nvPr/>
        </p:nvPicPr>
        <p:blipFill>
          <a:blip r:embed="rId4" cstate="print"/>
          <a:srcRect l="27163" t="85539" b="-701"/>
          <a:stretch>
            <a:fillRect/>
          </a:stretch>
        </p:blipFill>
        <p:spPr>
          <a:xfrm>
            <a:off x="504056" y="4293096"/>
            <a:ext cx="781236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88640"/>
            <a:ext cx="661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white"/>
                </a:solidFill>
              </a:rPr>
              <a:t>베토벤 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&lt;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교향곡 제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3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번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&gt;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 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“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영웅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”(</a:t>
            </a:r>
            <a:r>
              <a:rPr lang="en-US" altLang="ko-KR" sz="2400" b="1" dirty="0" err="1" smtClean="0">
                <a:solidFill>
                  <a:prstClr val="white"/>
                </a:solidFill>
              </a:rPr>
              <a:t>Eroica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) 1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악장 </a:t>
            </a:r>
            <a:endParaRPr lang="en-US" altLang="ko-KR" sz="2400" b="1" dirty="0" smtClean="0">
              <a:solidFill>
                <a:prstClr val="white"/>
              </a:solidFill>
            </a:endParaRPr>
          </a:p>
        </p:txBody>
      </p:sp>
      <p:pic>
        <p:nvPicPr>
          <p:cNvPr id="5" name="_x104004952" descr="EMB000017409dc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210" y="1568762"/>
            <a:ext cx="8358246" cy="1500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23528" y="1052736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제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주제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847" y="3347700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제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주제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_x104004072" descr="EMB000017409dc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005064"/>
            <a:ext cx="8280920" cy="2214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7361" y="2701369"/>
            <a:ext cx="4854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협주곡</a:t>
            </a:r>
            <a:r>
              <a:rPr lang="en-US" altLang="ko-KR" sz="4000" b="1" dirty="0" smtClean="0">
                <a:solidFill>
                  <a:prstClr val="white"/>
                </a:solidFill>
              </a:rPr>
              <a:t>(Concerto)</a:t>
            </a:r>
            <a:r>
              <a:rPr lang="ko-KR" altLang="en-US" sz="4000" b="1" dirty="0" smtClean="0">
                <a:solidFill>
                  <a:prstClr val="white"/>
                </a:solidFill>
              </a:rPr>
              <a:t>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8649</TotalTime>
  <Words>729</Words>
  <Application>Microsoft Office PowerPoint</Application>
  <PresentationFormat>화면 슬라이드 쇼(4:3)</PresentationFormat>
  <Paragraphs>247</Paragraphs>
  <Slides>16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9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Office 테마</vt:lpstr>
      <vt:lpstr>10_Office 테마</vt:lpstr>
      <vt:lpstr>8_Office 테마</vt:lpstr>
      <vt:lpstr>2_Office 테마</vt:lpstr>
      <vt:lpstr>4_Office 테마</vt:lpstr>
      <vt:lpstr>5_Office 테마</vt:lpstr>
      <vt:lpstr>1_Office 테마</vt:lpstr>
      <vt:lpstr>3_Office 테마</vt:lpstr>
      <vt:lpstr>6_Office 테마</vt:lpstr>
      <vt:lpstr>                    </vt:lpstr>
      <vt:lpstr>PowerPoint 프레젠테이션</vt:lpstr>
      <vt:lpstr>PowerPoint 프레젠테이션</vt:lpstr>
      <vt:lpstr>PowerPoint 프레젠테이션</vt:lpstr>
      <vt:lpstr>교향곡 구조    </vt:lpstr>
      <vt:lpstr>1악장 소나타 형식(Sonata Form)    </vt:lpstr>
      <vt:lpstr>PowerPoint 프레젠테이션</vt:lpstr>
      <vt:lpstr>PowerPoint 프레젠테이션</vt:lpstr>
      <vt:lpstr>PowerPoint 프레젠테이션</vt:lpstr>
      <vt:lpstr>협주곡      </vt:lpstr>
      <vt:lpstr>모차르트 피아노 협주곡      </vt:lpstr>
      <vt:lpstr>PowerPoint 프레젠테이션</vt:lpstr>
      <vt:lpstr>PowerPoint 프레젠테이션</vt:lpstr>
      <vt:lpstr>실내악      </vt:lpstr>
      <vt:lpstr>PowerPoint 프레젠테이션</vt:lpstr>
      <vt:lpstr>하이든 현악사중주 Op. 76, No. 3 &lt;황제&gt;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sky-blue simple template</dc:title>
  <dc:creator>highsentation.com</dc:creator>
  <cp:lastModifiedBy>김경화</cp:lastModifiedBy>
  <cp:revision>1052</cp:revision>
  <dcterms:created xsi:type="dcterms:W3CDTF">2011-01-04T12:10:45Z</dcterms:created>
  <dcterms:modified xsi:type="dcterms:W3CDTF">2015-10-11T14:00:29Z</dcterms:modified>
</cp:coreProperties>
</file>