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24" r:id="rId2"/>
    <p:sldMasterId id="2147483936" r:id="rId3"/>
    <p:sldMasterId id="2147483948" r:id="rId4"/>
    <p:sldMasterId id="2147483960" r:id="rId5"/>
    <p:sldMasterId id="2147483972" r:id="rId6"/>
    <p:sldMasterId id="2147483984" r:id="rId7"/>
    <p:sldMasterId id="2147484008" r:id="rId8"/>
    <p:sldMasterId id="2147484020" r:id="rId9"/>
    <p:sldMasterId id="2147484032" r:id="rId10"/>
    <p:sldMasterId id="2147484044" r:id="rId11"/>
  </p:sldMasterIdLst>
  <p:notesMasterIdLst>
    <p:notesMasterId r:id="rId34"/>
  </p:notesMasterIdLst>
  <p:handoutMasterIdLst>
    <p:handoutMasterId r:id="rId35"/>
  </p:handoutMasterIdLst>
  <p:sldIdLst>
    <p:sldId id="334" r:id="rId12"/>
    <p:sldId id="313" r:id="rId13"/>
    <p:sldId id="314" r:id="rId14"/>
    <p:sldId id="332" r:id="rId15"/>
    <p:sldId id="269" r:id="rId16"/>
    <p:sldId id="310" r:id="rId17"/>
    <p:sldId id="312" r:id="rId18"/>
    <p:sldId id="316" r:id="rId19"/>
    <p:sldId id="315" r:id="rId20"/>
    <p:sldId id="317" r:id="rId21"/>
    <p:sldId id="318" r:id="rId22"/>
    <p:sldId id="319" r:id="rId23"/>
    <p:sldId id="328" r:id="rId24"/>
    <p:sldId id="329" r:id="rId25"/>
    <p:sldId id="320" r:id="rId26"/>
    <p:sldId id="321" r:id="rId27"/>
    <p:sldId id="331" r:id="rId28"/>
    <p:sldId id="323" r:id="rId29"/>
    <p:sldId id="324" r:id="rId30"/>
    <p:sldId id="325" r:id="rId31"/>
    <p:sldId id="326" r:id="rId32"/>
    <p:sldId id="327" r:id="rId33"/>
  </p:sldIdLst>
  <p:sldSz cx="9144000" cy="6858000" type="screen4x3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6699"/>
    <a:srgbClr val="F971D2"/>
    <a:srgbClr val="0066CC"/>
    <a:srgbClr val="0099FF"/>
    <a:srgbClr val="D60093"/>
    <a:srgbClr val="33CCFF"/>
    <a:srgbClr val="CCFFFF"/>
    <a:srgbClr val="0099CC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1" autoAdjust="0"/>
    <p:restoredTop sz="91667" autoAdjust="0"/>
  </p:normalViewPr>
  <p:slideViewPr>
    <p:cSldViewPr>
      <p:cViewPr varScale="1">
        <p:scale>
          <a:sx n="102" d="100"/>
          <a:sy n="102" d="100"/>
        </p:scale>
        <p:origin x="-2010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799CA-627E-4EDE-A253-335D356F66C9}" type="datetimeFigureOut">
              <a:rPr lang="ko-KR" altLang="en-US" smtClean="0"/>
              <a:pPr/>
              <a:t>2016-09-07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6AA5C-C7DD-4983-8644-BCE523019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814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12302-9938-4B2D-B229-3E539C92A133}" type="datetimeFigureOut">
              <a:rPr lang="ko-KR" altLang="en-US" smtClean="0"/>
              <a:pPr/>
              <a:t>2016-09-07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5013"/>
            <a:ext cx="4897437" cy="3675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54828"/>
            <a:ext cx="5388610" cy="440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F614D-7A75-491B-87D3-476A549F8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1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/>
              <a:pPr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0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6.xml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youtube.com/watch?v=RvoTz1rdO3A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8.xml"/><Relationship Id="rId5" Type="http://schemas.openxmlformats.org/officeDocument/2006/relationships/image" Target="../media/image12.jpeg"/><Relationship Id="rId4" Type="http://schemas.openxmlformats.org/officeDocument/2006/relationships/hyperlink" Target="http://www.youtube.com/watch?v=zyZ5cHUaiBI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9.xml"/><Relationship Id="rId5" Type="http://schemas.openxmlformats.org/officeDocument/2006/relationships/image" Target="../media/image13.jpe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hyperlink" Target="http://www.youtube.com/watch?v=Ls4NoLQQUPY&amp;feature=fvs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1.xml"/><Relationship Id="rId4" Type="http://schemas.openxmlformats.org/officeDocument/2006/relationships/hyperlink" Target="http://www.youtube.com/watch?v=TKthRw4KjE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6672" y="4077072"/>
            <a:ext cx="8711952" cy="2016224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                   </a:t>
            </a:r>
            <a:r>
              <a:rPr lang="en-US" altLang="ko-KR" sz="48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/>
            </a:r>
            <a:br>
              <a:rPr lang="en-US" altLang="ko-KR" sz="48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</a:br>
            <a:endParaRPr lang="ko-KR" altLang="en-US" sz="4000" dirty="0">
              <a:solidFill>
                <a:srgbClr val="33CCFF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3570343"/>
            <a:ext cx="6112571" cy="129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고전음악의 이해 </a:t>
            </a:r>
            <a:endParaRPr lang="ko-KR" alt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1018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44624"/>
            <a:ext cx="889248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2400" b="1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“</a:t>
            </a:r>
            <a:r>
              <a:rPr lang="ko-KR" altLang="en-US" sz="2400" dirty="0" smtClean="0">
                <a:solidFill>
                  <a:prstClr val="white"/>
                </a:solidFill>
              </a:rPr>
              <a:t>봄</a:t>
            </a:r>
            <a:r>
              <a:rPr lang="en-US" altLang="ko-KR" sz="2400" dirty="0" smtClean="0">
                <a:solidFill>
                  <a:prstClr val="white"/>
                </a:solidFill>
              </a:rPr>
              <a:t>” 1</a:t>
            </a:r>
            <a:r>
              <a:rPr lang="ko-KR" altLang="en-US" sz="2400" dirty="0" smtClean="0">
                <a:solidFill>
                  <a:prstClr val="white"/>
                </a:solidFill>
              </a:rPr>
              <a:t>악장 </a:t>
            </a:r>
            <a:r>
              <a:rPr lang="ko-KR" altLang="en-US" sz="2400" dirty="0" err="1" smtClean="0">
                <a:solidFill>
                  <a:prstClr val="white"/>
                </a:solidFill>
              </a:rPr>
              <a:t>리토르넬로</a:t>
            </a:r>
            <a:r>
              <a:rPr lang="en-US" altLang="ko-KR" sz="2400" dirty="0" smtClean="0">
                <a:solidFill>
                  <a:prstClr val="white"/>
                </a:solidFill>
              </a:rPr>
              <a:t>(R)</a:t>
            </a:r>
            <a:r>
              <a:rPr lang="ko-KR" altLang="en-US" sz="2400" dirty="0" smtClean="0">
                <a:solidFill>
                  <a:prstClr val="white"/>
                </a:solidFill>
              </a:rPr>
              <a:t> 선율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 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pic>
        <p:nvPicPr>
          <p:cNvPr id="5" name="_x111035360" descr="EMB00000268540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507716"/>
            <a:ext cx="8784976" cy="1857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1018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-459432"/>
            <a:ext cx="8892480" cy="721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2400" b="1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“</a:t>
            </a:r>
            <a:r>
              <a:rPr lang="ko-KR" altLang="en-US" sz="2400" dirty="0" smtClean="0">
                <a:solidFill>
                  <a:prstClr val="white"/>
                </a:solidFill>
              </a:rPr>
              <a:t>봄</a:t>
            </a:r>
            <a:r>
              <a:rPr lang="en-US" altLang="ko-KR" sz="2400" dirty="0" smtClean="0">
                <a:solidFill>
                  <a:prstClr val="white"/>
                </a:solidFill>
              </a:rPr>
              <a:t>” 1</a:t>
            </a:r>
            <a:r>
              <a:rPr lang="ko-KR" altLang="en-US" sz="2400" dirty="0" smtClean="0">
                <a:solidFill>
                  <a:prstClr val="white"/>
                </a:solidFill>
              </a:rPr>
              <a:t>악장 에피소드</a:t>
            </a:r>
            <a:r>
              <a:rPr lang="en-US" altLang="ko-KR" sz="2400" dirty="0" smtClean="0">
                <a:solidFill>
                  <a:prstClr val="white"/>
                </a:solidFill>
              </a:rPr>
              <a:t>1 (E1)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prstClr val="white"/>
                </a:solidFill>
              </a:rPr>
              <a:t> </a:t>
            </a:r>
            <a:r>
              <a:rPr lang="en-US" altLang="ko-KR" dirty="0" smtClean="0">
                <a:solidFill>
                  <a:prstClr val="white"/>
                </a:solidFill>
              </a:rPr>
              <a:t>: </a:t>
            </a:r>
            <a:r>
              <a:rPr lang="ko-KR" altLang="en-US" dirty="0" smtClean="0">
                <a:solidFill>
                  <a:prstClr val="white"/>
                </a:solidFill>
              </a:rPr>
              <a:t>새들이 즐겁게 지저귀는 소리로 봄을 맞는다</a:t>
            </a:r>
            <a:r>
              <a:rPr lang="en-US" altLang="ko-KR" dirty="0" smtClean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 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pic>
        <p:nvPicPr>
          <p:cNvPr id="6" name="_x111035360" descr="EMB0000026854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2204864"/>
            <a:ext cx="9001156" cy="2943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1018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-531440"/>
            <a:ext cx="8892480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2400" b="1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“</a:t>
            </a:r>
            <a:r>
              <a:rPr lang="ko-KR" altLang="en-US" sz="2400" dirty="0" smtClean="0">
                <a:solidFill>
                  <a:prstClr val="white"/>
                </a:solidFill>
              </a:rPr>
              <a:t>봄</a:t>
            </a:r>
            <a:r>
              <a:rPr lang="en-US" altLang="ko-KR" sz="2400" dirty="0" smtClean="0">
                <a:solidFill>
                  <a:prstClr val="white"/>
                </a:solidFill>
              </a:rPr>
              <a:t>” 1</a:t>
            </a:r>
            <a:r>
              <a:rPr lang="ko-KR" altLang="en-US" sz="2400" dirty="0" smtClean="0">
                <a:solidFill>
                  <a:prstClr val="white"/>
                </a:solidFill>
              </a:rPr>
              <a:t>악장 에피소드</a:t>
            </a:r>
            <a:r>
              <a:rPr lang="en-US" altLang="ko-KR" sz="2400" dirty="0" smtClean="0">
                <a:solidFill>
                  <a:prstClr val="white"/>
                </a:solidFill>
              </a:rPr>
              <a:t>2 (E2)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 </a:t>
            </a:r>
            <a:r>
              <a:rPr lang="en-US" altLang="ko-KR" dirty="0" smtClean="0">
                <a:solidFill>
                  <a:prstClr val="white"/>
                </a:solidFill>
              </a:rPr>
              <a:t>: </a:t>
            </a:r>
            <a:r>
              <a:rPr lang="ko-KR" altLang="en-US" dirty="0" smtClean="0">
                <a:solidFill>
                  <a:prstClr val="white"/>
                </a:solidFill>
              </a:rPr>
              <a:t>냇물은 산들바람에 흔들리어 졸졸 소리 내며 흐른다</a:t>
            </a:r>
            <a:r>
              <a:rPr lang="en-US" altLang="ko-KR" dirty="0" smtClean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 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pic>
        <p:nvPicPr>
          <p:cNvPr id="5" name="_x111035360" descr="EMB000002685411"/>
          <p:cNvPicPr>
            <a:picLocks noChangeAspect="1" noChangeArrowheads="1"/>
          </p:cNvPicPr>
          <p:nvPr/>
        </p:nvPicPr>
        <p:blipFill>
          <a:blip r:embed="rId4" cstate="print"/>
          <a:srcRect t="9702"/>
          <a:stretch>
            <a:fillRect/>
          </a:stretch>
        </p:blipFill>
        <p:spPr bwMode="auto">
          <a:xfrm>
            <a:off x="251520" y="2348880"/>
            <a:ext cx="8568952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1018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016" y="-531440"/>
            <a:ext cx="8892480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2400" b="1" dirty="0" smtClean="0">
              <a:solidFill>
                <a:prstClr val="white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“</a:t>
            </a:r>
            <a:r>
              <a:rPr lang="ko-KR" altLang="en-US" sz="2400" dirty="0" smtClean="0">
                <a:solidFill>
                  <a:prstClr val="white"/>
                </a:solidFill>
              </a:rPr>
              <a:t>봄</a:t>
            </a:r>
            <a:r>
              <a:rPr lang="en-US" altLang="ko-KR" sz="2400" dirty="0" smtClean="0">
                <a:solidFill>
                  <a:prstClr val="white"/>
                </a:solidFill>
              </a:rPr>
              <a:t>” 1</a:t>
            </a:r>
            <a:r>
              <a:rPr lang="ko-KR" altLang="en-US" sz="2400" dirty="0" smtClean="0">
                <a:solidFill>
                  <a:prstClr val="white"/>
                </a:solidFill>
              </a:rPr>
              <a:t>악장 에피소드</a:t>
            </a:r>
            <a:r>
              <a:rPr lang="en-US" altLang="ko-KR" sz="2400" dirty="0" smtClean="0">
                <a:solidFill>
                  <a:prstClr val="white"/>
                </a:solidFill>
              </a:rPr>
              <a:t>3 (E3)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 </a:t>
            </a:r>
            <a:r>
              <a:rPr lang="en-US" altLang="ko-KR" dirty="0" smtClean="0">
                <a:solidFill>
                  <a:prstClr val="white"/>
                </a:solidFill>
              </a:rPr>
              <a:t>: </a:t>
            </a:r>
            <a:r>
              <a:rPr lang="ko-KR" altLang="en-US" dirty="0" smtClean="0">
                <a:solidFill>
                  <a:prstClr val="white"/>
                </a:solidFill>
              </a:rPr>
              <a:t>먹구름과 천둥번개가 봄을 알린다</a:t>
            </a:r>
            <a:r>
              <a:rPr lang="en-US" altLang="ko-KR" dirty="0" smtClean="0">
                <a:solidFill>
                  <a:prstClr val="white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 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pic>
        <p:nvPicPr>
          <p:cNvPr id="5" name="_x94522840" descr="EMB00000a34b12f"/>
          <p:cNvPicPr>
            <a:picLocks noChangeAspect="1" noChangeArrowheads="1"/>
          </p:cNvPicPr>
          <p:nvPr/>
        </p:nvPicPr>
        <p:blipFill rotWithShape="1">
          <a:blip r:embed="rId4" cstate="print"/>
          <a:srcRect t="4368"/>
          <a:stretch/>
        </p:blipFill>
        <p:spPr bwMode="auto">
          <a:xfrm>
            <a:off x="827584" y="1556792"/>
            <a:ext cx="7272808" cy="49685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1018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44624"/>
            <a:ext cx="889248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2400" b="1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“</a:t>
            </a:r>
            <a:r>
              <a:rPr lang="ko-KR" altLang="en-US" sz="2400" dirty="0" smtClean="0">
                <a:solidFill>
                  <a:prstClr val="white"/>
                </a:solidFill>
              </a:rPr>
              <a:t>봄</a:t>
            </a:r>
            <a:r>
              <a:rPr lang="en-US" altLang="ko-KR" sz="2400" dirty="0" smtClean="0">
                <a:solidFill>
                  <a:prstClr val="white"/>
                </a:solidFill>
              </a:rPr>
              <a:t>” 1</a:t>
            </a:r>
            <a:r>
              <a:rPr lang="ko-KR" altLang="en-US" sz="2400" dirty="0" smtClean="0">
                <a:solidFill>
                  <a:prstClr val="white"/>
                </a:solidFill>
              </a:rPr>
              <a:t>악장 에피소드</a:t>
            </a:r>
            <a:r>
              <a:rPr lang="en-US" altLang="ko-KR" sz="2400" dirty="0" smtClean="0">
                <a:solidFill>
                  <a:prstClr val="white"/>
                </a:solidFill>
              </a:rPr>
              <a:t>4 (E4)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white"/>
                </a:solidFill>
              </a:rPr>
              <a:t>  : </a:t>
            </a:r>
            <a:r>
              <a:rPr lang="ko-KR" altLang="en-US" dirty="0" smtClean="0">
                <a:solidFill>
                  <a:prstClr val="white"/>
                </a:solidFill>
              </a:rPr>
              <a:t>폭풍이 멎고 새들은 다시 상쾌하게 노래하기 시작한다</a:t>
            </a:r>
            <a:r>
              <a:rPr lang="en-US" altLang="ko-KR" dirty="0" smtClean="0">
                <a:solidFill>
                  <a:prstClr val="white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 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pic>
        <p:nvPicPr>
          <p:cNvPr id="5" name="_x94721392" descr="EMB00000a34b12c"/>
          <p:cNvPicPr>
            <a:picLocks noChangeAspect="1" noChangeArrowheads="1"/>
          </p:cNvPicPr>
          <p:nvPr/>
        </p:nvPicPr>
        <p:blipFill rotWithShape="1">
          <a:blip r:embed="rId4" cstate="print"/>
          <a:srcRect t="6720"/>
          <a:stretch/>
        </p:blipFill>
        <p:spPr bwMode="auto">
          <a:xfrm>
            <a:off x="503810" y="2348880"/>
            <a:ext cx="8136904" cy="29554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4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베토벤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(Ludwig van Beethoven, 1770-1827)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  </a:t>
            </a:r>
            <a:endParaRPr lang="ko-KR" altLang="en-US" sz="24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1340768"/>
            <a:ext cx="903779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aseline="30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2007108"/>
            <a:ext cx="4860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독일 본 태생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오스트리아 빈에서 활동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건강 악화로 빈 외곽의 전원도시 </a:t>
            </a:r>
            <a:endParaRPr lang="en-US" altLang="ko-KR" sz="20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ko-KR" altLang="en-US" sz="2000" dirty="0" err="1" smtClean="0">
                <a:solidFill>
                  <a:schemeClr val="bg1"/>
                </a:solidFill>
                <a:latin typeface="+mn-ea"/>
              </a:rPr>
              <a:t>하일리겐슈타트에서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 요양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교향곡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 &lt;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전원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&gt;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은 이곳의 시골 풍경을  </a:t>
            </a:r>
            <a:endParaRPr lang="en-US" altLang="ko-KR" sz="20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그린</a:t>
            </a: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작품</a:t>
            </a:r>
            <a:endParaRPr lang="en-US" altLang="ko-KR" sz="20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그림 6" descr="wikipedia_org_20110913_15594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36" y="1412776"/>
            <a:ext cx="3888432" cy="50405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1018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-99392"/>
            <a:ext cx="8604448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2400" dirty="0" smtClean="0">
                <a:solidFill>
                  <a:prstClr val="white"/>
                </a:solidFill>
              </a:rPr>
              <a:t>교향곡 제</a:t>
            </a:r>
            <a:r>
              <a:rPr lang="en-US" altLang="ko-KR" sz="2400" dirty="0" smtClean="0">
                <a:solidFill>
                  <a:prstClr val="white"/>
                </a:solidFill>
              </a:rPr>
              <a:t>6</a:t>
            </a:r>
            <a:r>
              <a:rPr lang="ko-KR" altLang="en-US" sz="2400" dirty="0" smtClean="0">
                <a:solidFill>
                  <a:prstClr val="white"/>
                </a:solidFill>
              </a:rPr>
              <a:t>번 </a:t>
            </a:r>
            <a:r>
              <a:rPr lang="en-US" altLang="ko-KR" sz="2400" dirty="0" smtClean="0">
                <a:solidFill>
                  <a:prstClr val="white"/>
                </a:solidFill>
              </a:rPr>
              <a:t>&lt;</a:t>
            </a:r>
            <a:r>
              <a:rPr lang="ko-KR" altLang="en-US" sz="2400" dirty="0" smtClean="0">
                <a:solidFill>
                  <a:prstClr val="white"/>
                </a:solidFill>
              </a:rPr>
              <a:t>전원</a:t>
            </a:r>
            <a:r>
              <a:rPr lang="en-US" altLang="ko-KR" sz="2400" dirty="0" smtClean="0">
                <a:solidFill>
                  <a:prstClr val="white"/>
                </a:solidFill>
              </a:rPr>
              <a:t>&gt; </a:t>
            </a: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r>
              <a:rPr lang="en-US" altLang="ko-KR" sz="2400" b="1" dirty="0" smtClean="0">
                <a:solidFill>
                  <a:prstClr val="white"/>
                </a:solidFill>
              </a:rPr>
              <a:t>1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악장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r>
              <a:rPr lang="ko-KR" altLang="en-US" sz="2400" dirty="0" smtClean="0">
                <a:solidFill>
                  <a:prstClr val="white"/>
                </a:solidFill>
              </a:rPr>
              <a:t>시골에 도착하여 농부와 같은 마음을 환기시키며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ko-KR" altLang="en-US" sz="2400" dirty="0" smtClean="0">
              <a:solidFill>
                <a:prstClr val="white"/>
              </a:solidFill>
            </a:endParaRPr>
          </a:p>
          <a:p>
            <a:r>
              <a:rPr lang="en-US" altLang="ko-KR" sz="2400" b="1" dirty="0" smtClean="0">
                <a:solidFill>
                  <a:prstClr val="white"/>
                </a:solidFill>
              </a:rPr>
              <a:t>2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악장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r>
              <a:rPr lang="ko-KR" altLang="en-US" sz="2400" dirty="0" smtClean="0">
                <a:solidFill>
                  <a:prstClr val="white"/>
                </a:solidFill>
              </a:rPr>
              <a:t>시냇가 풍경</a:t>
            </a:r>
            <a:r>
              <a:rPr lang="en-US" altLang="ko-KR" sz="2400" dirty="0" smtClean="0">
                <a:solidFill>
                  <a:prstClr val="white"/>
                </a:solidFill>
              </a:rPr>
              <a:t> </a:t>
            </a:r>
          </a:p>
          <a:p>
            <a:endParaRPr lang="ko-KR" altLang="en-US" sz="2400" dirty="0" smtClean="0">
              <a:solidFill>
                <a:prstClr val="white"/>
              </a:solidFill>
            </a:endParaRPr>
          </a:p>
          <a:p>
            <a:r>
              <a:rPr lang="en-US" altLang="ko-KR" sz="2400" b="1" dirty="0" smtClean="0">
                <a:solidFill>
                  <a:prstClr val="white"/>
                </a:solidFill>
              </a:rPr>
              <a:t>3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악장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r>
              <a:rPr lang="ko-KR" altLang="en-US" sz="2400" dirty="0" smtClean="0">
                <a:solidFill>
                  <a:prstClr val="white"/>
                </a:solidFill>
              </a:rPr>
              <a:t>농부의 잔치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r>
              <a:rPr lang="en-US" altLang="ko-KR" sz="2400" dirty="0" smtClean="0">
                <a:solidFill>
                  <a:prstClr val="white"/>
                </a:solidFill>
              </a:rPr>
              <a:t>4</a:t>
            </a:r>
            <a:r>
              <a:rPr lang="ko-KR" altLang="en-US" sz="2400" dirty="0" smtClean="0">
                <a:solidFill>
                  <a:prstClr val="white"/>
                </a:solidFill>
              </a:rPr>
              <a:t>악장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r>
              <a:rPr lang="ko-KR" altLang="en-US" sz="2400" dirty="0" smtClean="0">
                <a:solidFill>
                  <a:prstClr val="white"/>
                </a:solidFill>
              </a:rPr>
              <a:t>폭풍우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r>
              <a:rPr lang="en-US" altLang="ko-KR" sz="2400" dirty="0" smtClean="0">
                <a:solidFill>
                  <a:prstClr val="white"/>
                </a:solidFill>
              </a:rPr>
              <a:t>5</a:t>
            </a:r>
            <a:r>
              <a:rPr lang="ko-KR" altLang="en-US" sz="2400" dirty="0" smtClean="0">
                <a:solidFill>
                  <a:prstClr val="white"/>
                </a:solidFill>
              </a:rPr>
              <a:t>악장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r>
              <a:rPr lang="ko-KR" altLang="en-US" sz="2400" dirty="0" smtClean="0">
                <a:solidFill>
                  <a:prstClr val="white"/>
                </a:solidFill>
              </a:rPr>
              <a:t>목동의 노래 </a:t>
            </a:r>
            <a:r>
              <a:rPr lang="en-US" altLang="ko-KR" sz="2400" dirty="0" smtClean="0">
                <a:solidFill>
                  <a:prstClr val="white"/>
                </a:solidFill>
              </a:rPr>
              <a:t>– </a:t>
            </a:r>
            <a:r>
              <a:rPr lang="ko-KR" altLang="en-US" sz="2400" dirty="0" smtClean="0">
                <a:solidFill>
                  <a:prstClr val="white"/>
                </a:solidFill>
              </a:rPr>
              <a:t>폭풍이 지나간 후 행복한 감사의 노래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 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1018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2823319"/>
            <a:ext cx="7545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Ludwig van Beethoven, Symphony No. 6 </a:t>
            </a:r>
            <a:r>
              <a:rPr lang="en-US" altLang="ko-KR" sz="2400" dirty="0" smtClean="0">
                <a:solidFill>
                  <a:schemeClr val="bg1"/>
                </a:solidFill>
                <a:hlinkClick r:id="rId4"/>
              </a:rPr>
              <a:t>“</a:t>
            </a:r>
            <a:r>
              <a:rPr lang="en-US" altLang="ko-KR" sz="2400" dirty="0" err="1" smtClean="0">
                <a:solidFill>
                  <a:schemeClr val="bg1"/>
                </a:solidFill>
                <a:hlinkClick r:id="rId4"/>
              </a:rPr>
              <a:t>Pastorale</a:t>
            </a:r>
            <a:r>
              <a:rPr lang="en-US" altLang="ko-KR" sz="2400" dirty="0" smtClean="0">
                <a:solidFill>
                  <a:schemeClr val="bg1"/>
                </a:solidFill>
                <a:hlinkClick r:id="rId4"/>
              </a:rPr>
              <a:t>”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1018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-243408"/>
            <a:ext cx="889248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 </a:t>
            </a:r>
            <a:r>
              <a:rPr lang="ko-KR" altLang="en-US" sz="2400" dirty="0" smtClean="0">
                <a:solidFill>
                  <a:prstClr val="white"/>
                </a:solidFill>
              </a:rPr>
              <a:t>교향곡 </a:t>
            </a:r>
            <a:r>
              <a:rPr lang="en-US" altLang="ko-KR" sz="2400" dirty="0" smtClean="0">
                <a:solidFill>
                  <a:prstClr val="white"/>
                </a:solidFill>
              </a:rPr>
              <a:t>&lt;</a:t>
            </a:r>
            <a:r>
              <a:rPr lang="ko-KR" altLang="en-US" sz="2400" dirty="0" smtClean="0">
                <a:solidFill>
                  <a:prstClr val="white"/>
                </a:solidFill>
              </a:rPr>
              <a:t>전원</a:t>
            </a:r>
            <a:r>
              <a:rPr lang="en-US" altLang="ko-KR" sz="2400" dirty="0" smtClean="0">
                <a:solidFill>
                  <a:prstClr val="white"/>
                </a:solidFill>
              </a:rPr>
              <a:t>&gt; </a:t>
            </a:r>
            <a:r>
              <a:rPr lang="ko-KR" altLang="en-US" sz="2400" dirty="0" smtClean="0">
                <a:solidFill>
                  <a:prstClr val="white"/>
                </a:solidFill>
              </a:rPr>
              <a:t>제</a:t>
            </a:r>
            <a:r>
              <a:rPr lang="en-US" altLang="ko-KR" sz="2400" dirty="0" smtClean="0">
                <a:solidFill>
                  <a:prstClr val="white"/>
                </a:solidFill>
              </a:rPr>
              <a:t>2</a:t>
            </a:r>
            <a:r>
              <a:rPr lang="ko-KR" altLang="en-US" sz="2400" dirty="0" smtClean="0">
                <a:solidFill>
                  <a:prstClr val="white"/>
                </a:solidFill>
              </a:rPr>
              <a:t>악장  마지막 부분</a:t>
            </a:r>
            <a:r>
              <a:rPr lang="en-US" altLang="ko-KR" sz="2400" dirty="0" smtClean="0">
                <a:solidFill>
                  <a:prstClr val="white"/>
                </a:solidFill>
              </a:rPr>
              <a:t>:</a:t>
            </a:r>
            <a:r>
              <a:rPr lang="ko-KR" altLang="en-US" sz="2400" dirty="0" smtClean="0">
                <a:solidFill>
                  <a:prstClr val="white"/>
                </a:solidFill>
              </a:rPr>
              <a:t> 새소리 묘사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prstClr val="white"/>
                </a:solidFill>
              </a:rPr>
              <a:t>  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 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pic>
        <p:nvPicPr>
          <p:cNvPr id="5" name="_x112113544" descr="EMB00000ad4b2e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196752"/>
            <a:ext cx="8352928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4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4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멘델스존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(Felix Mendelssohn, 1809-1847)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  </a:t>
            </a:r>
            <a:endParaRPr lang="ko-KR" altLang="en-US" sz="24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1340768"/>
            <a:ext cx="903779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aseline="30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1556792"/>
            <a:ext cx="48600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독일 함부르크 태생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 &lt;</a:t>
            </a:r>
            <a:r>
              <a:rPr lang="ko-KR" altLang="en-US" sz="2000" dirty="0" smtClean="0">
                <a:solidFill>
                  <a:prstClr val="white"/>
                </a:solidFill>
              </a:rPr>
              <a:t>한여름 밤의 꿈</a:t>
            </a:r>
            <a:r>
              <a:rPr lang="en-US" altLang="ko-KR" sz="2000" dirty="0" smtClean="0">
                <a:solidFill>
                  <a:prstClr val="white"/>
                </a:solidFill>
              </a:rPr>
              <a:t>&gt;, </a:t>
            </a:r>
            <a:r>
              <a:rPr lang="ko-KR" altLang="en-US" sz="2000" dirty="0" smtClean="0">
                <a:solidFill>
                  <a:prstClr val="white"/>
                </a:solidFill>
              </a:rPr>
              <a:t>교향곡 </a:t>
            </a:r>
            <a:r>
              <a:rPr lang="en-US" altLang="ko-KR" sz="2000" dirty="0" smtClean="0">
                <a:solidFill>
                  <a:prstClr val="white"/>
                </a:solidFill>
              </a:rPr>
              <a:t>&lt;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스코틀랜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드</a:t>
            </a:r>
            <a:r>
              <a:rPr lang="en-US" altLang="ko-KR" sz="2000" dirty="0" smtClean="0">
                <a:solidFill>
                  <a:prstClr val="white"/>
                </a:solidFill>
              </a:rPr>
              <a:t>&gt;, &lt;</a:t>
            </a:r>
            <a:r>
              <a:rPr lang="ko-KR" altLang="en-US" sz="2000" dirty="0" smtClean="0">
                <a:solidFill>
                  <a:prstClr val="white"/>
                </a:solidFill>
              </a:rPr>
              <a:t>이탈리아</a:t>
            </a:r>
            <a:r>
              <a:rPr lang="en-US" altLang="ko-KR" sz="2000" dirty="0" smtClean="0">
                <a:solidFill>
                  <a:prstClr val="white"/>
                </a:solidFill>
              </a:rPr>
              <a:t>&gt;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다양한 분위기를 음악적으로 섬세하게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</a:t>
            </a:r>
            <a:r>
              <a:rPr lang="ko-KR" altLang="en-US" sz="2000" dirty="0" smtClean="0">
                <a:solidFill>
                  <a:prstClr val="white"/>
                </a:solidFill>
              </a:rPr>
              <a:t>묘사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한 편의 풍경화 같은 음악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&lt;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핑갈의</a:t>
            </a:r>
            <a:r>
              <a:rPr lang="ko-KR" altLang="en-US" sz="2000" dirty="0" smtClean="0">
                <a:solidFill>
                  <a:prstClr val="white"/>
                </a:solidFill>
              </a:rPr>
              <a:t> 동굴</a:t>
            </a:r>
            <a:r>
              <a:rPr lang="en-US" altLang="ko-KR" sz="2000" dirty="0" smtClean="0">
                <a:solidFill>
                  <a:prstClr val="white"/>
                </a:solidFill>
              </a:rPr>
              <a:t>&gt; : </a:t>
            </a:r>
            <a:r>
              <a:rPr lang="ko-KR" altLang="en-US" sz="2000" dirty="0" smtClean="0">
                <a:solidFill>
                  <a:prstClr val="white"/>
                </a:solidFill>
              </a:rPr>
              <a:t>단 악장의 오케스트라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</a:t>
            </a:r>
            <a:r>
              <a:rPr lang="ko-KR" altLang="en-US" sz="2000" dirty="0" smtClean="0">
                <a:solidFill>
                  <a:prstClr val="white"/>
                </a:solidFill>
              </a:rPr>
              <a:t>곡</a:t>
            </a:r>
            <a:r>
              <a:rPr lang="en-US" altLang="ko-KR" sz="2000" dirty="0" smtClean="0">
                <a:solidFill>
                  <a:prstClr val="white"/>
                </a:solidFill>
              </a:rPr>
              <a:t>,  </a:t>
            </a:r>
            <a:r>
              <a:rPr lang="ko-KR" altLang="en-US" sz="2000" dirty="0" smtClean="0">
                <a:solidFill>
                  <a:prstClr val="white"/>
                </a:solidFill>
              </a:rPr>
              <a:t>본 곡명은 </a:t>
            </a:r>
            <a:r>
              <a:rPr lang="en-US" altLang="ko-KR" sz="2000" dirty="0" smtClean="0">
                <a:solidFill>
                  <a:prstClr val="white"/>
                </a:solidFill>
              </a:rPr>
              <a:t>&lt;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헤브리디스</a:t>
            </a:r>
            <a:r>
              <a:rPr lang="ko-KR" altLang="en-US" sz="2000" dirty="0" smtClean="0">
                <a:solidFill>
                  <a:prstClr val="white"/>
                </a:solidFill>
              </a:rPr>
              <a:t> 서곡</a:t>
            </a:r>
            <a:r>
              <a:rPr lang="en-US" altLang="ko-KR" sz="2000" dirty="0" smtClean="0">
                <a:solidFill>
                  <a:prstClr val="white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</a:t>
            </a:r>
            <a:r>
              <a:rPr lang="ko-KR" altLang="en-US" sz="2000" dirty="0" smtClean="0">
                <a:solidFill>
                  <a:prstClr val="white"/>
                </a:solidFill>
              </a:rPr>
              <a:t>끊임없이 연속 되는 바다의 풍경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</a:t>
            </a:r>
            <a:r>
              <a:rPr lang="ko-KR" altLang="en-US" sz="2000" dirty="0" smtClean="0">
                <a:solidFill>
                  <a:prstClr val="white"/>
                </a:solidFill>
              </a:rPr>
              <a:t>묘사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pic>
        <p:nvPicPr>
          <p:cNvPr id="9" name="그림 8" descr="wikipedia_org_20110913_16472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7544" y="1412776"/>
            <a:ext cx="3528392" cy="48245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4427" y="2588711"/>
            <a:ext cx="3111749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prstClr val="white"/>
                </a:solidFill>
              </a:rPr>
              <a:t>음악과 자연 </a:t>
            </a:r>
            <a:endParaRPr lang="en-US" altLang="ko-KR" sz="4000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1018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-243408"/>
            <a:ext cx="8892480" cy="721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  <a:hlinkClick r:id="rId4"/>
              </a:rPr>
              <a:t>&lt;</a:t>
            </a:r>
            <a:r>
              <a:rPr lang="ko-KR" altLang="en-US" sz="2000" dirty="0" err="1" smtClean="0">
                <a:solidFill>
                  <a:prstClr val="white"/>
                </a:solidFill>
                <a:hlinkClick r:id="rId4"/>
              </a:rPr>
              <a:t>핑갈의</a:t>
            </a:r>
            <a:r>
              <a:rPr lang="ko-KR" altLang="en-US" sz="2000" dirty="0" smtClean="0">
                <a:solidFill>
                  <a:prstClr val="white"/>
                </a:solidFill>
                <a:hlinkClick r:id="rId4"/>
              </a:rPr>
              <a:t> 동굴</a:t>
            </a:r>
            <a:r>
              <a:rPr lang="en-US" altLang="ko-KR" sz="2000" dirty="0" smtClean="0">
                <a:solidFill>
                  <a:prstClr val="white"/>
                </a:solidFill>
                <a:hlinkClick r:id="rId4"/>
              </a:rPr>
              <a:t>&gt;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prstClr val="white"/>
                </a:solidFill>
              </a:rPr>
              <a:t>스코틀랜드 북서부 </a:t>
            </a:r>
            <a:r>
              <a:rPr lang="ko-KR" altLang="en-US" dirty="0" err="1" smtClean="0">
                <a:solidFill>
                  <a:prstClr val="white"/>
                </a:solidFill>
              </a:rPr>
              <a:t>헤브리디스</a:t>
            </a:r>
            <a:r>
              <a:rPr lang="ko-KR" altLang="en-US" dirty="0" smtClean="0">
                <a:solidFill>
                  <a:prstClr val="white"/>
                </a:solidFill>
              </a:rPr>
              <a:t> 해안의 무인도 </a:t>
            </a:r>
            <a:r>
              <a:rPr lang="ko-KR" altLang="en-US" dirty="0" err="1" smtClean="0">
                <a:solidFill>
                  <a:prstClr val="white"/>
                </a:solidFill>
              </a:rPr>
              <a:t>스테파</a:t>
            </a:r>
            <a:r>
              <a:rPr lang="ko-KR" altLang="en-US" dirty="0" smtClean="0">
                <a:solidFill>
                  <a:prstClr val="white"/>
                </a:solidFill>
              </a:rPr>
              <a:t>(</a:t>
            </a:r>
            <a:r>
              <a:rPr lang="en-US" altLang="ko-KR" dirty="0" smtClean="0">
                <a:solidFill>
                  <a:prstClr val="white"/>
                </a:solidFill>
              </a:rPr>
              <a:t>Staffa)</a:t>
            </a:r>
            <a:r>
              <a:rPr lang="ko-KR" altLang="en-US" dirty="0" smtClean="0">
                <a:solidFill>
                  <a:prstClr val="white"/>
                </a:solidFill>
              </a:rPr>
              <a:t>에  위치한 해식 동굴 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prstClr val="white"/>
                </a:solidFill>
              </a:rPr>
              <a:t>  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 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pic>
        <p:nvPicPr>
          <p:cNvPr id="6" name="그림 5" descr="daum_net_20110913_165816.jpg"/>
          <p:cNvPicPr>
            <a:picLocks noChangeAspect="1"/>
          </p:cNvPicPr>
          <p:nvPr/>
        </p:nvPicPr>
        <p:blipFill rotWithShape="1">
          <a:blip r:embed="rId5" cstate="print"/>
          <a:srcRect b="13045"/>
          <a:stretch/>
        </p:blipFill>
        <p:spPr>
          <a:xfrm>
            <a:off x="127000" y="1575658"/>
            <a:ext cx="8837488" cy="4733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4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4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드뷔시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(Claude Debussy, 1862-1918)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  </a:t>
            </a:r>
            <a:endParaRPr lang="ko-KR" altLang="en-US" sz="24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340768"/>
            <a:ext cx="903779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aseline="30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1340768"/>
            <a:ext cx="486003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프랑스 작곡가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 &lt;</a:t>
            </a:r>
            <a:r>
              <a:rPr lang="ko-KR" altLang="en-US" sz="2000" dirty="0" smtClean="0">
                <a:solidFill>
                  <a:prstClr val="white"/>
                </a:solidFill>
              </a:rPr>
              <a:t>바다</a:t>
            </a:r>
            <a:r>
              <a:rPr lang="en-US" altLang="ko-KR" sz="2000" dirty="0" smtClean="0">
                <a:solidFill>
                  <a:prstClr val="white"/>
                </a:solidFill>
              </a:rPr>
              <a:t>&gt;(La </a:t>
            </a:r>
            <a:r>
              <a:rPr lang="en-US" altLang="ko-KR" sz="2000" dirty="0" err="1" smtClean="0">
                <a:solidFill>
                  <a:prstClr val="white"/>
                </a:solidFill>
              </a:rPr>
              <a:t>Mer</a:t>
            </a:r>
            <a:r>
              <a:rPr lang="en-US" altLang="ko-KR" sz="2000" dirty="0" smtClean="0">
                <a:solidFill>
                  <a:prstClr val="white"/>
                </a:solidFill>
              </a:rPr>
              <a:t>, 1905)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</a:t>
            </a:r>
            <a:r>
              <a:rPr lang="ko-KR" altLang="en-US" sz="2000" dirty="0" smtClean="0">
                <a:solidFill>
                  <a:prstClr val="white"/>
                </a:solidFill>
              </a:rPr>
              <a:t>바다를 묘사하는 대규모 오케스트라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</a:t>
            </a:r>
            <a:r>
              <a:rPr lang="ko-KR" altLang="en-US" sz="2000" dirty="0" smtClean="0">
                <a:solidFill>
                  <a:prstClr val="white"/>
                </a:solidFill>
              </a:rPr>
              <a:t>서사시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</a:t>
            </a:r>
            <a:r>
              <a:rPr lang="ko-KR" altLang="en-US" sz="2000" dirty="0" smtClean="0">
                <a:solidFill>
                  <a:prstClr val="white"/>
                </a:solidFill>
              </a:rPr>
              <a:t>파도의 출렁임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빛과의 모호한 조화</a:t>
            </a:r>
            <a:r>
              <a:rPr lang="en-US" altLang="ko-KR" sz="2000" dirty="0" smtClean="0">
                <a:solidFill>
                  <a:prstClr val="white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</a:t>
            </a:r>
            <a:r>
              <a:rPr lang="ko-KR" altLang="en-US" sz="2000" dirty="0" smtClean="0">
                <a:solidFill>
                  <a:prstClr val="white"/>
                </a:solidFill>
              </a:rPr>
              <a:t>고요함과 그 안에서의 작은 동요 등이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</a:t>
            </a:r>
            <a:r>
              <a:rPr lang="ko-KR" altLang="en-US" sz="2000" dirty="0" smtClean="0">
                <a:solidFill>
                  <a:prstClr val="white"/>
                </a:solidFill>
              </a:rPr>
              <a:t>음향적으로 묘사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1</a:t>
            </a:r>
            <a:r>
              <a:rPr lang="ko-KR" altLang="en-US" sz="2000" dirty="0" smtClean="0">
                <a:solidFill>
                  <a:prstClr val="white"/>
                </a:solidFill>
              </a:rPr>
              <a:t>악장 </a:t>
            </a:r>
            <a:r>
              <a:rPr lang="en-US" altLang="ko-KR" sz="2000" dirty="0" smtClean="0">
                <a:solidFill>
                  <a:prstClr val="white"/>
                </a:solidFill>
              </a:rPr>
              <a:t>: </a:t>
            </a:r>
            <a:r>
              <a:rPr lang="ko-KR" altLang="en-US" sz="2000" dirty="0" smtClean="0">
                <a:solidFill>
                  <a:prstClr val="white"/>
                </a:solidFill>
              </a:rPr>
              <a:t>동틀 녘부터 정오까지의 바다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2</a:t>
            </a:r>
            <a:r>
              <a:rPr lang="ko-KR" altLang="en-US" sz="2000" dirty="0" smtClean="0">
                <a:solidFill>
                  <a:prstClr val="white"/>
                </a:solidFill>
              </a:rPr>
              <a:t>악장 </a:t>
            </a:r>
            <a:r>
              <a:rPr lang="en-US" altLang="ko-KR" sz="2000" dirty="0" smtClean="0">
                <a:solidFill>
                  <a:prstClr val="white"/>
                </a:solidFill>
              </a:rPr>
              <a:t>: </a:t>
            </a:r>
            <a:r>
              <a:rPr lang="ko-KR" altLang="en-US" sz="2000" dirty="0" smtClean="0">
                <a:solidFill>
                  <a:prstClr val="white"/>
                </a:solidFill>
              </a:rPr>
              <a:t>파도의 유희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3</a:t>
            </a:r>
            <a:r>
              <a:rPr lang="ko-KR" altLang="en-US" sz="2000" dirty="0" smtClean="0">
                <a:solidFill>
                  <a:prstClr val="white"/>
                </a:solidFill>
              </a:rPr>
              <a:t>악장 </a:t>
            </a:r>
            <a:r>
              <a:rPr lang="en-US" altLang="ko-KR" sz="2000" dirty="0" smtClean="0">
                <a:solidFill>
                  <a:prstClr val="white"/>
                </a:solidFill>
              </a:rPr>
              <a:t>: </a:t>
            </a:r>
            <a:r>
              <a:rPr lang="ko-KR" altLang="en-US" sz="2000" dirty="0" smtClean="0">
                <a:solidFill>
                  <a:prstClr val="white"/>
                </a:solidFill>
              </a:rPr>
              <a:t>바람과 바다의 대화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</a:t>
            </a: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pic>
        <p:nvPicPr>
          <p:cNvPr id="7" name="그림 6" descr="cyworld_com_20110913_171240.jpg"/>
          <p:cNvPicPr>
            <a:picLocks noChangeAspect="1"/>
          </p:cNvPicPr>
          <p:nvPr/>
        </p:nvPicPr>
        <p:blipFill>
          <a:blip r:embed="rId5" cstate="print"/>
          <a:srcRect l="3658" t="3221" r="4892" b="11408"/>
          <a:stretch>
            <a:fillRect/>
          </a:stretch>
        </p:blipFill>
        <p:spPr>
          <a:xfrm>
            <a:off x="467544" y="1412776"/>
            <a:ext cx="3816424" cy="48245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1018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064" y="-27384"/>
            <a:ext cx="889248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solidFill>
                  <a:prstClr val="white"/>
                </a:solidFill>
              </a:rPr>
              <a:t>드뷔시</a:t>
            </a: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r>
              <a:rPr lang="en-US" altLang="ko-KR" sz="2000" dirty="0" smtClean="0">
                <a:solidFill>
                  <a:prstClr val="white"/>
                </a:solidFill>
                <a:hlinkClick r:id="rId4"/>
              </a:rPr>
              <a:t>&lt;</a:t>
            </a:r>
            <a:r>
              <a:rPr lang="ko-KR" altLang="en-US" sz="2000" dirty="0" smtClean="0">
                <a:solidFill>
                  <a:prstClr val="white"/>
                </a:solidFill>
                <a:hlinkClick r:id="rId4"/>
              </a:rPr>
              <a:t>바다</a:t>
            </a:r>
            <a:r>
              <a:rPr lang="en-US" altLang="ko-KR" sz="2000" dirty="0" smtClean="0">
                <a:solidFill>
                  <a:prstClr val="white"/>
                </a:solidFill>
                <a:hlinkClick r:id="rId4"/>
              </a:rPr>
              <a:t>&gt; </a:t>
            </a:r>
            <a:r>
              <a:rPr lang="ko-KR" altLang="en-US" dirty="0" smtClean="0">
                <a:solidFill>
                  <a:prstClr val="white"/>
                </a:solidFill>
                <a:hlinkClick r:id="rId4"/>
              </a:rPr>
              <a:t> 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prstClr val="white"/>
                </a:solidFill>
              </a:rPr>
              <a:t>  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 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pic>
        <p:nvPicPr>
          <p:cNvPr id="5" name="그림 4" descr="cyworld_com_20110913_171107.jpg"/>
          <p:cNvPicPr>
            <a:picLocks noChangeAspect="1"/>
          </p:cNvPicPr>
          <p:nvPr/>
        </p:nvPicPr>
        <p:blipFill>
          <a:blip r:embed="rId5" cstate="print"/>
          <a:srcRect l="1862" t="2325" r="2220" b="10838"/>
          <a:stretch>
            <a:fillRect/>
          </a:stretch>
        </p:blipFill>
        <p:spPr>
          <a:xfrm>
            <a:off x="467544" y="1196752"/>
            <a:ext cx="8136904" cy="4968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72816"/>
            <a:ext cx="7239690" cy="292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dirty="0" smtClean="0">
                <a:solidFill>
                  <a:prstClr val="white"/>
                </a:solidFill>
              </a:rPr>
              <a:t>비발디 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&lt;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사계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&gt; 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중 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“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봄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”</a:t>
            </a:r>
          </a:p>
          <a:p>
            <a:pPr algn="ctr">
              <a:lnSpc>
                <a:spcPct val="200000"/>
              </a:lnSpc>
            </a:pPr>
            <a:r>
              <a:rPr lang="ko-KR" altLang="en-US" sz="2400" b="1" dirty="0" smtClean="0">
                <a:solidFill>
                  <a:prstClr val="white"/>
                </a:solidFill>
              </a:rPr>
              <a:t>베토벤 교향곡 제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6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번 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&lt;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전원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&gt;</a:t>
            </a:r>
          </a:p>
          <a:p>
            <a:pPr algn="ctr">
              <a:lnSpc>
                <a:spcPct val="200000"/>
              </a:lnSpc>
            </a:pPr>
            <a:r>
              <a:rPr lang="ko-KR" altLang="en-US" sz="2400" b="1" dirty="0" err="1" smtClean="0">
                <a:solidFill>
                  <a:prstClr val="white"/>
                </a:solidFill>
              </a:rPr>
              <a:t>멘델스존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 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&lt;</a:t>
            </a:r>
            <a:r>
              <a:rPr lang="ko-KR" altLang="en-US" sz="2400" b="1" dirty="0" err="1" smtClean="0">
                <a:solidFill>
                  <a:prstClr val="white"/>
                </a:solidFill>
              </a:rPr>
              <a:t>핑갈의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 동굴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&gt;</a:t>
            </a:r>
          </a:p>
          <a:p>
            <a:pPr algn="ctr">
              <a:lnSpc>
                <a:spcPct val="200000"/>
              </a:lnSpc>
            </a:pPr>
            <a:r>
              <a:rPr lang="ko-KR" altLang="en-US" sz="2400" b="1" dirty="0" err="1" smtClean="0">
                <a:solidFill>
                  <a:prstClr val="white"/>
                </a:solidFill>
              </a:rPr>
              <a:t>드뷔시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 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&lt;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바다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&gt; 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1018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7369" y="2895327"/>
            <a:ext cx="6212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en-US" altLang="ko-KR" sz="2400" dirty="0" smtClean="0">
                <a:solidFill>
                  <a:prstClr val="white"/>
                </a:solidFill>
              </a:rPr>
              <a:t>Antonio Vivaldi, &lt;Four Seasons&gt; “</a:t>
            </a:r>
            <a:r>
              <a:rPr lang="en-US" altLang="ko-KR" sz="2400" dirty="0" smtClean="0">
                <a:solidFill>
                  <a:prstClr val="white"/>
                </a:solidFill>
                <a:hlinkClick r:id="rId4"/>
              </a:rPr>
              <a:t>Spring</a:t>
            </a:r>
            <a:r>
              <a:rPr lang="en-US" altLang="ko-KR" sz="2400" dirty="0" smtClean="0">
                <a:solidFill>
                  <a:prstClr val="white"/>
                </a:solidFill>
              </a:rPr>
              <a:t>” 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4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비발디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(Antonio Vivaldi, 1678-1741)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  </a:t>
            </a:r>
            <a:endParaRPr lang="ko-KR" altLang="en-US" sz="24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1340768"/>
            <a:ext cx="903779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aseline="30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pic>
        <p:nvPicPr>
          <p:cNvPr id="5" name="그림 4" descr="비발디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552" y="1412776"/>
            <a:ext cx="3384376" cy="4896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4104456" y="1772816"/>
            <a:ext cx="47160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smtClean="0">
                <a:solidFill>
                  <a:schemeClr val="bg1"/>
                </a:solidFill>
              </a:rPr>
              <a:t>베네치아 태생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가톨릭 </a:t>
            </a:r>
            <a:r>
              <a:rPr lang="ko-KR" altLang="en-US" sz="2000" dirty="0" smtClean="0">
                <a:solidFill>
                  <a:schemeClr val="bg1"/>
                </a:solidFill>
              </a:rPr>
              <a:t>사제</a:t>
            </a:r>
            <a:r>
              <a:rPr lang="en-US" altLang="ko-KR" sz="2000" dirty="0" smtClean="0">
                <a:solidFill>
                  <a:schemeClr val="bg1"/>
                </a:solidFill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바이올리니스트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작곡가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smtClean="0">
                <a:solidFill>
                  <a:schemeClr val="bg1"/>
                </a:solidFill>
              </a:rPr>
              <a:t>고아 교육원인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오스피달레</a:t>
            </a:r>
            <a:r>
              <a:rPr lang="ko-KR" altLang="en-US" sz="2000" dirty="0" smtClean="0">
                <a:solidFill>
                  <a:schemeClr val="bg1"/>
                </a:solidFill>
              </a:rPr>
              <a:t> 교사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smtClean="0">
                <a:solidFill>
                  <a:schemeClr val="bg1"/>
                </a:solidFill>
              </a:rPr>
              <a:t>오페라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오라토리오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협주곡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작곡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smtClean="0">
                <a:solidFill>
                  <a:schemeClr val="bg1"/>
                </a:solidFill>
              </a:rPr>
              <a:t>바이올린 협주곡 </a:t>
            </a:r>
            <a:r>
              <a:rPr lang="en-US" altLang="ko-KR" sz="2000" dirty="0" smtClean="0">
                <a:solidFill>
                  <a:schemeClr val="bg1"/>
                </a:solidFill>
              </a:rPr>
              <a:t>&lt;</a:t>
            </a:r>
            <a:r>
              <a:rPr lang="ko-KR" altLang="en-US" sz="2000" dirty="0" smtClean="0">
                <a:solidFill>
                  <a:schemeClr val="bg1"/>
                </a:solidFill>
              </a:rPr>
              <a:t>사계</a:t>
            </a:r>
            <a:r>
              <a:rPr lang="en-US" altLang="ko-KR" sz="2000" dirty="0" smtClean="0">
                <a:solidFill>
                  <a:schemeClr val="bg1"/>
                </a:solidFill>
              </a:rPr>
              <a:t>&gt;</a:t>
            </a:r>
            <a:r>
              <a:rPr lang="ko-KR" altLang="en-US" sz="2000" dirty="0" smtClean="0">
                <a:solidFill>
                  <a:schemeClr val="bg1"/>
                </a:solidFill>
              </a:rPr>
              <a:t>로 알려짐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  &lt;</a:t>
            </a:r>
            <a:r>
              <a:rPr lang="ko-KR" altLang="en-US" sz="2000" dirty="0" smtClean="0">
                <a:solidFill>
                  <a:schemeClr val="bg1"/>
                </a:solidFill>
              </a:rPr>
              <a:t>사계</a:t>
            </a:r>
            <a:r>
              <a:rPr lang="en-US" altLang="ko-KR" sz="2000" dirty="0" smtClean="0">
                <a:solidFill>
                  <a:schemeClr val="bg1"/>
                </a:solidFill>
              </a:rPr>
              <a:t>&gt;</a:t>
            </a:r>
            <a:r>
              <a:rPr lang="ko-KR" altLang="en-US" sz="2000" dirty="0" smtClean="0">
                <a:solidFill>
                  <a:schemeClr val="bg1"/>
                </a:solidFill>
              </a:rPr>
              <a:t>는 봄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여름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가을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겨울의 </a:t>
            </a:r>
            <a:r>
              <a:rPr lang="ko-KR" altLang="en-US" sz="2000" dirty="0" smtClean="0">
                <a:solidFill>
                  <a:schemeClr val="bg1"/>
                </a:solidFill>
              </a:rPr>
              <a:t>사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 </a:t>
            </a:r>
            <a:r>
              <a:rPr lang="ko-KR" altLang="en-US" sz="2000" dirty="0" smtClean="0">
                <a:solidFill>
                  <a:schemeClr val="bg1"/>
                </a:solidFill>
              </a:rPr>
              <a:t>계절의 장면들을 음악적으로 묘사한  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smtClean="0">
                <a:solidFill>
                  <a:schemeClr val="bg1"/>
                </a:solidFill>
              </a:rPr>
              <a:t>작품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각각 </a:t>
            </a:r>
            <a:r>
              <a:rPr lang="en-US" altLang="ko-KR" sz="2000" dirty="0" smtClean="0">
                <a:solidFill>
                  <a:schemeClr val="bg1"/>
                </a:solidFill>
              </a:rPr>
              <a:t>3</a:t>
            </a:r>
            <a:r>
              <a:rPr lang="ko-KR" altLang="en-US" sz="2000" dirty="0" smtClean="0">
                <a:solidFill>
                  <a:schemeClr val="bg1"/>
                </a:solidFill>
              </a:rPr>
              <a:t>악장으로 구성된 </a:t>
            </a:r>
            <a:r>
              <a:rPr lang="ko-KR" altLang="en-US" sz="2000" b="1" dirty="0" smtClean="0">
                <a:solidFill>
                  <a:srgbClr val="006699"/>
                </a:solidFill>
              </a:rPr>
              <a:t>협주곡</a:t>
            </a:r>
            <a:r>
              <a:rPr lang="ko-KR" altLang="en-US" sz="2000" dirty="0" smtClean="0">
                <a:solidFill>
                  <a:schemeClr val="bg1"/>
                </a:solidFill>
              </a:rPr>
              <a:t> 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4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협주곡이란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?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  </a:t>
            </a:r>
            <a:endParaRPr lang="ko-KR" altLang="en-US" sz="24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1268760"/>
            <a:ext cx="9037792" cy="830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</a:rPr>
              <a:t> 협주곡은 </a:t>
            </a:r>
            <a:r>
              <a:rPr lang="en-US" altLang="ko-KR" sz="2400" dirty="0" smtClean="0">
                <a:solidFill>
                  <a:schemeClr val="bg1"/>
                </a:solidFill>
              </a:rPr>
              <a:t>‘</a:t>
            </a:r>
            <a:r>
              <a:rPr lang="ko-KR" altLang="en-US" sz="2400" dirty="0" smtClean="0">
                <a:solidFill>
                  <a:schemeClr val="bg1"/>
                </a:solidFill>
              </a:rPr>
              <a:t>겨루다</a:t>
            </a:r>
            <a:r>
              <a:rPr lang="en-US" altLang="ko-KR" sz="2400" dirty="0" smtClean="0">
                <a:solidFill>
                  <a:schemeClr val="bg1"/>
                </a:solidFill>
              </a:rPr>
              <a:t>’, ‘</a:t>
            </a:r>
            <a:r>
              <a:rPr lang="ko-KR" altLang="en-US" sz="2400" dirty="0" smtClean="0">
                <a:solidFill>
                  <a:schemeClr val="bg1"/>
                </a:solidFill>
              </a:rPr>
              <a:t>논쟁하다</a:t>
            </a:r>
            <a:r>
              <a:rPr lang="en-US" altLang="ko-KR" sz="2400" dirty="0" smtClean="0">
                <a:solidFill>
                  <a:schemeClr val="bg1"/>
                </a:solidFill>
              </a:rPr>
              <a:t>’ </a:t>
            </a:r>
            <a:r>
              <a:rPr lang="ko-KR" altLang="en-US" sz="2400" dirty="0" smtClean="0">
                <a:solidFill>
                  <a:schemeClr val="bg1"/>
                </a:solidFill>
              </a:rPr>
              <a:t>등을 의미하는 이탈리아어  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  ‘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Concertare</a:t>
            </a:r>
            <a:r>
              <a:rPr lang="en-US" altLang="ko-KR" sz="2400" dirty="0" smtClean="0">
                <a:solidFill>
                  <a:schemeClr val="bg1"/>
                </a:solidFill>
              </a:rPr>
              <a:t>’</a:t>
            </a:r>
            <a:r>
              <a:rPr lang="ko-KR" altLang="en-US" sz="2400" dirty="0" smtClean="0">
                <a:solidFill>
                  <a:schemeClr val="bg1"/>
                </a:solidFill>
              </a:rPr>
              <a:t>에서 유래한 장르 개념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악기들 사이의 대비나  조화가 만들어내는 아름다움을 추구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  - </a:t>
            </a:r>
            <a:r>
              <a:rPr lang="ko-KR" altLang="en-US" sz="2400" dirty="0" smtClean="0">
                <a:solidFill>
                  <a:schemeClr val="bg1"/>
                </a:solidFill>
              </a:rPr>
              <a:t>합주 협주곡</a:t>
            </a:r>
            <a:r>
              <a:rPr lang="en-US" altLang="ko-KR" sz="2400" dirty="0" smtClean="0">
                <a:solidFill>
                  <a:schemeClr val="bg1"/>
                </a:solidFill>
              </a:rPr>
              <a:t>(concerto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grosso</a:t>
            </a:r>
            <a:r>
              <a:rPr lang="en-US" altLang="ko-KR" sz="2400" dirty="0" smtClean="0">
                <a:solidFill>
                  <a:schemeClr val="bg1"/>
                </a:solidFill>
              </a:rPr>
              <a:t>): </a:t>
            </a:r>
            <a:r>
              <a:rPr lang="ko-KR" altLang="en-US" sz="2400" dirty="0" smtClean="0">
                <a:solidFill>
                  <a:schemeClr val="bg1"/>
                </a:solidFill>
              </a:rPr>
              <a:t>큰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악기군과</a:t>
            </a:r>
            <a:r>
              <a:rPr lang="ko-KR" altLang="en-US" sz="2400" dirty="0" smtClean="0">
                <a:solidFill>
                  <a:schemeClr val="bg1"/>
                </a:solidFill>
              </a:rPr>
              <a:t> 작은 악기군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  </a:t>
            </a:r>
            <a:r>
              <a:rPr lang="en-US" altLang="ko-KR" sz="2400" dirty="0" smtClean="0">
                <a:solidFill>
                  <a:schemeClr val="bg1"/>
                </a:solidFill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</a:rPr>
              <a:t>독주 협주곡</a:t>
            </a:r>
            <a:r>
              <a:rPr lang="en-US" altLang="ko-KR" sz="2400" dirty="0" smtClean="0">
                <a:solidFill>
                  <a:schemeClr val="bg1"/>
                </a:solidFill>
              </a:rPr>
              <a:t>(solo concerto): </a:t>
            </a:r>
            <a:r>
              <a:rPr lang="ko-KR" altLang="en-US" sz="2400" dirty="0" smtClean="0">
                <a:solidFill>
                  <a:schemeClr val="bg1"/>
                </a:solidFill>
              </a:rPr>
              <a:t>오케스트라와 솔로 악기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비발디의 </a:t>
            </a:r>
            <a:r>
              <a:rPr lang="en-US" altLang="ko-KR" sz="2400" dirty="0" smtClean="0">
                <a:solidFill>
                  <a:schemeClr val="bg1"/>
                </a:solidFill>
              </a:rPr>
              <a:t>&lt;</a:t>
            </a:r>
            <a:r>
              <a:rPr lang="ko-KR" altLang="en-US" sz="2400" dirty="0" smtClean="0">
                <a:solidFill>
                  <a:schemeClr val="bg1"/>
                </a:solidFill>
              </a:rPr>
              <a:t>사계</a:t>
            </a:r>
            <a:r>
              <a:rPr lang="en-US" altLang="ko-KR" sz="2400" dirty="0" smtClean="0">
                <a:solidFill>
                  <a:schemeClr val="bg1"/>
                </a:solidFill>
              </a:rPr>
              <a:t>&gt;</a:t>
            </a:r>
            <a:r>
              <a:rPr lang="ko-KR" altLang="en-US" sz="2400" dirty="0" smtClean="0">
                <a:solidFill>
                  <a:schemeClr val="bg1"/>
                </a:solidFill>
              </a:rPr>
              <a:t>는</a:t>
            </a:r>
            <a:r>
              <a:rPr lang="en-US" altLang="ko-KR" sz="2400" dirty="0" smtClean="0">
                <a:solidFill>
                  <a:schemeClr val="bg1"/>
                </a:solidFill>
              </a:rPr>
              <a:t>?                </a:t>
            </a:r>
            <a:r>
              <a:rPr lang="ko-KR" altLang="en-US" sz="2400" dirty="0" smtClean="0">
                <a:solidFill>
                  <a:schemeClr val="bg1"/>
                </a:solidFill>
              </a:rPr>
              <a:t>협주곡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lvl="1">
              <a:lnSpc>
                <a:spcPct val="2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 </a:t>
            </a:r>
            <a:r>
              <a:rPr lang="en-US" altLang="ko-KR" sz="2000" dirty="0" smtClean="0">
                <a:solidFill>
                  <a:prstClr val="white"/>
                </a:solidFill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aseline="30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35896" y="5157192"/>
            <a:ext cx="1368152" cy="5040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1018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44624"/>
            <a:ext cx="8604448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&lt;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사계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&gt;(Four Seasons) 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중 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“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봄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”(Spring)</a:t>
            </a:r>
          </a:p>
          <a:p>
            <a:endParaRPr lang="en-US" altLang="ko-KR" sz="24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악장</a:t>
            </a:r>
            <a:endParaRPr lang="en-US" altLang="ko-KR" sz="24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봄이 왔고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새들은 즐거운 노래로 기쁘게 봄을 맞이한다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시냇물은 </a:t>
            </a:r>
            <a:r>
              <a:rPr lang="ko-KR" altLang="en-US" sz="2400" dirty="0" err="1" smtClean="0">
                <a:solidFill>
                  <a:schemeClr val="bg1"/>
                </a:solidFill>
                <a:latin typeface="+mn-ea"/>
              </a:rPr>
              <a:t>제피로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(Zephyrus, 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서풍의 신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의 부드러운 입김을 따라 달콤하게 속삭인다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검은 기운으로 뒤덮인 천둥과 번개가 봄을 알린다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폭풍이 멎고 새들은 다시 돌아와 즐겁게 지저귄다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. </a:t>
            </a:r>
          </a:p>
          <a:p>
            <a:endParaRPr lang="ko-KR" altLang="en-US" sz="24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악장</a:t>
            </a:r>
            <a:endParaRPr lang="en-US" altLang="ko-KR" sz="24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꽃으로 뒤덮인 화창한 들판에는 나무의 푸른 잎들이 정답게 속삭이고 목동은 충직한 개와 함께 잠들어있다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. </a:t>
            </a:r>
          </a:p>
          <a:p>
            <a:endParaRPr lang="ko-KR" altLang="en-US" sz="24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악장</a:t>
            </a:r>
            <a:endParaRPr lang="en-US" altLang="ko-KR" sz="24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반짝이는 봄의 출현으로 창조된 정상에서 요정과 목동들이 </a:t>
            </a:r>
            <a:r>
              <a:rPr lang="ko-KR" altLang="en-US" sz="2400" dirty="0" err="1" smtClean="0">
                <a:solidFill>
                  <a:schemeClr val="bg1"/>
                </a:solidFill>
                <a:latin typeface="+mn-ea"/>
              </a:rPr>
              <a:t>백파이프의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 즐거운 소리에 맞춰 춤을 춘다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. </a:t>
            </a:r>
            <a:endParaRPr lang="ko-KR" altLang="en-US" sz="2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 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4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484368" cy="576064"/>
          </a:xfrm>
          <a:effectLst/>
        </p:spPr>
        <p:txBody>
          <a:bodyPr>
            <a:normAutofit/>
          </a:bodyPr>
          <a:lstStyle/>
          <a:p>
            <a:pPr algn="l"/>
            <a:r>
              <a:rPr lang="ko-KR" altLang="en-US" sz="2400" b="1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리토르넬로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형식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Ritornello Form)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endParaRPr lang="ko-KR" altLang="en-US" sz="24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736" y="1484784"/>
            <a:ext cx="9037792" cy="941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prstClr val="white"/>
                </a:solidFill>
              </a:rPr>
              <a:t>리토르넬로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 형식</a:t>
            </a:r>
            <a:endParaRPr lang="en-US" altLang="ko-KR" sz="2400" b="1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prstClr val="white"/>
                </a:solidFill>
              </a:rPr>
              <a:t>같은 음악이 반복되는 </a:t>
            </a:r>
            <a:r>
              <a:rPr lang="ko-KR" altLang="en-US" sz="2400" dirty="0" err="1" smtClean="0">
                <a:solidFill>
                  <a:prstClr val="white"/>
                </a:solidFill>
              </a:rPr>
              <a:t>리토르넬로</a:t>
            </a:r>
            <a:r>
              <a:rPr lang="en-US" altLang="ko-KR" sz="2400" dirty="0" smtClean="0">
                <a:solidFill>
                  <a:prstClr val="white"/>
                </a:solidFill>
              </a:rPr>
              <a:t>(Ritornello)</a:t>
            </a:r>
            <a:r>
              <a:rPr lang="ko-KR" altLang="en-US" sz="2400" dirty="0" smtClean="0">
                <a:solidFill>
                  <a:prstClr val="white"/>
                </a:solidFill>
              </a:rPr>
              <a:t> 부분과 매번 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</a:t>
            </a:r>
            <a:r>
              <a:rPr lang="ko-KR" altLang="en-US" sz="2400" dirty="0" smtClean="0">
                <a:solidFill>
                  <a:prstClr val="white"/>
                </a:solidFill>
              </a:rPr>
              <a:t>다른 음악을 연주하는 에피소드</a:t>
            </a:r>
            <a:r>
              <a:rPr lang="en-US" altLang="ko-KR" sz="2400" dirty="0" smtClean="0">
                <a:solidFill>
                  <a:prstClr val="white"/>
                </a:solidFill>
              </a:rPr>
              <a:t>(episode) </a:t>
            </a:r>
            <a:r>
              <a:rPr lang="ko-KR" altLang="en-US" sz="2400" dirty="0" smtClean="0">
                <a:solidFill>
                  <a:prstClr val="white"/>
                </a:solidFill>
              </a:rPr>
              <a:t>부분이 교대로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</a:t>
            </a:r>
            <a:r>
              <a:rPr lang="ko-KR" altLang="en-US" sz="2400" dirty="0" smtClean="0">
                <a:solidFill>
                  <a:prstClr val="white"/>
                </a:solidFill>
              </a:rPr>
              <a:t>이루어진</a:t>
            </a:r>
            <a:r>
              <a:rPr lang="en-US" altLang="ko-KR" sz="2400" dirty="0" smtClean="0">
                <a:solidFill>
                  <a:prstClr val="white"/>
                </a:solidFill>
              </a:rPr>
              <a:t> </a:t>
            </a:r>
            <a:r>
              <a:rPr lang="ko-KR" altLang="en-US" sz="2400" dirty="0" smtClean="0">
                <a:solidFill>
                  <a:prstClr val="white"/>
                </a:solidFill>
              </a:rPr>
              <a:t>형식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 err="1" smtClean="0">
                <a:solidFill>
                  <a:prstClr val="white"/>
                </a:solidFill>
              </a:rPr>
              <a:t>리토르넬로</a:t>
            </a:r>
            <a:r>
              <a:rPr lang="ko-KR" altLang="en-US" sz="2400" dirty="0" smtClean="0">
                <a:solidFill>
                  <a:prstClr val="white"/>
                </a:solidFill>
              </a:rPr>
              <a:t> 부분은 오케스트라와 독주악기가 함께 연주하는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</a:t>
            </a:r>
            <a:r>
              <a:rPr lang="ko-KR" altLang="en-US" sz="2400" dirty="0" err="1" smtClean="0">
                <a:solidFill>
                  <a:prstClr val="white"/>
                </a:solidFill>
              </a:rPr>
              <a:t>투티</a:t>
            </a:r>
            <a:r>
              <a:rPr lang="en-US" altLang="ko-KR" sz="2400" dirty="0" smtClean="0">
                <a:solidFill>
                  <a:prstClr val="white"/>
                </a:solidFill>
              </a:rPr>
              <a:t>(</a:t>
            </a:r>
            <a:r>
              <a:rPr lang="en-US" altLang="ko-KR" sz="2400" dirty="0" err="1" smtClean="0">
                <a:solidFill>
                  <a:prstClr val="white"/>
                </a:solidFill>
              </a:rPr>
              <a:t>tutti</a:t>
            </a:r>
            <a:r>
              <a:rPr lang="en-US" altLang="ko-KR" sz="2400" dirty="0" smtClean="0">
                <a:solidFill>
                  <a:prstClr val="white"/>
                </a:solidFill>
              </a:rPr>
              <a:t>)</a:t>
            </a:r>
            <a:r>
              <a:rPr lang="ko-KR" altLang="en-US" sz="2400" dirty="0" smtClean="0">
                <a:solidFill>
                  <a:prstClr val="white"/>
                </a:solidFill>
              </a:rPr>
              <a:t>로 나오고</a:t>
            </a:r>
            <a:r>
              <a:rPr lang="en-US" altLang="ko-KR" sz="2400" dirty="0" smtClean="0">
                <a:solidFill>
                  <a:prstClr val="white"/>
                </a:solidFill>
              </a:rPr>
              <a:t>, </a:t>
            </a:r>
            <a:r>
              <a:rPr lang="ko-KR" altLang="en-US" sz="2400" dirty="0" smtClean="0">
                <a:solidFill>
                  <a:prstClr val="white"/>
                </a:solidFill>
              </a:rPr>
              <a:t>에피소드 부분은 독주</a:t>
            </a:r>
            <a:r>
              <a:rPr lang="en-US" altLang="ko-KR" sz="2400" dirty="0" smtClean="0">
                <a:solidFill>
                  <a:prstClr val="white"/>
                </a:solidFill>
              </a:rPr>
              <a:t>(Solo)</a:t>
            </a:r>
            <a:r>
              <a:rPr lang="ko-KR" altLang="en-US" sz="2400" dirty="0" smtClean="0">
                <a:solidFill>
                  <a:prstClr val="white"/>
                </a:solidFill>
              </a:rPr>
              <a:t>로 나온다</a:t>
            </a:r>
            <a:r>
              <a:rPr lang="en-US" altLang="ko-KR" sz="2400" dirty="0" smtClean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</a:t>
            </a: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 lvl="1">
              <a:lnSpc>
                <a:spcPct val="2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 </a:t>
            </a:r>
            <a:r>
              <a:rPr lang="en-US" altLang="ko-KR" sz="2000" dirty="0" smtClean="0">
                <a:solidFill>
                  <a:prstClr val="white"/>
                </a:solidFill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aseline="30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1018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156110"/>
            <a:ext cx="889248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2400" b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white"/>
                </a:solidFill>
              </a:rPr>
              <a:t>&lt;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사계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&gt; 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중 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“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봄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”  1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악장의 </a:t>
            </a:r>
            <a:r>
              <a:rPr lang="ko-KR" altLang="en-US" sz="2400" b="1" dirty="0" err="1" smtClean="0">
                <a:solidFill>
                  <a:prstClr val="white"/>
                </a:solidFill>
              </a:rPr>
              <a:t>리토르넬로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 형식</a:t>
            </a:r>
            <a:endParaRPr lang="en-US" altLang="ko-KR" sz="2400" b="1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 </a:t>
            </a:r>
            <a:r>
              <a:rPr lang="en-US" altLang="ko-KR" sz="2400" dirty="0" smtClean="0">
                <a:solidFill>
                  <a:schemeClr val="bg1"/>
                </a:solidFill>
              </a:rPr>
              <a:t>R1(t)--E1(s)--R2(t)--E2(s)--R3(t)--E3(s)--R4(t)--E4(s)--R5(t-s-t)</a:t>
            </a:r>
          </a:p>
          <a:p>
            <a:pPr>
              <a:lnSpc>
                <a:spcPct val="250000"/>
              </a:lnSpc>
              <a:buNone/>
            </a:pPr>
            <a:r>
              <a:rPr lang="en-US" altLang="ko-KR" sz="2000" dirty="0" smtClean="0">
                <a:solidFill>
                  <a:schemeClr val="bg1"/>
                </a:solidFill>
                <a:latin typeface="+mn-ea"/>
              </a:rPr>
              <a:t>            </a:t>
            </a:r>
            <a:endParaRPr lang="en-US" altLang="ko-KR" sz="2000" dirty="0" smtClean="0">
              <a:solidFill>
                <a:schemeClr val="bg1"/>
              </a:solidFill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endParaRPr lang="en-US" altLang="ko-KR" sz="2400" dirty="0" smtClean="0">
              <a:solidFill>
                <a:prstClr val="white"/>
              </a:solidFill>
            </a:endParaRPr>
          </a:p>
          <a:p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r>
              <a:rPr lang="ko-KR" altLang="en-US" sz="2800" dirty="0" smtClean="0">
                <a:solidFill>
                  <a:prstClr val="white"/>
                </a:solidFill>
              </a:rPr>
              <a:t> 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6545</TotalTime>
  <Words>845</Words>
  <Application>Microsoft Office PowerPoint</Application>
  <PresentationFormat>화면 슬라이드 쇼(4:3)</PresentationFormat>
  <Paragraphs>495</Paragraphs>
  <Slides>22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Office 테마</vt:lpstr>
      <vt:lpstr>3_Office 테마</vt:lpstr>
      <vt:lpstr>4_Office 테마</vt:lpstr>
      <vt:lpstr>2_Office 테마</vt:lpstr>
      <vt:lpstr>5_Office 테마</vt:lpstr>
      <vt:lpstr>6_Office 테마</vt:lpstr>
      <vt:lpstr>7_Office 테마</vt:lpstr>
      <vt:lpstr>9_Office 테마</vt:lpstr>
      <vt:lpstr>10_Office 테마</vt:lpstr>
      <vt:lpstr>11_Office 테마</vt:lpstr>
      <vt:lpstr>1_Office 테마</vt:lpstr>
      <vt:lpstr>                    </vt:lpstr>
      <vt:lpstr>PowerPoint 프레젠테이션</vt:lpstr>
      <vt:lpstr>PowerPoint 프레젠테이션</vt:lpstr>
      <vt:lpstr>PowerPoint 프레젠테이션</vt:lpstr>
      <vt:lpstr>비발디(Antonio Vivaldi, 1678-1741)   </vt:lpstr>
      <vt:lpstr>협주곡이란?    </vt:lpstr>
      <vt:lpstr>PowerPoint 프레젠테이션</vt:lpstr>
      <vt:lpstr>리토르넬로 형식(Ritornello Form)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베토벤(Ludwig van Beethoven, 1770-1827)   </vt:lpstr>
      <vt:lpstr>PowerPoint 프레젠테이션</vt:lpstr>
      <vt:lpstr>PowerPoint 프레젠테이션</vt:lpstr>
      <vt:lpstr>PowerPoint 프레젠테이션</vt:lpstr>
      <vt:lpstr>멘델스존(Felix Mendelssohn, 1809-1847)   </vt:lpstr>
      <vt:lpstr>PowerPoint 프레젠테이션</vt:lpstr>
      <vt:lpstr>드뷔시(Claude Debussy, 1862-1918)  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sky-blue simple template</dc:title>
  <dc:creator>highsentation.com</dc:creator>
  <cp:lastModifiedBy>hypc013</cp:lastModifiedBy>
  <cp:revision>667</cp:revision>
  <dcterms:created xsi:type="dcterms:W3CDTF">2011-01-04T12:10:45Z</dcterms:created>
  <dcterms:modified xsi:type="dcterms:W3CDTF">2016-09-07T07:00:59Z</dcterms:modified>
</cp:coreProperties>
</file>