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16" r:id="rId2"/>
    <p:sldMasterId id="2147484224" r:id="rId3"/>
    <p:sldMasterId id="2147484260" r:id="rId4"/>
    <p:sldMasterId id="2147484296" r:id="rId5"/>
    <p:sldMasterId id="2147484332" r:id="rId6"/>
    <p:sldMasterId id="2147484344" r:id="rId7"/>
    <p:sldMasterId id="2147484356" r:id="rId8"/>
    <p:sldMasterId id="2147484368" r:id="rId9"/>
  </p:sldMasterIdLst>
  <p:notesMasterIdLst>
    <p:notesMasterId r:id="rId21"/>
  </p:notesMasterIdLst>
  <p:handoutMasterIdLst>
    <p:handoutMasterId r:id="rId22"/>
  </p:handoutMasterIdLst>
  <p:sldIdLst>
    <p:sldId id="387" r:id="rId10"/>
    <p:sldId id="332" r:id="rId11"/>
    <p:sldId id="367" r:id="rId12"/>
    <p:sldId id="377" r:id="rId13"/>
    <p:sldId id="344" r:id="rId14"/>
    <p:sldId id="371" r:id="rId15"/>
    <p:sldId id="383" r:id="rId16"/>
    <p:sldId id="384" r:id="rId17"/>
    <p:sldId id="385" r:id="rId18"/>
    <p:sldId id="386" r:id="rId19"/>
    <p:sldId id="388" r:id="rId20"/>
  </p:sldIdLst>
  <p:sldSz cx="9144000" cy="6858000" type="screen4x3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1D2"/>
    <a:srgbClr val="66FFFF"/>
    <a:srgbClr val="CCFFFF"/>
    <a:srgbClr val="006699"/>
    <a:srgbClr val="0066CC"/>
    <a:srgbClr val="0099FF"/>
    <a:srgbClr val="D60093"/>
    <a:srgbClr val="33CCFF"/>
    <a:srgbClr val="0099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1667" autoAdjust="0"/>
  </p:normalViewPr>
  <p:slideViewPr>
    <p:cSldViewPr>
      <p:cViewPr varScale="1">
        <p:scale>
          <a:sx n="102" d="100"/>
          <a:sy n="102" d="100"/>
        </p:scale>
        <p:origin x="-20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99CA-627E-4EDE-A253-335D356F66C9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6AA5C-C7DD-4983-8644-BCE523019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4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12302-9938-4B2D-B229-3E539C92A133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54828"/>
            <a:ext cx="5388610" cy="440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614D-7A75-491B-87D3-476A549F83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5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614D-7A75-491B-87D3-476A549F8332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3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06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1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575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841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9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984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134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599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9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592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5734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77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9659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87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722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725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1520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418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1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/>
              <a:pPr/>
              <a:t>2016-10-10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656F-BFBE-47D6-AE80-BFA2ADEDD9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8C2E-B003-4E30-A997-19AC27DE459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8.xml"/><Relationship Id="rId5" Type="http://schemas.openxmlformats.org/officeDocument/2006/relationships/hyperlink" Target="http://www.youtube.com/watch?v=yiBr_clxn_Y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K2snTkaD64U" TargetMode="External"/><Relationship Id="rId4" Type="http://schemas.openxmlformats.org/officeDocument/2006/relationships/hyperlink" Target="https://www.youtube.com/watch?v=gaVIwwNhoc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youtube.com/watch?v=roX70PAu3oA" TargetMode="External"/><Relationship Id="rId4" Type="http://schemas.openxmlformats.org/officeDocument/2006/relationships/hyperlink" Target="http://www.youtube.com/watch?v=vjri6MyXKR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5" Type="http://schemas.openxmlformats.org/officeDocument/2006/relationships/hyperlink" Target="http://www.youtube.com/watch?v=RLoHcB8A63M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6672" y="4077072"/>
            <a:ext cx="8711952" cy="201622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                   </a:t>
            </a:r>
            <a: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/>
            </a:r>
            <a:br>
              <a:rPr lang="en-US" altLang="ko-KR" sz="4800" dirty="0" smtClean="0">
                <a:solidFill>
                  <a:srgbClr val="33CC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</a:br>
            <a:endParaRPr lang="ko-KR" altLang="en-US" sz="4000" dirty="0">
              <a:solidFill>
                <a:srgbClr val="33CC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4146407"/>
            <a:ext cx="6112571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고전음악의 이해 </a:t>
            </a:r>
            <a:endParaRPr lang="ko-KR" alt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664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오페라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투란도트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Turandot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196752"/>
            <a:ext cx="889248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이탈리아의 오페라 작곡가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푸치니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Giacomo</a:t>
            </a:r>
            <a:r>
              <a:rPr lang="en-US" altLang="ko-KR" sz="2000" dirty="0" smtClean="0">
                <a:solidFill>
                  <a:schemeClr val="bg1"/>
                </a:solidFill>
              </a:rPr>
              <a:t> Puccini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  <a:r>
              <a:rPr lang="ko-KR" altLang="en-US" sz="2000" dirty="0" smtClean="0">
                <a:solidFill>
                  <a:prstClr val="white"/>
                </a:solidFill>
              </a:rPr>
              <a:t>의 작품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고대 중국 공주 이야기</a:t>
            </a:r>
            <a:r>
              <a:rPr lang="en-US" altLang="ko-KR" sz="2000" dirty="0" smtClean="0">
                <a:solidFill>
                  <a:prstClr val="white"/>
                </a:solidFill>
              </a:rPr>
              <a:t>. </a:t>
            </a:r>
            <a:r>
              <a:rPr lang="ko-KR" altLang="en-US" sz="2000" dirty="0" smtClean="0">
                <a:solidFill>
                  <a:prstClr val="white"/>
                </a:solidFill>
              </a:rPr>
              <a:t>배경은 고대 중국의 수도 북경</a:t>
            </a:r>
            <a:r>
              <a:rPr lang="en-US" altLang="ko-KR" sz="2000" dirty="0" smtClean="0">
                <a:solidFill>
                  <a:prstClr val="white"/>
                </a:solidFill>
              </a:rPr>
              <a:t>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주요 등장인물</a:t>
            </a:r>
            <a:r>
              <a:rPr lang="en-US" altLang="ko-KR" sz="2000" dirty="0" smtClean="0">
                <a:solidFill>
                  <a:prstClr val="white"/>
                </a:solidFill>
              </a:rPr>
              <a:t>: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투란도트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칼라프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류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감상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칼라프의</a:t>
            </a:r>
            <a:r>
              <a:rPr lang="ko-KR" altLang="en-US" sz="2000" dirty="0" smtClean="0">
                <a:solidFill>
                  <a:prstClr val="white"/>
                </a:solidFill>
              </a:rPr>
              <a:t> 아리아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“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공주는 잠 못 이루고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”(</a:t>
            </a:r>
            <a:r>
              <a:rPr lang="en-US" altLang="ko-KR" sz="2000" dirty="0" err="1" smtClean="0">
                <a:solidFill>
                  <a:schemeClr val="bg1"/>
                </a:solidFill>
                <a:hlinkClick r:id="rId5"/>
              </a:rPr>
              <a:t>Nessun</a:t>
            </a:r>
            <a:r>
              <a:rPr lang="en-US" altLang="ko-KR" sz="2000" dirty="0" smtClean="0">
                <a:solidFill>
                  <a:schemeClr val="bg1"/>
                </a:solidFill>
                <a:hlinkClick r:id="rId5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hlinkClick r:id="rId5"/>
              </a:rPr>
              <a:t>dorma</a:t>
            </a:r>
            <a:r>
              <a:rPr lang="en-US" altLang="ko-KR" sz="2000" dirty="0" smtClean="0">
                <a:solidFill>
                  <a:schemeClr val="bg1"/>
                </a:solidFill>
                <a:hlinkClick r:id="rId5"/>
              </a:rPr>
              <a:t>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공주가 준 세 개의 수수께끼를 정확히 맞춘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칼라프</a:t>
            </a:r>
            <a:r>
              <a:rPr lang="ko-KR" altLang="en-US" sz="2000" dirty="0" smtClean="0">
                <a:solidFill>
                  <a:schemeClr val="bg1"/>
                </a:solidFill>
              </a:rPr>
              <a:t> 왕자와 결혼하는 것을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꺼려하자 공주에게 또 다른 기회를 준다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새벽이 될 때까지 자신의 이름을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알아내는 것</a:t>
            </a:r>
            <a:r>
              <a:rPr lang="en-US" altLang="ko-KR" sz="2000" dirty="0" smtClean="0">
                <a:solidFill>
                  <a:schemeClr val="bg1"/>
                </a:solidFill>
              </a:rPr>
              <a:t>.  </a:t>
            </a:r>
            <a:r>
              <a:rPr lang="ko-KR" altLang="en-US" sz="2000" dirty="0" smtClean="0">
                <a:solidFill>
                  <a:schemeClr val="bg1"/>
                </a:solidFill>
              </a:rPr>
              <a:t>밤새 그의 이름을 알아내기 위해 잠 못 이루는 공주를 생각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하며 부르는 아리아  </a:t>
            </a:r>
            <a:endParaRPr lang="it-IT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8" y="0"/>
            <a:ext cx="900115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4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                   &lt;</a:t>
            </a:r>
            <a:r>
              <a:rPr lang="ko-KR" altLang="en-US" sz="2400" dirty="0" smtClean="0">
                <a:solidFill>
                  <a:prstClr val="white"/>
                </a:solidFill>
              </a:rPr>
              <a:t>다음 주 수업을 위한 과제</a:t>
            </a:r>
            <a:r>
              <a:rPr lang="en-US" altLang="ko-KR" sz="2400" dirty="0" smtClean="0">
                <a:solidFill>
                  <a:prstClr val="white"/>
                </a:solidFill>
              </a:rPr>
              <a:t>&gt;</a:t>
            </a: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</a:rPr>
              <a:t> 1. </a:t>
            </a:r>
            <a:r>
              <a:rPr lang="ko-KR" altLang="en-US" sz="2400" dirty="0" smtClean="0">
                <a:solidFill>
                  <a:prstClr val="white"/>
                </a:solidFill>
              </a:rPr>
              <a:t>모차르트 오페라 </a:t>
            </a:r>
            <a:r>
              <a:rPr lang="en-US" altLang="ko-KR" sz="2400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dirty="0" err="1" smtClean="0">
                <a:solidFill>
                  <a:prstClr val="white"/>
                </a:solidFill>
              </a:rPr>
              <a:t>피가로의</a:t>
            </a:r>
            <a:r>
              <a:rPr lang="ko-KR" altLang="en-US" sz="2400" dirty="0" smtClean="0">
                <a:solidFill>
                  <a:prstClr val="white"/>
                </a:solidFill>
              </a:rPr>
              <a:t> 결혼</a:t>
            </a:r>
            <a:r>
              <a:rPr lang="en-US" altLang="ko-KR" sz="2400" dirty="0" smtClean="0">
                <a:solidFill>
                  <a:prstClr val="white"/>
                </a:solidFill>
              </a:rPr>
              <a:t>&gt;</a:t>
            </a:r>
            <a:r>
              <a:rPr lang="ko-KR" altLang="en-US" sz="2400" dirty="0" smtClean="0">
                <a:solidFill>
                  <a:prstClr val="white"/>
                </a:solidFill>
              </a:rPr>
              <a:t>과 </a:t>
            </a:r>
            <a:r>
              <a:rPr lang="ko-KR" altLang="en-US" sz="2400" dirty="0" err="1" smtClean="0">
                <a:solidFill>
                  <a:prstClr val="white"/>
                </a:solidFill>
              </a:rPr>
              <a:t>비제</a:t>
            </a:r>
            <a:r>
              <a:rPr lang="ko-KR" altLang="en-US" sz="2400" dirty="0" smtClean="0">
                <a:solidFill>
                  <a:prstClr val="white"/>
                </a:solidFill>
              </a:rPr>
              <a:t> 오페라</a:t>
            </a:r>
            <a:endParaRPr lang="en-US" altLang="ko-KR" sz="24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    &lt;</a:t>
            </a:r>
            <a:r>
              <a:rPr lang="ko-KR" altLang="en-US" sz="2400" dirty="0" err="1" smtClean="0">
                <a:solidFill>
                  <a:prstClr val="white"/>
                </a:solidFill>
              </a:rPr>
              <a:t>카르멘</a:t>
            </a:r>
            <a:r>
              <a:rPr lang="en-US" altLang="ko-KR" sz="2400" dirty="0" smtClean="0">
                <a:solidFill>
                  <a:prstClr val="white"/>
                </a:solidFill>
              </a:rPr>
              <a:t>&gt;</a:t>
            </a:r>
            <a:r>
              <a:rPr lang="ko-KR" altLang="en-US" sz="2400" dirty="0" smtClean="0">
                <a:solidFill>
                  <a:prstClr val="white"/>
                </a:solidFill>
              </a:rPr>
              <a:t>의 줄거리를 조사해 오세요</a:t>
            </a:r>
            <a:r>
              <a:rPr lang="en-US" altLang="ko-KR" sz="2400" dirty="0" smtClean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</a:rPr>
              <a:t> 2. </a:t>
            </a:r>
            <a:r>
              <a:rPr lang="ko-KR" altLang="en-US" sz="2400" dirty="0" smtClean="0">
                <a:solidFill>
                  <a:prstClr val="white"/>
                </a:solidFill>
              </a:rPr>
              <a:t>아래 링크된 음악을 미리 감상해 보고</a:t>
            </a:r>
            <a:r>
              <a:rPr lang="en-US" altLang="ko-KR" sz="2400" dirty="0" smtClean="0">
                <a:solidFill>
                  <a:prstClr val="white"/>
                </a:solidFill>
              </a:rPr>
              <a:t>, </a:t>
            </a:r>
            <a:r>
              <a:rPr lang="ko-KR" altLang="en-US" sz="2400" dirty="0" smtClean="0">
                <a:solidFill>
                  <a:prstClr val="white"/>
                </a:solidFill>
              </a:rPr>
              <a:t>소감을 써 오세요</a:t>
            </a:r>
            <a:r>
              <a:rPr lang="en-US" altLang="ko-KR" sz="2400" dirty="0" smtClean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모차르트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피가로의</a:t>
            </a:r>
            <a:r>
              <a:rPr lang="ko-KR" altLang="en-US" sz="2000" dirty="0" smtClean="0">
                <a:solidFill>
                  <a:prstClr val="white"/>
                </a:solidFill>
              </a:rPr>
              <a:t> 결혼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  <a:r>
              <a:rPr lang="ko-KR" altLang="en-US" sz="2000" dirty="0" smtClean="0">
                <a:solidFill>
                  <a:prstClr val="white"/>
                </a:solidFill>
              </a:rPr>
              <a:t>중</a:t>
            </a:r>
            <a:r>
              <a:rPr lang="ko-KR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>
                <a:solidFill>
                  <a:prstClr val="white"/>
                </a:solidFill>
              </a:rPr>
              <a:t>포근한 산들바람이</a:t>
            </a:r>
            <a:r>
              <a:rPr lang="en-US" altLang="ko-KR" sz="2000" dirty="0">
                <a:solidFill>
                  <a:prstClr val="white"/>
                </a:solidFill>
              </a:rPr>
              <a:t>”(</a:t>
            </a:r>
            <a:r>
              <a:rPr lang="it-IT" altLang="ko-KR" sz="2000" dirty="0">
                <a:solidFill>
                  <a:prstClr val="white"/>
                </a:solidFill>
                <a:hlinkClick r:id="rId4"/>
              </a:rPr>
              <a:t>che soave zeffiretto</a:t>
            </a:r>
            <a:r>
              <a:rPr lang="it-IT" altLang="ko-KR" sz="20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it-IT" altLang="ko-KR" sz="2000" dirty="0">
                <a:solidFill>
                  <a:prstClr val="white"/>
                </a:solidFill>
              </a:rPr>
              <a:t> </a:t>
            </a:r>
            <a:r>
              <a:rPr lang="it-IT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비제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</a:rPr>
              <a:t>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카르멘</a:t>
            </a:r>
            <a:r>
              <a:rPr lang="en-US" altLang="ko-KR" sz="2000" dirty="0" smtClean="0">
                <a:solidFill>
                  <a:prstClr val="white"/>
                </a:solidFill>
              </a:rPr>
              <a:t>&gt; </a:t>
            </a:r>
            <a:r>
              <a:rPr lang="ko-KR" altLang="en-US" sz="2000" dirty="0" smtClean="0">
                <a:solidFill>
                  <a:prstClr val="white"/>
                </a:solidFill>
              </a:rPr>
              <a:t>중 </a:t>
            </a:r>
            <a:r>
              <a:rPr lang="en-US" altLang="ko-KR" sz="2000" dirty="0" smtClean="0">
                <a:solidFill>
                  <a:prstClr val="white"/>
                </a:solidFill>
              </a:rPr>
              <a:t>“</a:t>
            </a:r>
            <a:r>
              <a:rPr lang="ko-KR" altLang="en-US" sz="2000" dirty="0">
                <a:solidFill>
                  <a:prstClr val="white"/>
                </a:solidFill>
              </a:rPr>
              <a:t>사랑은 자유로운 새</a:t>
            </a:r>
            <a:r>
              <a:rPr lang="en-US" altLang="ko-KR" sz="2000" dirty="0">
                <a:solidFill>
                  <a:prstClr val="white"/>
                </a:solidFill>
              </a:rPr>
              <a:t>”(</a:t>
            </a:r>
            <a:r>
              <a:rPr lang="fr-FR" altLang="ko-KR" sz="2000" dirty="0">
                <a:solidFill>
                  <a:schemeClr val="bg1"/>
                </a:solidFill>
                <a:hlinkClick r:id="rId5"/>
              </a:rPr>
              <a:t>L'amour est un oiseau rebelle</a:t>
            </a:r>
            <a:r>
              <a:rPr lang="fr-FR" altLang="ko-KR" sz="2000" dirty="0">
                <a:solidFill>
                  <a:schemeClr val="bg1"/>
                </a:solidFill>
              </a:rPr>
              <a:t>)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it-IT" altLang="ko-KR" sz="2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</a:rPr>
              <a:t>  </a:t>
            </a:r>
          </a:p>
          <a:p>
            <a:r>
              <a:rPr lang="en-US" altLang="ko-KR" sz="2000" dirty="0" smtClean="0">
                <a:solidFill>
                  <a:srgbClr val="33CCFF"/>
                </a:solidFill>
              </a:rPr>
              <a:t> </a:t>
            </a:r>
            <a:endParaRPr lang="ko-KR" altLang="en-US" sz="20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2701369"/>
            <a:ext cx="3655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/>
                </a:solidFill>
              </a:rPr>
              <a:t> 음악과 사랑   </a:t>
            </a:r>
            <a:endParaRPr lang="en-US" altLang="ko-KR" sz="40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pic>
        <p:nvPicPr>
          <p:cNvPr id="6" name="그림 5" descr="Herriet Smiths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484784"/>
            <a:ext cx="2520280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 descr="wikipedia_org_20111010_13470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1484784"/>
            <a:ext cx="2520280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691133" y="5085184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Harriet Smithson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3577" y="5013176"/>
            <a:ext cx="166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Hector Berlioz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베를리오즈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(Hector Berlioz, 1803-1869)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032" y="1124744"/>
            <a:ext cx="81724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white"/>
                </a:solidFill>
              </a:rPr>
              <a:t>&lt;</a:t>
            </a:r>
            <a:r>
              <a:rPr lang="ko-KR" altLang="en-US" sz="2400" dirty="0" smtClean="0">
                <a:solidFill>
                  <a:prstClr val="white"/>
                </a:solidFill>
              </a:rPr>
              <a:t>환상교향곡</a:t>
            </a:r>
            <a:r>
              <a:rPr lang="en-US" altLang="ko-KR" sz="2400" dirty="0" smtClean="0">
                <a:solidFill>
                  <a:prstClr val="white"/>
                </a:solidFill>
              </a:rPr>
              <a:t>&gt;(</a:t>
            </a:r>
            <a:r>
              <a:rPr lang="en-US" altLang="ko-KR" sz="2400" dirty="0" err="1" smtClean="0">
                <a:solidFill>
                  <a:prstClr val="white"/>
                </a:solidFill>
              </a:rPr>
              <a:t>Symphonie</a:t>
            </a:r>
            <a:r>
              <a:rPr lang="en-US" altLang="ko-KR" sz="2400" dirty="0" smtClean="0">
                <a:solidFill>
                  <a:prstClr val="white"/>
                </a:solidFill>
              </a:rPr>
              <a:t> </a:t>
            </a:r>
            <a:r>
              <a:rPr lang="en-US" altLang="ko-KR" sz="2400" dirty="0" err="1" smtClean="0">
                <a:solidFill>
                  <a:prstClr val="white"/>
                </a:solidFill>
              </a:rPr>
              <a:t>fantastique</a:t>
            </a:r>
            <a:r>
              <a:rPr lang="en-US" altLang="ko-KR" sz="24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</a:rPr>
              <a:t>“</a:t>
            </a:r>
            <a:r>
              <a:rPr lang="ko-KR" altLang="en-US" dirty="0" smtClean="0">
                <a:solidFill>
                  <a:prstClr val="white"/>
                </a:solidFill>
              </a:rPr>
              <a:t>어느 예술가의 생애에 대한 에피소드</a:t>
            </a:r>
            <a:r>
              <a:rPr lang="en-US" altLang="ko-KR" dirty="0" smtClean="0">
                <a:solidFill>
                  <a:prstClr val="white"/>
                </a:solidFill>
              </a:rPr>
              <a:t>”</a:t>
            </a:r>
            <a:r>
              <a:rPr lang="ko-KR" altLang="en-US" dirty="0" smtClean="0">
                <a:solidFill>
                  <a:prstClr val="white"/>
                </a:solidFill>
              </a:rPr>
              <a:t>라는 부제 붙음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white"/>
                </a:solidFill>
              </a:rPr>
              <a:t>  </a:t>
            </a:r>
            <a:r>
              <a:rPr lang="ko-KR" altLang="en-US" dirty="0" smtClean="0">
                <a:solidFill>
                  <a:prstClr val="white"/>
                </a:solidFill>
              </a:rPr>
              <a:t>프로그램 교향곡</a:t>
            </a:r>
            <a:r>
              <a:rPr lang="en-US" altLang="ko-KR" dirty="0" smtClean="0">
                <a:solidFill>
                  <a:prstClr val="white"/>
                </a:solidFill>
              </a:rPr>
              <a:t>(program symphony)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이야기의 줄거리에 따라 전개되는 음악적 드라마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작곡가가 음악이 표현하고 있는 내용을 효과적으로 전달하기 위해  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제목이나 해설을 덧붙인 음악 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white"/>
                </a:solidFill>
              </a:rPr>
              <a:t>  </a:t>
            </a:r>
            <a:r>
              <a:rPr lang="ko-KR" altLang="en-US" dirty="0" smtClean="0">
                <a:solidFill>
                  <a:prstClr val="white"/>
                </a:solidFill>
              </a:rPr>
              <a:t>고정 상념</a:t>
            </a:r>
            <a:r>
              <a:rPr lang="en-US" altLang="ko-KR" dirty="0" smtClean="0">
                <a:solidFill>
                  <a:prstClr val="white"/>
                </a:solidFill>
              </a:rPr>
              <a:t>(Idée fixe)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어떤 대상을 연상 시키는 음악적 아이디어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white"/>
                </a:solidFill>
              </a:rPr>
              <a:t>   </a:t>
            </a:r>
            <a:r>
              <a:rPr lang="ko-KR" altLang="en-US" dirty="0" smtClean="0">
                <a:solidFill>
                  <a:prstClr val="white"/>
                </a:solidFill>
              </a:rPr>
              <a:t>이 작품에서는 </a:t>
            </a:r>
            <a:r>
              <a:rPr lang="en-US" altLang="ko-KR" dirty="0" smtClean="0">
                <a:solidFill>
                  <a:prstClr val="white"/>
                </a:solidFill>
              </a:rPr>
              <a:t>‘</a:t>
            </a:r>
            <a:r>
              <a:rPr lang="ko-KR" altLang="en-US" dirty="0" smtClean="0">
                <a:solidFill>
                  <a:prstClr val="white"/>
                </a:solidFill>
              </a:rPr>
              <a:t>여인</a:t>
            </a:r>
            <a:r>
              <a:rPr lang="en-US" altLang="ko-KR" dirty="0" smtClean="0">
                <a:solidFill>
                  <a:prstClr val="white"/>
                </a:solidFill>
              </a:rPr>
              <a:t>’</a:t>
            </a:r>
            <a:r>
              <a:rPr lang="ko-KR" altLang="en-US" dirty="0" smtClean="0">
                <a:solidFill>
                  <a:prstClr val="white"/>
                </a:solidFill>
              </a:rPr>
              <a:t>을 연상시키는 선율로 나타남 </a:t>
            </a:r>
            <a:endParaRPr lang="en-US" altLang="ko-KR" dirty="0" smtClean="0">
              <a:solidFill>
                <a:prstClr val="white"/>
              </a:solidFill>
            </a:endParaRPr>
          </a:p>
        </p:txBody>
      </p:sp>
      <p:pic>
        <p:nvPicPr>
          <p:cNvPr id="9" name="_x104175984" descr="EMB0000130c74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157192"/>
            <a:ext cx="7560840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</a:rPr>
              <a:t>환상 교향곡</a:t>
            </a:r>
            <a:r>
              <a:rPr lang="en-US" altLang="ko-KR" sz="2000" dirty="0" smtClean="0">
                <a:solidFill>
                  <a:schemeClr val="bg1"/>
                </a:solidFill>
              </a:rPr>
              <a:t>&gt; </a:t>
            </a:r>
            <a:r>
              <a:rPr lang="ko-KR" altLang="en-US" sz="2000" dirty="0" smtClean="0">
                <a:solidFill>
                  <a:schemeClr val="bg1"/>
                </a:solidFill>
              </a:rPr>
              <a:t>프로그램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hlinkClick r:id="rId4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hlinkClick r:id="rId4"/>
              </a:rPr>
              <a:t>악장 </a:t>
            </a:r>
            <a:r>
              <a:rPr lang="en-US" altLang="ko-KR" sz="2000" dirty="0" smtClean="0">
                <a:solidFill>
                  <a:schemeClr val="bg1"/>
                </a:solidFill>
              </a:rPr>
              <a:t>:</a:t>
            </a:r>
            <a:r>
              <a:rPr lang="ko-KR" altLang="en-US" sz="2000" dirty="0" smtClean="0">
                <a:solidFill>
                  <a:schemeClr val="bg1"/>
                </a:solidFill>
              </a:rPr>
              <a:t> 몽상과 열병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어느 예술가가 여인에 대한 막연한 동경을 품어 오다가  한 여인을 보고 갑자기 정열적인 사랑과 고통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평안과 위안을 차례로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느낀다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  <a:r>
              <a:rPr lang="ko-KR" altLang="en-US" sz="2000" dirty="0" smtClean="0">
                <a:solidFill>
                  <a:schemeClr val="bg1"/>
                </a:solidFill>
              </a:rPr>
              <a:t>악장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무도회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화려한 무도회에서 그녀를 다시 발견하게 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3</a:t>
            </a:r>
            <a:r>
              <a:rPr lang="ko-KR" altLang="en-US" sz="2000" dirty="0" smtClean="0">
                <a:solidFill>
                  <a:schemeClr val="bg1"/>
                </a:solidFill>
              </a:rPr>
              <a:t>악장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들의 풍경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평화로운 들에서 목동 두 명이 피리를 불고 있는 가운데 그 여인이 다시 나타나 불길한 예감을 준다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이윽고 어두워지면서 멀리서부터 천둥소리가 들린다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hlinkClick r:id="rId5"/>
              </a:rPr>
              <a:t>4</a:t>
            </a:r>
            <a:r>
              <a:rPr lang="ko-KR" altLang="en-US" sz="2000" dirty="0" smtClean="0">
                <a:solidFill>
                  <a:schemeClr val="bg1"/>
                </a:solidFill>
                <a:hlinkClick r:id="rId5"/>
              </a:rPr>
              <a:t>악장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사형장으로의 행진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주인공은 꿈 속에서 여인을 죽이고 사형 선고를 받아 단두대에서 처형된다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5</a:t>
            </a:r>
            <a:r>
              <a:rPr lang="ko-KR" altLang="en-US" sz="2000" dirty="0" smtClean="0">
                <a:solidFill>
                  <a:schemeClr val="bg1"/>
                </a:solidFill>
              </a:rPr>
              <a:t>악장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마녀 축제의 꿈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사형집행 후 그는 자기 장례식 군중 사이에 끼어 마녀의 축제를 구경한다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그러던 중 그녀가 나타나 함께 참여한다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</a:rPr>
              <a:t>         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 &lt;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트리스탄과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이졸데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&gt;(Tristan und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Isolde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412776"/>
            <a:ext cx="8676456" cy="491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중세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켈트족의</a:t>
            </a:r>
            <a:r>
              <a:rPr lang="ko-KR" altLang="en-US" sz="2000" dirty="0" smtClean="0">
                <a:solidFill>
                  <a:prstClr val="white"/>
                </a:solidFill>
              </a:rPr>
              <a:t> 전설을 소재로 한 오페라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이룰 수 없는 사랑으로 인해 두 주인공이 죽음에 이르게 되는 내용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라이트모티브</a:t>
            </a:r>
            <a:r>
              <a:rPr lang="en-US" altLang="ko-KR" sz="2000" dirty="0" smtClean="0">
                <a:solidFill>
                  <a:prstClr val="white"/>
                </a:solidFill>
              </a:rPr>
              <a:t>(leitmotiv)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오페라</a:t>
            </a: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이야기와 연관되어 특정한 인물이나 감정을 상징하는 음악적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모티브나 선율</a:t>
            </a:r>
            <a:r>
              <a:rPr lang="en-US" altLang="ko-KR" sz="2000" dirty="0" smtClean="0">
                <a:solidFill>
                  <a:prstClr val="white"/>
                </a:solidFill>
              </a:rPr>
              <a:t>(ex.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트리스탄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갈망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묘약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사랑 모티브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감상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-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이졸데의</a:t>
            </a:r>
            <a:r>
              <a:rPr lang="ko-KR" altLang="en-US" sz="2000" dirty="0" smtClean="0">
                <a:solidFill>
                  <a:prstClr val="white"/>
                </a:solidFill>
              </a:rPr>
              <a:t> 마지막 아리아 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&lt;</a:t>
            </a:r>
            <a:r>
              <a:rPr lang="ko-KR" altLang="en-US" sz="2000" dirty="0" smtClean="0">
                <a:solidFill>
                  <a:prstClr val="white"/>
                </a:solidFill>
                <a:hlinkClick r:id="rId5"/>
              </a:rPr>
              <a:t>사랑의 죽음</a:t>
            </a:r>
            <a:r>
              <a:rPr lang="en-US" altLang="ko-KR" sz="2000" dirty="0" smtClean="0">
                <a:solidFill>
                  <a:prstClr val="white"/>
                </a:solidFill>
                <a:hlinkClick r:id="rId5"/>
              </a:rPr>
              <a:t>&gt;(</a:t>
            </a:r>
            <a:r>
              <a:rPr lang="en-US" altLang="ko-KR" sz="2000" dirty="0" err="1" smtClean="0">
                <a:solidFill>
                  <a:schemeClr val="bg1"/>
                </a:solidFill>
                <a:hlinkClick r:id="rId5"/>
              </a:rPr>
              <a:t>Liebestod</a:t>
            </a:r>
            <a:r>
              <a:rPr lang="en-US" altLang="ko-KR" sz="2000" dirty="0" smtClean="0">
                <a:solidFill>
                  <a:schemeClr val="bg1"/>
                </a:solidFill>
                <a:hlinkClick r:id="rId5"/>
              </a:rPr>
              <a:t>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바그너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(Richard Wagner, 1813-1883)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0040" y="1476648"/>
            <a:ext cx="81724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 독일 오페라 작곡가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리엔치</a:t>
            </a:r>
            <a:r>
              <a:rPr lang="en-US" altLang="ko-KR" sz="2000" dirty="0" smtClean="0">
                <a:solidFill>
                  <a:prstClr val="white"/>
                </a:solidFill>
              </a:rPr>
              <a:t>&gt;, &lt;</a:t>
            </a:r>
            <a:r>
              <a:rPr lang="ko-KR" altLang="en-US" sz="2000" dirty="0" smtClean="0">
                <a:solidFill>
                  <a:prstClr val="white"/>
                </a:solidFill>
              </a:rPr>
              <a:t>방랑하는 네덜란드인</a:t>
            </a:r>
            <a:r>
              <a:rPr lang="en-US" altLang="ko-KR" sz="2000" dirty="0" smtClean="0">
                <a:solidFill>
                  <a:prstClr val="white"/>
                </a:solidFill>
              </a:rPr>
              <a:t>&gt;,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탄호이저</a:t>
            </a:r>
            <a:r>
              <a:rPr lang="en-US" altLang="ko-KR" sz="2000" dirty="0" smtClean="0">
                <a:solidFill>
                  <a:prstClr val="white"/>
                </a:solidFill>
              </a:rPr>
              <a:t>&gt;,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로엔그린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니벨룽겐의</a:t>
            </a:r>
            <a:r>
              <a:rPr lang="ko-KR" altLang="en-US" sz="2000" dirty="0" smtClean="0">
                <a:solidFill>
                  <a:prstClr val="white"/>
                </a:solidFill>
              </a:rPr>
              <a:t> 반지</a:t>
            </a:r>
            <a:r>
              <a:rPr lang="en-US" altLang="ko-KR" sz="2000" dirty="0" smtClean="0">
                <a:solidFill>
                  <a:prstClr val="white"/>
                </a:solidFill>
              </a:rPr>
              <a:t>&gt;, &lt;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트리스탄과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이졸데</a:t>
            </a:r>
            <a:r>
              <a:rPr lang="en-US" altLang="ko-KR" sz="2000" dirty="0" smtClean="0">
                <a:solidFill>
                  <a:prstClr val="white"/>
                </a:solidFill>
              </a:rPr>
              <a:t>&gt;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종합예술작품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Gesamtkunstwerk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극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ko-KR" altLang="en-US" sz="2000" dirty="0" smtClean="0">
                <a:solidFill>
                  <a:prstClr val="white"/>
                </a:solidFill>
              </a:rPr>
              <a:t>문학</a:t>
            </a:r>
            <a:r>
              <a:rPr lang="en-US" altLang="ko-KR" sz="2000" dirty="0" smtClean="0">
                <a:solidFill>
                  <a:prstClr val="white"/>
                </a:solidFill>
              </a:rPr>
              <a:t>), </a:t>
            </a:r>
            <a:r>
              <a:rPr lang="ko-KR" altLang="en-US" sz="2000" dirty="0" smtClean="0">
                <a:solidFill>
                  <a:prstClr val="white"/>
                </a:solidFill>
              </a:rPr>
              <a:t>무대장치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ko-KR" altLang="en-US" sz="2000" dirty="0" smtClean="0">
                <a:solidFill>
                  <a:prstClr val="white"/>
                </a:solidFill>
              </a:rPr>
              <a:t>건축</a:t>
            </a:r>
            <a:r>
              <a:rPr lang="en-US" altLang="ko-KR" sz="2000" dirty="0" smtClean="0">
                <a:solidFill>
                  <a:prstClr val="white"/>
                </a:solidFill>
              </a:rPr>
              <a:t>), </a:t>
            </a:r>
            <a:r>
              <a:rPr lang="ko-KR" altLang="en-US" sz="2000" dirty="0" smtClean="0">
                <a:solidFill>
                  <a:prstClr val="white"/>
                </a:solidFill>
              </a:rPr>
              <a:t>의상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조명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ko-KR" altLang="en-US" sz="2000" dirty="0" smtClean="0">
                <a:solidFill>
                  <a:prstClr val="white"/>
                </a:solidFill>
              </a:rPr>
              <a:t>회화</a:t>
            </a:r>
            <a:r>
              <a:rPr lang="en-US" altLang="ko-KR" sz="2000" dirty="0" smtClean="0">
                <a:solidFill>
                  <a:prstClr val="white"/>
                </a:solidFill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</a:rPr>
              <a:t>기술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  <a:r>
              <a:rPr lang="ko-KR" altLang="en-US" sz="2000" dirty="0" smtClean="0">
                <a:solidFill>
                  <a:prstClr val="white"/>
                </a:solidFill>
              </a:rPr>
              <a:t>등이 무대 위에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  <a:r>
              <a:rPr lang="ko-KR" altLang="en-US" sz="2000" dirty="0" smtClean="0">
                <a:solidFill>
                  <a:prstClr val="white"/>
                </a:solidFill>
              </a:rPr>
              <a:t>서 서로 만나 하나의 종합적 예술을 창조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음악극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musikdrama</a:t>
            </a:r>
            <a:r>
              <a:rPr lang="en-US" altLang="ko-KR" sz="2000" dirty="0" smtClean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종합예술작품을 실현하기 위한 바그너가 이름 붙인 새로운 장르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음악과 극뿐 아니라 모든 제반 요소들이 혼연일체를 이루는 거대한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음악 드라마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endParaRPr lang="en-US" altLang="ko-KR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484368" cy="576064"/>
          </a:xfrm>
          <a:effectLst/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오페라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라 트라비아타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La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Traviata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4705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</a:rPr>
              <a:t>  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268760"/>
            <a:ext cx="88924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이탈리아의 오페라 작곡가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베르디</a:t>
            </a:r>
            <a:r>
              <a:rPr lang="en-US" altLang="ko-KR" sz="2000" dirty="0" smtClean="0">
                <a:solidFill>
                  <a:prstClr val="white"/>
                </a:solidFill>
              </a:rPr>
              <a:t>(Giuseppe Verdi)</a:t>
            </a:r>
            <a:r>
              <a:rPr lang="ko-KR" altLang="en-US" sz="2000" dirty="0" smtClean="0">
                <a:solidFill>
                  <a:prstClr val="white"/>
                </a:solidFill>
              </a:rPr>
              <a:t>의 작품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부르주아 계급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알프레도와</a:t>
            </a:r>
            <a:r>
              <a:rPr lang="ko-KR" altLang="en-US" sz="2000" dirty="0" smtClean="0">
                <a:solidFill>
                  <a:prstClr val="white"/>
                </a:solidFill>
              </a:rPr>
              <a:t> 화류계 여인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비올레타의</a:t>
            </a:r>
            <a:r>
              <a:rPr lang="ko-KR" altLang="en-US" sz="2000" dirty="0" smtClean="0">
                <a:solidFill>
                  <a:prstClr val="white"/>
                </a:solidFill>
              </a:rPr>
              <a:t> 비극적 사랑이야기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prstClr val="white"/>
                </a:solidFill>
              </a:rPr>
              <a:t> 감상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비올레타와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알프레도의</a:t>
            </a:r>
            <a:r>
              <a:rPr lang="ko-KR" altLang="en-US" sz="2000" dirty="0" smtClean="0">
                <a:solidFill>
                  <a:prstClr val="white"/>
                </a:solidFill>
              </a:rPr>
              <a:t> 이중창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“</a:t>
            </a:r>
            <a:r>
              <a:rPr lang="ko-KR" altLang="en-US" sz="2000" dirty="0" smtClean="0">
                <a:solidFill>
                  <a:prstClr val="white"/>
                </a:solidFill>
              </a:rPr>
              <a:t>사랑아 파리를 나와 함께 떠나</a:t>
            </a:r>
            <a:r>
              <a:rPr lang="en-US" altLang="ko-KR" sz="2000" dirty="0" smtClean="0">
                <a:solidFill>
                  <a:prstClr val="white"/>
                </a:solidFill>
              </a:rPr>
              <a:t>”(</a:t>
            </a:r>
            <a:r>
              <a:rPr lang="it-IT" altLang="ko-KR" sz="2000" dirty="0" smtClean="0">
                <a:solidFill>
                  <a:prstClr val="white"/>
                </a:solidFill>
              </a:rPr>
              <a:t>Parigi, o cara, noi lasceremo)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it-IT" altLang="ko-KR" sz="2000" dirty="0" smtClean="0">
                <a:solidFill>
                  <a:prstClr val="white"/>
                </a:solidFill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</a:rPr>
              <a:t>극음악의 전개 방식</a:t>
            </a:r>
            <a:r>
              <a:rPr lang="en-US" altLang="ko-KR" sz="2000" dirty="0" smtClean="0">
                <a:solidFill>
                  <a:prstClr val="white"/>
                </a:solidFill>
              </a:rPr>
              <a:t> - </a:t>
            </a:r>
            <a:r>
              <a:rPr lang="ko-KR" altLang="en-US" sz="2000" dirty="0" smtClean="0">
                <a:solidFill>
                  <a:prstClr val="white"/>
                </a:solidFill>
              </a:rPr>
              <a:t>아리아와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레치타티보</a:t>
            </a:r>
            <a:r>
              <a:rPr lang="ko-KR" altLang="en-US" sz="2000" dirty="0" smtClean="0">
                <a:solidFill>
                  <a:prstClr val="white"/>
                </a:solidFill>
              </a:rPr>
              <a:t> 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smtClean="0">
                <a:solidFill>
                  <a:prstClr val="white"/>
                </a:solidFill>
              </a:rPr>
              <a:t>아리아</a:t>
            </a:r>
            <a:r>
              <a:rPr lang="en-US" altLang="ko-KR" sz="2000" dirty="0" smtClean="0">
                <a:solidFill>
                  <a:prstClr val="white"/>
                </a:solidFill>
              </a:rPr>
              <a:t>(aria): </a:t>
            </a:r>
            <a:r>
              <a:rPr lang="ko-KR" altLang="en-US" sz="2000" dirty="0" smtClean="0">
                <a:solidFill>
                  <a:prstClr val="white"/>
                </a:solidFill>
              </a:rPr>
              <a:t>가수가 부르는 서정적이고 아름다운 선율의 노래</a:t>
            </a: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</a:t>
            </a:r>
            <a:r>
              <a:rPr lang="ko-KR" altLang="en-US" sz="2000" dirty="0" err="1" smtClean="0">
                <a:solidFill>
                  <a:prstClr val="white"/>
                </a:solidFill>
              </a:rPr>
              <a:t>레치타티보</a:t>
            </a:r>
            <a:r>
              <a:rPr lang="en-US" altLang="ko-KR" sz="2000" dirty="0" smtClean="0">
                <a:solidFill>
                  <a:prstClr val="white"/>
                </a:solidFill>
              </a:rPr>
              <a:t>(</a:t>
            </a:r>
            <a:r>
              <a:rPr lang="en-US" altLang="ko-KR" sz="2000" dirty="0" err="1" smtClean="0">
                <a:solidFill>
                  <a:prstClr val="white"/>
                </a:solidFill>
              </a:rPr>
              <a:t>recitativo</a:t>
            </a:r>
            <a:r>
              <a:rPr lang="en-US" altLang="ko-KR" sz="2000" dirty="0" smtClean="0">
                <a:solidFill>
                  <a:prstClr val="white"/>
                </a:solidFill>
              </a:rPr>
              <a:t>): </a:t>
            </a:r>
            <a:r>
              <a:rPr lang="ko-KR" altLang="en-US" sz="2000" dirty="0" smtClean="0">
                <a:solidFill>
                  <a:prstClr val="white"/>
                </a:solidFill>
              </a:rPr>
              <a:t>극의 내용을 전달하기 위한 노래와 말의 중간 형태</a:t>
            </a:r>
            <a:endParaRPr lang="it-IT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prstClr val="white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314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060" y="692696"/>
            <a:ext cx="835240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</a:pPr>
            <a:endParaRPr lang="en-US" altLang="ko-KR" sz="28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r>
              <a:rPr lang="en-US" altLang="ko-KR" sz="2800" dirty="0" smtClean="0">
                <a:solidFill>
                  <a:prstClr val="white"/>
                </a:solidFill>
              </a:rPr>
              <a:t>          </a:t>
            </a:r>
          </a:p>
          <a:p>
            <a:pPr marL="571500" indent="-571500">
              <a:lnSpc>
                <a:spcPct val="200000"/>
              </a:lnSpc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200000"/>
              </a:lnSpc>
            </a:pPr>
            <a:endParaRPr lang="ko-KR" altLang="en-US" sz="2800" dirty="0" smtClean="0">
              <a:solidFill>
                <a:prstClr val="white"/>
              </a:solidFill>
            </a:endParaRPr>
          </a:p>
          <a:p>
            <a:pPr algn="ctr"/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AutoNum type="romanUcPeriod"/>
            </a:pP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</a:rPr>
              <a:t>      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571500" indent="-571500"/>
            <a:r>
              <a:rPr lang="ko-KR" altLang="en-US" sz="3200" dirty="0" smtClean="0">
                <a:solidFill>
                  <a:prstClr val="white"/>
                </a:solidFill>
              </a:rPr>
              <a:t> </a:t>
            </a:r>
            <a:r>
              <a:rPr lang="en-US" altLang="ko-KR" sz="3200" dirty="0" smtClean="0">
                <a:solidFill>
                  <a:prstClr val="white"/>
                </a:solidFill>
              </a:rPr>
              <a:t> </a:t>
            </a:r>
          </a:p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endParaRPr lang="en-US" altLang="ko-KR" sz="4000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4000" dirty="0" smtClean="0">
                <a:solidFill>
                  <a:prstClr val="white"/>
                </a:solidFill>
              </a:rPr>
              <a:t> </a:t>
            </a:r>
          </a:p>
          <a:p>
            <a:r>
              <a:rPr lang="en-US" altLang="ko-KR" sz="4000" dirty="0" smtClean="0">
                <a:solidFill>
                  <a:srgbClr val="33CCFF"/>
                </a:solidFill>
              </a:rPr>
              <a:t> </a:t>
            </a:r>
            <a:endParaRPr lang="ko-KR" altLang="en-US" sz="4000" dirty="0">
              <a:solidFill>
                <a:srgbClr val="33CC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046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>
              <a:solidFill>
                <a:prstClr val="white"/>
              </a:solidFill>
            </a:endParaRPr>
          </a:p>
          <a:p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  <a:p>
            <a:pPr algn="r"/>
            <a:endParaRPr lang="en-US" altLang="ko-KR" sz="2000" dirty="0" smtClean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970850"/>
            <a:ext cx="71287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사랑아</a:t>
            </a:r>
            <a:r>
              <a:rPr lang="en-US" altLang="ko-KR" b="1" dirty="0" smtClean="0">
                <a:solidFill>
                  <a:prstClr val="white"/>
                </a:solidFill>
              </a:rPr>
              <a:t>, </a:t>
            </a:r>
            <a:r>
              <a:rPr lang="ko-KR" altLang="en-US" b="1" dirty="0" smtClean="0">
                <a:solidFill>
                  <a:prstClr val="white"/>
                </a:solidFill>
              </a:rPr>
              <a:t>파리를 나와 함께 떠나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사랑아 파리를 떠나</a:t>
            </a:r>
            <a:br>
              <a:rPr lang="ko-KR" altLang="en-US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나와 함께 떠나</a:t>
            </a:r>
            <a:br>
              <a:rPr lang="ko-KR" altLang="en-US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이별 없는 생활 시작해보자</a:t>
            </a:r>
          </a:p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지난 날 고통 다 사라지고</a:t>
            </a:r>
            <a:br>
              <a:rPr lang="ko-KR" altLang="en-US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그대 몸 건강하게 빛나리</a:t>
            </a:r>
          </a:p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사랑이여 파리를 나와 함께 떠나</a:t>
            </a:r>
            <a:br>
              <a:rPr lang="ko-KR" altLang="en-US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이별 없는 생활 시작해보자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endParaRPr lang="ko-KR" altLang="en-US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그래요 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algn="ctr"/>
            <a:endParaRPr lang="ko-KR" altLang="en-US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지난 날 고통 다 사라지고</a:t>
            </a:r>
            <a:br>
              <a:rPr lang="ko-KR" altLang="en-US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내 몸에 건강 빛나리라 </a:t>
            </a:r>
          </a:p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당신은 나의 소망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나의 빛 </a:t>
            </a:r>
            <a:br>
              <a:rPr lang="ko-KR" altLang="en-US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행복한 앞날 찾아오리라</a:t>
            </a:r>
            <a:br>
              <a:rPr lang="ko-KR" altLang="en-US" dirty="0" smtClean="0">
                <a:solidFill>
                  <a:prstClr val="white"/>
                </a:solidFill>
              </a:rPr>
            </a:b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7673</TotalTime>
  <Words>667</Words>
  <Application>Microsoft Office PowerPoint</Application>
  <PresentationFormat>화면 슬라이드 쇼(4:3)</PresentationFormat>
  <Paragraphs>171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9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Office 테마</vt:lpstr>
      <vt:lpstr>8_Office 테마</vt:lpstr>
      <vt:lpstr>9_Office 테마</vt:lpstr>
      <vt:lpstr>5_Office 테마</vt:lpstr>
      <vt:lpstr>7_Office 테마</vt:lpstr>
      <vt:lpstr>3_Office 테마</vt:lpstr>
      <vt:lpstr>2_Office 테마</vt:lpstr>
      <vt:lpstr>1_Office 테마</vt:lpstr>
      <vt:lpstr>4_Office 테마</vt:lpstr>
      <vt:lpstr>                    </vt:lpstr>
      <vt:lpstr>PowerPoint 프레젠테이션</vt:lpstr>
      <vt:lpstr>PowerPoint 프레젠테이션</vt:lpstr>
      <vt:lpstr>베를리오즈(Hector Berlioz, 1803-1869) </vt:lpstr>
      <vt:lpstr>PowerPoint 프레젠테이션</vt:lpstr>
      <vt:lpstr> &lt;트리스탄과 이졸데&gt;(Tristan und Isolde) </vt:lpstr>
      <vt:lpstr>바그너(Richard Wagner, 1813-1883) </vt:lpstr>
      <vt:lpstr>오페라 &lt;라 트라비아타&gt;( La Traviata) </vt:lpstr>
      <vt:lpstr>PowerPoint 프레젠테이션</vt:lpstr>
      <vt:lpstr>오페라 &lt;투란도트&gt;( Turandot)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sky-blue simple template</dc:title>
  <dc:creator>highsentation.com</dc:creator>
  <cp:lastModifiedBy>hypc013</cp:lastModifiedBy>
  <cp:revision>842</cp:revision>
  <dcterms:created xsi:type="dcterms:W3CDTF">2011-01-04T12:10:45Z</dcterms:created>
  <dcterms:modified xsi:type="dcterms:W3CDTF">2016-10-10T02:49:42Z</dcterms:modified>
</cp:coreProperties>
</file>