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84" r:id="rId2"/>
    <p:sldMasterId id="2147484296" r:id="rId3"/>
    <p:sldMasterId id="2147484308" r:id="rId4"/>
    <p:sldMasterId id="2147484320" r:id="rId5"/>
    <p:sldMasterId id="2147484332" r:id="rId6"/>
    <p:sldMasterId id="2147484356" r:id="rId7"/>
    <p:sldMasterId id="2147484380" r:id="rId8"/>
  </p:sldMasterIdLst>
  <p:notesMasterIdLst>
    <p:notesMasterId r:id="rId20"/>
  </p:notesMasterIdLst>
  <p:handoutMasterIdLst>
    <p:handoutMasterId r:id="rId21"/>
  </p:handoutMasterIdLst>
  <p:sldIdLst>
    <p:sldId id="393" r:id="rId9"/>
    <p:sldId id="332" r:id="rId10"/>
    <p:sldId id="387" r:id="rId11"/>
    <p:sldId id="392" r:id="rId12"/>
    <p:sldId id="378" r:id="rId13"/>
    <p:sldId id="379" r:id="rId14"/>
    <p:sldId id="380" r:id="rId15"/>
    <p:sldId id="375" r:id="rId16"/>
    <p:sldId id="382" r:id="rId17"/>
    <p:sldId id="383" r:id="rId18"/>
    <p:sldId id="384" r:id="rId19"/>
  </p:sldIdLst>
  <p:sldSz cx="9144000" cy="6858000" type="screen4x3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CCFFFF"/>
    <a:srgbClr val="33CCFF"/>
    <a:srgbClr val="F971D2"/>
    <a:srgbClr val="006699"/>
    <a:srgbClr val="0066CC"/>
    <a:srgbClr val="0099FF"/>
    <a:srgbClr val="D60093"/>
    <a:srgbClr val="0099CC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1667" autoAdjust="0"/>
  </p:normalViewPr>
  <p:slideViewPr>
    <p:cSldViewPr>
      <p:cViewPr>
        <p:scale>
          <a:sx n="66" d="100"/>
          <a:sy n="66" d="100"/>
        </p:scale>
        <p:origin x="-3186" y="-10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799CA-627E-4EDE-A253-335D356F66C9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6AA5C-C7DD-4983-8644-BCE523019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59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12302-9938-4B2D-B229-3E539C92A133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5013"/>
            <a:ext cx="4897437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54828"/>
            <a:ext cx="5388610" cy="440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F614D-7A75-491B-87D3-476A549F8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3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/>
              <a:pPr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K2snTkaD64U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5.xml"/><Relationship Id="rId5" Type="http://schemas.openxmlformats.org/officeDocument/2006/relationships/hyperlink" Target="http://www.youtube.com/watch?v=csvkLWD0Hgc" TargetMode="External"/><Relationship Id="rId4" Type="http://schemas.openxmlformats.org/officeDocument/2006/relationships/hyperlink" Target="https://www.youtube.com/watch?v=gaVIwwNhoc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6672" y="4077072"/>
            <a:ext cx="8711952" cy="2016224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                   </a:t>
            </a:r>
            <a:r>
              <a:rPr lang="en-US" altLang="ko-KR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/>
            </a:r>
            <a:br>
              <a:rPr lang="en-US" altLang="ko-KR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</a:br>
            <a:endParaRPr lang="ko-KR" altLang="en-US" sz="4000" dirty="0">
              <a:solidFill>
                <a:srgbClr val="33CCFF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3570343"/>
            <a:ext cx="6112571" cy="12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고전음악의 이해 </a:t>
            </a:r>
            <a:endParaRPr lang="ko-KR" altLang="en-US" sz="6000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4368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err="1" smtClean="0">
                <a:solidFill>
                  <a:schemeClr val="bg1"/>
                </a:solidFill>
              </a:rPr>
              <a:t>비제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카르멘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&gt;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1319271"/>
            <a:ext cx="9145016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스페인 남부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안달루시아</a:t>
            </a:r>
            <a:r>
              <a:rPr lang="ko-KR" altLang="en-US" sz="2000" dirty="0" smtClean="0">
                <a:solidFill>
                  <a:prstClr val="white"/>
                </a:solidFill>
              </a:rPr>
              <a:t> 지방의 집시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카르멘을</a:t>
            </a:r>
            <a:r>
              <a:rPr lang="ko-KR" altLang="en-US" sz="2000" dirty="0" smtClean="0">
                <a:solidFill>
                  <a:prstClr val="white"/>
                </a:solidFill>
              </a:rPr>
              <a:t> 둘러싼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이야기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사회적 관습에 얽매이지 않는 자유 분방한 여성상 표현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감상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en-US" altLang="ko-KR" sz="2000" smtClean="0">
                <a:solidFill>
                  <a:prstClr val="white"/>
                </a:solidFill>
              </a:rPr>
              <a:t>- </a:t>
            </a:r>
            <a:r>
              <a:rPr lang="ko-KR" altLang="en-US" sz="2000" smtClean="0">
                <a:solidFill>
                  <a:prstClr val="white"/>
                </a:solidFill>
              </a:rPr>
              <a:t>서곡</a:t>
            </a:r>
            <a:r>
              <a:rPr lang="en-US" altLang="ko-KR" sz="2000" dirty="0" smtClean="0">
                <a:solidFill>
                  <a:prstClr val="white"/>
                </a:solidFill>
              </a:rPr>
              <a:t>(overture)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en-US" altLang="ko-KR" sz="2000" dirty="0" smtClean="0">
                <a:solidFill>
                  <a:prstClr val="white"/>
                </a:solidFill>
              </a:rPr>
              <a:t>-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카르멘의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아리아 </a:t>
            </a:r>
            <a:r>
              <a:rPr lang="en-US" altLang="ko-KR" sz="2000" dirty="0" smtClean="0">
                <a:solidFill>
                  <a:prstClr val="white"/>
                </a:solidFill>
              </a:rPr>
              <a:t>“</a:t>
            </a:r>
            <a:r>
              <a:rPr lang="ko-KR" altLang="en-US" sz="2000" dirty="0" smtClean="0">
                <a:solidFill>
                  <a:prstClr val="white"/>
                </a:solidFill>
              </a:rPr>
              <a:t>사랑은 자유로운 새</a:t>
            </a:r>
            <a:r>
              <a:rPr lang="en-US" altLang="ko-KR" sz="2000" dirty="0" smtClean="0">
                <a:solidFill>
                  <a:prstClr val="white"/>
                </a:solidFill>
              </a:rPr>
              <a:t>”(</a:t>
            </a:r>
            <a:r>
              <a:rPr lang="fr-FR" altLang="ko-KR" sz="2000" dirty="0" smtClean="0">
                <a:solidFill>
                  <a:schemeClr val="bg1"/>
                </a:solidFill>
                <a:hlinkClick r:id="rId5"/>
              </a:rPr>
              <a:t>L'amour est un oiseau rebelle</a:t>
            </a:r>
            <a:r>
              <a:rPr lang="fr-FR" altLang="ko-KR" sz="2000" dirty="0" smtClean="0">
                <a:solidFill>
                  <a:schemeClr val="bg1"/>
                </a:solidFill>
              </a:rPr>
              <a:t>)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: </a:t>
            </a:r>
            <a:r>
              <a:rPr lang="ko-KR" altLang="en-US" sz="2000" dirty="0" smtClean="0">
                <a:solidFill>
                  <a:prstClr val="white"/>
                </a:solidFill>
              </a:rPr>
              <a:t>스페인 특유의 강렬하고 열정적인 춤 리듬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하바네라를</a:t>
            </a:r>
            <a:r>
              <a:rPr lang="ko-KR" altLang="en-US" sz="2000" dirty="0" smtClean="0">
                <a:solidFill>
                  <a:prstClr val="white"/>
                </a:solidFill>
              </a:rPr>
              <a:t> 사용하여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 </a:t>
            </a:r>
            <a:r>
              <a:rPr lang="ko-KR" altLang="en-US" sz="2000" dirty="0" smtClean="0">
                <a:solidFill>
                  <a:prstClr val="white"/>
                </a:solidFill>
              </a:rPr>
              <a:t>일명 </a:t>
            </a:r>
            <a:r>
              <a:rPr lang="en-US" altLang="ko-KR" sz="2000" dirty="0" smtClean="0">
                <a:solidFill>
                  <a:prstClr val="white"/>
                </a:solidFill>
              </a:rPr>
              <a:t>“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하바네라</a:t>
            </a:r>
            <a:r>
              <a:rPr lang="en-US" altLang="ko-KR" sz="2000" dirty="0" smtClean="0">
                <a:solidFill>
                  <a:prstClr val="white"/>
                </a:solidFill>
              </a:rPr>
              <a:t>”</a:t>
            </a:r>
            <a:r>
              <a:rPr lang="ko-KR" altLang="en-US" sz="2000" dirty="0" smtClean="0">
                <a:solidFill>
                  <a:prstClr val="white"/>
                </a:solidFill>
              </a:rPr>
              <a:t>로 알려짐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0466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>
              <a:solidFill>
                <a:prstClr val="white"/>
              </a:solidFill>
            </a:endParaRPr>
          </a:p>
          <a:p>
            <a:endParaRPr lang="en-US" altLang="ko-KR" sz="2000" dirty="0" smtClean="0">
              <a:solidFill>
                <a:prstClr val="white"/>
              </a:solidFill>
            </a:endParaRPr>
          </a:p>
          <a:p>
            <a:pPr algn="r"/>
            <a:endParaRPr lang="en-US" altLang="ko-KR" sz="2000" dirty="0" smtClean="0">
              <a:solidFill>
                <a:prstClr val="white"/>
              </a:solidFill>
            </a:endParaRPr>
          </a:p>
          <a:p>
            <a:pPr algn="r"/>
            <a:endParaRPr lang="en-US" altLang="ko-KR" sz="2000" dirty="0" smtClean="0">
              <a:solidFill>
                <a:prstClr val="white"/>
              </a:solidFill>
            </a:endParaRPr>
          </a:p>
          <a:p>
            <a:pPr algn="r"/>
            <a:endParaRPr lang="en-US" altLang="ko-KR" sz="2000" dirty="0" smtClean="0">
              <a:solidFill>
                <a:prstClr val="white"/>
              </a:solidFill>
            </a:endParaRPr>
          </a:p>
          <a:p>
            <a:pPr algn="r"/>
            <a:endParaRPr lang="en-US" altLang="ko-KR" sz="2000" dirty="0" smtClean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962" y="460985"/>
            <a:ext cx="623837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사랑은 자유로운 새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사랑은 들새와도 같아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누구도 길들일 수 없지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한 번 거절하면 아무리 애원해도 소용없지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달콤한 말로 유혹하는 남자보다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난 차라리 아무 말 없이 가만히 있는 남자가 더 좋아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날 사랑하지 않는다 해도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난 너를 사랑할 수 있어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prstClr val="white"/>
                </a:solidFill>
                <a:latin typeface="+mn-ea"/>
              </a:rPr>
              <a:t>사랑</a:t>
            </a:r>
            <a:r>
              <a:rPr lang="en-US" altLang="ko-KR" sz="2000" dirty="0" smtClean="0">
                <a:solidFill>
                  <a:prstClr val="white"/>
                </a:solidFill>
                <a:latin typeface="+mn-ea"/>
              </a:rPr>
              <a:t>, </a:t>
            </a:r>
          </a:p>
          <a:p>
            <a:pPr algn="ctr"/>
            <a:r>
              <a:rPr lang="ko-KR" altLang="en-US" sz="2000" dirty="0" smtClean="0">
                <a:solidFill>
                  <a:prstClr val="white"/>
                </a:solidFill>
                <a:latin typeface="+mn-ea"/>
              </a:rPr>
              <a:t>사랑은 집시의 아들 </a:t>
            </a:r>
            <a:endParaRPr lang="en-US" altLang="ko-KR" sz="2000" dirty="0" smtClean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sz="2000" dirty="0" smtClean="0">
                <a:solidFill>
                  <a:prstClr val="white"/>
                </a:solidFill>
                <a:latin typeface="+mn-ea"/>
              </a:rPr>
              <a:t>절대 얽매이지 않아</a:t>
            </a:r>
            <a:r>
              <a:rPr lang="en-US" altLang="ko-KR" sz="2000" dirty="0" smtClean="0">
                <a:solidFill>
                  <a:prstClr val="white"/>
                </a:solidFill>
                <a:latin typeface="+mn-ea"/>
              </a:rPr>
              <a:t>.</a:t>
            </a:r>
          </a:p>
          <a:p>
            <a:pPr algn="ctr"/>
            <a:r>
              <a:rPr lang="ko-KR" altLang="en-US" sz="2000" dirty="0" smtClean="0">
                <a:solidFill>
                  <a:prstClr val="white"/>
                </a:solidFill>
                <a:latin typeface="+mn-ea"/>
              </a:rPr>
              <a:t>새를 잡았다 싶은 순간</a:t>
            </a:r>
            <a:endParaRPr lang="en-US" altLang="ko-KR" sz="2000" dirty="0" smtClean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sz="2000" dirty="0" smtClean="0">
                <a:solidFill>
                  <a:prstClr val="white"/>
                </a:solidFill>
                <a:latin typeface="+mn-ea"/>
              </a:rPr>
              <a:t>날개를 퍼덕이며 날아가 버리고 </a:t>
            </a:r>
            <a:endParaRPr lang="en-US" altLang="ko-KR" sz="2000" dirty="0" smtClean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sz="2000" dirty="0" smtClean="0">
                <a:solidFill>
                  <a:prstClr val="white"/>
                </a:solidFill>
                <a:latin typeface="+mn-ea"/>
              </a:rPr>
              <a:t>기다리면 더 멀리 가고</a:t>
            </a:r>
            <a:r>
              <a:rPr lang="en-US" altLang="ko-KR" sz="2000" dirty="0" smtClean="0">
                <a:solidFill>
                  <a:prstClr val="white"/>
                </a:solidFill>
                <a:latin typeface="+mn-ea"/>
              </a:rPr>
              <a:t>.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2701369"/>
            <a:ext cx="36551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 음악과 사회   </a:t>
            </a:r>
            <a:endParaRPr lang="en-US" altLang="ko-KR" sz="40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9792" y="2701369"/>
            <a:ext cx="4116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오페라</a:t>
            </a:r>
            <a:r>
              <a:rPr lang="en-US" altLang="ko-KR" sz="4000" b="1" dirty="0" smtClean="0">
                <a:solidFill>
                  <a:prstClr val="white"/>
                </a:solidFill>
              </a:rPr>
              <a:t>(Opera)</a:t>
            </a:r>
            <a:r>
              <a:rPr lang="ko-KR" altLang="en-US" sz="4000" b="1" dirty="0" smtClean="0">
                <a:solidFill>
                  <a:prstClr val="white"/>
                </a:solidFill>
              </a:rPr>
              <a:t>   </a:t>
            </a:r>
            <a:endParaRPr lang="en-US" altLang="ko-KR" sz="40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4368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음악에 반영된 사회적 변화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1268760"/>
            <a:ext cx="81724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ko-KR" sz="2400" dirty="0" smtClean="0">
                <a:solidFill>
                  <a:prstClr val="white"/>
                </a:solidFill>
              </a:rPr>
              <a:t>18</a:t>
            </a:r>
            <a:r>
              <a:rPr lang="ko-KR" altLang="en-US" sz="2400" dirty="0" smtClean="0">
                <a:solidFill>
                  <a:prstClr val="white"/>
                </a:solidFill>
              </a:rPr>
              <a:t>세기 사회적 변화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 - </a:t>
            </a:r>
            <a:r>
              <a:rPr lang="ko-KR" altLang="en-US" sz="2400" dirty="0" smtClean="0">
                <a:solidFill>
                  <a:prstClr val="white"/>
                </a:solidFill>
              </a:rPr>
              <a:t>시민계층 대두</a:t>
            </a:r>
            <a:r>
              <a:rPr lang="en-US" altLang="ko-KR" sz="2400" dirty="0" smtClean="0">
                <a:solidFill>
                  <a:prstClr val="white"/>
                </a:solidFill>
              </a:rPr>
              <a:t>, </a:t>
            </a:r>
            <a:r>
              <a:rPr lang="ko-KR" altLang="en-US" sz="2400" dirty="0" smtClean="0">
                <a:solidFill>
                  <a:prstClr val="white"/>
                </a:solidFill>
              </a:rPr>
              <a:t>대중 청중 탄생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 - </a:t>
            </a:r>
            <a:r>
              <a:rPr lang="ko-KR" altLang="en-US" sz="2400" dirty="0" smtClean="0">
                <a:solidFill>
                  <a:prstClr val="white"/>
                </a:solidFill>
              </a:rPr>
              <a:t>공공극장</a:t>
            </a:r>
            <a:r>
              <a:rPr lang="en-US" altLang="ko-KR" sz="2400" dirty="0" smtClean="0">
                <a:solidFill>
                  <a:prstClr val="white"/>
                </a:solidFill>
              </a:rPr>
              <a:t>, </a:t>
            </a:r>
            <a:r>
              <a:rPr lang="ko-KR" altLang="en-US" sz="2400" dirty="0" smtClean="0">
                <a:solidFill>
                  <a:prstClr val="white"/>
                </a:solidFill>
              </a:rPr>
              <a:t>공공연주회장 생겨남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  <a:r>
              <a:rPr lang="ko-KR" altLang="en-US" sz="2400" dirty="0" smtClean="0">
                <a:solidFill>
                  <a:prstClr val="white"/>
                </a:solidFill>
              </a:rPr>
              <a:t>오페라 발전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 - </a:t>
            </a:r>
            <a:r>
              <a:rPr lang="ko-KR" altLang="en-US" sz="2400" dirty="0" smtClean="0">
                <a:solidFill>
                  <a:prstClr val="white"/>
                </a:solidFill>
              </a:rPr>
              <a:t>대중적 오페라</a:t>
            </a: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  <a:r>
              <a:rPr lang="ko-KR" altLang="en-US" sz="2400" dirty="0" smtClean="0">
                <a:solidFill>
                  <a:prstClr val="white"/>
                </a:solidFill>
              </a:rPr>
              <a:t>유행</a:t>
            </a:r>
            <a:r>
              <a:rPr lang="en-US" altLang="ko-KR" sz="2400" dirty="0" smtClean="0">
                <a:solidFill>
                  <a:prstClr val="white"/>
                </a:solidFill>
              </a:rPr>
              <a:t>(</a:t>
            </a:r>
            <a:r>
              <a:rPr lang="ko-KR" altLang="en-US" sz="2400" dirty="0" smtClean="0">
                <a:solidFill>
                  <a:prstClr val="white"/>
                </a:solidFill>
              </a:rPr>
              <a:t>대중의 오락물</a:t>
            </a:r>
            <a:r>
              <a:rPr lang="en-US" altLang="ko-KR" sz="2400" dirty="0" smtClean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 - </a:t>
            </a:r>
            <a:r>
              <a:rPr lang="ko-KR" altLang="en-US" sz="2400" dirty="0" smtClean="0">
                <a:solidFill>
                  <a:prstClr val="white"/>
                </a:solidFill>
              </a:rPr>
              <a:t>오페라 내용에 사회상 반영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4368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오페라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세리아와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부파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052736"/>
            <a:ext cx="81724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오페라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세리아</a:t>
            </a:r>
            <a:r>
              <a:rPr lang="en-US" altLang="ko-KR" sz="2000" dirty="0" smtClean="0">
                <a:solidFill>
                  <a:prstClr val="white"/>
                </a:solidFill>
              </a:rPr>
              <a:t>(</a:t>
            </a:r>
            <a:r>
              <a:rPr lang="ko-KR" altLang="en-US" sz="2000" dirty="0" smtClean="0">
                <a:solidFill>
                  <a:prstClr val="white"/>
                </a:solidFill>
              </a:rPr>
              <a:t>비극 오페라</a:t>
            </a:r>
            <a:r>
              <a:rPr lang="en-US" altLang="ko-KR" sz="2000" dirty="0" smtClean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진지한 내용의 신화나 전설을 소재로 함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오페라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부파</a:t>
            </a:r>
            <a:r>
              <a:rPr lang="en-US" altLang="ko-KR" sz="2000" dirty="0" smtClean="0">
                <a:solidFill>
                  <a:prstClr val="white"/>
                </a:solidFill>
              </a:rPr>
              <a:t>(</a:t>
            </a:r>
            <a:r>
              <a:rPr lang="ko-KR" altLang="en-US" sz="2000" dirty="0" smtClean="0">
                <a:solidFill>
                  <a:prstClr val="white"/>
                </a:solidFill>
              </a:rPr>
              <a:t>희극 오페라</a:t>
            </a:r>
            <a:r>
              <a:rPr lang="en-US" altLang="ko-KR" sz="2000" dirty="0" smtClean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오페라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세리아의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막간에 삽입된 가볍고 짧은 희극적인  </a:t>
            </a:r>
            <a:endParaRPr lang="en-US" altLang="ko-KR" sz="20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“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막간극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”(Intermezzo)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으로부터 발전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평범한 사람들의 인생살이를 주제로 하는 코믹하고 친근한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  <a:r>
              <a:rPr lang="ko-KR" altLang="en-US" sz="2000" dirty="0" smtClean="0">
                <a:solidFill>
                  <a:prstClr val="white"/>
                </a:solidFill>
              </a:rPr>
              <a:t> 내용의 오페라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대중적 인기 얻음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4368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모차르트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피가로의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결혼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&gt;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450513"/>
            <a:ext cx="8892480" cy="6117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100" dirty="0" smtClean="0">
                <a:solidFill>
                  <a:prstClr val="white"/>
                </a:solidFill>
              </a:rPr>
              <a:t> 당시의 사회상을 코믹하게 그린 오페라 </a:t>
            </a:r>
            <a:r>
              <a:rPr lang="ko-KR" altLang="en-US" sz="2100" dirty="0" err="1" smtClean="0">
                <a:solidFill>
                  <a:prstClr val="white"/>
                </a:solidFill>
              </a:rPr>
              <a:t>부파</a:t>
            </a:r>
            <a:endParaRPr lang="en-US" altLang="ko-KR" sz="21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100" dirty="0" smtClean="0">
                <a:solidFill>
                  <a:prstClr val="white"/>
                </a:solidFill>
              </a:rPr>
              <a:t> </a:t>
            </a:r>
            <a:r>
              <a:rPr lang="ko-KR" altLang="en-US" sz="2100" dirty="0" smtClean="0">
                <a:solidFill>
                  <a:prstClr val="white"/>
                </a:solidFill>
              </a:rPr>
              <a:t>주요 등장인물</a:t>
            </a:r>
            <a:r>
              <a:rPr lang="en-US" altLang="ko-KR" sz="2100" dirty="0" smtClean="0">
                <a:solidFill>
                  <a:prstClr val="white"/>
                </a:solidFill>
              </a:rPr>
              <a:t> : </a:t>
            </a:r>
            <a:r>
              <a:rPr lang="ko-KR" altLang="en-US" sz="2100" dirty="0" smtClean="0">
                <a:solidFill>
                  <a:prstClr val="white"/>
                </a:solidFill>
              </a:rPr>
              <a:t>백작</a:t>
            </a:r>
            <a:r>
              <a:rPr lang="en-US" altLang="ko-KR" sz="2100" dirty="0" smtClean="0">
                <a:solidFill>
                  <a:prstClr val="white"/>
                </a:solidFill>
              </a:rPr>
              <a:t>, </a:t>
            </a:r>
            <a:r>
              <a:rPr lang="ko-KR" altLang="en-US" sz="2100" dirty="0" smtClean="0">
                <a:solidFill>
                  <a:prstClr val="white"/>
                </a:solidFill>
              </a:rPr>
              <a:t>백작부인</a:t>
            </a:r>
            <a:r>
              <a:rPr lang="en-US" altLang="ko-KR" sz="2100" dirty="0" smtClean="0">
                <a:solidFill>
                  <a:prstClr val="white"/>
                </a:solidFill>
              </a:rPr>
              <a:t>, </a:t>
            </a:r>
            <a:r>
              <a:rPr lang="ko-KR" altLang="en-US" sz="2100" dirty="0" err="1" smtClean="0">
                <a:solidFill>
                  <a:prstClr val="white"/>
                </a:solidFill>
              </a:rPr>
              <a:t>피가로</a:t>
            </a:r>
            <a:r>
              <a:rPr lang="en-US" altLang="ko-KR" sz="2100" dirty="0" smtClean="0">
                <a:solidFill>
                  <a:prstClr val="white"/>
                </a:solidFill>
              </a:rPr>
              <a:t>, </a:t>
            </a:r>
            <a:r>
              <a:rPr lang="ko-KR" altLang="en-US" sz="2100" dirty="0" err="1" smtClean="0">
                <a:solidFill>
                  <a:prstClr val="white"/>
                </a:solidFill>
              </a:rPr>
              <a:t>수잔나</a:t>
            </a:r>
            <a:endParaRPr lang="en-US" altLang="ko-KR" sz="21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100" dirty="0" smtClean="0">
                <a:solidFill>
                  <a:prstClr val="white"/>
                </a:solidFill>
              </a:rPr>
              <a:t> </a:t>
            </a:r>
            <a:r>
              <a:rPr lang="ko-KR" altLang="en-US" sz="2100" dirty="0" smtClean="0">
                <a:solidFill>
                  <a:prstClr val="white"/>
                </a:solidFill>
              </a:rPr>
              <a:t>줄거리 </a:t>
            </a:r>
            <a:endParaRPr lang="en-US" altLang="ko-KR" sz="21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100" dirty="0" smtClean="0">
                <a:solidFill>
                  <a:prstClr val="white"/>
                </a:solidFill>
              </a:rPr>
              <a:t>  </a:t>
            </a:r>
            <a:r>
              <a:rPr lang="ko-KR" altLang="en-US" sz="2100" dirty="0" smtClean="0">
                <a:solidFill>
                  <a:prstClr val="white"/>
                </a:solidFill>
              </a:rPr>
              <a:t>케케묵은 사회적 통념을 빌미로 하녀 </a:t>
            </a:r>
            <a:r>
              <a:rPr lang="ko-KR" altLang="en-US" sz="2100" dirty="0" err="1" smtClean="0">
                <a:solidFill>
                  <a:prstClr val="white"/>
                </a:solidFill>
              </a:rPr>
              <a:t>수잔나에게</a:t>
            </a:r>
            <a:r>
              <a:rPr lang="ko-KR" altLang="en-US" sz="2100" dirty="0" smtClean="0">
                <a:solidFill>
                  <a:prstClr val="white"/>
                </a:solidFill>
              </a:rPr>
              <a:t> 흑심을 품은            </a:t>
            </a:r>
            <a:endParaRPr lang="en-US" altLang="ko-KR" sz="21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100" dirty="0" smtClean="0">
                <a:solidFill>
                  <a:prstClr val="white"/>
                </a:solidFill>
              </a:rPr>
              <a:t>  </a:t>
            </a:r>
            <a:r>
              <a:rPr lang="ko-KR" altLang="en-US" sz="2100" dirty="0" smtClean="0">
                <a:solidFill>
                  <a:prstClr val="white"/>
                </a:solidFill>
              </a:rPr>
              <a:t>백작을 </a:t>
            </a:r>
            <a:r>
              <a:rPr lang="ko-KR" altLang="en-US" sz="2100" dirty="0" err="1" smtClean="0">
                <a:solidFill>
                  <a:prstClr val="white"/>
                </a:solidFill>
              </a:rPr>
              <a:t>수잔나의</a:t>
            </a:r>
            <a:r>
              <a:rPr lang="ko-KR" altLang="en-US" sz="2100" dirty="0" smtClean="0">
                <a:solidFill>
                  <a:prstClr val="white"/>
                </a:solidFill>
              </a:rPr>
              <a:t> 지략으로 백작부인과 공모하여 골탕 먹인다는     </a:t>
            </a:r>
            <a:endParaRPr lang="en-US" altLang="ko-KR" sz="21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100" dirty="0" smtClean="0">
                <a:solidFill>
                  <a:prstClr val="white"/>
                </a:solidFill>
              </a:rPr>
              <a:t>  </a:t>
            </a:r>
            <a:r>
              <a:rPr lang="ko-KR" altLang="en-US" sz="2100" dirty="0" smtClean="0">
                <a:solidFill>
                  <a:prstClr val="white"/>
                </a:solidFill>
              </a:rPr>
              <a:t>개화된 내용</a:t>
            </a:r>
            <a:endParaRPr lang="en-US" altLang="ko-KR" sz="21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100" dirty="0" smtClean="0">
                <a:solidFill>
                  <a:prstClr val="white"/>
                </a:solidFill>
              </a:rPr>
              <a:t> </a:t>
            </a:r>
            <a:r>
              <a:rPr lang="ko-KR" altLang="en-US" sz="2100" dirty="0" smtClean="0">
                <a:solidFill>
                  <a:prstClr val="white"/>
                </a:solidFill>
              </a:rPr>
              <a:t>서로 다른 사회적 계층인 백작 부인과 하녀 </a:t>
            </a:r>
            <a:r>
              <a:rPr lang="ko-KR" altLang="en-US" sz="2100" dirty="0" err="1" smtClean="0">
                <a:solidFill>
                  <a:prstClr val="white"/>
                </a:solidFill>
              </a:rPr>
              <a:t>수잔나의</a:t>
            </a:r>
            <a:r>
              <a:rPr lang="ko-KR" altLang="en-US" sz="2100" dirty="0" smtClean="0">
                <a:solidFill>
                  <a:prstClr val="white"/>
                </a:solidFill>
              </a:rPr>
              <a:t> 신의와 우정으로 </a:t>
            </a:r>
            <a:endParaRPr lang="en-US" altLang="ko-KR" sz="21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100" dirty="0" smtClean="0">
                <a:solidFill>
                  <a:prstClr val="white"/>
                </a:solidFill>
              </a:rPr>
              <a:t>  </a:t>
            </a:r>
            <a:r>
              <a:rPr lang="ko-KR" altLang="en-US" sz="2100" dirty="0" smtClean="0">
                <a:solidFill>
                  <a:prstClr val="white"/>
                </a:solidFill>
              </a:rPr>
              <a:t>사회적 통념을 깨고 민주적 관습을 발전시키는 계몽주의적 시각을 </a:t>
            </a:r>
            <a:endParaRPr lang="en-US" altLang="ko-KR" sz="21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100" dirty="0" smtClean="0">
                <a:solidFill>
                  <a:prstClr val="white"/>
                </a:solidFill>
              </a:rPr>
              <a:t>  </a:t>
            </a:r>
            <a:r>
              <a:rPr lang="ko-KR" altLang="en-US" sz="2100" dirty="0" smtClean="0">
                <a:solidFill>
                  <a:prstClr val="white"/>
                </a:solidFill>
              </a:rPr>
              <a:t>반영한 오페라</a:t>
            </a:r>
            <a:endParaRPr lang="en-US" altLang="ko-KR" sz="21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r>
              <a:rPr lang="ko-KR" altLang="en-US" sz="2100" dirty="0" smtClean="0">
                <a:solidFill>
                  <a:prstClr val="white"/>
                </a:solidFill>
              </a:rPr>
              <a:t> </a:t>
            </a:r>
            <a:endParaRPr lang="en-US" altLang="ko-KR" sz="21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4368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피가로의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결혼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감상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1409863"/>
            <a:ext cx="8172400" cy="863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- </a:t>
            </a:r>
            <a:r>
              <a:rPr lang="ko-KR" altLang="en-US" sz="2100" dirty="0" smtClean="0">
                <a:solidFill>
                  <a:prstClr val="white"/>
                </a:solidFill>
              </a:rPr>
              <a:t>오페라의 내용을 명확하고 실감나게 전달하기 위해</a:t>
            </a:r>
            <a:endParaRPr lang="en-US" altLang="ko-KR" sz="2100" dirty="0" smtClean="0">
              <a:solidFill>
                <a:prstClr val="white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2100" dirty="0" smtClean="0">
                <a:solidFill>
                  <a:prstClr val="white"/>
                </a:solidFill>
              </a:rPr>
              <a:t>  </a:t>
            </a:r>
            <a:r>
              <a:rPr lang="ko-KR" altLang="en-US" sz="2100" dirty="0" smtClean="0">
                <a:solidFill>
                  <a:prstClr val="white"/>
                </a:solidFill>
              </a:rPr>
              <a:t>당시에 누구나 알 수 있는 관습적인 춤 양식을 사용하여 </a:t>
            </a:r>
            <a:endParaRPr lang="en-US" altLang="ko-KR" sz="2100" dirty="0" smtClean="0">
              <a:solidFill>
                <a:prstClr val="white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2100" dirty="0" smtClean="0">
                <a:solidFill>
                  <a:prstClr val="white"/>
                </a:solidFill>
              </a:rPr>
              <a:t>  </a:t>
            </a:r>
            <a:r>
              <a:rPr lang="ko-KR" altLang="en-US" sz="2100" dirty="0" smtClean="0">
                <a:solidFill>
                  <a:prstClr val="white"/>
                </a:solidFill>
              </a:rPr>
              <a:t>등장 인물의 성격이나 장면 묘사  </a:t>
            </a:r>
            <a:endParaRPr lang="en-US" altLang="ko-KR" sz="2100" dirty="0" smtClean="0">
              <a:solidFill>
                <a:prstClr val="white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2100" dirty="0" smtClean="0">
                <a:solidFill>
                  <a:prstClr val="white"/>
                </a:solidFill>
              </a:rPr>
              <a:t>- 1</a:t>
            </a:r>
            <a:r>
              <a:rPr lang="ko-KR" altLang="en-US" sz="2100" dirty="0" smtClean="0">
                <a:solidFill>
                  <a:prstClr val="white"/>
                </a:solidFill>
              </a:rPr>
              <a:t>막의 첫 장면에 나오는 </a:t>
            </a:r>
            <a:r>
              <a:rPr lang="ko-KR" altLang="en-US" sz="2100" dirty="0" err="1" smtClean="0">
                <a:solidFill>
                  <a:prstClr val="white"/>
                </a:solidFill>
              </a:rPr>
              <a:t>피가로와</a:t>
            </a:r>
            <a:r>
              <a:rPr lang="ko-KR" altLang="en-US" sz="2100" dirty="0" smtClean="0">
                <a:solidFill>
                  <a:prstClr val="white"/>
                </a:solidFill>
              </a:rPr>
              <a:t> </a:t>
            </a:r>
            <a:r>
              <a:rPr lang="ko-KR" altLang="en-US" sz="2100" dirty="0" err="1" smtClean="0">
                <a:solidFill>
                  <a:prstClr val="white"/>
                </a:solidFill>
              </a:rPr>
              <a:t>수잔나의</a:t>
            </a:r>
            <a:r>
              <a:rPr lang="ko-KR" altLang="en-US" sz="2100" dirty="0" smtClean="0">
                <a:solidFill>
                  <a:prstClr val="white"/>
                </a:solidFill>
              </a:rPr>
              <a:t> 이중창에 </a:t>
            </a:r>
            <a:endParaRPr lang="en-US" altLang="ko-KR" sz="2100" dirty="0" smtClean="0">
              <a:solidFill>
                <a:prstClr val="white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2100" dirty="0" smtClean="0">
                <a:solidFill>
                  <a:prstClr val="white"/>
                </a:solidFill>
              </a:rPr>
              <a:t>  </a:t>
            </a:r>
            <a:r>
              <a:rPr lang="ko-KR" altLang="en-US" sz="2100" dirty="0" smtClean="0">
                <a:solidFill>
                  <a:prstClr val="white"/>
                </a:solidFill>
              </a:rPr>
              <a:t>사용된 춤 리듬은 두 인물의 성격과 상황을 묘사</a:t>
            </a:r>
            <a:endParaRPr lang="en-US" altLang="ko-KR" sz="2100" dirty="0" smtClean="0">
              <a:solidFill>
                <a:prstClr val="white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2100" dirty="0" smtClean="0">
                <a:solidFill>
                  <a:prstClr val="white"/>
                </a:solidFill>
              </a:rPr>
              <a:t>- </a:t>
            </a:r>
            <a:r>
              <a:rPr lang="ko-KR" altLang="en-US" sz="2100" dirty="0" smtClean="0">
                <a:solidFill>
                  <a:prstClr val="white"/>
                </a:solidFill>
              </a:rPr>
              <a:t>아리아와 </a:t>
            </a:r>
            <a:r>
              <a:rPr lang="ko-KR" altLang="en-US" sz="2100" dirty="0" err="1" smtClean="0">
                <a:solidFill>
                  <a:prstClr val="white"/>
                </a:solidFill>
              </a:rPr>
              <a:t>레치타티보</a:t>
            </a:r>
            <a:r>
              <a:rPr lang="ko-KR" altLang="en-US" sz="2100" dirty="0" smtClean="0">
                <a:solidFill>
                  <a:prstClr val="white"/>
                </a:solidFill>
              </a:rPr>
              <a:t> 구분하기</a:t>
            </a:r>
            <a:endParaRPr lang="en-US" altLang="ko-KR" sz="2100" dirty="0" smtClean="0">
              <a:solidFill>
                <a:prstClr val="white"/>
              </a:solidFill>
            </a:endParaRPr>
          </a:p>
          <a:p>
            <a:pPr>
              <a:lnSpc>
                <a:spcPct val="250000"/>
              </a:lnSpc>
            </a:pPr>
            <a:endParaRPr lang="en-US" altLang="ko-KR" sz="21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0466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>
              <a:solidFill>
                <a:prstClr val="white"/>
              </a:solidFill>
            </a:endParaRPr>
          </a:p>
          <a:p>
            <a:endParaRPr lang="en-US" altLang="ko-KR" sz="2000" dirty="0" smtClean="0">
              <a:solidFill>
                <a:prstClr val="white"/>
              </a:solidFill>
            </a:endParaRPr>
          </a:p>
          <a:p>
            <a:pPr algn="r"/>
            <a:endParaRPr lang="en-US" altLang="ko-KR" sz="2000" dirty="0" smtClean="0">
              <a:solidFill>
                <a:prstClr val="white"/>
              </a:solidFill>
            </a:endParaRPr>
          </a:p>
          <a:p>
            <a:pPr algn="r"/>
            <a:endParaRPr lang="en-US" altLang="ko-KR" sz="2000" dirty="0" smtClean="0">
              <a:solidFill>
                <a:prstClr val="white"/>
              </a:solidFill>
            </a:endParaRPr>
          </a:p>
          <a:p>
            <a:pPr algn="r"/>
            <a:endParaRPr lang="en-US" altLang="ko-KR" sz="2000" dirty="0" smtClean="0">
              <a:solidFill>
                <a:prstClr val="white"/>
              </a:solidFill>
            </a:endParaRPr>
          </a:p>
          <a:p>
            <a:pPr algn="r"/>
            <a:endParaRPr lang="en-US" altLang="ko-KR" sz="2000" dirty="0" smtClean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188640"/>
            <a:ext cx="849694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1</a:t>
            </a:r>
            <a:r>
              <a:rPr lang="ko-KR" altLang="en-US" sz="2000" dirty="0" smtClean="0">
                <a:solidFill>
                  <a:prstClr val="white"/>
                </a:solidFill>
              </a:rPr>
              <a:t>막 </a:t>
            </a:r>
            <a:r>
              <a:rPr lang="en-US" altLang="ko-KR" sz="2000" dirty="0" smtClean="0">
                <a:solidFill>
                  <a:prstClr val="white"/>
                </a:solidFill>
              </a:rPr>
              <a:t>1</a:t>
            </a:r>
            <a:r>
              <a:rPr lang="ko-KR" altLang="en-US" sz="2000" dirty="0" smtClean="0">
                <a:solidFill>
                  <a:prstClr val="white"/>
                </a:solidFill>
              </a:rPr>
              <a:t>장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피가로와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수잔나의</a:t>
            </a:r>
            <a:r>
              <a:rPr lang="ko-KR" altLang="en-US" sz="2000" dirty="0" smtClean="0">
                <a:solidFill>
                  <a:prstClr val="white"/>
                </a:solidFill>
              </a:rPr>
              <a:t> 듀엣에 나오는 춤 리듬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피가로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- </a:t>
            </a:r>
            <a:r>
              <a:rPr lang="ko-KR" altLang="en-US" sz="2000" dirty="0" smtClean="0">
                <a:solidFill>
                  <a:prstClr val="white"/>
                </a:solidFill>
              </a:rPr>
              <a:t>부레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수잔나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-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가보트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_x103031512" descr="EMB0000172cb24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856224"/>
            <a:ext cx="8280920" cy="142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_x103031512" descr="EMB0000172cb24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653136"/>
            <a:ext cx="8424936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40466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>
              <a:solidFill>
                <a:prstClr val="white"/>
              </a:solidFill>
            </a:endParaRPr>
          </a:p>
          <a:p>
            <a:endParaRPr lang="en-US" altLang="ko-KR" sz="2000" dirty="0" smtClean="0">
              <a:solidFill>
                <a:prstClr val="white"/>
              </a:solidFill>
            </a:endParaRPr>
          </a:p>
          <a:p>
            <a:pPr algn="r"/>
            <a:endParaRPr lang="en-US" altLang="ko-KR" sz="2000" dirty="0" smtClean="0">
              <a:solidFill>
                <a:prstClr val="white"/>
              </a:solidFill>
            </a:endParaRPr>
          </a:p>
          <a:p>
            <a:pPr algn="r"/>
            <a:endParaRPr lang="en-US" altLang="ko-KR" sz="2000" dirty="0" smtClean="0">
              <a:solidFill>
                <a:prstClr val="white"/>
              </a:solidFill>
            </a:endParaRPr>
          </a:p>
          <a:p>
            <a:pPr algn="r"/>
            <a:endParaRPr lang="en-US" altLang="ko-KR" sz="2000" dirty="0" smtClean="0">
              <a:solidFill>
                <a:prstClr val="white"/>
              </a:solidFill>
            </a:endParaRPr>
          </a:p>
          <a:p>
            <a:pPr algn="r"/>
            <a:endParaRPr lang="en-US" altLang="ko-KR" sz="2000" dirty="0" smtClean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458658"/>
            <a:ext cx="8640960" cy="858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 smtClean="0">
                <a:solidFill>
                  <a:prstClr val="white"/>
                </a:solidFill>
              </a:rPr>
              <a:t>3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막 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- 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백작부인과 </a:t>
            </a:r>
            <a:r>
              <a:rPr lang="ko-KR" altLang="en-US" sz="2400" b="1" dirty="0" err="1" smtClean="0">
                <a:solidFill>
                  <a:prstClr val="white"/>
                </a:solidFill>
              </a:rPr>
              <a:t>수잔나의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 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“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편지 이중창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”</a:t>
            </a:r>
          </a:p>
          <a:p>
            <a:pPr>
              <a:lnSpc>
                <a:spcPct val="200000"/>
              </a:lnSpc>
            </a:pPr>
            <a:r>
              <a:rPr lang="en-US" altLang="ko-KR" sz="2200" dirty="0" smtClean="0">
                <a:solidFill>
                  <a:prstClr val="white"/>
                </a:solidFill>
              </a:rPr>
              <a:t> “</a:t>
            </a:r>
            <a:r>
              <a:rPr lang="ko-KR" altLang="en-US" sz="2200" dirty="0" smtClean="0">
                <a:solidFill>
                  <a:prstClr val="white"/>
                </a:solidFill>
              </a:rPr>
              <a:t>포근한 산들바람이</a:t>
            </a:r>
            <a:r>
              <a:rPr lang="en-US" altLang="ko-KR" sz="2200" dirty="0" smtClean="0">
                <a:solidFill>
                  <a:prstClr val="white"/>
                </a:solidFill>
              </a:rPr>
              <a:t>”(</a:t>
            </a:r>
            <a:r>
              <a:rPr lang="it-IT" altLang="ko-KR" sz="2200" dirty="0" smtClean="0">
                <a:solidFill>
                  <a:prstClr val="white"/>
                </a:solidFill>
                <a:hlinkClick r:id="rId4"/>
              </a:rPr>
              <a:t>che soave zeffiretto</a:t>
            </a:r>
            <a:r>
              <a:rPr lang="it-IT" altLang="ko-KR" sz="2200" dirty="0" smtClean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it-IT" altLang="ko-KR" sz="2400" dirty="0" smtClean="0">
                <a:solidFill>
                  <a:prstClr val="white"/>
                </a:solidFill>
              </a:rPr>
              <a:t> </a:t>
            </a:r>
            <a:r>
              <a:rPr lang="it-IT" altLang="ko-KR" sz="2000" dirty="0" smtClean="0">
                <a:solidFill>
                  <a:prstClr val="white"/>
                </a:solidFill>
              </a:rPr>
              <a:t>-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수잔나를</a:t>
            </a:r>
            <a:r>
              <a:rPr lang="ko-KR" altLang="en-US" sz="2000" dirty="0" smtClean="0">
                <a:solidFill>
                  <a:prstClr val="white"/>
                </a:solidFill>
              </a:rPr>
              <a:t> 유혹하기 위해 만나자는 약속을 한 백작에게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수잔나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대신 백작부인이 나가 백작을 혼내주려는 계획으로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백작에게  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보낼 편지를 백작부인이 불러주고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수잔나는</a:t>
            </a:r>
            <a:r>
              <a:rPr lang="ko-KR" altLang="en-US" sz="2000" dirty="0" smtClean="0">
                <a:solidFill>
                  <a:prstClr val="white"/>
                </a:solidFill>
              </a:rPr>
              <a:t> 받아 적는다</a:t>
            </a:r>
            <a:r>
              <a:rPr lang="en-US" altLang="ko-KR" sz="2000" dirty="0" smtClean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“</a:t>
            </a:r>
            <a:r>
              <a:rPr lang="ko-KR" altLang="en-US" sz="2000" dirty="0" smtClean="0">
                <a:solidFill>
                  <a:prstClr val="white"/>
                </a:solidFill>
              </a:rPr>
              <a:t>포근한 산들 바람이 부는 오늘 저녁 숲 속의 소나무 아래에서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백작을 만나겠다</a:t>
            </a:r>
            <a:r>
              <a:rPr lang="en-US" altLang="ko-KR" sz="2000" dirty="0" smtClean="0">
                <a:solidFill>
                  <a:prstClr val="white"/>
                </a:solidFill>
              </a:rPr>
              <a:t>”</a:t>
            </a:r>
            <a:r>
              <a:rPr lang="ko-KR" altLang="en-US" sz="2000" dirty="0" smtClean="0">
                <a:solidFill>
                  <a:prstClr val="white"/>
                </a:solidFill>
              </a:rPr>
              <a:t>는 내용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200" dirty="0" smtClean="0">
              <a:solidFill>
                <a:prstClr val="white"/>
              </a:solidFill>
              <a:hlinkClick r:id="rId5"/>
            </a:endParaRPr>
          </a:p>
          <a:p>
            <a:pPr>
              <a:lnSpc>
                <a:spcPct val="200000"/>
              </a:lnSpc>
            </a:pPr>
            <a:r>
              <a:rPr lang="en-US" altLang="ko-KR" sz="2200" dirty="0" smtClean="0">
                <a:solidFill>
                  <a:prstClr val="white"/>
                </a:solidFill>
                <a:hlinkClick r:id="rId5"/>
              </a:rPr>
              <a:t> </a:t>
            </a:r>
            <a:endParaRPr lang="en-US" altLang="ko-KR" sz="22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7940</TotalTime>
  <Words>487</Words>
  <Application>Microsoft Office PowerPoint</Application>
  <PresentationFormat>화면 슬라이드 쇼(4:3)</PresentationFormat>
  <Paragraphs>175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8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Office 테마</vt:lpstr>
      <vt:lpstr>4_Office 테마</vt:lpstr>
      <vt:lpstr>7_Office 테마</vt:lpstr>
      <vt:lpstr>2_Office 테마</vt:lpstr>
      <vt:lpstr>5_Office 테마</vt:lpstr>
      <vt:lpstr>6_Office 테마</vt:lpstr>
      <vt:lpstr>9_Office 테마</vt:lpstr>
      <vt:lpstr>1_Office 테마</vt:lpstr>
      <vt:lpstr>                    </vt:lpstr>
      <vt:lpstr>PowerPoint 프레젠테이션</vt:lpstr>
      <vt:lpstr>PowerPoint 프레젠테이션</vt:lpstr>
      <vt:lpstr>음악에 반영된 사회적 변화  </vt:lpstr>
      <vt:lpstr>오페라 세리아와 부파  </vt:lpstr>
      <vt:lpstr>모차르트, &lt;피가로의 결혼&gt;  </vt:lpstr>
      <vt:lpstr>&lt;피가로의 결혼&gt; 감상   </vt:lpstr>
      <vt:lpstr>PowerPoint 프레젠테이션</vt:lpstr>
      <vt:lpstr>PowerPoint 프레젠테이션</vt:lpstr>
      <vt:lpstr>비제, &lt;카르멘&gt;  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sky-blue simple template</dc:title>
  <dc:creator>highsentation.com</dc:creator>
  <cp:lastModifiedBy>김경화</cp:lastModifiedBy>
  <cp:revision>931</cp:revision>
  <dcterms:created xsi:type="dcterms:W3CDTF">2011-01-04T12:10:45Z</dcterms:created>
  <dcterms:modified xsi:type="dcterms:W3CDTF">2016-04-03T10:18:34Z</dcterms:modified>
</cp:coreProperties>
</file>