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650" r:id="rId2"/>
    <p:sldMasterId id="2147483673" r:id="rId3"/>
    <p:sldMasterId id="2147483689" r:id="rId4"/>
    <p:sldMasterId id="2147483705" r:id="rId5"/>
  </p:sldMasterIdLst>
  <p:notesMasterIdLst>
    <p:notesMasterId r:id="rId51"/>
  </p:notesMasterIdLst>
  <p:handoutMasterIdLst>
    <p:handoutMasterId r:id="rId52"/>
  </p:handoutMasterIdLst>
  <p:sldIdLst>
    <p:sldId id="1092" r:id="rId6"/>
    <p:sldId id="1273" r:id="rId7"/>
    <p:sldId id="1272" r:id="rId8"/>
    <p:sldId id="1274" r:id="rId9"/>
    <p:sldId id="1275" r:id="rId10"/>
    <p:sldId id="1276" r:id="rId11"/>
    <p:sldId id="1278" r:id="rId12"/>
    <p:sldId id="1277" r:id="rId13"/>
    <p:sldId id="1279" r:id="rId14"/>
    <p:sldId id="1238" r:id="rId15"/>
    <p:sldId id="1225" r:id="rId16"/>
    <p:sldId id="1239" r:id="rId17"/>
    <p:sldId id="1240" r:id="rId18"/>
    <p:sldId id="1241" r:id="rId19"/>
    <p:sldId id="1242" r:id="rId20"/>
    <p:sldId id="1243" r:id="rId21"/>
    <p:sldId id="1244" r:id="rId22"/>
    <p:sldId id="1261" r:id="rId23"/>
    <p:sldId id="1262" r:id="rId24"/>
    <p:sldId id="1263" r:id="rId25"/>
    <p:sldId id="1264" r:id="rId26"/>
    <p:sldId id="1265" r:id="rId27"/>
    <p:sldId id="1266" r:id="rId28"/>
    <p:sldId id="1267" r:id="rId29"/>
    <p:sldId id="1268" r:id="rId30"/>
    <p:sldId id="1253" r:id="rId31"/>
    <p:sldId id="1254" r:id="rId32"/>
    <p:sldId id="1255" r:id="rId33"/>
    <p:sldId id="1256" r:id="rId34"/>
    <p:sldId id="1257" r:id="rId35"/>
    <p:sldId id="1258" r:id="rId36"/>
    <p:sldId id="1259" r:id="rId37"/>
    <p:sldId id="1260" r:id="rId38"/>
    <p:sldId id="1245" r:id="rId39"/>
    <p:sldId id="1246" r:id="rId40"/>
    <p:sldId id="1247" r:id="rId41"/>
    <p:sldId id="1248" r:id="rId42"/>
    <p:sldId id="1249" r:id="rId43"/>
    <p:sldId id="1250" r:id="rId44"/>
    <p:sldId id="1251" r:id="rId45"/>
    <p:sldId id="1252" r:id="rId46"/>
    <p:sldId id="1270" r:id="rId47"/>
    <p:sldId id="1269" r:id="rId48"/>
    <p:sldId id="1271" r:id="rId49"/>
    <p:sldId id="1080" r:id="rId50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pos="444">
          <p15:clr>
            <a:srgbClr val="A4A3A4"/>
          </p15:clr>
        </p15:guide>
        <p15:guide id="5" pos="57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a Pedroni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0066"/>
    <a:srgbClr val="CCFF99"/>
    <a:srgbClr val="CCCCFF"/>
    <a:srgbClr val="33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322" autoAdjust="0"/>
    <p:restoredTop sz="99306" autoAdjust="0"/>
  </p:normalViewPr>
  <p:slideViewPr>
    <p:cSldViewPr>
      <p:cViewPr varScale="1">
        <p:scale>
          <a:sx n="112" d="100"/>
          <a:sy n="112" d="100"/>
        </p:scale>
        <p:origin x="1794" y="78"/>
      </p:cViewPr>
      <p:guideLst>
        <p:guide orient="horz" pos="709"/>
        <p:guide orient="horz" pos="3974"/>
        <p:guide orient="horz" pos="4319"/>
        <p:guide pos="444"/>
        <p:guide pos="57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106" y="-78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738A7B3-2997-40D8-9046-D105E685CF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231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3877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43AEA6-70FD-43A0-9B15-EAC69834F4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418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855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716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912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20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419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21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296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22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597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23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118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24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919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25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11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26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572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27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23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4602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28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503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29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338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30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084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31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090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32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217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33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552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34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100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35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5955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36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030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37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518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596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38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828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39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2228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40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4851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41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011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42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9784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43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2222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7BDEE-B96B-4745-9369-C487A45D1935}" type="slidenum">
              <a:rPr lang="en-US" altLang="ko-KR" smtClean="0">
                <a:latin typeface="굴림" charset="-127"/>
                <a:ea typeface="굴림" charset="-127"/>
              </a:rPr>
              <a:pPr/>
              <a:t>44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41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57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74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63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767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17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68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1229" y="131763"/>
            <a:ext cx="2371725" cy="1281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1291" y="131763"/>
            <a:ext cx="6967537" cy="1281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906469"/>
            <a:ext cx="4567237" cy="547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906469"/>
            <a:ext cx="4568825" cy="547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54875" y="147638"/>
            <a:ext cx="2378075" cy="6234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7475" y="147638"/>
            <a:ext cx="6985000" cy="6234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95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4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41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9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8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41" y="1268420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8" y="1268420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8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20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93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620713"/>
            <a:ext cx="4567237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620713"/>
            <a:ext cx="4568825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3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40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9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7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40" y="1268418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7" y="1268418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7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18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8" y="115889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1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38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8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8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5" y="160339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37" y="1268414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4" y="1268414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5" y="160339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14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1288" y="131763"/>
            <a:ext cx="704373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620713"/>
            <a:ext cx="92884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130175" y="558800"/>
            <a:ext cx="944721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4554538" y="6488113"/>
            <a:ext cx="62869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93663" indent="-93663">
              <a:defRPr/>
            </a:pPr>
            <a:fld id="{CC469BB1-DE07-4080-BE13-8C9DF04F5CAA}" type="slidenum">
              <a:rPr lang="en-US" altLang="ko-KR" sz="1100">
                <a:latin typeface="Arial" pitchFamily="34" charset="0"/>
              </a:rPr>
              <a:pPr marL="93663" indent="-93663">
                <a:defRPr/>
              </a:pPr>
              <a:t>‹#›</a:t>
            </a:fld>
            <a:r>
              <a:rPr lang="en-US" altLang="ko-KR" sz="1100" dirty="0">
                <a:latin typeface="Arial" pitchFamily="34" charset="0"/>
              </a:rPr>
              <a:t> </a:t>
            </a:r>
            <a:r>
              <a:rPr lang="en-US" altLang="ko-KR" sz="1100" dirty="0" smtClean="0">
                <a:latin typeface="Arial" pitchFamily="34" charset="0"/>
              </a:rPr>
              <a:t>/ 44</a:t>
            </a:r>
            <a:endParaRPr lang="en-US" altLang="ko-KR" sz="11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  <p:sldLayoutId id="2147483714" r:id="rId3"/>
    <p:sldLayoutId id="2147483713" r:id="rId4"/>
    <p:sldLayoutId id="2147483712" r:id="rId5"/>
    <p:sldLayoutId id="2147483711" r:id="rId6"/>
    <p:sldLayoutId id="2147483710" r:id="rId7"/>
    <p:sldLayoutId id="2147483709" r:id="rId8"/>
    <p:sldLayoutId id="2147483708" r:id="rId9"/>
    <p:sldLayoutId id="2147483707" r:id="rId10"/>
    <p:sldLayoutId id="2147483706" r:id="rId11"/>
  </p:sldLayoutIdLst>
  <p:txStyles>
    <p:titleStyle>
      <a:lvl1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2pPr>
      <a:lvl3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3pPr>
      <a:lvl4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4pPr>
      <a:lvl5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5pPr>
      <a:lvl6pPr marL="9144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6pPr>
      <a:lvl7pPr marL="13716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7pPr>
      <a:lvl8pPr marL="18288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8pPr>
      <a:lvl9pPr marL="22860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3048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2pPr>
      <a:lvl3pPr marL="1181100" indent="-2667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906463"/>
            <a:ext cx="9288462" cy="547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3161091" name="Rectangle 3"/>
          <p:cNvSpPr>
            <a:spLocks noChangeArrowheads="1"/>
          </p:cNvSpPr>
          <p:nvPr/>
        </p:nvSpPr>
        <p:spPr bwMode="auto">
          <a:xfrm>
            <a:off x="4640263" y="6591300"/>
            <a:ext cx="6254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2" tIns="45715" rIns="91432" bIns="45715">
            <a:spAutoFit/>
          </a:bodyPr>
          <a:lstStyle/>
          <a:p>
            <a:pPr algn="ctr">
              <a:defRPr/>
            </a:pPr>
            <a:fld id="{7685E3AF-A40A-447F-87B2-C7B615703A44}" type="slidenum">
              <a:rPr lang="en-US" altLang="ko-KR" sz="1100"/>
              <a:pPr algn="ctr">
                <a:defRPr/>
              </a:pPr>
              <a:t>‹#›</a:t>
            </a:fld>
            <a:r>
              <a:rPr lang="en-US" altLang="ko-KR" sz="1100"/>
              <a:t>/ 22</a:t>
            </a:r>
          </a:p>
        </p:txBody>
      </p:sp>
      <p:sp>
        <p:nvSpPr>
          <p:cNvPr id="3161092" name="Line 4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475" y="147638"/>
            <a:ext cx="53927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5" rIns="91432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30000"/>
        </a:lnSpc>
        <a:spcBef>
          <a:spcPct val="120000"/>
        </a:spcBef>
        <a:spcAft>
          <a:spcPct val="0"/>
        </a:spcAft>
        <a:buFont typeface="Wingdings" pitchFamily="2" charset="2"/>
        <a:buChar char="q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4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6930326-FB70-4BB6-AFB2-A5357A3E1D0E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2560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DB0AB393-D370-42CC-9D07-D49BE679BA55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41991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AFD404AB-6C4D-498C-9CC0-C0ED1673F4E5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58375" name="Picture 1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t_(mathematics)" TargetMode="External"/><Relationship Id="rId2" Type="http://schemas.openxmlformats.org/officeDocument/2006/relationships/hyperlink" Target="https://en.wikipedia.org/wiki/Group_(mathematics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lement_(mathematics)" TargetMode="External"/><Relationship Id="rId4" Type="http://schemas.openxmlformats.org/officeDocument/2006/relationships/hyperlink" Target="https://en.wikipedia.org/wiki/Binary_oper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t_(mathematics)" TargetMode="External"/><Relationship Id="rId2" Type="http://schemas.openxmlformats.org/officeDocument/2006/relationships/hyperlink" Target="https://en.wikipedia.org/wiki/Ring_(mathematics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inary_oper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t_(mathematics)" TargetMode="External"/><Relationship Id="rId2" Type="http://schemas.openxmlformats.org/officeDocument/2006/relationships/hyperlink" Target="https://en.wikipedia.org/wiki/Field_(mathematics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inary_operation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dditive_inverse" TargetMode="External"/><Relationship Id="rId3" Type="http://schemas.openxmlformats.org/officeDocument/2006/relationships/hyperlink" Target="https://en.wikipedia.org/wiki/Binary_operations" TargetMode="External"/><Relationship Id="rId7" Type="http://schemas.openxmlformats.org/officeDocument/2006/relationships/hyperlink" Target="https://en.wikipedia.org/wiki/Trivial_ring" TargetMode="External"/><Relationship Id="rId2" Type="http://schemas.openxmlformats.org/officeDocument/2006/relationships/hyperlink" Target="https://en.wikipedia.org/wiki/Field_(mathematics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dentity_element" TargetMode="External"/><Relationship Id="rId5" Type="http://schemas.openxmlformats.org/officeDocument/2006/relationships/hyperlink" Target="https://en.wikipedia.org/wiki/Commutativity" TargetMode="External"/><Relationship Id="rId10" Type="http://schemas.openxmlformats.org/officeDocument/2006/relationships/hyperlink" Target="https://en.wikipedia.org/wiki/Distributivity" TargetMode="External"/><Relationship Id="rId4" Type="http://schemas.openxmlformats.org/officeDocument/2006/relationships/hyperlink" Target="https://en.wikipedia.org/wiki/Associativity" TargetMode="External"/><Relationship Id="rId9" Type="http://schemas.openxmlformats.org/officeDocument/2006/relationships/hyperlink" Target="https://en.wikipedia.org/wiki/Multiplicative_invers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%C3%89variste_Galois" TargetMode="External"/><Relationship Id="rId2" Type="http://schemas.openxmlformats.org/officeDocument/2006/relationships/hyperlink" Target="https://en.wikipedia.org/wiki/Finite_fiel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lement_(mathematics)" TargetMode="External"/><Relationship Id="rId4" Type="http://schemas.openxmlformats.org/officeDocument/2006/relationships/hyperlink" Target="https://en.wikipedia.org/wiki/Field_(mathematics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ChangeArrowheads="1"/>
          </p:cNvSpPr>
          <p:nvPr/>
        </p:nvSpPr>
        <p:spPr bwMode="auto">
          <a:xfrm>
            <a:off x="890627" y="260648"/>
            <a:ext cx="8562968" cy="6740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93663" indent="-93663" algn="ctr"/>
            <a:endParaRPr lang="ko-KR" altLang="ko-KR" b="1"/>
          </a:p>
        </p:txBody>
      </p:sp>
      <p:sp>
        <p:nvSpPr>
          <p:cNvPr id="76802" name="AutoShape 7"/>
          <p:cNvSpPr>
            <a:spLocks noChangeArrowheads="1"/>
          </p:cNvSpPr>
          <p:nvPr/>
        </p:nvSpPr>
        <p:spPr bwMode="auto">
          <a:xfrm>
            <a:off x="2881297" y="1259661"/>
            <a:ext cx="6500858" cy="1376362"/>
          </a:xfrm>
          <a:prstGeom prst="roundRect">
            <a:avLst>
              <a:gd name="adj" fmla="val 19671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4400" b="1" dirty="0" smtClean="0">
                <a:latin typeface="Lucida Sans Unicode" pitchFamily="34" charset="0"/>
              </a:rPr>
              <a:t>The Field</a:t>
            </a:r>
          </a:p>
        </p:txBody>
      </p:sp>
      <p:sp>
        <p:nvSpPr>
          <p:cNvPr id="76803" name="Rectangle 10"/>
          <p:cNvSpPr>
            <a:spLocks noChangeArrowheads="1"/>
          </p:cNvSpPr>
          <p:nvPr/>
        </p:nvSpPr>
        <p:spPr bwMode="auto">
          <a:xfrm>
            <a:off x="2881297" y="4868863"/>
            <a:ext cx="6572297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ko-KR" sz="1600" b="1" dirty="0">
                <a:latin typeface="Lucida Sans Unicode" pitchFamily="34" charset="0"/>
              </a:rPr>
              <a:t>In </a:t>
            </a:r>
            <a:r>
              <a:rPr lang="en-US" altLang="ko-KR" sz="1600" b="1" dirty="0" err="1">
                <a:latin typeface="Lucida Sans Unicode" pitchFamily="34" charset="0"/>
              </a:rPr>
              <a:t>Ryu</a:t>
            </a:r>
            <a:endParaRPr lang="en-US" altLang="ko-KR" sz="1600" b="1" dirty="0">
              <a:latin typeface="Lucida Sans Unicode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altLang="ko-KR" sz="1600" b="1" dirty="0" smtClean="0">
                <a:latin typeface="Lucida Sans Unicode" pitchFamily="34" charset="0"/>
              </a:rPr>
              <a:t>September</a:t>
            </a:r>
            <a:r>
              <a:rPr lang="ko-KR" altLang="en-US" sz="1600" b="1" dirty="0" smtClean="0">
                <a:latin typeface="Lucida Sans Unicode" pitchFamily="34" charset="0"/>
              </a:rPr>
              <a:t> </a:t>
            </a:r>
            <a:r>
              <a:rPr lang="en-US" altLang="ko-KR" sz="1600" b="1" dirty="0" smtClean="0">
                <a:latin typeface="Lucida Sans Unicode" pitchFamily="34" charset="0"/>
              </a:rPr>
              <a:t> </a:t>
            </a:r>
            <a:r>
              <a:rPr lang="en-US" altLang="ko-KR" sz="1600" b="1" dirty="0" smtClean="0">
                <a:latin typeface="Lucida Sans Unicode" pitchFamily="34" charset="0"/>
              </a:rPr>
              <a:t>7, 2016</a:t>
            </a:r>
            <a:endParaRPr lang="en-US" altLang="ko-KR" sz="1600" b="1" dirty="0">
              <a:latin typeface="Lucida Sans Unicode" pitchFamily="34" charset="0"/>
            </a:endParaRPr>
          </a:p>
        </p:txBody>
      </p:sp>
      <p:pic>
        <p:nvPicPr>
          <p:cNvPr id="76804" name="Picture 5" descr="software-updates-header-image"/>
          <p:cNvPicPr>
            <a:picLocks noChangeAspect="1" noChangeArrowheads="1"/>
          </p:cNvPicPr>
          <p:nvPr/>
        </p:nvPicPr>
        <p:blipFill>
          <a:blip r:embed="rId2"/>
          <a:srcRect r="41177"/>
          <a:stretch>
            <a:fillRect/>
          </a:stretch>
        </p:blipFill>
        <p:spPr bwMode="auto">
          <a:xfrm>
            <a:off x="128588" y="117475"/>
            <a:ext cx="2513012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128588" y="3121025"/>
            <a:ext cx="2508250" cy="3602038"/>
          </a:xfrm>
          <a:prstGeom prst="rect">
            <a:avLst/>
          </a:prstGeom>
          <a:solidFill>
            <a:srgbClr val="000066"/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2649538" y="6164263"/>
            <a:ext cx="7105650" cy="56515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6899944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/>
              <a:t>The Field: Introduction to complex numbers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228725"/>
            <a:ext cx="83058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3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8340104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Introduction to complex numbers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509713"/>
            <a:ext cx="79724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25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7908056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The Field: Introduction to complex numbers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857375"/>
            <a:ext cx="71342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4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7836048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solidFill>
                  <a:srgbClr val="FF0000"/>
                </a:solidFill>
              </a:rPr>
              <a:t>The Field: Complex numbers in Python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2657475"/>
            <a:ext cx="14573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3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Abstracting over Fields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504950"/>
            <a:ext cx="77152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4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Abstracting over Fields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190625"/>
            <a:ext cx="791527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3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Field notation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838450"/>
            <a:ext cx="77152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4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Abstracting over Fields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419225"/>
            <a:ext cx="82486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3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7908056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Complex numbers as points in the complex plane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57313"/>
            <a:ext cx="83820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3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Playing with C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2657475"/>
            <a:ext cx="14573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2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Sets of </a:t>
            </a:r>
            <a:r>
              <a:rPr lang="en-US" altLang="ko-KR" sz="3200" dirty="0" smtClean="0">
                <a:solidFill>
                  <a:srgbClr val="FF0000"/>
                </a:solidFill>
              </a:rPr>
              <a:t>Numbers / Scalars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496" y="1340768"/>
            <a:ext cx="7632848" cy="28082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 smtClean="0">
                <a:solidFill>
                  <a:srgbClr val="0000FF"/>
                </a:solidFill>
              </a:rPr>
              <a:t>  N</a:t>
            </a:r>
            <a:r>
              <a:rPr lang="en-US" altLang="ko-KR" sz="2800" dirty="0" smtClean="0"/>
              <a:t>: 	Natural Numbers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 smtClean="0">
                <a:solidFill>
                  <a:srgbClr val="0000FF"/>
                </a:solidFill>
              </a:rPr>
              <a:t>  Z</a:t>
            </a:r>
            <a:r>
              <a:rPr lang="en-US" altLang="ko-KR" sz="2800" dirty="0" smtClean="0"/>
              <a:t>: 	Integer Numbers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 smtClean="0">
                <a:solidFill>
                  <a:srgbClr val="0000FF"/>
                </a:solidFill>
              </a:rPr>
              <a:t>  Q</a:t>
            </a:r>
            <a:r>
              <a:rPr lang="en-US" altLang="ko-KR" sz="2800" dirty="0" smtClean="0"/>
              <a:t>: 	Rational Numbers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 smtClean="0">
                <a:solidFill>
                  <a:srgbClr val="0000FF"/>
                </a:solidFill>
              </a:rPr>
              <a:t>  R</a:t>
            </a:r>
            <a:r>
              <a:rPr lang="en-US" altLang="ko-KR" sz="2800" dirty="0" smtClean="0"/>
              <a:t>: 	Real Numbers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800" dirty="0" smtClean="0">
                <a:solidFill>
                  <a:srgbClr val="0000FF"/>
                </a:solidFill>
              </a:rPr>
              <a:t>  C</a:t>
            </a:r>
            <a:r>
              <a:rPr lang="en-US" altLang="ko-KR" sz="2800" dirty="0" smtClean="0"/>
              <a:t>: 	Complex Numbers</a:t>
            </a:r>
          </a:p>
          <a:p>
            <a:endParaRPr lang="en-US" altLang="ko-KR" sz="2800" dirty="0"/>
          </a:p>
          <a:p>
            <a:r>
              <a:rPr lang="en-US" altLang="ko-KR" sz="2800" dirty="0">
                <a:solidFill>
                  <a:srgbClr val="0000FF"/>
                </a:solidFill>
              </a:rPr>
              <a:t>Russian </a:t>
            </a:r>
            <a:r>
              <a:rPr lang="en-US" altLang="ko-KR" sz="2800" dirty="0" smtClean="0">
                <a:solidFill>
                  <a:srgbClr val="0000FF"/>
                </a:solidFill>
              </a:rPr>
              <a:t>doll</a:t>
            </a:r>
            <a:endParaRPr lang="en-US" altLang="ko-KR" sz="2800" dirty="0">
              <a:solidFill>
                <a:srgbClr val="0000FF"/>
              </a:solidFill>
            </a:endParaRPr>
          </a:p>
          <a:p>
            <a:r>
              <a:rPr lang="en-US" altLang="ko-KR" sz="2800" dirty="0">
                <a:solidFill>
                  <a:srgbClr val="0000FF"/>
                </a:solidFill>
              </a:rPr>
              <a:t>Countable or Not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49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9434512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Playing with C: The absolute value of a complex number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228725"/>
            <a:ext cx="83343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6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9132192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/>
              <a:t>Playing with C: Adding complex numbers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376363"/>
            <a:ext cx="84486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7620024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/>
              <a:t>Playing with C: Adding complex numbers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2066925"/>
            <a:ext cx="72485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2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8124080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/>
              <a:t>Playing with C: Adding complex numbers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14463"/>
            <a:ext cx="81915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9276208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Playing with C: </a:t>
            </a:r>
            <a:r>
              <a:rPr lang="en-US" altLang="ko-KR" sz="2000" b="1" dirty="0">
                <a:latin typeface="Arial" charset="0"/>
              </a:rPr>
              <a:t>Adding complex numbers: Complex numbers as arrows</a:t>
            </a:r>
            <a:endParaRPr lang="en-US" altLang="ko-KR" sz="16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290638"/>
            <a:ext cx="68294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7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9204200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800" b="1" dirty="0">
                <a:latin typeface="Arial" charset="0"/>
              </a:rPr>
              <a:t>Playing with C: </a:t>
            </a:r>
            <a:r>
              <a:rPr lang="en-US" altLang="ko-KR" sz="1800" b="1" dirty="0">
                <a:latin typeface="Arial" charset="0"/>
              </a:rPr>
              <a:t>Adding complex numbers: Complex numbers as arrows</a:t>
            </a:r>
            <a:endParaRPr lang="en-US" altLang="ko-KR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04913"/>
            <a:ext cx="71628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9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8988176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lvl="0" indent="-266700"/>
            <a:r>
              <a:rPr lang="en-US" altLang="ko-KR" sz="2800" b="1" dirty="0">
                <a:solidFill>
                  <a:srgbClr val="000000"/>
                </a:solidFill>
                <a:latin typeface="Arial" charset="0"/>
              </a:rPr>
              <a:t>Playing with C: </a:t>
            </a:r>
            <a:r>
              <a:rPr lang="en-US" altLang="ko-KR" sz="1800" b="1" dirty="0">
                <a:solidFill>
                  <a:srgbClr val="000000"/>
                </a:solidFill>
                <a:latin typeface="Arial" charset="0"/>
              </a:rPr>
              <a:t>Adding complex numbers: Complex numbers as arrows</a:t>
            </a:r>
            <a:endParaRPr lang="en-US" altLang="ko-KR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333500"/>
            <a:ext cx="78390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3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8988176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Playing with C: </a:t>
            </a:r>
            <a:r>
              <a:rPr lang="en-US" altLang="ko-KR" sz="1800" b="1" dirty="0">
                <a:latin typeface="Arial" charset="0"/>
              </a:rPr>
              <a:t>Multiplying complex numbers by a positive real number</a:t>
            </a:r>
            <a:endParaRPr lang="en-US" altLang="ko-KR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4438"/>
            <a:ext cx="7620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2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9276208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Playing with C: </a:t>
            </a:r>
            <a:r>
              <a:rPr lang="en-US" altLang="ko-KR" sz="1800" b="1" dirty="0">
                <a:latin typeface="Arial" charset="0"/>
              </a:rPr>
              <a:t>Multiplying complex numbers by a negative number</a:t>
            </a:r>
            <a:endParaRPr lang="en-US" altLang="ko-KR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276350"/>
            <a:ext cx="81724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6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9060184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Playing with C: </a:t>
            </a:r>
            <a:r>
              <a:rPr lang="en-US" altLang="ko-KR" sz="1800" b="1" dirty="0">
                <a:latin typeface="Arial" charset="0"/>
              </a:rPr>
              <a:t>Multiplying by i: rotation by 90 degrees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662113"/>
            <a:ext cx="83629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Numbers / Scalar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496" y="1340768"/>
            <a:ext cx="7632848" cy="2808288"/>
          </a:xfrm>
        </p:spPr>
        <p:txBody>
          <a:bodyPr/>
          <a:lstStyle/>
          <a:p>
            <a:r>
              <a:rPr lang="en-US" altLang="ko-KR" sz="2800" dirty="0" smtClean="0">
                <a:solidFill>
                  <a:srgbClr val="0000FF"/>
                </a:solidFill>
              </a:rPr>
              <a:t>(</a:t>
            </a:r>
            <a:r>
              <a:rPr lang="en-US" altLang="ko-KR" sz="2800" dirty="0">
                <a:solidFill>
                  <a:srgbClr val="0000FF"/>
                </a:solidFill>
              </a:rPr>
              <a:t>In)Finite Subset of Numbers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800" dirty="0"/>
              <a:t>1,2,3,4,5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800" dirty="0"/>
              <a:t>All prime numbers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800" dirty="0"/>
              <a:t>Even numbers less than 100</a:t>
            </a:r>
            <a:endParaRPr lang="ko-KR" altLang="en-US" sz="2800" dirty="0"/>
          </a:p>
          <a:p>
            <a:endParaRPr lang="en-US" altLang="ko-KR" sz="2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4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9564240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Playing with C: </a:t>
            </a:r>
            <a:r>
              <a:rPr lang="en-US" altLang="ko-KR" sz="1800" b="1" dirty="0">
                <a:latin typeface="Arial" charset="0"/>
              </a:rPr>
              <a:t>The unit circle in the complex plane: argument and angle</a:t>
            </a:r>
            <a:endParaRPr lang="en-US" altLang="ko-KR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423988"/>
            <a:ext cx="82581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2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Playing with C: Euler's formula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319213"/>
            <a:ext cx="83343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Playing with C: Euler's formula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200150"/>
            <a:ext cx="83629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7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Playing with C: Euler's formula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371725"/>
            <a:ext cx="78581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9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7764040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Playing with C: Rotation by  radians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433513"/>
            <a:ext cx="62674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3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6683920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Playing with C: Rotation by  radians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62188"/>
            <a:ext cx="22860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27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Playing with GF(2)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247775"/>
            <a:ext cx="72294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67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GF(2) in Python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395413"/>
            <a:ext cx="573405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Playing with GF(2): Encryption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166813"/>
            <a:ext cx="83343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2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9204200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Playing with GF(2): </a:t>
            </a:r>
            <a:r>
              <a:rPr lang="en-US" altLang="ko-KR" sz="2000" b="1" dirty="0">
                <a:latin typeface="Arial" charset="0"/>
              </a:rPr>
              <a:t>One-to-one and onto function and perfect secrecy</a:t>
            </a:r>
            <a:endParaRPr lang="en-US" altLang="ko-KR" sz="16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176338"/>
            <a:ext cx="87058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Operations on a Set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496" y="1340768"/>
            <a:ext cx="7632848" cy="28082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rgbClr val="0000FF"/>
                </a:solidFill>
              </a:rPr>
              <a:t>Functions between Sets</a:t>
            </a:r>
            <a:endParaRPr lang="en-US" altLang="ko-KR" sz="2800" dirty="0">
              <a:solidFill>
                <a:srgbClr val="0000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Unary:   </a:t>
            </a:r>
            <a:r>
              <a:rPr lang="en-US" altLang="ko-KR" sz="2800" dirty="0" smtClean="0">
                <a:solidFill>
                  <a:srgbClr val="0000FF"/>
                </a:solidFill>
              </a:rPr>
              <a:t>x </a:t>
            </a:r>
            <a:r>
              <a:rPr lang="en-US" altLang="ko-KR" sz="28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 z</a:t>
            </a:r>
            <a:endParaRPr lang="en-US" altLang="ko-KR" sz="2800" dirty="0">
              <a:solidFill>
                <a:srgbClr val="0000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Binary:  </a:t>
            </a:r>
            <a:r>
              <a:rPr lang="en-US" altLang="ko-KR" sz="2800" dirty="0" smtClean="0">
                <a:solidFill>
                  <a:srgbClr val="0000FF"/>
                </a:solidFill>
              </a:rPr>
              <a:t>(</a:t>
            </a:r>
            <a:r>
              <a:rPr lang="en-US" altLang="ko-KR" sz="2800" dirty="0" err="1" smtClean="0">
                <a:solidFill>
                  <a:srgbClr val="0000FF"/>
                </a:solidFill>
              </a:rPr>
              <a:t>x,y</a:t>
            </a:r>
            <a:r>
              <a:rPr lang="en-US" altLang="ko-KR" sz="2800" dirty="0" smtClean="0">
                <a:solidFill>
                  <a:srgbClr val="0000FF"/>
                </a:solidFill>
              </a:rPr>
              <a:t>) </a:t>
            </a:r>
            <a:r>
              <a:rPr lang="en-US" altLang="ko-KR" sz="28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 z</a:t>
            </a:r>
            <a:endParaRPr lang="en-US" altLang="ko-KR" sz="2800" dirty="0">
              <a:solidFill>
                <a:srgbClr val="0000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800" dirty="0" smtClean="0">
                <a:solidFill>
                  <a:srgbClr val="0000FF"/>
                </a:solidFill>
              </a:rPr>
              <a:t>Functional operators: +, -, *, /, …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800" dirty="0" smtClean="0">
                <a:solidFill>
                  <a:srgbClr val="0000FF"/>
                </a:solidFill>
              </a:rPr>
              <a:t>Closed </a:t>
            </a:r>
            <a:r>
              <a:rPr lang="en-US" altLang="ko-KR" sz="2800" dirty="0" smtClean="0">
                <a:solidFill>
                  <a:schemeClr val="bg2"/>
                </a:solidFill>
              </a:rPr>
              <a:t>or</a:t>
            </a:r>
            <a:r>
              <a:rPr lang="en-US" altLang="ko-KR" sz="2800" dirty="0" smtClean="0">
                <a:solidFill>
                  <a:srgbClr val="0000FF"/>
                </a:solidFill>
              </a:rPr>
              <a:t> Not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The given operation </a:t>
            </a:r>
            <a:r>
              <a:rPr lang="en-US" altLang="ko-KR" sz="2800" dirty="0" smtClean="0">
                <a:solidFill>
                  <a:srgbClr val="0000FF"/>
                </a:solidFill>
              </a:rPr>
              <a:t>f </a:t>
            </a:r>
            <a:r>
              <a:rPr lang="en-US" altLang="ko-KR" sz="2800" dirty="0" smtClean="0"/>
              <a:t>on any element(s) in the set </a:t>
            </a:r>
            <a:r>
              <a:rPr lang="en-US" altLang="ko-KR" sz="2800" dirty="0" smtClean="0">
                <a:solidFill>
                  <a:srgbClr val="0000FF"/>
                </a:solidFill>
              </a:rPr>
              <a:t>S</a:t>
            </a:r>
            <a:r>
              <a:rPr lang="en-US" altLang="ko-KR" sz="2800" dirty="0" smtClean="0"/>
              <a:t> returns an element in the same set </a:t>
            </a:r>
            <a:r>
              <a:rPr lang="en-US" altLang="ko-KR" sz="2800" dirty="0" smtClean="0">
                <a:solidFill>
                  <a:srgbClr val="0000FF"/>
                </a:solidFill>
              </a:rPr>
              <a:t>S</a:t>
            </a:r>
            <a:r>
              <a:rPr lang="en-US" altLang="ko-KR" sz="2800" dirty="0" smtClean="0"/>
              <a:t>.</a:t>
            </a:r>
            <a:endParaRPr lang="ko-KR" altLang="en-US" sz="2800" dirty="0"/>
          </a:p>
          <a:p>
            <a:endParaRPr lang="en-US" altLang="ko-KR" sz="28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Perfect secrecy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381125"/>
            <a:ext cx="86201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7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8340104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Playing with GF(2): Network coding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257300"/>
            <a:ext cx="80581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9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8484120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Playing with GF(2): Network coding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233488"/>
            <a:ext cx="80105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9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7548016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Playing with GF(2): Network coding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285875"/>
            <a:ext cx="78676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2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8340104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>
                <a:latin typeface="Arial" charset="0"/>
              </a:rPr>
              <a:t>Playing with GF(2): Network coding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84784"/>
            <a:ext cx="9242425" cy="19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238250"/>
            <a:ext cx="80295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7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66700" indent="-266700" eaLnBrk="1" hangingPunct="1"/>
            <a:r>
              <a:rPr lang="en-US" altLang="ko-KR" smtClean="0">
                <a:solidFill>
                  <a:srgbClr val="0000FF"/>
                </a:solidFill>
                <a:latin typeface="Arial" charset="0"/>
              </a:rPr>
              <a:t>Q &amp; A</a:t>
            </a:r>
          </a:p>
        </p:txBody>
      </p:sp>
      <p:pic>
        <p:nvPicPr>
          <p:cNvPr id="143362" name="Picture 7" descr="ques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9038" y="1773238"/>
            <a:ext cx="24161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FF0000"/>
                </a:solidFill>
                <a:hlinkClick r:id="rId2"/>
              </a:rPr>
              <a:t>Group (Abstract Algebra)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340768"/>
            <a:ext cx="9433048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0" dirty="0"/>
              <a:t>A group is a </a:t>
            </a:r>
            <a:r>
              <a:rPr lang="en-US" altLang="ko-KR" sz="2000" b="0" dirty="0">
                <a:hlinkClick r:id="rId3" tooltip="Set (mathematics)"/>
              </a:rPr>
              <a:t>set</a:t>
            </a:r>
            <a:r>
              <a:rPr lang="en-US" altLang="ko-KR" sz="2000" b="0" dirty="0"/>
              <a:t>, </a:t>
            </a:r>
            <a:r>
              <a:rPr lang="en-US" altLang="ko-KR" sz="2000" b="0" i="1" dirty="0">
                <a:solidFill>
                  <a:srgbClr val="FF0000"/>
                </a:solidFill>
              </a:rPr>
              <a:t>G</a:t>
            </a:r>
            <a:r>
              <a:rPr lang="en-US" altLang="ko-KR" sz="2000" b="0" dirty="0"/>
              <a:t>, together with an </a:t>
            </a:r>
            <a:r>
              <a:rPr lang="en-US" altLang="ko-KR" sz="2000" b="0" dirty="0">
                <a:hlinkClick r:id="rId4" tooltip="Binary operation"/>
              </a:rPr>
              <a:t>operation</a:t>
            </a:r>
            <a:r>
              <a:rPr lang="en-US" altLang="ko-KR" sz="2000" b="0" dirty="0"/>
              <a:t> </a:t>
            </a:r>
            <a:r>
              <a:rPr lang="en-US" altLang="ko-KR" sz="2000" b="0" dirty="0">
                <a:solidFill>
                  <a:srgbClr val="FF0000"/>
                </a:solidFill>
              </a:rPr>
              <a:t>•</a:t>
            </a:r>
            <a:r>
              <a:rPr lang="en-US" altLang="ko-KR" sz="2000" b="0" dirty="0"/>
              <a:t> (called the </a:t>
            </a:r>
            <a:r>
              <a:rPr lang="en-US" altLang="ko-KR" sz="2000" b="0" i="1" dirty="0"/>
              <a:t>group </a:t>
            </a:r>
            <a:r>
              <a:rPr lang="en-US" altLang="ko-KR" sz="2000" b="0" i="1" dirty="0" smtClean="0"/>
              <a:t>law </a:t>
            </a:r>
            <a:r>
              <a:rPr lang="en-US" altLang="ko-KR" sz="2000" b="0" dirty="0" smtClean="0"/>
              <a:t>of</a:t>
            </a:r>
            <a:r>
              <a:rPr lang="en-US" altLang="ko-KR" sz="2000" b="0" dirty="0"/>
              <a:t> </a:t>
            </a:r>
            <a:r>
              <a:rPr lang="en-US" altLang="ko-KR" sz="2000" b="0" i="1" dirty="0">
                <a:solidFill>
                  <a:srgbClr val="FF0000"/>
                </a:solidFill>
              </a:rPr>
              <a:t>G</a:t>
            </a:r>
            <a:r>
              <a:rPr lang="en-US" altLang="ko-KR" sz="2000" b="0" dirty="0"/>
              <a:t>) that combines any two </a:t>
            </a:r>
            <a:r>
              <a:rPr lang="en-US" altLang="ko-KR" sz="2000" b="0" dirty="0">
                <a:hlinkClick r:id="rId5" tooltip="Element (mathematics)"/>
              </a:rPr>
              <a:t>elements</a:t>
            </a:r>
            <a:r>
              <a:rPr lang="en-US" altLang="ko-KR" sz="2000" b="0" dirty="0"/>
              <a:t> </a:t>
            </a:r>
            <a:r>
              <a:rPr lang="en-US" altLang="ko-KR" sz="2000" b="0" i="1" dirty="0">
                <a:solidFill>
                  <a:srgbClr val="FF0000"/>
                </a:solidFill>
              </a:rPr>
              <a:t>a</a:t>
            </a:r>
            <a:r>
              <a:rPr lang="en-US" altLang="ko-KR" sz="2000" b="0" dirty="0"/>
              <a:t> and </a:t>
            </a:r>
            <a:r>
              <a:rPr lang="en-US" altLang="ko-KR" sz="2000" b="0" i="1" dirty="0">
                <a:solidFill>
                  <a:srgbClr val="FF0000"/>
                </a:solidFill>
              </a:rPr>
              <a:t>b</a:t>
            </a:r>
            <a:r>
              <a:rPr lang="en-US" altLang="ko-KR" sz="2000" b="0" dirty="0"/>
              <a:t> to form another element, denoted </a:t>
            </a:r>
            <a:r>
              <a:rPr lang="en-US" altLang="ko-KR" sz="2000" b="0" i="1" dirty="0">
                <a:solidFill>
                  <a:srgbClr val="FF0000"/>
                </a:solidFill>
              </a:rPr>
              <a:t>a</a:t>
            </a:r>
            <a:r>
              <a:rPr lang="en-US" altLang="ko-KR" sz="2000" b="0" dirty="0">
                <a:solidFill>
                  <a:srgbClr val="FF0000"/>
                </a:solidFill>
              </a:rPr>
              <a:t> • </a:t>
            </a:r>
            <a:r>
              <a:rPr lang="en-US" altLang="ko-KR" sz="2000" b="0" i="1" dirty="0">
                <a:solidFill>
                  <a:srgbClr val="FF0000"/>
                </a:solidFill>
              </a:rPr>
              <a:t>b</a:t>
            </a:r>
            <a:r>
              <a:rPr lang="en-US" altLang="ko-KR" sz="2000" b="0" dirty="0"/>
              <a:t> or </a:t>
            </a:r>
            <a:r>
              <a:rPr lang="en-US" altLang="ko-KR" sz="2000" b="0" i="1" dirty="0">
                <a:solidFill>
                  <a:srgbClr val="FF0000"/>
                </a:solidFill>
              </a:rPr>
              <a:t>ab</a:t>
            </a:r>
            <a:r>
              <a:rPr lang="en-US" altLang="ko-KR" sz="2000" b="0" dirty="0"/>
              <a:t>. To qualify as a group, the set and operation, </a:t>
            </a:r>
            <a:r>
              <a:rPr lang="en-US" altLang="ko-KR" sz="2000" b="0" dirty="0">
                <a:solidFill>
                  <a:srgbClr val="FF0000"/>
                </a:solidFill>
              </a:rPr>
              <a:t>(</a:t>
            </a:r>
            <a:r>
              <a:rPr lang="en-US" altLang="ko-KR" sz="2000" b="0" i="1" dirty="0">
                <a:solidFill>
                  <a:srgbClr val="FF0000"/>
                </a:solidFill>
              </a:rPr>
              <a:t>G</a:t>
            </a:r>
            <a:r>
              <a:rPr lang="en-US" altLang="ko-KR" sz="2000" b="0" dirty="0">
                <a:solidFill>
                  <a:srgbClr val="FF0000"/>
                </a:solidFill>
              </a:rPr>
              <a:t>, •)</a:t>
            </a:r>
            <a:r>
              <a:rPr lang="en-US" altLang="ko-KR" sz="2000" b="0" dirty="0"/>
              <a:t>, must satisfy four requirements known as the </a:t>
            </a:r>
            <a:r>
              <a:rPr lang="en-US" altLang="ko-KR" sz="2000" b="0" i="1" dirty="0">
                <a:solidFill>
                  <a:srgbClr val="0000FF"/>
                </a:solidFill>
              </a:rPr>
              <a:t>group </a:t>
            </a:r>
            <a:r>
              <a:rPr lang="en-US" altLang="ko-KR" sz="2000" b="0" i="1" dirty="0" smtClean="0">
                <a:solidFill>
                  <a:srgbClr val="0000FF"/>
                </a:solidFill>
              </a:rPr>
              <a:t>axioms</a:t>
            </a:r>
          </a:p>
          <a:p>
            <a:pPr lvl="1"/>
            <a:r>
              <a:rPr lang="en-US" altLang="ko-KR" sz="2000" dirty="0">
                <a:solidFill>
                  <a:srgbClr val="0000FF"/>
                </a:solidFill>
              </a:rPr>
              <a:t>Closure</a:t>
            </a:r>
          </a:p>
          <a:p>
            <a:pPr lvl="2"/>
            <a:r>
              <a:rPr lang="en-US" altLang="ko-KR" sz="1800" b="0" dirty="0"/>
              <a:t>For all </a:t>
            </a:r>
            <a:r>
              <a:rPr lang="en-US" altLang="ko-KR" sz="1800" b="0" dirty="0">
                <a:solidFill>
                  <a:srgbClr val="FF0000"/>
                </a:solidFill>
              </a:rPr>
              <a:t>a</a:t>
            </a:r>
            <a:r>
              <a:rPr lang="en-US" altLang="ko-KR" sz="1800" b="0" dirty="0"/>
              <a:t>, </a:t>
            </a:r>
            <a:r>
              <a:rPr lang="en-US" altLang="ko-KR" sz="1800" b="0" dirty="0">
                <a:solidFill>
                  <a:srgbClr val="FF0000"/>
                </a:solidFill>
              </a:rPr>
              <a:t>b</a:t>
            </a:r>
            <a:r>
              <a:rPr lang="en-US" altLang="ko-KR" sz="1800" b="0" dirty="0"/>
              <a:t> in </a:t>
            </a:r>
            <a:r>
              <a:rPr lang="en-US" altLang="ko-KR" sz="1800" b="0" dirty="0">
                <a:solidFill>
                  <a:srgbClr val="FF0000"/>
                </a:solidFill>
              </a:rPr>
              <a:t>G</a:t>
            </a:r>
            <a:r>
              <a:rPr lang="en-US" altLang="ko-KR" sz="1800" b="0" dirty="0"/>
              <a:t>, the result of the operation, </a:t>
            </a:r>
            <a:r>
              <a:rPr lang="en-US" altLang="ko-KR" sz="1800" b="0" dirty="0">
                <a:solidFill>
                  <a:srgbClr val="FF0000"/>
                </a:solidFill>
              </a:rPr>
              <a:t>a • b</a:t>
            </a:r>
            <a:r>
              <a:rPr lang="en-US" altLang="ko-KR" sz="1800" b="0" dirty="0"/>
              <a:t>, is also in </a:t>
            </a:r>
            <a:r>
              <a:rPr lang="en-US" altLang="ko-KR" sz="1800" b="0" dirty="0" smtClean="0">
                <a:solidFill>
                  <a:srgbClr val="FF0000"/>
                </a:solidFill>
              </a:rPr>
              <a:t>G</a:t>
            </a:r>
            <a:r>
              <a:rPr lang="en-US" altLang="ko-KR" sz="1800" b="0" dirty="0" smtClean="0"/>
              <a:t>.</a:t>
            </a:r>
            <a:endParaRPr lang="en-US" altLang="ko-KR" sz="1800" b="0" dirty="0"/>
          </a:p>
          <a:p>
            <a:pPr lvl="1"/>
            <a:r>
              <a:rPr lang="en-US" altLang="ko-KR" sz="2000" dirty="0">
                <a:solidFill>
                  <a:srgbClr val="0000FF"/>
                </a:solidFill>
              </a:rPr>
              <a:t>Associativity</a:t>
            </a:r>
          </a:p>
          <a:p>
            <a:pPr lvl="2"/>
            <a:r>
              <a:rPr lang="en-US" altLang="ko-KR" sz="1800" b="0" dirty="0"/>
              <a:t>For all </a:t>
            </a:r>
            <a:r>
              <a:rPr lang="en-US" altLang="ko-KR" sz="1800" b="0" dirty="0">
                <a:solidFill>
                  <a:srgbClr val="FF0000"/>
                </a:solidFill>
              </a:rPr>
              <a:t>a</a:t>
            </a:r>
            <a:r>
              <a:rPr lang="en-US" altLang="ko-KR" sz="1800" b="0" dirty="0"/>
              <a:t>, </a:t>
            </a:r>
            <a:r>
              <a:rPr lang="en-US" altLang="ko-KR" sz="1800" b="0" dirty="0">
                <a:solidFill>
                  <a:srgbClr val="FF0000"/>
                </a:solidFill>
              </a:rPr>
              <a:t>b</a:t>
            </a:r>
            <a:r>
              <a:rPr lang="en-US" altLang="ko-KR" sz="1800" b="0" dirty="0"/>
              <a:t> and </a:t>
            </a:r>
            <a:r>
              <a:rPr lang="en-US" altLang="ko-KR" sz="1800" b="0" dirty="0">
                <a:solidFill>
                  <a:srgbClr val="FF0000"/>
                </a:solidFill>
              </a:rPr>
              <a:t>c</a:t>
            </a:r>
            <a:r>
              <a:rPr lang="en-US" altLang="ko-KR" sz="1800" b="0" dirty="0"/>
              <a:t> in </a:t>
            </a:r>
            <a:r>
              <a:rPr lang="en-US" altLang="ko-KR" sz="1800" b="0" dirty="0">
                <a:solidFill>
                  <a:srgbClr val="FF0000"/>
                </a:solidFill>
              </a:rPr>
              <a:t>G</a:t>
            </a:r>
            <a:r>
              <a:rPr lang="en-US" altLang="ko-KR" sz="1800" b="0" dirty="0"/>
              <a:t>, </a:t>
            </a:r>
            <a:r>
              <a:rPr lang="en-US" altLang="ko-KR" sz="1800" b="0" dirty="0">
                <a:solidFill>
                  <a:srgbClr val="FF0000"/>
                </a:solidFill>
              </a:rPr>
              <a:t>(a • b) • c </a:t>
            </a:r>
            <a:r>
              <a:rPr lang="en-US" altLang="ko-KR" sz="1800" b="0" dirty="0"/>
              <a:t>= </a:t>
            </a:r>
            <a:r>
              <a:rPr lang="en-US" altLang="ko-KR" sz="1800" b="0" dirty="0">
                <a:solidFill>
                  <a:srgbClr val="FF0000"/>
                </a:solidFill>
              </a:rPr>
              <a:t>a • (b • c).</a:t>
            </a:r>
          </a:p>
          <a:p>
            <a:pPr lvl="1"/>
            <a:r>
              <a:rPr lang="en-US" altLang="ko-KR" sz="2000" dirty="0">
                <a:solidFill>
                  <a:srgbClr val="0000FF"/>
                </a:solidFill>
              </a:rPr>
              <a:t>Identity element</a:t>
            </a:r>
          </a:p>
          <a:p>
            <a:pPr lvl="2"/>
            <a:r>
              <a:rPr lang="en-US" altLang="ko-KR" sz="1800" b="0" dirty="0"/>
              <a:t>There exists an element </a:t>
            </a:r>
            <a:r>
              <a:rPr lang="en-US" altLang="ko-KR" sz="1800" b="0" dirty="0">
                <a:solidFill>
                  <a:srgbClr val="FF0000"/>
                </a:solidFill>
              </a:rPr>
              <a:t>e</a:t>
            </a:r>
            <a:r>
              <a:rPr lang="en-US" altLang="ko-KR" sz="1800" b="0" dirty="0"/>
              <a:t> in </a:t>
            </a:r>
            <a:r>
              <a:rPr lang="en-US" altLang="ko-KR" sz="1800" b="0" dirty="0">
                <a:solidFill>
                  <a:srgbClr val="FF0000"/>
                </a:solidFill>
              </a:rPr>
              <a:t>G</a:t>
            </a:r>
            <a:r>
              <a:rPr lang="en-US" altLang="ko-KR" sz="1800" b="0" dirty="0"/>
              <a:t>, such that for every element a in </a:t>
            </a:r>
            <a:r>
              <a:rPr lang="en-US" altLang="ko-KR" sz="1800" b="0" dirty="0">
                <a:solidFill>
                  <a:srgbClr val="FF0000"/>
                </a:solidFill>
              </a:rPr>
              <a:t>G</a:t>
            </a:r>
            <a:r>
              <a:rPr lang="en-US" altLang="ko-KR" sz="1800" b="0" dirty="0"/>
              <a:t>, the equation </a:t>
            </a:r>
            <a:r>
              <a:rPr lang="en-US" altLang="ko-KR" sz="1800" b="0" dirty="0">
                <a:solidFill>
                  <a:srgbClr val="FF0000"/>
                </a:solidFill>
              </a:rPr>
              <a:t>e • a = a • e = a </a:t>
            </a:r>
            <a:r>
              <a:rPr lang="en-US" altLang="ko-KR" sz="1800" b="0" dirty="0"/>
              <a:t>holds. Such an element is unique (see below), and thus one speaks of the identity element.</a:t>
            </a:r>
          </a:p>
          <a:p>
            <a:pPr lvl="1"/>
            <a:r>
              <a:rPr lang="en-US" altLang="ko-KR" sz="2000" dirty="0">
                <a:solidFill>
                  <a:srgbClr val="0000FF"/>
                </a:solidFill>
              </a:rPr>
              <a:t>Inverse element</a:t>
            </a:r>
          </a:p>
          <a:p>
            <a:pPr lvl="2"/>
            <a:r>
              <a:rPr lang="en-US" altLang="ko-KR" sz="1800" b="0" dirty="0"/>
              <a:t>For each </a:t>
            </a:r>
            <a:r>
              <a:rPr lang="en-US" altLang="ko-KR" sz="1800" b="0" dirty="0">
                <a:solidFill>
                  <a:srgbClr val="FF0000"/>
                </a:solidFill>
              </a:rPr>
              <a:t>a</a:t>
            </a:r>
            <a:r>
              <a:rPr lang="en-US" altLang="ko-KR" sz="1800" b="0" dirty="0"/>
              <a:t> in </a:t>
            </a:r>
            <a:r>
              <a:rPr lang="en-US" altLang="ko-KR" sz="1800" b="0" dirty="0">
                <a:solidFill>
                  <a:srgbClr val="FF0000"/>
                </a:solidFill>
              </a:rPr>
              <a:t>G</a:t>
            </a:r>
            <a:r>
              <a:rPr lang="en-US" altLang="ko-KR" sz="1800" b="0" dirty="0"/>
              <a:t>, there exists an element </a:t>
            </a:r>
            <a:r>
              <a:rPr lang="en-US" altLang="ko-KR" sz="1800" b="0" dirty="0">
                <a:solidFill>
                  <a:srgbClr val="FF0000"/>
                </a:solidFill>
              </a:rPr>
              <a:t>b </a:t>
            </a:r>
            <a:r>
              <a:rPr lang="en-US" altLang="ko-KR" sz="1800" b="0" dirty="0"/>
              <a:t>in G such that </a:t>
            </a:r>
            <a:r>
              <a:rPr lang="en-US" altLang="ko-KR" sz="1800" b="0" dirty="0">
                <a:solidFill>
                  <a:srgbClr val="FF0000"/>
                </a:solidFill>
              </a:rPr>
              <a:t>a • b = b • a = e</a:t>
            </a:r>
            <a:r>
              <a:rPr lang="en-US" altLang="ko-KR" sz="1800" b="0" dirty="0"/>
              <a:t>, where </a:t>
            </a:r>
            <a:r>
              <a:rPr lang="en-US" altLang="ko-KR" sz="1800" b="0" dirty="0">
                <a:solidFill>
                  <a:srgbClr val="FF0000"/>
                </a:solidFill>
              </a:rPr>
              <a:t>e</a:t>
            </a:r>
            <a:r>
              <a:rPr lang="en-US" altLang="ko-KR" sz="1800" b="0" dirty="0"/>
              <a:t> is the identity element.</a:t>
            </a:r>
            <a:endParaRPr lang="en-US" altLang="ko-KR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17096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FF0000"/>
                </a:solidFill>
                <a:hlinkClick r:id="rId2"/>
              </a:rPr>
              <a:t>Ring (Abstract Algebra)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340768"/>
            <a:ext cx="9433048" cy="48965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0" dirty="0"/>
              <a:t>A </a:t>
            </a:r>
            <a:r>
              <a:rPr lang="en-US" altLang="ko-KR" sz="2000" dirty="0"/>
              <a:t>ring</a:t>
            </a:r>
            <a:r>
              <a:rPr lang="en-US" altLang="ko-KR" sz="2000" b="0" dirty="0"/>
              <a:t> is a </a:t>
            </a:r>
            <a:r>
              <a:rPr lang="en-US" altLang="ko-KR" sz="2000" b="0" dirty="0">
                <a:hlinkClick r:id="rId3" tooltip="Set (mathematics)"/>
              </a:rPr>
              <a:t>set</a:t>
            </a:r>
            <a:r>
              <a:rPr lang="en-US" altLang="ko-KR" sz="2000" b="0" dirty="0"/>
              <a:t> </a:t>
            </a:r>
            <a:r>
              <a:rPr lang="en-US" altLang="ko-KR" sz="2000" b="0" i="1" dirty="0">
                <a:solidFill>
                  <a:srgbClr val="FF0000"/>
                </a:solidFill>
              </a:rPr>
              <a:t>R</a:t>
            </a:r>
            <a:r>
              <a:rPr lang="en-US" altLang="ko-KR" sz="2000" b="0" dirty="0"/>
              <a:t> equipped with </a:t>
            </a:r>
            <a:r>
              <a:rPr lang="en-US" altLang="ko-KR" sz="2000" b="0" dirty="0">
                <a:hlinkClick r:id="rId4" tooltip="Binary operation"/>
              </a:rPr>
              <a:t>binary </a:t>
            </a:r>
            <a:r>
              <a:rPr lang="en-US" altLang="ko-KR" sz="2000" b="0" dirty="0" smtClean="0">
                <a:hlinkClick r:id="rId4" tooltip="Binary operation"/>
              </a:rPr>
              <a:t>operations</a:t>
            </a:r>
            <a:r>
              <a:rPr lang="en-US" altLang="ko-KR" sz="2000" b="0" baseline="30000" dirty="0"/>
              <a:t> </a:t>
            </a:r>
            <a:r>
              <a:rPr lang="en-US" altLang="ko-KR" sz="2000" b="0" dirty="0" smtClean="0">
                <a:solidFill>
                  <a:srgbClr val="FF0000"/>
                </a:solidFill>
              </a:rPr>
              <a:t>+</a:t>
            </a:r>
            <a:r>
              <a:rPr lang="en-US" altLang="ko-KR" sz="2000" b="0" dirty="0" smtClean="0"/>
              <a:t> </a:t>
            </a:r>
            <a:r>
              <a:rPr lang="en-US" altLang="ko-KR" sz="2000" b="0" dirty="0"/>
              <a:t>and </a:t>
            </a:r>
            <a:r>
              <a:rPr lang="en-US" altLang="ko-KR" sz="2000" dirty="0">
                <a:solidFill>
                  <a:srgbClr val="FF0000"/>
                </a:solidFill>
              </a:rPr>
              <a:t>·</a:t>
            </a:r>
            <a:r>
              <a:rPr lang="en-US" altLang="ko-KR" sz="2000" b="0" dirty="0"/>
              <a:t> satisfying the following three sets of axioms, called </a:t>
            </a:r>
            <a:r>
              <a:rPr lang="en-US" altLang="ko-KR" sz="2000" b="0" dirty="0" smtClean="0"/>
              <a:t>the </a:t>
            </a:r>
            <a:r>
              <a:rPr lang="en-US" altLang="ko-KR" sz="2000" dirty="0" smtClean="0"/>
              <a:t>ring axioms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0000FF"/>
                </a:solidFill>
              </a:rPr>
              <a:t>1</a:t>
            </a:r>
            <a:r>
              <a:rPr lang="en-US" altLang="ko-KR" sz="2000" dirty="0">
                <a:solidFill>
                  <a:srgbClr val="0000FF"/>
                </a:solidFill>
              </a:rPr>
              <a:t>. R is an abelian group under addition, meaning that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dirty="0" smtClean="0">
                <a:solidFill>
                  <a:srgbClr val="FF0000"/>
                </a:solidFill>
              </a:rPr>
              <a:t>(</a:t>
            </a:r>
            <a:r>
              <a:rPr lang="en-US" altLang="ko-KR" b="0" dirty="0">
                <a:solidFill>
                  <a:srgbClr val="FF0000"/>
                </a:solidFill>
              </a:rPr>
              <a:t>a + b) + c = a + (b + c) </a:t>
            </a:r>
            <a:r>
              <a:rPr lang="en-US" altLang="ko-KR" b="0" dirty="0"/>
              <a:t>for all </a:t>
            </a:r>
            <a:r>
              <a:rPr lang="en-US" altLang="ko-KR" b="0" dirty="0">
                <a:solidFill>
                  <a:srgbClr val="FF0000"/>
                </a:solidFill>
              </a:rPr>
              <a:t>a, b, c </a:t>
            </a:r>
            <a:r>
              <a:rPr lang="en-US" altLang="ko-KR" b="0" dirty="0"/>
              <a:t>in </a:t>
            </a:r>
            <a:r>
              <a:rPr lang="en-US" altLang="ko-KR" b="0" dirty="0">
                <a:solidFill>
                  <a:srgbClr val="FF0000"/>
                </a:solidFill>
              </a:rPr>
              <a:t>R</a:t>
            </a:r>
            <a:r>
              <a:rPr lang="en-US" altLang="ko-KR" b="0" dirty="0"/>
              <a:t> (+ is associative).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dirty="0" smtClean="0">
                <a:solidFill>
                  <a:srgbClr val="FF0000"/>
                </a:solidFill>
              </a:rPr>
              <a:t>a </a:t>
            </a:r>
            <a:r>
              <a:rPr lang="en-US" altLang="ko-KR" b="0" dirty="0">
                <a:solidFill>
                  <a:srgbClr val="FF0000"/>
                </a:solidFill>
              </a:rPr>
              <a:t>+ b = b + a </a:t>
            </a:r>
            <a:r>
              <a:rPr lang="en-US" altLang="ko-KR" b="0" dirty="0"/>
              <a:t>for all </a:t>
            </a:r>
            <a:r>
              <a:rPr lang="en-US" altLang="ko-KR" b="0" dirty="0">
                <a:solidFill>
                  <a:srgbClr val="FF0000"/>
                </a:solidFill>
              </a:rPr>
              <a:t>a, b </a:t>
            </a:r>
            <a:r>
              <a:rPr lang="en-US" altLang="ko-KR" b="0" dirty="0"/>
              <a:t>in </a:t>
            </a:r>
            <a:r>
              <a:rPr lang="en-US" altLang="ko-KR" b="0" dirty="0">
                <a:solidFill>
                  <a:srgbClr val="FF0000"/>
                </a:solidFill>
              </a:rPr>
              <a:t>R</a:t>
            </a:r>
            <a:r>
              <a:rPr lang="en-US" altLang="ko-KR" b="0" dirty="0"/>
              <a:t> (+ is commutative</a:t>
            </a:r>
            <a:r>
              <a:rPr lang="en-US" altLang="ko-KR" b="0" dirty="0" smtClean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dirty="0" smtClean="0"/>
              <a:t>There </a:t>
            </a:r>
            <a:r>
              <a:rPr lang="en-US" altLang="ko-KR" b="0" dirty="0"/>
              <a:t>is an element </a:t>
            </a:r>
            <a:r>
              <a:rPr lang="en-US" altLang="ko-KR" b="0" dirty="0">
                <a:solidFill>
                  <a:srgbClr val="FF0000"/>
                </a:solidFill>
              </a:rPr>
              <a:t>0</a:t>
            </a:r>
            <a:r>
              <a:rPr lang="en-US" altLang="ko-KR" b="0" dirty="0"/>
              <a:t> in </a:t>
            </a:r>
            <a:r>
              <a:rPr lang="en-US" altLang="ko-KR" b="0" dirty="0">
                <a:solidFill>
                  <a:srgbClr val="FF0000"/>
                </a:solidFill>
              </a:rPr>
              <a:t>R </a:t>
            </a:r>
            <a:r>
              <a:rPr lang="en-US" altLang="ko-KR" b="0" dirty="0"/>
              <a:t>such that </a:t>
            </a:r>
            <a:r>
              <a:rPr lang="en-US" altLang="ko-KR" b="0" dirty="0">
                <a:solidFill>
                  <a:srgbClr val="FF0000"/>
                </a:solidFill>
              </a:rPr>
              <a:t>a + 0 = a </a:t>
            </a:r>
            <a:r>
              <a:rPr lang="en-US" altLang="ko-KR" b="0" dirty="0"/>
              <a:t>for all </a:t>
            </a:r>
            <a:r>
              <a:rPr lang="en-US" altLang="ko-KR" b="0" dirty="0">
                <a:solidFill>
                  <a:srgbClr val="FF0000"/>
                </a:solidFill>
              </a:rPr>
              <a:t>a</a:t>
            </a:r>
            <a:r>
              <a:rPr lang="en-US" altLang="ko-KR" b="0" dirty="0"/>
              <a:t> in </a:t>
            </a:r>
            <a:r>
              <a:rPr lang="en-US" altLang="ko-KR" b="0" dirty="0">
                <a:solidFill>
                  <a:srgbClr val="FF0000"/>
                </a:solidFill>
              </a:rPr>
              <a:t>R </a:t>
            </a:r>
            <a:r>
              <a:rPr lang="en-US" altLang="ko-KR" b="0" dirty="0"/>
              <a:t>(</a:t>
            </a:r>
            <a:r>
              <a:rPr lang="en-US" altLang="ko-KR" b="0" dirty="0">
                <a:solidFill>
                  <a:srgbClr val="FF0000"/>
                </a:solidFill>
              </a:rPr>
              <a:t>0</a:t>
            </a:r>
            <a:r>
              <a:rPr lang="en-US" altLang="ko-KR" b="0" dirty="0"/>
              <a:t> is the additive identity).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dirty="0"/>
              <a:t>For each </a:t>
            </a:r>
            <a:r>
              <a:rPr lang="en-US" altLang="ko-KR" b="0" dirty="0">
                <a:solidFill>
                  <a:srgbClr val="FF0000"/>
                </a:solidFill>
              </a:rPr>
              <a:t>a</a:t>
            </a:r>
            <a:r>
              <a:rPr lang="en-US" altLang="ko-KR" b="0" dirty="0"/>
              <a:t> in </a:t>
            </a:r>
            <a:r>
              <a:rPr lang="en-US" altLang="ko-KR" b="0" dirty="0">
                <a:solidFill>
                  <a:srgbClr val="FF0000"/>
                </a:solidFill>
              </a:rPr>
              <a:t>R</a:t>
            </a:r>
            <a:r>
              <a:rPr lang="en-US" altLang="ko-KR" b="0" dirty="0"/>
              <a:t> there exists </a:t>
            </a:r>
            <a:r>
              <a:rPr lang="en-US" altLang="ko-KR" b="0" dirty="0">
                <a:solidFill>
                  <a:srgbClr val="FF0000"/>
                </a:solidFill>
              </a:rPr>
              <a:t>−a </a:t>
            </a:r>
            <a:r>
              <a:rPr lang="en-US" altLang="ko-KR" b="0" dirty="0"/>
              <a:t>in </a:t>
            </a:r>
            <a:r>
              <a:rPr lang="en-US" altLang="ko-KR" b="0" dirty="0">
                <a:solidFill>
                  <a:srgbClr val="FF0000"/>
                </a:solidFill>
              </a:rPr>
              <a:t>R</a:t>
            </a:r>
            <a:r>
              <a:rPr lang="en-US" altLang="ko-KR" b="0" dirty="0"/>
              <a:t> such that </a:t>
            </a:r>
            <a:r>
              <a:rPr lang="en-US" altLang="ko-KR" b="0" dirty="0">
                <a:solidFill>
                  <a:srgbClr val="FF0000"/>
                </a:solidFill>
              </a:rPr>
              <a:t>a + (−a) = 0 </a:t>
            </a:r>
            <a:r>
              <a:rPr lang="en-US" altLang="ko-KR" b="0" dirty="0"/>
              <a:t>(</a:t>
            </a:r>
            <a:r>
              <a:rPr lang="en-US" altLang="ko-KR" b="0" dirty="0">
                <a:solidFill>
                  <a:srgbClr val="FF0000"/>
                </a:solidFill>
              </a:rPr>
              <a:t>−a </a:t>
            </a:r>
            <a:r>
              <a:rPr lang="en-US" altLang="ko-KR" b="0" dirty="0"/>
              <a:t>is the additive inverse of </a:t>
            </a:r>
            <a:r>
              <a:rPr lang="en-US" altLang="ko-KR" b="0" dirty="0">
                <a:solidFill>
                  <a:srgbClr val="FF0000"/>
                </a:solidFill>
              </a:rPr>
              <a:t>a</a:t>
            </a:r>
            <a:r>
              <a:rPr lang="en-US" altLang="ko-KR" b="0" dirty="0"/>
              <a:t>).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2. R is a monoid under multiplication, meaning that: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dirty="0">
                <a:solidFill>
                  <a:srgbClr val="FF0000"/>
                </a:solidFill>
              </a:rPr>
              <a:t>(a ⋅ b) ⋅ c = a ⋅ (b ⋅ c) </a:t>
            </a:r>
            <a:r>
              <a:rPr lang="en-US" altLang="ko-KR" b="0" dirty="0"/>
              <a:t>for all </a:t>
            </a:r>
            <a:r>
              <a:rPr lang="en-US" altLang="ko-KR" b="0" dirty="0">
                <a:solidFill>
                  <a:srgbClr val="FF0000"/>
                </a:solidFill>
              </a:rPr>
              <a:t>a, b, c </a:t>
            </a:r>
            <a:r>
              <a:rPr lang="en-US" altLang="ko-KR" b="0" dirty="0"/>
              <a:t>in </a:t>
            </a:r>
            <a:r>
              <a:rPr lang="en-US" altLang="ko-KR" b="0" dirty="0">
                <a:solidFill>
                  <a:srgbClr val="FF0000"/>
                </a:solidFill>
              </a:rPr>
              <a:t>R</a:t>
            </a:r>
            <a:r>
              <a:rPr lang="en-US" altLang="ko-KR" b="0" dirty="0"/>
              <a:t> (</a:t>
            </a:r>
            <a:r>
              <a:rPr lang="en-US" altLang="ko-KR" b="0" dirty="0">
                <a:solidFill>
                  <a:srgbClr val="FF0000"/>
                </a:solidFill>
              </a:rPr>
              <a:t>⋅ </a:t>
            </a:r>
            <a:r>
              <a:rPr lang="en-US" altLang="ko-KR" b="0" dirty="0"/>
              <a:t>is associative).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dirty="0"/>
              <a:t>There is an element </a:t>
            </a:r>
            <a:r>
              <a:rPr lang="en-US" altLang="ko-KR" b="0" dirty="0">
                <a:solidFill>
                  <a:srgbClr val="FF0000"/>
                </a:solidFill>
              </a:rPr>
              <a:t>1</a:t>
            </a:r>
            <a:r>
              <a:rPr lang="en-US" altLang="ko-KR" b="0" dirty="0"/>
              <a:t> in </a:t>
            </a:r>
            <a:r>
              <a:rPr lang="en-US" altLang="ko-KR" b="0" dirty="0">
                <a:solidFill>
                  <a:srgbClr val="FF0000"/>
                </a:solidFill>
              </a:rPr>
              <a:t>R </a:t>
            </a:r>
            <a:r>
              <a:rPr lang="en-US" altLang="ko-KR" b="0" dirty="0"/>
              <a:t>such that </a:t>
            </a:r>
            <a:r>
              <a:rPr lang="en-US" altLang="ko-KR" b="0" dirty="0">
                <a:solidFill>
                  <a:srgbClr val="FF0000"/>
                </a:solidFill>
              </a:rPr>
              <a:t>a ⋅ 1 = a</a:t>
            </a:r>
            <a:r>
              <a:rPr lang="en-US" altLang="ko-KR" b="0" dirty="0"/>
              <a:t> and </a:t>
            </a:r>
            <a:r>
              <a:rPr lang="en-US" altLang="ko-KR" b="0" dirty="0">
                <a:solidFill>
                  <a:srgbClr val="FF0000"/>
                </a:solidFill>
              </a:rPr>
              <a:t>1 ⋅ a = a</a:t>
            </a:r>
            <a:r>
              <a:rPr lang="en-US" altLang="ko-KR" b="0" dirty="0"/>
              <a:t> for all </a:t>
            </a:r>
            <a:r>
              <a:rPr lang="en-US" altLang="ko-KR" b="0" dirty="0">
                <a:solidFill>
                  <a:srgbClr val="FF0000"/>
                </a:solidFill>
              </a:rPr>
              <a:t>a</a:t>
            </a:r>
            <a:r>
              <a:rPr lang="en-US" altLang="ko-KR" b="0" dirty="0"/>
              <a:t> in </a:t>
            </a:r>
            <a:r>
              <a:rPr lang="en-US" altLang="ko-KR" b="0" dirty="0">
                <a:solidFill>
                  <a:srgbClr val="FF0000"/>
                </a:solidFill>
              </a:rPr>
              <a:t>R</a:t>
            </a:r>
            <a:r>
              <a:rPr lang="en-US" altLang="ko-KR" b="0" dirty="0"/>
              <a:t> (</a:t>
            </a:r>
            <a:r>
              <a:rPr lang="en-US" altLang="ko-KR" b="0" dirty="0">
                <a:solidFill>
                  <a:srgbClr val="FF0000"/>
                </a:solidFill>
              </a:rPr>
              <a:t>1</a:t>
            </a:r>
            <a:r>
              <a:rPr lang="en-US" altLang="ko-KR" b="0" dirty="0"/>
              <a:t> is the multiplicative identity</a:t>
            </a:r>
            <a:r>
              <a:rPr lang="en-US" altLang="ko-KR" b="0" dirty="0" smtClean="0"/>
              <a:t>).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3. Multiplication is distributive with respect to addition: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dirty="0">
                <a:solidFill>
                  <a:srgbClr val="FF0000"/>
                </a:solidFill>
              </a:rPr>
              <a:t>a ⋅ (b + c) = (a ⋅ b) + (a ⋅ c) </a:t>
            </a:r>
            <a:r>
              <a:rPr lang="en-US" altLang="ko-KR" b="0" dirty="0"/>
              <a:t>for all </a:t>
            </a:r>
            <a:r>
              <a:rPr lang="en-US" altLang="ko-KR" b="0" dirty="0">
                <a:solidFill>
                  <a:srgbClr val="FF0000"/>
                </a:solidFill>
              </a:rPr>
              <a:t>a, b, c </a:t>
            </a:r>
            <a:r>
              <a:rPr lang="en-US" altLang="ko-KR" b="0" dirty="0"/>
              <a:t>in </a:t>
            </a:r>
            <a:r>
              <a:rPr lang="en-US" altLang="ko-KR" b="0" dirty="0">
                <a:solidFill>
                  <a:srgbClr val="FF0000"/>
                </a:solidFill>
              </a:rPr>
              <a:t>R</a:t>
            </a:r>
            <a:r>
              <a:rPr lang="en-US" altLang="ko-KR" b="0" dirty="0"/>
              <a:t> (left </a:t>
            </a:r>
            <a:r>
              <a:rPr lang="en-US" altLang="ko-KR" b="0" dirty="0" err="1"/>
              <a:t>distributivity</a:t>
            </a:r>
            <a:r>
              <a:rPr lang="en-US" altLang="ko-KR" b="0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dirty="0">
                <a:solidFill>
                  <a:srgbClr val="FF0000"/>
                </a:solidFill>
              </a:rPr>
              <a:t>(b + c) ⋅ a = (b ⋅ a) + (c ⋅ a) </a:t>
            </a:r>
            <a:r>
              <a:rPr lang="en-US" altLang="ko-KR" b="0" dirty="0"/>
              <a:t>for all </a:t>
            </a:r>
            <a:r>
              <a:rPr lang="en-US" altLang="ko-KR" b="0" dirty="0">
                <a:solidFill>
                  <a:srgbClr val="FF0000"/>
                </a:solidFill>
              </a:rPr>
              <a:t>a, b, c </a:t>
            </a:r>
            <a:r>
              <a:rPr lang="en-US" altLang="ko-KR" b="0" dirty="0"/>
              <a:t>in </a:t>
            </a:r>
            <a:r>
              <a:rPr lang="en-US" altLang="ko-KR" b="0" dirty="0">
                <a:solidFill>
                  <a:srgbClr val="FF0000"/>
                </a:solidFill>
              </a:rPr>
              <a:t>R</a:t>
            </a:r>
            <a:r>
              <a:rPr lang="en-US" altLang="ko-KR" b="0" dirty="0"/>
              <a:t> (right </a:t>
            </a:r>
            <a:r>
              <a:rPr lang="en-US" altLang="ko-KR" b="0" dirty="0" err="1"/>
              <a:t>distributivity</a:t>
            </a:r>
            <a:r>
              <a:rPr lang="en-US" altLang="ko-KR" b="0" dirty="0"/>
              <a:t>).</a:t>
            </a:r>
            <a:endParaRPr lang="en-US" altLang="ko-KR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13302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FF0000"/>
                </a:solidFill>
                <a:hlinkClick r:id="rId2"/>
              </a:rPr>
              <a:t>Field (Abstract Algebra)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340768"/>
            <a:ext cx="9433048" cy="35283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0" dirty="0" smtClean="0"/>
              <a:t>A </a:t>
            </a:r>
            <a:r>
              <a:rPr lang="en-US" altLang="ko-KR" sz="2000" b="0" dirty="0"/>
              <a:t>field is a set </a:t>
            </a:r>
            <a:r>
              <a:rPr lang="en-US" altLang="ko-KR" sz="2000" b="0" i="1" dirty="0">
                <a:solidFill>
                  <a:srgbClr val="FF0000"/>
                </a:solidFill>
              </a:rPr>
              <a:t>F</a:t>
            </a:r>
            <a:r>
              <a:rPr lang="en-US" altLang="ko-KR" sz="2000" b="0" dirty="0"/>
              <a:t> that is a commutative group with respect to two compatible operations, </a:t>
            </a:r>
            <a:r>
              <a:rPr lang="en-US" altLang="ko-KR" sz="2000" b="0" dirty="0">
                <a:solidFill>
                  <a:srgbClr val="FF0000"/>
                </a:solidFill>
              </a:rPr>
              <a:t>addition</a:t>
            </a:r>
            <a:r>
              <a:rPr lang="en-US" altLang="ko-KR" sz="2000" b="0" dirty="0"/>
              <a:t> and </a:t>
            </a:r>
            <a:r>
              <a:rPr lang="en-US" altLang="ko-KR" sz="2000" b="0" dirty="0">
                <a:solidFill>
                  <a:srgbClr val="FF0000"/>
                </a:solidFill>
              </a:rPr>
              <a:t>multiplication</a:t>
            </a:r>
            <a:r>
              <a:rPr lang="en-US" altLang="ko-KR" sz="2000" b="0" dirty="0"/>
              <a:t> (the latter excluding zero), with "compatible" being formalized by </a:t>
            </a:r>
            <a:r>
              <a:rPr lang="en-US" altLang="ko-KR" sz="2000" b="0" i="1" dirty="0" err="1"/>
              <a:t>distributivity</a:t>
            </a:r>
            <a:r>
              <a:rPr lang="en-US" altLang="ko-KR" sz="2000" b="0" dirty="0"/>
              <a:t>, and the caveat that the additive and the multiplicative identities are distinct (0 ≠ 1</a:t>
            </a:r>
            <a:r>
              <a:rPr lang="en-US" altLang="ko-KR" sz="2000" b="0" dirty="0" smtClean="0"/>
              <a:t>).</a:t>
            </a:r>
          </a:p>
          <a:p>
            <a:pPr marL="0" indent="0">
              <a:buNone/>
            </a:pPr>
            <a:endParaRPr lang="en-US" altLang="ko-KR" sz="2000" b="0" dirty="0" smtClean="0"/>
          </a:p>
          <a:p>
            <a:pPr marL="0" indent="0">
              <a:buNone/>
            </a:pPr>
            <a:endParaRPr lang="en-US" altLang="ko-KR" sz="2000" b="0" dirty="0" smtClean="0"/>
          </a:p>
          <a:p>
            <a:pPr marL="0" indent="0">
              <a:buNone/>
            </a:pPr>
            <a:r>
              <a:rPr lang="en-US" altLang="ko-KR" sz="2000" b="0" dirty="0"/>
              <a:t>The most common way to formalize this is by defining a </a:t>
            </a:r>
            <a:r>
              <a:rPr lang="en-US" altLang="ko-KR" sz="2000" b="0" i="1" dirty="0"/>
              <a:t>field</a:t>
            </a:r>
            <a:r>
              <a:rPr lang="en-US" altLang="ko-KR" sz="2000" b="0" dirty="0"/>
              <a:t> as a </a:t>
            </a:r>
            <a:r>
              <a:rPr lang="en-US" altLang="ko-KR" sz="2000" b="0" dirty="0" smtClean="0">
                <a:hlinkClick r:id="rId3" tooltip="Set (mathematics)"/>
              </a:rPr>
              <a:t>set</a:t>
            </a:r>
            <a:r>
              <a:rPr lang="en-US" altLang="ko-KR" sz="2000" b="0" dirty="0" smtClean="0"/>
              <a:t> together </a:t>
            </a:r>
            <a:r>
              <a:rPr lang="en-US" altLang="ko-KR" sz="2000" b="0" dirty="0"/>
              <a:t>with two </a:t>
            </a:r>
            <a:r>
              <a:rPr lang="en-US" altLang="ko-KR" sz="2000" b="0" dirty="0">
                <a:hlinkClick r:id="rId4" tooltip="Binary operation"/>
              </a:rPr>
              <a:t>operations</a:t>
            </a:r>
            <a:r>
              <a:rPr lang="en-US" altLang="ko-KR" sz="2000" b="0" dirty="0"/>
              <a:t>, usually called </a:t>
            </a:r>
            <a:r>
              <a:rPr lang="en-US" altLang="ko-KR" sz="2000" b="0" i="1" dirty="0"/>
              <a:t>addition</a:t>
            </a:r>
            <a:r>
              <a:rPr lang="en-US" altLang="ko-KR" sz="2000" b="0" dirty="0"/>
              <a:t> and </a:t>
            </a:r>
            <a:r>
              <a:rPr lang="en-US" altLang="ko-KR" sz="2000" b="0" i="1" dirty="0"/>
              <a:t>multiplication</a:t>
            </a:r>
            <a:r>
              <a:rPr lang="en-US" altLang="ko-KR" sz="2000" b="0" dirty="0"/>
              <a:t>, and denoted by + and ·, respectively, such that the following </a:t>
            </a:r>
            <a:r>
              <a:rPr lang="en-US" altLang="ko-KR" sz="2000" b="0" dirty="0">
                <a:solidFill>
                  <a:srgbClr val="FF0000"/>
                </a:solidFill>
              </a:rPr>
              <a:t>axioms</a:t>
            </a:r>
            <a:r>
              <a:rPr lang="en-US" altLang="ko-KR" sz="2000" b="0" dirty="0"/>
              <a:t> hold (note that </a:t>
            </a:r>
            <a:r>
              <a:rPr lang="en-US" altLang="ko-KR" sz="2000" b="0" i="1" dirty="0"/>
              <a:t>subtraction</a:t>
            </a:r>
            <a:r>
              <a:rPr lang="en-US" altLang="ko-KR" sz="2000" b="0" dirty="0"/>
              <a:t> and </a:t>
            </a:r>
            <a:r>
              <a:rPr lang="en-US" altLang="ko-KR" sz="2000" b="0" i="1" dirty="0"/>
              <a:t>division</a:t>
            </a:r>
            <a:r>
              <a:rPr lang="en-US" altLang="ko-KR" sz="2000" b="0" dirty="0"/>
              <a:t> are defined in terms of the inverse operations of addition and multiplication</a:t>
            </a:r>
            <a:r>
              <a:rPr lang="en-US" altLang="ko-KR" sz="2000" b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21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FF0000"/>
                </a:solidFill>
                <a:hlinkClick r:id="rId2"/>
              </a:rPr>
              <a:t>Field (Abstract Algebra)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908720"/>
            <a:ext cx="9433048" cy="57606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i="1" dirty="0">
                <a:solidFill>
                  <a:srgbClr val="0000FF"/>
                </a:solidFill>
              </a:rPr>
              <a:t>Closure</a:t>
            </a:r>
            <a:r>
              <a:rPr lang="en-US" altLang="ko-KR" sz="2000" dirty="0">
                <a:solidFill>
                  <a:srgbClr val="0000FF"/>
                </a:solidFill>
              </a:rPr>
              <a:t> of </a:t>
            </a:r>
            <a:r>
              <a:rPr lang="en-US" altLang="ko-KR" sz="2000" i="1" dirty="0">
                <a:solidFill>
                  <a:srgbClr val="0000FF"/>
                </a:solidFill>
              </a:rPr>
              <a:t>F</a:t>
            </a:r>
            <a:r>
              <a:rPr lang="en-US" altLang="ko-KR" sz="2000" dirty="0">
                <a:solidFill>
                  <a:srgbClr val="0000FF"/>
                </a:solidFill>
              </a:rPr>
              <a:t> under addition and </a:t>
            </a:r>
            <a:r>
              <a:rPr lang="en-US" altLang="ko-KR" sz="2000" dirty="0" smtClean="0">
                <a:solidFill>
                  <a:srgbClr val="0000FF"/>
                </a:solidFill>
              </a:rPr>
              <a:t>multiplication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dirty="0" smtClean="0"/>
              <a:t>For </a:t>
            </a:r>
            <a:r>
              <a:rPr lang="en-US" altLang="ko-KR" b="0" dirty="0"/>
              <a:t>all </a:t>
            </a:r>
            <a:r>
              <a:rPr lang="en-US" altLang="ko-KR" b="0" i="1" dirty="0"/>
              <a:t>a</a:t>
            </a:r>
            <a:r>
              <a:rPr lang="en-US" altLang="ko-KR" b="0" dirty="0"/>
              <a:t>, </a:t>
            </a:r>
            <a:r>
              <a:rPr lang="en-US" altLang="ko-KR" b="0" i="1" dirty="0"/>
              <a:t>b</a:t>
            </a:r>
            <a:r>
              <a:rPr lang="en-US" altLang="ko-KR" b="0" dirty="0"/>
              <a:t> in </a:t>
            </a:r>
            <a:r>
              <a:rPr lang="en-US" altLang="ko-KR" b="0" i="1" dirty="0"/>
              <a:t>F</a:t>
            </a:r>
            <a:r>
              <a:rPr lang="en-US" altLang="ko-KR" b="0" dirty="0"/>
              <a:t>, both </a:t>
            </a:r>
            <a:r>
              <a:rPr lang="en-US" altLang="ko-KR" b="0" i="1" dirty="0"/>
              <a:t>a</a:t>
            </a:r>
            <a:r>
              <a:rPr lang="en-US" altLang="ko-KR" b="0" dirty="0"/>
              <a:t> + </a:t>
            </a:r>
            <a:r>
              <a:rPr lang="en-US" altLang="ko-KR" b="0" i="1" dirty="0"/>
              <a:t>b</a:t>
            </a:r>
            <a:r>
              <a:rPr lang="en-US" altLang="ko-KR" b="0" dirty="0"/>
              <a:t> and </a:t>
            </a:r>
            <a:r>
              <a:rPr lang="en-US" altLang="ko-KR" b="0" i="1" dirty="0"/>
              <a:t>a</a:t>
            </a:r>
            <a:r>
              <a:rPr lang="en-US" altLang="ko-KR" b="0" dirty="0"/>
              <a:t> · </a:t>
            </a:r>
            <a:r>
              <a:rPr lang="en-US" altLang="ko-KR" b="0" i="1" dirty="0"/>
              <a:t>b</a:t>
            </a:r>
            <a:r>
              <a:rPr lang="en-US" altLang="ko-KR" b="0" dirty="0"/>
              <a:t> are in </a:t>
            </a:r>
            <a:r>
              <a:rPr lang="en-US" altLang="ko-KR" b="0" i="1" dirty="0"/>
              <a:t>F</a:t>
            </a:r>
            <a:r>
              <a:rPr lang="en-US" altLang="ko-KR" b="0" dirty="0"/>
              <a:t> (or more formally, + and · are </a:t>
            </a:r>
            <a:r>
              <a:rPr lang="en-US" altLang="ko-KR" b="0" dirty="0">
                <a:hlinkClick r:id="rId3" tooltip="Binary operations"/>
              </a:rPr>
              <a:t>binary operations</a:t>
            </a:r>
            <a:r>
              <a:rPr lang="en-US" altLang="ko-KR" b="0" dirty="0"/>
              <a:t> on </a:t>
            </a:r>
            <a:r>
              <a:rPr lang="en-US" altLang="ko-KR" b="0" i="1" dirty="0"/>
              <a:t>F</a:t>
            </a:r>
            <a:r>
              <a:rPr lang="en-US" altLang="ko-KR" b="0" dirty="0" smtClean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i="1" dirty="0" smtClean="0">
                <a:solidFill>
                  <a:srgbClr val="0000FF"/>
                </a:solidFill>
                <a:hlinkClick r:id="rId4" tooltip="Associativity"/>
              </a:rPr>
              <a:t>Associativity</a:t>
            </a:r>
            <a:r>
              <a:rPr lang="en-US" altLang="ko-KR" sz="2000" dirty="0">
                <a:solidFill>
                  <a:srgbClr val="0000FF"/>
                </a:solidFill>
              </a:rPr>
              <a:t> of addition and </a:t>
            </a:r>
            <a:r>
              <a:rPr lang="en-US" altLang="ko-KR" sz="2000" dirty="0" smtClean="0">
                <a:solidFill>
                  <a:srgbClr val="0000FF"/>
                </a:solidFill>
              </a:rPr>
              <a:t>multiplication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dirty="0" smtClean="0"/>
              <a:t>For </a:t>
            </a:r>
            <a:r>
              <a:rPr lang="en-US" altLang="ko-KR" b="0" dirty="0"/>
              <a:t>all </a:t>
            </a:r>
            <a:r>
              <a:rPr lang="en-US" altLang="ko-KR" b="0" i="1" dirty="0"/>
              <a:t>a</a:t>
            </a:r>
            <a:r>
              <a:rPr lang="en-US" altLang="ko-KR" b="0" dirty="0"/>
              <a:t>, </a:t>
            </a:r>
            <a:r>
              <a:rPr lang="en-US" altLang="ko-KR" b="0" i="1" dirty="0"/>
              <a:t>b</a:t>
            </a:r>
            <a:r>
              <a:rPr lang="en-US" altLang="ko-KR" b="0" dirty="0"/>
              <a:t>, and </a:t>
            </a:r>
            <a:r>
              <a:rPr lang="en-US" altLang="ko-KR" b="0" i="1" dirty="0"/>
              <a:t>c</a:t>
            </a:r>
            <a:r>
              <a:rPr lang="en-US" altLang="ko-KR" b="0" dirty="0"/>
              <a:t> in </a:t>
            </a:r>
            <a:r>
              <a:rPr lang="en-US" altLang="ko-KR" b="0" i="1" dirty="0"/>
              <a:t>F</a:t>
            </a:r>
            <a:r>
              <a:rPr lang="en-US" altLang="ko-KR" b="0" dirty="0"/>
              <a:t>, the following equalities hold: </a:t>
            </a:r>
            <a:r>
              <a:rPr lang="en-US" altLang="ko-KR" b="0" i="1" dirty="0"/>
              <a:t>a</a:t>
            </a:r>
            <a:r>
              <a:rPr lang="en-US" altLang="ko-KR" b="0" dirty="0"/>
              <a:t> + (</a:t>
            </a:r>
            <a:r>
              <a:rPr lang="en-US" altLang="ko-KR" b="0" i="1" dirty="0"/>
              <a:t>b</a:t>
            </a:r>
            <a:r>
              <a:rPr lang="en-US" altLang="ko-KR" b="0" dirty="0"/>
              <a:t> + </a:t>
            </a:r>
            <a:r>
              <a:rPr lang="en-US" altLang="ko-KR" b="0" i="1" dirty="0"/>
              <a:t>c</a:t>
            </a:r>
            <a:r>
              <a:rPr lang="en-US" altLang="ko-KR" b="0" dirty="0"/>
              <a:t>) = (</a:t>
            </a:r>
            <a:r>
              <a:rPr lang="en-US" altLang="ko-KR" b="0" i="1" dirty="0"/>
              <a:t>a</a:t>
            </a:r>
            <a:r>
              <a:rPr lang="en-US" altLang="ko-KR" b="0" dirty="0"/>
              <a:t> + </a:t>
            </a:r>
            <a:r>
              <a:rPr lang="en-US" altLang="ko-KR" b="0" i="1" dirty="0"/>
              <a:t>b</a:t>
            </a:r>
            <a:r>
              <a:rPr lang="en-US" altLang="ko-KR" b="0" dirty="0"/>
              <a:t>) + </a:t>
            </a:r>
            <a:r>
              <a:rPr lang="en-US" altLang="ko-KR" b="0" i="1" dirty="0"/>
              <a:t>c</a:t>
            </a:r>
            <a:r>
              <a:rPr lang="en-US" altLang="ko-KR" b="0" dirty="0"/>
              <a:t> and </a:t>
            </a:r>
            <a:r>
              <a:rPr lang="en-US" altLang="ko-KR" b="0" i="1" dirty="0"/>
              <a:t>a</a:t>
            </a:r>
            <a:r>
              <a:rPr lang="en-US" altLang="ko-KR" b="0" dirty="0"/>
              <a:t> · (</a:t>
            </a:r>
            <a:r>
              <a:rPr lang="en-US" altLang="ko-KR" b="0" i="1" dirty="0"/>
              <a:t>b</a:t>
            </a:r>
            <a:r>
              <a:rPr lang="en-US" altLang="ko-KR" b="0" dirty="0"/>
              <a:t> · </a:t>
            </a:r>
            <a:r>
              <a:rPr lang="en-US" altLang="ko-KR" b="0" i="1" dirty="0"/>
              <a:t>c</a:t>
            </a:r>
            <a:r>
              <a:rPr lang="en-US" altLang="ko-KR" b="0" dirty="0"/>
              <a:t>) = (</a:t>
            </a:r>
            <a:r>
              <a:rPr lang="en-US" altLang="ko-KR" b="0" i="1" dirty="0"/>
              <a:t>a</a:t>
            </a:r>
            <a:r>
              <a:rPr lang="en-US" altLang="ko-KR" b="0" dirty="0"/>
              <a:t> · </a:t>
            </a:r>
            <a:r>
              <a:rPr lang="en-US" altLang="ko-KR" b="0" i="1" dirty="0"/>
              <a:t>b</a:t>
            </a:r>
            <a:r>
              <a:rPr lang="en-US" altLang="ko-KR" b="0" dirty="0"/>
              <a:t>) · </a:t>
            </a:r>
            <a:r>
              <a:rPr lang="en-US" altLang="ko-KR" b="0" i="1" dirty="0"/>
              <a:t>c</a:t>
            </a:r>
            <a:r>
              <a:rPr lang="en-US" altLang="ko-KR" b="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i="1" dirty="0" smtClean="0">
                <a:solidFill>
                  <a:srgbClr val="0000FF"/>
                </a:solidFill>
                <a:hlinkClick r:id="rId5" tooltip="Commutativity"/>
              </a:rPr>
              <a:t>Commutativity</a:t>
            </a:r>
            <a:r>
              <a:rPr lang="en-US" altLang="ko-KR" sz="2000" dirty="0">
                <a:solidFill>
                  <a:srgbClr val="0000FF"/>
                </a:solidFill>
              </a:rPr>
              <a:t> of addition and </a:t>
            </a:r>
            <a:r>
              <a:rPr lang="en-US" altLang="ko-KR" sz="2000" dirty="0" smtClean="0">
                <a:solidFill>
                  <a:srgbClr val="0000FF"/>
                </a:solidFill>
              </a:rPr>
              <a:t>multiplication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dirty="0" smtClean="0"/>
              <a:t>For </a:t>
            </a:r>
            <a:r>
              <a:rPr lang="en-US" altLang="ko-KR" b="0" dirty="0"/>
              <a:t>all </a:t>
            </a:r>
            <a:r>
              <a:rPr lang="en-US" altLang="ko-KR" b="0" i="1" dirty="0"/>
              <a:t>a</a:t>
            </a:r>
            <a:r>
              <a:rPr lang="en-US" altLang="ko-KR" b="0" dirty="0"/>
              <a:t> and </a:t>
            </a:r>
            <a:r>
              <a:rPr lang="en-US" altLang="ko-KR" b="0" i="1" dirty="0"/>
              <a:t>b</a:t>
            </a:r>
            <a:r>
              <a:rPr lang="en-US" altLang="ko-KR" b="0" dirty="0"/>
              <a:t> in </a:t>
            </a:r>
            <a:r>
              <a:rPr lang="en-US" altLang="ko-KR" b="0" i="1" dirty="0"/>
              <a:t>F</a:t>
            </a:r>
            <a:r>
              <a:rPr lang="en-US" altLang="ko-KR" b="0" dirty="0"/>
              <a:t>, the following equalities hold: </a:t>
            </a:r>
            <a:r>
              <a:rPr lang="en-US" altLang="ko-KR" b="0" i="1" dirty="0"/>
              <a:t>a</a:t>
            </a:r>
            <a:r>
              <a:rPr lang="en-US" altLang="ko-KR" b="0" dirty="0"/>
              <a:t> + </a:t>
            </a:r>
            <a:r>
              <a:rPr lang="en-US" altLang="ko-KR" b="0" i="1" dirty="0"/>
              <a:t>b</a:t>
            </a:r>
            <a:r>
              <a:rPr lang="en-US" altLang="ko-KR" b="0" dirty="0"/>
              <a:t> = </a:t>
            </a:r>
            <a:r>
              <a:rPr lang="en-US" altLang="ko-KR" b="0" i="1" dirty="0"/>
              <a:t>b</a:t>
            </a:r>
            <a:r>
              <a:rPr lang="en-US" altLang="ko-KR" b="0" dirty="0"/>
              <a:t> + </a:t>
            </a:r>
            <a:r>
              <a:rPr lang="en-US" altLang="ko-KR" b="0" i="1" dirty="0"/>
              <a:t>a</a:t>
            </a:r>
            <a:r>
              <a:rPr lang="en-US" altLang="ko-KR" b="0" dirty="0"/>
              <a:t> and </a:t>
            </a:r>
            <a:r>
              <a:rPr lang="en-US" altLang="ko-KR" b="0" i="1" dirty="0"/>
              <a:t>a</a:t>
            </a:r>
            <a:r>
              <a:rPr lang="en-US" altLang="ko-KR" b="0" dirty="0"/>
              <a:t> · </a:t>
            </a:r>
            <a:r>
              <a:rPr lang="en-US" altLang="ko-KR" b="0" i="1" dirty="0"/>
              <a:t>b</a:t>
            </a:r>
            <a:r>
              <a:rPr lang="en-US" altLang="ko-KR" b="0" dirty="0"/>
              <a:t> = </a:t>
            </a:r>
            <a:r>
              <a:rPr lang="en-US" altLang="ko-KR" b="0" i="1" dirty="0"/>
              <a:t>b</a:t>
            </a:r>
            <a:r>
              <a:rPr lang="en-US" altLang="ko-KR" b="0" dirty="0"/>
              <a:t> · </a:t>
            </a:r>
            <a:r>
              <a:rPr lang="en-US" altLang="ko-KR" b="0" i="1" dirty="0"/>
              <a:t>a</a:t>
            </a:r>
            <a:r>
              <a:rPr lang="en-US" altLang="ko-KR" b="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00FF"/>
                </a:solidFill>
              </a:rPr>
              <a:t>Existence </a:t>
            </a:r>
            <a:r>
              <a:rPr lang="en-US" altLang="ko-KR" sz="2000" dirty="0">
                <a:solidFill>
                  <a:srgbClr val="0000FF"/>
                </a:solidFill>
              </a:rPr>
              <a:t>of additive and multiplicative </a:t>
            </a:r>
            <a:r>
              <a:rPr lang="en-US" altLang="ko-KR" sz="2000" i="1" dirty="0">
                <a:solidFill>
                  <a:srgbClr val="0000FF"/>
                </a:solidFill>
                <a:hlinkClick r:id="rId6" tooltip="Identity element"/>
              </a:rPr>
              <a:t>identity </a:t>
            </a:r>
            <a:r>
              <a:rPr lang="en-US" altLang="ko-KR" sz="2000" i="1" dirty="0" smtClean="0">
                <a:solidFill>
                  <a:srgbClr val="0000FF"/>
                </a:solidFill>
                <a:hlinkClick r:id="rId6" tooltip="Identity element"/>
              </a:rPr>
              <a:t>elements</a:t>
            </a:r>
            <a:endParaRPr lang="en-US" altLang="ko-KR" sz="2000" i="1" dirty="0" smtClean="0">
              <a:solidFill>
                <a:srgbClr val="0000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dirty="0" smtClean="0"/>
              <a:t>There </a:t>
            </a:r>
            <a:r>
              <a:rPr lang="en-US" altLang="ko-KR" b="0" dirty="0"/>
              <a:t>exists an element of </a:t>
            </a:r>
            <a:r>
              <a:rPr lang="en-US" altLang="ko-KR" b="0" i="1" dirty="0"/>
              <a:t>F</a:t>
            </a:r>
            <a:r>
              <a:rPr lang="en-US" altLang="ko-KR" b="0" dirty="0"/>
              <a:t>, called the </a:t>
            </a:r>
            <a:r>
              <a:rPr lang="en-US" altLang="ko-KR" b="0" i="1" dirty="0"/>
              <a:t>additive identity</a:t>
            </a:r>
            <a:r>
              <a:rPr lang="en-US" altLang="ko-KR" b="0" dirty="0"/>
              <a:t> element and denoted by 0, such that for all </a:t>
            </a:r>
            <a:r>
              <a:rPr lang="en-US" altLang="ko-KR" b="0" i="1" dirty="0"/>
              <a:t>a</a:t>
            </a:r>
            <a:r>
              <a:rPr lang="en-US" altLang="ko-KR" b="0" dirty="0"/>
              <a:t> in </a:t>
            </a:r>
            <a:r>
              <a:rPr lang="en-US" altLang="ko-KR" b="0" i="1" dirty="0" err="1"/>
              <a:t>F</a:t>
            </a:r>
            <a:r>
              <a:rPr lang="en-US" altLang="ko-KR" b="0" dirty="0" err="1"/>
              <a:t>,</a:t>
            </a:r>
            <a:r>
              <a:rPr lang="en-US" altLang="ko-KR" b="0" i="1" dirty="0" err="1"/>
              <a:t>a</a:t>
            </a:r>
            <a:r>
              <a:rPr lang="en-US" altLang="ko-KR" b="0" dirty="0"/>
              <a:t> + 0 = </a:t>
            </a:r>
            <a:r>
              <a:rPr lang="en-US" altLang="ko-KR" b="0" i="1" dirty="0"/>
              <a:t>a</a:t>
            </a:r>
            <a:r>
              <a:rPr lang="en-US" altLang="ko-KR" b="0" dirty="0"/>
              <a:t>. Likewise, there is an element, called the </a:t>
            </a:r>
            <a:r>
              <a:rPr lang="en-US" altLang="ko-KR" b="0" i="1" dirty="0"/>
              <a:t>multiplicative identity</a:t>
            </a:r>
            <a:r>
              <a:rPr lang="en-US" altLang="ko-KR" b="0" dirty="0"/>
              <a:t> element and denoted by 1, such that for all </a:t>
            </a:r>
            <a:r>
              <a:rPr lang="en-US" altLang="ko-KR" b="0" i="1" dirty="0"/>
              <a:t>a</a:t>
            </a:r>
            <a:r>
              <a:rPr lang="en-US" altLang="ko-KR" b="0" dirty="0"/>
              <a:t> in </a:t>
            </a:r>
            <a:r>
              <a:rPr lang="en-US" altLang="ko-KR" b="0" i="1" dirty="0"/>
              <a:t>F</a:t>
            </a:r>
            <a:r>
              <a:rPr lang="en-US" altLang="ko-KR" b="0" dirty="0"/>
              <a:t>, </a:t>
            </a:r>
            <a:r>
              <a:rPr lang="en-US" altLang="ko-KR" b="0" i="1" dirty="0"/>
              <a:t>a</a:t>
            </a:r>
            <a:r>
              <a:rPr lang="en-US" altLang="ko-KR" b="0" dirty="0"/>
              <a:t> · 1 = </a:t>
            </a:r>
            <a:r>
              <a:rPr lang="en-US" altLang="ko-KR" b="0" i="1" dirty="0"/>
              <a:t>a</a:t>
            </a:r>
            <a:r>
              <a:rPr lang="en-US" altLang="ko-KR" b="0" dirty="0"/>
              <a:t>. To exclude the </a:t>
            </a:r>
            <a:r>
              <a:rPr lang="en-US" altLang="ko-KR" b="0" dirty="0">
                <a:hlinkClick r:id="rId7" tooltip="Trivial ring"/>
              </a:rPr>
              <a:t>trivial ring</a:t>
            </a:r>
            <a:r>
              <a:rPr lang="en-US" altLang="ko-KR" b="0" dirty="0"/>
              <a:t>, the additive identity and the multiplicative identity are required to be distinct</a:t>
            </a:r>
            <a:r>
              <a:rPr lang="en-US" altLang="ko-KR" b="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srgbClr val="0000FF"/>
                </a:solidFill>
              </a:rPr>
              <a:t>Existence </a:t>
            </a:r>
            <a:r>
              <a:rPr lang="en-US" altLang="ko-KR" sz="2000" dirty="0">
                <a:solidFill>
                  <a:srgbClr val="0000FF"/>
                </a:solidFill>
              </a:rPr>
              <a:t>of </a:t>
            </a:r>
            <a:r>
              <a:rPr lang="en-US" altLang="ko-KR" sz="2000" i="1" dirty="0">
                <a:solidFill>
                  <a:srgbClr val="0000FF"/>
                </a:solidFill>
                <a:hlinkClick r:id="rId8" tooltip="Additive inverse"/>
              </a:rPr>
              <a:t>additive inverses</a:t>
            </a:r>
            <a:r>
              <a:rPr lang="en-US" altLang="ko-KR" sz="2000" dirty="0">
                <a:solidFill>
                  <a:srgbClr val="0000FF"/>
                </a:solidFill>
              </a:rPr>
              <a:t> and </a:t>
            </a:r>
            <a:r>
              <a:rPr lang="en-US" altLang="ko-KR" sz="2000" i="1" dirty="0">
                <a:solidFill>
                  <a:srgbClr val="0000FF"/>
                </a:solidFill>
                <a:hlinkClick r:id="rId9" tooltip="Multiplicative inverse"/>
              </a:rPr>
              <a:t>multiplicative </a:t>
            </a:r>
            <a:r>
              <a:rPr lang="en-US" altLang="ko-KR" sz="2000" i="1" dirty="0" smtClean="0">
                <a:solidFill>
                  <a:srgbClr val="0000FF"/>
                </a:solidFill>
                <a:hlinkClick r:id="rId9" tooltip="Multiplicative inverse"/>
              </a:rPr>
              <a:t>inverses</a:t>
            </a:r>
            <a:endParaRPr lang="en-US" altLang="ko-KR" sz="2000" i="1" dirty="0" smtClean="0">
              <a:solidFill>
                <a:srgbClr val="0000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0" dirty="0" smtClean="0"/>
              <a:t>For </a:t>
            </a:r>
            <a:r>
              <a:rPr lang="en-US" altLang="ko-KR" b="0" dirty="0"/>
              <a:t>every </a:t>
            </a:r>
            <a:r>
              <a:rPr lang="en-US" altLang="ko-KR" b="0" i="1" dirty="0"/>
              <a:t>a</a:t>
            </a:r>
            <a:r>
              <a:rPr lang="en-US" altLang="ko-KR" b="0" dirty="0"/>
              <a:t> in </a:t>
            </a:r>
            <a:r>
              <a:rPr lang="en-US" altLang="ko-KR" b="0" i="1" dirty="0"/>
              <a:t>F</a:t>
            </a:r>
            <a:r>
              <a:rPr lang="en-US" altLang="ko-KR" b="0" dirty="0"/>
              <a:t>, there exists an element −</a:t>
            </a:r>
            <a:r>
              <a:rPr lang="en-US" altLang="ko-KR" b="0" i="1" dirty="0"/>
              <a:t>a</a:t>
            </a:r>
            <a:r>
              <a:rPr lang="en-US" altLang="ko-KR" b="0" dirty="0"/>
              <a:t> in </a:t>
            </a:r>
            <a:r>
              <a:rPr lang="en-US" altLang="ko-KR" b="0" i="1" dirty="0"/>
              <a:t>F</a:t>
            </a:r>
            <a:r>
              <a:rPr lang="en-US" altLang="ko-KR" b="0" dirty="0"/>
              <a:t>, such that </a:t>
            </a:r>
            <a:r>
              <a:rPr lang="en-US" altLang="ko-KR" b="0" i="1" dirty="0"/>
              <a:t>a</a:t>
            </a:r>
            <a:r>
              <a:rPr lang="en-US" altLang="ko-KR" b="0" dirty="0"/>
              <a:t> + (−</a:t>
            </a:r>
            <a:r>
              <a:rPr lang="en-US" altLang="ko-KR" b="0" i="1" dirty="0"/>
              <a:t>a</a:t>
            </a:r>
            <a:r>
              <a:rPr lang="en-US" altLang="ko-KR" b="0" dirty="0"/>
              <a:t>) = 0. Similarly, for any </a:t>
            </a:r>
            <a:r>
              <a:rPr lang="en-US" altLang="ko-KR" b="0" i="1" dirty="0"/>
              <a:t>a</a:t>
            </a:r>
            <a:r>
              <a:rPr lang="en-US" altLang="ko-KR" b="0" dirty="0"/>
              <a:t> in </a:t>
            </a:r>
            <a:r>
              <a:rPr lang="en-US" altLang="ko-KR" b="0" i="1" dirty="0"/>
              <a:t>F</a:t>
            </a:r>
            <a:r>
              <a:rPr lang="en-US" altLang="ko-KR" b="0" dirty="0"/>
              <a:t> other than 0, there exists an element </a:t>
            </a:r>
            <a:r>
              <a:rPr lang="en-US" altLang="ko-KR" b="0" i="1" dirty="0"/>
              <a:t>a</a:t>
            </a:r>
            <a:r>
              <a:rPr lang="en-US" altLang="ko-KR" b="0" baseline="30000" dirty="0"/>
              <a:t>−1</a:t>
            </a:r>
            <a:r>
              <a:rPr lang="en-US" altLang="ko-KR" b="0" dirty="0"/>
              <a:t> in </a:t>
            </a:r>
            <a:r>
              <a:rPr lang="en-US" altLang="ko-KR" b="0" i="1" dirty="0"/>
              <a:t>F</a:t>
            </a:r>
            <a:r>
              <a:rPr lang="en-US" altLang="ko-KR" b="0" dirty="0"/>
              <a:t>, such that </a:t>
            </a:r>
            <a:r>
              <a:rPr lang="en-US" altLang="ko-KR" b="0" i="1" dirty="0"/>
              <a:t>a</a:t>
            </a:r>
            <a:r>
              <a:rPr lang="en-US" altLang="ko-KR" b="0" dirty="0"/>
              <a:t> · </a:t>
            </a:r>
            <a:r>
              <a:rPr lang="en-US" altLang="ko-KR" b="0" i="1" dirty="0"/>
              <a:t>a</a:t>
            </a:r>
            <a:r>
              <a:rPr lang="en-US" altLang="ko-KR" b="0" baseline="30000" dirty="0"/>
              <a:t>−1</a:t>
            </a:r>
            <a:r>
              <a:rPr lang="en-US" altLang="ko-KR" b="0" dirty="0"/>
              <a:t> = 1. (The elements </a:t>
            </a:r>
            <a:r>
              <a:rPr lang="en-US" altLang="ko-KR" b="0" i="1" dirty="0"/>
              <a:t>a</a:t>
            </a:r>
            <a:r>
              <a:rPr lang="en-US" altLang="ko-KR" b="0" dirty="0"/>
              <a:t> + (−</a:t>
            </a:r>
            <a:r>
              <a:rPr lang="en-US" altLang="ko-KR" b="0" i="1" dirty="0"/>
              <a:t>b</a:t>
            </a:r>
            <a:r>
              <a:rPr lang="en-US" altLang="ko-KR" b="0" dirty="0"/>
              <a:t>) and </a:t>
            </a:r>
            <a:r>
              <a:rPr lang="en-US" altLang="ko-KR" b="0" i="1" dirty="0"/>
              <a:t>a</a:t>
            </a:r>
            <a:r>
              <a:rPr lang="en-US" altLang="ko-KR" b="0" dirty="0"/>
              <a:t> · </a:t>
            </a:r>
            <a:r>
              <a:rPr lang="en-US" altLang="ko-KR" b="0" i="1" dirty="0"/>
              <a:t>b</a:t>
            </a:r>
            <a:r>
              <a:rPr lang="en-US" altLang="ko-KR" b="0" baseline="30000" dirty="0"/>
              <a:t>−1</a:t>
            </a:r>
            <a:r>
              <a:rPr lang="en-US" altLang="ko-KR" b="0" dirty="0"/>
              <a:t> are also </a:t>
            </a:r>
            <a:r>
              <a:rPr lang="en-US" altLang="ko-KR" b="0" dirty="0" err="1"/>
              <a:t>denoted</a:t>
            </a:r>
            <a:r>
              <a:rPr lang="en-US" altLang="ko-KR" b="0" i="1" dirty="0" err="1"/>
              <a:t>a</a:t>
            </a:r>
            <a:r>
              <a:rPr lang="en-US" altLang="ko-KR" b="0" dirty="0"/>
              <a:t> − </a:t>
            </a:r>
            <a:r>
              <a:rPr lang="en-US" altLang="ko-KR" b="0" i="1" dirty="0"/>
              <a:t>b</a:t>
            </a:r>
            <a:r>
              <a:rPr lang="en-US" altLang="ko-KR" b="0" dirty="0"/>
              <a:t> and </a:t>
            </a:r>
            <a:r>
              <a:rPr lang="en-US" altLang="ko-KR" b="0" i="1" dirty="0"/>
              <a:t>a</a:t>
            </a:r>
            <a:r>
              <a:rPr lang="en-US" altLang="ko-KR" b="0" dirty="0"/>
              <a:t>/</a:t>
            </a:r>
            <a:r>
              <a:rPr lang="en-US" altLang="ko-KR" b="0" i="1" dirty="0"/>
              <a:t>b</a:t>
            </a:r>
            <a:r>
              <a:rPr lang="en-US" altLang="ko-KR" b="0" dirty="0"/>
              <a:t>, respectively.) In other words, </a:t>
            </a:r>
            <a:r>
              <a:rPr lang="en-US" altLang="ko-KR" b="0" i="1" dirty="0"/>
              <a:t>subtraction</a:t>
            </a:r>
            <a:r>
              <a:rPr lang="en-US" altLang="ko-KR" b="0" dirty="0"/>
              <a:t> and </a:t>
            </a:r>
            <a:r>
              <a:rPr lang="en-US" altLang="ko-KR" b="0" i="1" dirty="0"/>
              <a:t>division</a:t>
            </a:r>
            <a:r>
              <a:rPr lang="en-US" altLang="ko-KR" b="0" dirty="0"/>
              <a:t> operations exist</a:t>
            </a:r>
            <a:r>
              <a:rPr lang="en-US" altLang="ko-KR" b="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i="1" dirty="0" err="1" smtClean="0">
                <a:solidFill>
                  <a:srgbClr val="0000FF"/>
                </a:solidFill>
                <a:hlinkClick r:id="rId10" tooltip="Distributivity"/>
              </a:rPr>
              <a:t>Distributivity</a:t>
            </a:r>
            <a:r>
              <a:rPr lang="en-US" altLang="ko-KR" sz="2000" dirty="0">
                <a:solidFill>
                  <a:srgbClr val="0000FF"/>
                </a:solidFill>
              </a:rPr>
              <a:t> of multiplication over addition</a:t>
            </a:r>
            <a:endParaRPr lang="en-US" altLang="ko-KR" b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3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solidFill>
                  <a:srgbClr val="FF0000"/>
                </a:solidFill>
                <a:hlinkClick r:id="rId2"/>
              </a:rPr>
              <a:t>Finite Field (Abstract Algebra)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916832"/>
            <a:ext cx="9433048" cy="10801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0" dirty="0"/>
              <a:t>A </a:t>
            </a:r>
            <a:r>
              <a:rPr lang="en-US" altLang="ko-KR" sz="2000" dirty="0"/>
              <a:t>finite field</a:t>
            </a:r>
            <a:r>
              <a:rPr lang="en-US" altLang="ko-KR" sz="2000" b="0" dirty="0"/>
              <a:t> or </a:t>
            </a:r>
            <a:r>
              <a:rPr lang="en-US" altLang="ko-KR" sz="2000" dirty="0"/>
              <a:t>Galois field</a:t>
            </a:r>
            <a:r>
              <a:rPr lang="en-US" altLang="ko-KR" sz="2000" b="0" dirty="0"/>
              <a:t> (so-named in honor of </a:t>
            </a:r>
            <a:r>
              <a:rPr lang="en-US" altLang="ko-KR" sz="2000" b="0" dirty="0" err="1">
                <a:hlinkClick r:id="rId3" tooltip="Évariste Galois"/>
              </a:rPr>
              <a:t>Évariste</a:t>
            </a:r>
            <a:r>
              <a:rPr lang="en-US" altLang="ko-KR" sz="2000" b="0" dirty="0">
                <a:hlinkClick r:id="rId3" tooltip="Évariste Galois"/>
              </a:rPr>
              <a:t> Galois</a:t>
            </a:r>
            <a:r>
              <a:rPr lang="en-US" altLang="ko-KR" sz="2000" b="0" dirty="0"/>
              <a:t>) is a </a:t>
            </a:r>
            <a:r>
              <a:rPr lang="en-US" altLang="ko-KR" sz="2000" b="0" dirty="0">
                <a:hlinkClick r:id="rId4" tooltip="Field (mathematics)"/>
              </a:rPr>
              <a:t>field</a:t>
            </a:r>
            <a:r>
              <a:rPr lang="en-US" altLang="ko-KR" sz="2000" b="0" dirty="0"/>
              <a:t> that contains a finite number of </a:t>
            </a:r>
            <a:r>
              <a:rPr lang="en-US" altLang="ko-KR" sz="2000" b="0" dirty="0">
                <a:hlinkClick r:id="rId5" tooltip="Element (mathematics)"/>
              </a:rPr>
              <a:t>elements</a:t>
            </a:r>
            <a:r>
              <a:rPr lang="en-US" altLang="ko-KR" sz="2000" b="0" dirty="0"/>
              <a:t>.</a:t>
            </a:r>
            <a:endParaRPr lang="en-US" altLang="ko-KR" sz="2000" b="0" dirty="0" smtClean="0"/>
          </a:p>
          <a:p>
            <a:pPr marL="0" indent="0">
              <a:buNone/>
            </a:pPr>
            <a:endParaRPr lang="en-US" altLang="ko-KR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19307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Trebuchet MS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59660</TotalTime>
  <Words>409</Words>
  <Application>Microsoft Office PowerPoint</Application>
  <PresentationFormat>A4 용지(210x297mm)</PresentationFormat>
  <Paragraphs>140</Paragraphs>
  <Slides>45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45</vt:i4>
      </vt:variant>
    </vt:vector>
  </HeadingPairs>
  <TitlesOfParts>
    <vt:vector size="59" baseType="lpstr">
      <vt:lpstr>굴림</vt:lpstr>
      <vt:lpstr>돋움</vt:lpstr>
      <vt:lpstr>Arial</vt:lpstr>
      <vt:lpstr>Arial Black</vt:lpstr>
      <vt:lpstr>Arial Rounded MT Bold</vt:lpstr>
      <vt:lpstr>Comic Sans MS</vt:lpstr>
      <vt:lpstr>Lucida Sans Unicode</vt:lpstr>
      <vt:lpstr>Trebuchet MS</vt:lpstr>
      <vt:lpstr>Wingdings</vt:lpstr>
      <vt:lpstr>디자인 사용자 지정</vt:lpstr>
      <vt:lpstr>1_디자인 사용자 지정</vt:lpstr>
      <vt:lpstr>NORMAL</vt:lpstr>
      <vt:lpstr>1_NORMAL</vt:lpstr>
      <vt:lpstr>2_NORMAL</vt:lpstr>
      <vt:lpstr>PowerPoint 프레젠테이션</vt:lpstr>
      <vt:lpstr>Sets of Numbers / Scalars</vt:lpstr>
      <vt:lpstr>Numbers / Scalar</vt:lpstr>
      <vt:lpstr>Operations on a Set</vt:lpstr>
      <vt:lpstr>Group (Abstract Algebra)</vt:lpstr>
      <vt:lpstr>Ring (Abstract Algebra)</vt:lpstr>
      <vt:lpstr>Field (Abstract Algebra)</vt:lpstr>
      <vt:lpstr>Field (Abstract Algebra)</vt:lpstr>
      <vt:lpstr>Finite Field (Abstract Algebra)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J2</dc:creator>
  <cp:lastModifiedBy>software</cp:lastModifiedBy>
  <cp:revision>5544</cp:revision>
  <cp:lastPrinted>2016-08-30T05:52:36Z</cp:lastPrinted>
  <dcterms:created xsi:type="dcterms:W3CDTF">2003-10-06T13:01:17Z</dcterms:created>
  <dcterms:modified xsi:type="dcterms:W3CDTF">2016-08-30T05:53:36Z</dcterms:modified>
</cp:coreProperties>
</file>