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650" r:id="rId2"/>
    <p:sldMasterId id="2147483673" r:id="rId3"/>
    <p:sldMasterId id="2147483689" r:id="rId4"/>
    <p:sldMasterId id="2147483705" r:id="rId5"/>
  </p:sldMasterIdLst>
  <p:notesMasterIdLst>
    <p:notesMasterId r:id="rId23"/>
  </p:notesMasterIdLst>
  <p:handoutMasterIdLst>
    <p:handoutMasterId r:id="rId24"/>
  </p:handoutMasterIdLst>
  <p:sldIdLst>
    <p:sldId id="1092" r:id="rId6"/>
    <p:sldId id="1211" r:id="rId7"/>
    <p:sldId id="1210" r:id="rId8"/>
    <p:sldId id="1169" r:id="rId9"/>
    <p:sldId id="1212" r:id="rId10"/>
    <p:sldId id="1213" r:id="rId11"/>
    <p:sldId id="1214" r:id="rId12"/>
    <p:sldId id="1215" r:id="rId13"/>
    <p:sldId id="1216" r:id="rId14"/>
    <p:sldId id="1217" r:id="rId15"/>
    <p:sldId id="1221" r:id="rId16"/>
    <p:sldId id="1222" r:id="rId17"/>
    <p:sldId id="1223" r:id="rId18"/>
    <p:sldId id="1219" r:id="rId19"/>
    <p:sldId id="1080" r:id="rId20"/>
    <p:sldId id="1220" r:id="rId21"/>
    <p:sldId id="1218" r:id="rId22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Trebuchet MS" pitchFamily="34" charset="0"/>
        <a:ea typeface="돋움" pitchFamily="50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ela Pedroni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C0C0"/>
    <a:srgbClr val="000066"/>
    <a:srgbClr val="CCFF99"/>
    <a:srgbClr val="CCCCFF"/>
    <a:srgbClr val="FF0000"/>
    <a:srgbClr val="33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9306" autoAdjust="0"/>
  </p:normalViewPr>
  <p:slideViewPr>
    <p:cSldViewPr>
      <p:cViewPr>
        <p:scale>
          <a:sx n="91" d="100"/>
          <a:sy n="91" d="100"/>
        </p:scale>
        <p:origin x="-4212" y="-642"/>
      </p:cViewPr>
      <p:guideLst>
        <p:guide orient="horz" pos="709"/>
        <p:guide orient="horz" pos="3974"/>
        <p:guide orient="horz" pos="4319"/>
        <p:guide pos="444"/>
        <p:guide pos="5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106" y="-78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738A7B3-2997-40D8-9046-D105E685CF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2316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4538"/>
            <a:ext cx="537368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3288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4" tIns="45852" rIns="91704" bIns="458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B43AEA6-70FD-43A0-9B15-EAC69834F4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418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1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04" tIns="45852" rIns="91704" bIns="45852" anchor="b"/>
          <a:lstStyle/>
          <a:p>
            <a:pPr algn="r" defTabSz="915988"/>
            <a:fld id="{71DBE086-0331-4FD8-86FC-2620FF851F1A}" type="slidenum">
              <a:rPr lang="en-US" altLang="ko-KR" sz="1200">
                <a:latin typeface="굴림" charset="-127"/>
                <a:ea typeface="굴림" charset="-127"/>
              </a:rPr>
              <a:pPr algn="r" defTabSz="915988"/>
              <a:t>10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04" tIns="45852" rIns="91704" bIns="45852" anchor="b"/>
          <a:lstStyle/>
          <a:p>
            <a:pPr algn="r" defTabSz="915988"/>
            <a:fld id="{71DBE086-0331-4FD8-86FC-2620FF851F1A}" type="slidenum">
              <a:rPr lang="en-US" altLang="ko-KR" sz="1200">
                <a:latin typeface="굴림" charset="-127"/>
                <a:ea typeface="굴림" charset="-127"/>
              </a:rPr>
              <a:pPr algn="r" defTabSz="915988"/>
              <a:t>11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04" tIns="45852" rIns="91704" bIns="45852" anchor="b"/>
          <a:lstStyle/>
          <a:p>
            <a:pPr algn="r" defTabSz="915988"/>
            <a:fld id="{71DBE086-0331-4FD8-86FC-2620FF851F1A}" type="slidenum">
              <a:rPr lang="en-US" altLang="ko-KR" sz="1200">
                <a:latin typeface="굴림" charset="-127"/>
                <a:ea typeface="굴림" charset="-127"/>
              </a:rPr>
              <a:pPr algn="r" defTabSz="915988"/>
              <a:t>12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04" tIns="45852" rIns="91704" bIns="45852" anchor="b"/>
          <a:lstStyle/>
          <a:p>
            <a:pPr algn="r" defTabSz="915988"/>
            <a:fld id="{71DBE086-0331-4FD8-86FC-2620FF851F1A}" type="slidenum">
              <a:rPr lang="en-US" altLang="ko-KR" sz="1200">
                <a:latin typeface="굴림" charset="-127"/>
                <a:ea typeface="굴림" charset="-127"/>
              </a:rPr>
              <a:pPr algn="r" defTabSz="915988"/>
              <a:t>13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7BDEE-B96B-4745-9369-C487A45D1935}" type="slidenum">
              <a:rPr lang="en-US" altLang="ko-KR" smtClean="0">
                <a:latin typeface="굴림" charset="-127"/>
                <a:ea typeface="굴림" charset="-127"/>
              </a:rPr>
              <a:pPr/>
              <a:t>14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04" tIns="45852" rIns="91704" bIns="45852" anchor="b"/>
          <a:lstStyle/>
          <a:p>
            <a:pPr algn="r" defTabSz="915988"/>
            <a:fld id="{71DBE086-0331-4FD8-86FC-2620FF851F1A}" type="slidenum">
              <a:rPr lang="en-US" altLang="ko-KR" sz="1200">
                <a:latin typeface="굴림" charset="-127"/>
                <a:ea typeface="굴림" charset="-127"/>
              </a:rPr>
              <a:pPr algn="r" defTabSz="915988"/>
              <a:t>15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04" tIns="45852" rIns="91704" bIns="45852" anchor="b"/>
          <a:lstStyle/>
          <a:p>
            <a:pPr algn="r" defTabSz="915988"/>
            <a:fld id="{71DBE086-0331-4FD8-86FC-2620FF851F1A}" type="slidenum">
              <a:rPr lang="en-US" altLang="ko-KR" sz="1200">
                <a:latin typeface="굴림" charset="-127"/>
                <a:ea typeface="굴림" charset="-127"/>
              </a:rPr>
              <a:pPr algn="r" defTabSz="915988"/>
              <a:t>16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2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3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4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5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0ECFE-2014-4D8C-90F5-9BE0C90EE206}" type="slidenum">
              <a:rPr lang="en-US" altLang="ko-KR" smtClean="0">
                <a:latin typeface="굴림" charset="-127"/>
                <a:ea typeface="굴림" charset="-127"/>
              </a:rPr>
              <a:pPr/>
              <a:t>6</a:t>
            </a:fld>
            <a:endParaRPr lang="en-US" altLang="ko-KR" smtClean="0">
              <a:latin typeface="굴림" charset="-127"/>
              <a:ea typeface="굴림" charset="-127"/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04" tIns="45852" rIns="91704" bIns="45852" anchor="b"/>
          <a:lstStyle/>
          <a:p>
            <a:pPr algn="r" defTabSz="915988"/>
            <a:fld id="{71DBE086-0331-4FD8-86FC-2620FF851F1A}" type="slidenum">
              <a:rPr lang="en-US" altLang="ko-KR" sz="1200">
                <a:latin typeface="굴림" charset="-127"/>
                <a:ea typeface="굴림" charset="-127"/>
              </a:rPr>
              <a:pPr algn="r" defTabSz="915988"/>
              <a:t>7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04" tIns="45852" rIns="91704" bIns="45852" anchor="b"/>
          <a:lstStyle/>
          <a:p>
            <a:pPr algn="r" defTabSz="915988"/>
            <a:fld id="{71DBE086-0331-4FD8-86FC-2620FF851F1A}" type="slidenum">
              <a:rPr lang="en-US" altLang="ko-KR" sz="1200">
                <a:latin typeface="굴림" charset="-127"/>
                <a:ea typeface="굴림" charset="-127"/>
              </a:rPr>
              <a:pPr algn="r" defTabSz="915988"/>
              <a:t>8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04" tIns="45852" rIns="91704" bIns="45852" anchor="b"/>
          <a:lstStyle/>
          <a:p>
            <a:pPr algn="r" defTabSz="915988"/>
            <a:fld id="{71DBE086-0331-4FD8-86FC-2620FF851F1A}" type="slidenum">
              <a:rPr lang="en-US" altLang="ko-KR" sz="1200">
                <a:latin typeface="굴림" charset="-127"/>
                <a:ea typeface="굴림" charset="-127"/>
              </a:rPr>
              <a:pPr algn="r" defTabSz="915988"/>
              <a:t>9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1229" y="131763"/>
            <a:ext cx="2371725" cy="1281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41291" y="131763"/>
            <a:ext cx="6967537" cy="1281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1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906469"/>
            <a:ext cx="4567237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906469"/>
            <a:ext cx="4568825" cy="547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4875" y="147638"/>
            <a:ext cx="2378075" cy="6234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7475" y="147638"/>
            <a:ext cx="6985000" cy="6234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2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5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4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6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1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1" y="1268420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8" y="1268420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8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20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93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4491" y="620713"/>
            <a:ext cx="4567237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64128" y="620713"/>
            <a:ext cx="4568825" cy="792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3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5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40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9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9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40" y="1268418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7" y="1268418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7" y="160341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8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9"/>
            <a:ext cx="8604117" cy="435655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defRPr/>
            </a:lvl2pPr>
            <a:lvl3pPr>
              <a:buFont typeface="Arial" pitchFamily="34" charset="0"/>
              <a:buChar char="•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321" y="1100138"/>
            <a:ext cx="4572927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1347" y="1100138"/>
            <a:ext cx="4572926" cy="542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3638" y="115888"/>
            <a:ext cx="2340636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008" y="115888"/>
            <a:ext cx="6858529" cy="640715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8" y="115888"/>
            <a:ext cx="8604117" cy="6969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3321" y="1100138"/>
            <a:ext cx="9310952" cy="54229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4337" y="1268414"/>
            <a:ext cx="448005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9494" y="1268414"/>
            <a:ext cx="4481777" cy="5113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55" y="160339"/>
            <a:ext cx="8796735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94337" y="1268414"/>
            <a:ext cx="9126934" cy="51133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499" y="273056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1288" y="131763"/>
            <a:ext cx="7043737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620713"/>
            <a:ext cx="9288462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130175" y="558800"/>
            <a:ext cx="9447213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554538" y="6488113"/>
            <a:ext cx="62869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93663" indent="-93663">
              <a:defRPr/>
            </a:pPr>
            <a:fld id="{CC469BB1-DE07-4080-BE13-8C9DF04F5CAA}" type="slidenum">
              <a:rPr lang="en-US" altLang="ko-KR" sz="1100">
                <a:latin typeface="Arial" pitchFamily="34" charset="0"/>
              </a:rPr>
              <a:pPr marL="93663" indent="-93663">
                <a:defRPr/>
              </a:pPr>
              <a:t>‹#›</a:t>
            </a:fld>
            <a:r>
              <a:rPr lang="en-US" altLang="ko-KR" sz="1100" dirty="0">
                <a:latin typeface="Arial" pitchFamily="34" charset="0"/>
              </a:rPr>
              <a:t> </a:t>
            </a:r>
            <a:r>
              <a:rPr lang="en-US" altLang="ko-KR" sz="1100" dirty="0" smtClean="0">
                <a:latin typeface="Arial" pitchFamily="34" charset="0"/>
              </a:rPr>
              <a:t>/ 13</a:t>
            </a:r>
            <a:endParaRPr lang="en-US" altLang="ko-KR" sz="1100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5" r:id="rId2"/>
    <p:sldLayoutId id="2147483714" r:id="rId3"/>
    <p:sldLayoutId id="2147483713" r:id="rId4"/>
    <p:sldLayoutId id="2147483712" r:id="rId5"/>
    <p:sldLayoutId id="2147483711" r:id="rId6"/>
    <p:sldLayoutId id="2147483710" r:id="rId7"/>
    <p:sldLayoutId id="2147483709" r:id="rId8"/>
    <p:sldLayoutId id="2147483708" r:id="rId9"/>
    <p:sldLayoutId id="2147483707" r:id="rId10"/>
    <p:sldLayoutId id="2147483706" r:id="rId11"/>
  </p:sldLayoutIdLst>
  <p:txStyles>
    <p:titleStyle>
      <a:lvl1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+mj-lt"/>
          <a:ea typeface="+mj-ea"/>
          <a:cs typeface="+mj-cs"/>
        </a:defRPr>
      </a:lvl1pPr>
      <a:lvl2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2pPr>
      <a:lvl3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3pPr>
      <a:lvl4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4pPr>
      <a:lvl5pPr marL="457200" indent="-457200"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5pPr>
      <a:lvl6pPr marL="9144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6pPr>
      <a:lvl7pPr marL="13716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7pPr>
      <a:lvl8pPr marL="18288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8pPr>
      <a:lvl9pPr marL="2286000" indent="-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Trebuchet MS" pitchFamily="34" charset="0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latin typeface="+mn-lt"/>
          <a:ea typeface="+mn-ea"/>
        </a:defRPr>
      </a:lvl2pPr>
      <a:lvl3pPr marL="1181100" indent="-2667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defRPr kumimoji="1" sz="12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906463"/>
            <a:ext cx="9288462" cy="547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3161091" name="Rectangle 3"/>
          <p:cNvSpPr>
            <a:spLocks noChangeArrowheads="1"/>
          </p:cNvSpPr>
          <p:nvPr/>
        </p:nvSpPr>
        <p:spPr bwMode="auto">
          <a:xfrm>
            <a:off x="4640263" y="6591300"/>
            <a:ext cx="6254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5" rIns="91432" bIns="45715">
            <a:spAutoFit/>
          </a:bodyPr>
          <a:lstStyle/>
          <a:p>
            <a:pPr algn="ctr">
              <a:defRPr/>
            </a:pPr>
            <a:fld id="{7685E3AF-A40A-447F-87B2-C7B615703A44}" type="slidenum">
              <a:rPr lang="en-US" altLang="ko-KR" sz="1100"/>
              <a:pPr algn="ctr">
                <a:defRPr/>
              </a:pPr>
              <a:t>‹#›</a:t>
            </a:fld>
            <a:r>
              <a:rPr lang="en-US" altLang="ko-KR" sz="1100"/>
              <a:t>/ 22</a:t>
            </a:r>
          </a:p>
        </p:txBody>
      </p:sp>
      <p:sp>
        <p:nvSpPr>
          <p:cNvPr id="3161092" name="Line 4"/>
          <p:cNvSpPr>
            <a:spLocks noChangeShapeType="1"/>
          </p:cNvSpPr>
          <p:nvPr/>
        </p:nv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147638"/>
            <a:ext cx="539273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5" rIns="91432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130000"/>
        </a:lnSpc>
        <a:spcBef>
          <a:spcPct val="120000"/>
        </a:spcBef>
        <a:spcAft>
          <a:spcPct val="0"/>
        </a:spcAft>
        <a:buFont typeface="Wingdings" pitchFamily="2" charset="2"/>
        <a:buChar char="q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40000"/>
        </a:spcBef>
        <a:spcAft>
          <a:spcPct val="0"/>
        </a:spcAft>
        <a:buFont typeface="Wingdings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3018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6930326-FB70-4BB6-AFB2-A5357A3E1D0E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25607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DB0AB393-D370-42CC-9D07-D49BE679BA5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41991" name="Picture 1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15888"/>
            <a:ext cx="87947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9875" y="877888"/>
            <a:ext cx="9310688" cy="564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580039" name="Rectangle 7"/>
          <p:cNvSpPr>
            <a:spLocks noChangeArrowheads="1"/>
          </p:cNvSpPr>
          <p:nvPr/>
        </p:nvSpPr>
        <p:spPr bwMode="auto">
          <a:xfrm>
            <a:off x="5030788" y="4724400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580045" name="Line 13"/>
          <p:cNvSpPr>
            <a:spLocks noChangeShapeType="1"/>
          </p:cNvSpPr>
          <p:nvPr/>
        </p:nvSpPr>
        <p:spPr bwMode="auto">
          <a:xfrm flipV="1">
            <a:off x="269875" y="609600"/>
            <a:ext cx="7799388" cy="0"/>
          </a:xfrm>
          <a:prstGeom prst="line">
            <a:avLst/>
          </a:prstGeom>
          <a:noFill/>
          <a:ln w="3175">
            <a:solidFill>
              <a:srgbClr val="00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363075" y="6550025"/>
            <a:ext cx="54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FD404AB-6C4D-498C-9CC0-C0ED1673F4E5}" type="slidenum">
              <a:rPr lang="en-US">
                <a:latin typeface="Arial" pitchFamily="34" charset="0"/>
              </a:rPr>
              <a:pPr algn="r"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  <p:pic>
        <p:nvPicPr>
          <p:cNvPr id="58375" name="Picture 1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9517063" y="122238"/>
            <a:ext cx="225425" cy="231775"/>
          </a:xfrm>
          <a:prstGeom prst="rect">
            <a:avLst/>
          </a:prstGeom>
          <a:noFill/>
          <a:ln w="19050" algn="ctr">
            <a:noFill/>
            <a:miter lim="800000"/>
            <a:headEnd type="none" w="lg" len="lg"/>
            <a:tailEnd type="none" w="lg" len="lg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Rounded MT Bold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defRPr sz="2400">
          <a:solidFill>
            <a:srgbClr val="3333FF"/>
          </a:solidFill>
          <a:latin typeface="+mn-lt"/>
          <a:ea typeface="+mn-ea"/>
          <a:cs typeface="+mn-cs"/>
        </a:defRPr>
      </a:lvl1pPr>
      <a:lvl2pPr marL="896938" indent="-360363" algn="l" rtl="0" eaLnBrk="0" fontAlgn="base" hangingPunct="0">
        <a:spcBef>
          <a:spcPct val="20000"/>
        </a:spcBef>
        <a:spcAft>
          <a:spcPct val="0"/>
        </a:spcAft>
        <a:buClr>
          <a:srgbClr val="8B0000"/>
        </a:buClr>
        <a:buFont typeface="Wingdings" pitchFamily="2" charset="2"/>
        <a:buChar char="Ø"/>
        <a:defRPr sz="2400">
          <a:solidFill>
            <a:srgbClr val="3333FF"/>
          </a:solidFill>
          <a:latin typeface="+mn-lt"/>
          <a:cs typeface="+mn-cs"/>
        </a:defRPr>
      </a:lvl2pPr>
      <a:lvl3pPr marL="130492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4pPr>
      <a:lvl5pPr marL="21209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rgbClr val="3333FF"/>
          </a:solidFill>
          <a:latin typeface="+mn-lt"/>
          <a:cs typeface="+mn-cs"/>
        </a:defRPr>
      </a:lvl5pPr>
      <a:lvl6pPr marL="25781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6pPr>
      <a:lvl7pPr marL="30353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7pPr>
      <a:lvl8pPr marL="34925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8pPr>
      <a:lvl9pPr marL="3949700" indent="-228600" algn="l" rtl="0" fontAlgn="base">
        <a:spcBef>
          <a:spcPct val="20000"/>
        </a:spcBef>
        <a:spcAft>
          <a:spcPct val="0"/>
        </a:spcAft>
        <a:buFont typeface="Wingdings" pitchFamily="2" charset="2"/>
        <a:defRPr>
          <a:solidFill>
            <a:srgbClr val="3333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nryu@hanyang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ndom_processes" TargetMode="External"/><Relationship Id="rId13" Type="http://schemas.openxmlformats.org/officeDocument/2006/relationships/hyperlink" Target="http://en.wikipedia.org/wiki/Abstract_algebra" TargetMode="External"/><Relationship Id="rId3" Type="http://schemas.openxmlformats.org/officeDocument/2006/relationships/hyperlink" Target="http://en.wikipedia.org/wiki/Calculus" TargetMode="External"/><Relationship Id="rId7" Type="http://schemas.openxmlformats.org/officeDocument/2006/relationships/hyperlink" Target="http://en.wikipedia.org/wiki/Random_variable" TargetMode="External"/><Relationship Id="rId12" Type="http://schemas.openxmlformats.org/officeDocument/2006/relationships/hyperlink" Target="http://en.wikipedia.org/wiki/Arithmet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en.wikipedia.org/wiki/Statistics" TargetMode="External"/><Relationship Id="rId11" Type="http://schemas.openxmlformats.org/officeDocument/2006/relationships/hyperlink" Target="http://en.wikipedia.org/wiki/Algebra" TargetMode="External"/><Relationship Id="rId5" Type="http://schemas.openxmlformats.org/officeDocument/2006/relationships/hyperlink" Target="http://en.wikipedia.org/wiki/Probability" TargetMode="External"/><Relationship Id="rId15" Type="http://schemas.openxmlformats.org/officeDocument/2006/relationships/hyperlink" Target="http://en.wikipedia.org/wiki/Lists_of_mathematics_topics" TargetMode="External"/><Relationship Id="rId10" Type="http://schemas.openxmlformats.org/officeDocument/2006/relationships/hyperlink" Target="http://en.wikipedia.org/wiki/Linear_algebra" TargetMode="External"/><Relationship Id="rId4" Type="http://schemas.openxmlformats.org/officeDocument/2006/relationships/hyperlink" Target="http://en.wikipedia.org/wiki/Probability_and_statistics" TargetMode="External"/><Relationship Id="rId9" Type="http://schemas.openxmlformats.org/officeDocument/2006/relationships/hyperlink" Target="http://en.wikipedia.org/wiki/Discrete_mathematics" TargetMode="External"/><Relationship Id="rId14" Type="http://schemas.openxmlformats.org/officeDocument/2006/relationships/hyperlink" Target="http://en.wikipedia.org/wiki/Mathematic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atrix_(mathematics)" TargetMode="External"/><Relationship Id="rId13" Type="http://schemas.openxmlformats.org/officeDocument/2006/relationships/hyperlink" Target="http://en.wikipedia.org/wiki/Engineering" TargetMode="External"/><Relationship Id="rId18" Type="http://schemas.openxmlformats.org/officeDocument/2006/relationships/hyperlink" Target="http://en.wikipedia.org/wiki/Social_sciences" TargetMode="External"/><Relationship Id="rId3" Type="http://schemas.openxmlformats.org/officeDocument/2006/relationships/hyperlink" Target="http://en.wikipedia.org/wiki/Mathematics" TargetMode="External"/><Relationship Id="rId7" Type="http://schemas.openxmlformats.org/officeDocument/2006/relationships/hyperlink" Target="http://en.wikipedia.org/wiki/System_of_linear_equations" TargetMode="External"/><Relationship Id="rId12" Type="http://schemas.openxmlformats.org/officeDocument/2006/relationships/hyperlink" Target="http://en.wikipedia.org/wiki/Analytic_geometry" TargetMode="External"/><Relationship Id="rId17" Type="http://schemas.openxmlformats.org/officeDocument/2006/relationships/hyperlink" Target="http://en.wikipedia.org/wiki/Computer_animation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://en.wikipedia.org/wiki/Computer_science" TargetMode="External"/><Relationship Id="rId20" Type="http://schemas.openxmlformats.org/officeDocument/2006/relationships/hyperlink" Target="http://en.wikipedia.org/wiki/Mathematical_model" TargetMode="Externa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en.wikipedia.org/wiki/Linear_map" TargetMode="External"/><Relationship Id="rId11" Type="http://schemas.openxmlformats.org/officeDocument/2006/relationships/hyperlink" Target="http://en.wikipedia.org/wiki/Differential_equations" TargetMode="External"/><Relationship Id="rId5" Type="http://schemas.openxmlformats.org/officeDocument/2006/relationships/hyperlink" Target="http://en.wikipedia.org/wiki/Countably_infinite" TargetMode="External"/><Relationship Id="rId15" Type="http://schemas.openxmlformats.org/officeDocument/2006/relationships/hyperlink" Target="http://en.wikipedia.org/wiki/Natural_science" TargetMode="External"/><Relationship Id="rId10" Type="http://schemas.openxmlformats.org/officeDocument/2006/relationships/hyperlink" Target="http://en.wikipedia.org/wiki/Functional_analysis" TargetMode="External"/><Relationship Id="rId19" Type="http://schemas.openxmlformats.org/officeDocument/2006/relationships/hyperlink" Target="http://en.wikipedia.org/wiki/Economics" TargetMode="External"/><Relationship Id="rId4" Type="http://schemas.openxmlformats.org/officeDocument/2006/relationships/hyperlink" Target="http://en.wikipedia.org/wiki/Vector_space" TargetMode="External"/><Relationship Id="rId9" Type="http://schemas.openxmlformats.org/officeDocument/2006/relationships/hyperlink" Target="http://en.wikipedia.org/wiki/Abstract_algebra" TargetMode="External"/><Relationship Id="rId14" Type="http://schemas.openxmlformats.org/officeDocument/2006/relationships/hyperlink" Target="http://en.wikipedia.org/wiki/Phys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ChangeArrowheads="1"/>
          </p:cNvSpPr>
          <p:nvPr/>
        </p:nvSpPr>
        <p:spPr bwMode="auto">
          <a:xfrm>
            <a:off x="890627" y="260648"/>
            <a:ext cx="8562968" cy="67405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93663" indent="-93663" algn="ctr"/>
            <a:endParaRPr lang="ko-KR" altLang="ko-KR" b="1"/>
          </a:p>
        </p:txBody>
      </p:sp>
      <p:sp>
        <p:nvSpPr>
          <p:cNvPr id="76802" name="AutoShape 7"/>
          <p:cNvSpPr>
            <a:spLocks noChangeArrowheads="1"/>
          </p:cNvSpPr>
          <p:nvPr/>
        </p:nvSpPr>
        <p:spPr bwMode="auto">
          <a:xfrm>
            <a:off x="2881297" y="1259661"/>
            <a:ext cx="6500858" cy="1376362"/>
          </a:xfrm>
          <a:prstGeom prst="roundRect">
            <a:avLst>
              <a:gd name="adj" fmla="val 19671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800" dirty="0" smtClean="0">
                <a:latin typeface="Lucida Sans Unicode" pitchFamily="34" charset="0"/>
              </a:rPr>
              <a:t>MAT203: Linear Algebra</a:t>
            </a:r>
            <a:endParaRPr lang="en-US" altLang="ko-KR" sz="3600" dirty="0">
              <a:latin typeface="Lucida Sans Unicode" pitchFamily="34" charset="0"/>
            </a:endParaRPr>
          </a:p>
        </p:txBody>
      </p:sp>
      <p:sp>
        <p:nvSpPr>
          <p:cNvPr id="76803" name="Rectangle 10"/>
          <p:cNvSpPr>
            <a:spLocks noChangeArrowheads="1"/>
          </p:cNvSpPr>
          <p:nvPr/>
        </p:nvSpPr>
        <p:spPr bwMode="auto">
          <a:xfrm>
            <a:off x="2881297" y="4868863"/>
            <a:ext cx="6572297" cy="104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ko-KR" sz="1600" b="1" dirty="0">
                <a:latin typeface="Lucida Sans Unicode" pitchFamily="34" charset="0"/>
              </a:rPr>
              <a:t>In </a:t>
            </a:r>
            <a:r>
              <a:rPr lang="en-US" altLang="ko-KR" sz="1600" b="1" dirty="0" err="1">
                <a:latin typeface="Lucida Sans Unicode" pitchFamily="34" charset="0"/>
              </a:rPr>
              <a:t>Ryu</a:t>
            </a:r>
            <a:endParaRPr lang="en-US" altLang="ko-KR" sz="1600" b="1" dirty="0">
              <a:latin typeface="Lucida Sans Unicode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altLang="ko-KR" sz="1600" b="1" dirty="0" smtClean="0">
                <a:latin typeface="Lucida Sans Unicode" pitchFamily="34" charset="0"/>
              </a:rPr>
              <a:t>September</a:t>
            </a:r>
            <a:r>
              <a:rPr lang="ko-KR" altLang="en-US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dirty="0" smtClean="0">
                <a:latin typeface="Lucida Sans Unicode" pitchFamily="34" charset="0"/>
              </a:rPr>
              <a:t> </a:t>
            </a:r>
            <a:r>
              <a:rPr lang="en-US" altLang="ko-KR" sz="1600" b="1" dirty="0" smtClean="0">
                <a:latin typeface="Lucida Sans Unicode" pitchFamily="34" charset="0"/>
              </a:rPr>
              <a:t>2, 2015</a:t>
            </a:r>
            <a:endParaRPr lang="en-US" altLang="ko-KR" sz="1600" b="1" dirty="0">
              <a:latin typeface="Lucida Sans Unicode" pitchFamily="34" charset="0"/>
            </a:endParaRPr>
          </a:p>
        </p:txBody>
      </p:sp>
      <p:pic>
        <p:nvPicPr>
          <p:cNvPr id="76804" name="Picture 5" descr="software-updates-header-image"/>
          <p:cNvPicPr>
            <a:picLocks noChangeAspect="1" noChangeArrowheads="1"/>
          </p:cNvPicPr>
          <p:nvPr/>
        </p:nvPicPr>
        <p:blipFill>
          <a:blip r:embed="rId2"/>
          <a:srcRect r="41177"/>
          <a:stretch>
            <a:fillRect/>
          </a:stretch>
        </p:blipFill>
        <p:spPr bwMode="auto">
          <a:xfrm>
            <a:off x="128588" y="117475"/>
            <a:ext cx="251301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128588" y="3121025"/>
            <a:ext cx="2508250" cy="3602038"/>
          </a:xfrm>
          <a:prstGeom prst="rect">
            <a:avLst/>
          </a:prstGeom>
          <a:solidFill>
            <a:srgbClr val="000066"/>
          </a:solidFill>
          <a:ln w="9525" algn="ctr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649538" y="6164263"/>
            <a:ext cx="7105650" cy="565150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684309" y="1700808"/>
            <a:ext cx="887389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2000" dirty="0"/>
              <a:t>This course covers </a:t>
            </a:r>
            <a:r>
              <a:rPr lang="en-US" altLang="ko-KR" sz="2000" dirty="0">
                <a:solidFill>
                  <a:srgbClr val="0000FF"/>
                </a:solidFill>
              </a:rPr>
              <a:t>matrix theory </a:t>
            </a:r>
            <a:r>
              <a:rPr lang="en-US" altLang="ko-KR" sz="2000" dirty="0"/>
              <a:t>and </a:t>
            </a:r>
            <a:r>
              <a:rPr lang="en-US" altLang="ko-KR" sz="2000" dirty="0">
                <a:solidFill>
                  <a:srgbClr val="0000FF"/>
                </a:solidFill>
              </a:rPr>
              <a:t>linear algebra</a:t>
            </a:r>
            <a:r>
              <a:rPr lang="en-US" altLang="ko-KR" sz="2000" dirty="0"/>
              <a:t>, emphasizing topics useful in other disciplines. </a:t>
            </a:r>
            <a:endParaRPr lang="en-US" altLang="ko-KR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2000" dirty="0" smtClean="0"/>
              <a:t>Linear </a:t>
            </a:r>
            <a:r>
              <a:rPr lang="en-US" altLang="ko-KR" sz="2000" dirty="0"/>
              <a:t>algebra is a branch of mathematics that studies </a:t>
            </a:r>
            <a:r>
              <a:rPr lang="en-US" altLang="ko-KR" sz="2000" dirty="0">
                <a:solidFill>
                  <a:srgbClr val="0000FF"/>
                </a:solidFill>
              </a:rPr>
              <a:t>systems of linear equations</a:t>
            </a:r>
            <a:r>
              <a:rPr lang="en-US" altLang="ko-KR" sz="2000" dirty="0"/>
              <a:t> and the </a:t>
            </a:r>
            <a:r>
              <a:rPr lang="en-US" altLang="ko-KR" sz="2000" dirty="0">
                <a:solidFill>
                  <a:srgbClr val="0000FF"/>
                </a:solidFill>
              </a:rPr>
              <a:t>properties of matrices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2000" dirty="0" smtClean="0"/>
              <a:t>The </a:t>
            </a:r>
            <a:r>
              <a:rPr lang="en-US" altLang="ko-KR" sz="2000" dirty="0"/>
              <a:t>concepts of linear algebra are extremely useful in physics, economics and social sciences, natural sciences, and engineering. </a:t>
            </a:r>
            <a:endParaRPr lang="en-US" altLang="ko-KR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2000" dirty="0" smtClean="0"/>
              <a:t>Due </a:t>
            </a:r>
            <a:r>
              <a:rPr lang="en-US" altLang="ko-KR" sz="2000" dirty="0"/>
              <a:t>to its broad range of applications, linear algebra is </a:t>
            </a:r>
            <a:r>
              <a:rPr lang="en-US" altLang="ko-KR" sz="2000" dirty="0">
                <a:solidFill>
                  <a:srgbClr val="0000FF"/>
                </a:solidFill>
              </a:rPr>
              <a:t>one of the most widely taught subjects in college-level mathematics </a:t>
            </a:r>
            <a:r>
              <a:rPr lang="en-US" altLang="ko-KR" sz="2000" dirty="0"/>
              <a:t>(and increasingly in high school).</a:t>
            </a:r>
            <a:endParaRPr lang="en-US" altLang="ko-KR" sz="1800" dirty="0"/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41288" y="131763"/>
            <a:ext cx="848412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 smtClean="0">
                <a:solidFill>
                  <a:srgbClr val="0000FF"/>
                </a:solidFill>
                <a:latin typeface="Arial" charset="0"/>
              </a:rPr>
              <a:t>Course Overview of MAT203</a:t>
            </a:r>
            <a:r>
              <a:rPr lang="en-US" altLang="ko-KR" sz="2400" b="1" dirty="0">
                <a:solidFill>
                  <a:srgbClr val="0000FF"/>
                </a:solidFill>
                <a:latin typeface="Arial" charset="0"/>
              </a:rPr>
              <a:t>: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4803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920552" y="1052736"/>
            <a:ext cx="7992888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solidFill>
                  <a:srgbClr val="0000FF"/>
                </a:solidFill>
              </a:rPr>
              <a:t>Who are you?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8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 mathematician.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an engineer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 computer scientist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 software engineer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 data scientist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US" altLang="ko-KR" sz="1800" dirty="0" smtClean="0"/>
          </a:p>
          <a:p>
            <a:endParaRPr lang="en-US" altLang="ko-KR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solidFill>
                  <a:srgbClr val="0000FF"/>
                </a:solidFill>
              </a:rPr>
              <a:t>Linear Algebra </a:t>
            </a:r>
            <a:r>
              <a:rPr lang="en-US" altLang="ko-KR" sz="1800" dirty="0" smtClean="0"/>
              <a:t>is the mathematical branch which is heavily used in real world,  much more than </a:t>
            </a:r>
            <a:r>
              <a:rPr lang="en-US" altLang="ko-KR" sz="1800" dirty="0" smtClean="0">
                <a:solidFill>
                  <a:srgbClr val="0000FF"/>
                </a:solidFill>
              </a:rPr>
              <a:t>Calculus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solidFill>
                  <a:srgbClr val="0000FF"/>
                </a:solidFill>
              </a:rPr>
              <a:t>Probability and Statistics </a:t>
            </a:r>
            <a:r>
              <a:rPr lang="en-US" altLang="ko-KR" sz="1800" dirty="0" smtClean="0"/>
              <a:t>are widely used in many areas of 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How about </a:t>
            </a:r>
            <a:r>
              <a:rPr lang="en-US" altLang="ko-KR" sz="1800" dirty="0" smtClean="0">
                <a:solidFill>
                  <a:srgbClr val="0000FF"/>
                </a:solidFill>
              </a:rPr>
              <a:t>Discrete Mathematics </a:t>
            </a:r>
            <a:r>
              <a:rPr lang="en-US" altLang="ko-KR" sz="1800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solidFill>
                  <a:srgbClr val="0000FF"/>
                </a:solidFill>
              </a:rPr>
              <a:t>Finite Automata and Computational Theory?</a:t>
            </a:r>
            <a:endParaRPr lang="en-US" altLang="ko-KR" sz="1800" dirty="0">
              <a:solidFill>
                <a:srgbClr val="0000FF"/>
              </a:solidFill>
            </a:endParaRPr>
          </a:p>
          <a:p>
            <a:endParaRPr lang="en-US" altLang="ko-KR" sz="2000" dirty="0" smtClean="0"/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41288" y="131763"/>
            <a:ext cx="848412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 smtClean="0">
                <a:solidFill>
                  <a:srgbClr val="0000FF"/>
                </a:solidFill>
                <a:latin typeface="Arial" charset="0"/>
              </a:rPr>
              <a:t>Why</a:t>
            </a:r>
            <a:r>
              <a:rPr lang="en-US" altLang="ko-KR" sz="2400" b="1" dirty="0" smtClean="0">
                <a:solidFill>
                  <a:srgbClr val="0000FF"/>
                </a:solidFill>
                <a:latin typeface="Arial" charset="0"/>
              </a:rPr>
              <a:t> do we learn Linear Algebra?</a:t>
            </a:r>
            <a:endParaRPr lang="en-US" altLang="ko-KR" sz="2400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920552" y="1936032"/>
            <a:ext cx="799288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solidFill>
                  <a:srgbClr val="0000FF"/>
                </a:solidFill>
              </a:rPr>
              <a:t>Who are you?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8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 mathematician.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an engineer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 computer scientist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 software engineer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To be a data scientist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solidFill>
                  <a:srgbClr val="0000FF"/>
                </a:solidFill>
              </a:rPr>
              <a:t>Linear Algebra </a:t>
            </a:r>
            <a:r>
              <a:rPr lang="en-US" altLang="ko-KR" sz="1800" dirty="0" smtClean="0"/>
              <a:t>is the mathematical branch which is heavily used in real world,  much more than </a:t>
            </a:r>
            <a:r>
              <a:rPr lang="en-US" altLang="ko-KR" sz="1800" dirty="0" smtClean="0">
                <a:solidFill>
                  <a:srgbClr val="0000FF"/>
                </a:solidFill>
              </a:rPr>
              <a:t>Calculus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solidFill>
                  <a:srgbClr val="0000FF"/>
                </a:solidFill>
              </a:rPr>
              <a:t>Probability and Statistics </a:t>
            </a:r>
            <a:r>
              <a:rPr lang="en-US" altLang="ko-KR" sz="1800" dirty="0" smtClean="0"/>
              <a:t>are widely used in many areas of applications</a:t>
            </a:r>
            <a:endParaRPr lang="en-US" altLang="ko-KR" sz="1800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dirty="0" smtClean="0"/>
          </a:p>
          <a:p>
            <a:pPr lvl="1"/>
            <a:endParaRPr lang="en-US" altLang="ko-KR" sz="1600" b="1" dirty="0"/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41288" y="131763"/>
            <a:ext cx="848412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 smtClean="0">
                <a:solidFill>
                  <a:srgbClr val="0000FF"/>
                </a:solidFill>
                <a:latin typeface="Arial" charset="0"/>
              </a:rPr>
              <a:t>Why</a:t>
            </a:r>
            <a:r>
              <a:rPr lang="en-US" altLang="ko-KR" sz="2400" b="1" dirty="0" smtClean="0">
                <a:solidFill>
                  <a:srgbClr val="0000FF"/>
                </a:solidFill>
                <a:latin typeface="Arial" charset="0"/>
              </a:rPr>
              <a:t> do we learn Linear Algebra?</a:t>
            </a:r>
            <a:endParaRPr lang="en-US" altLang="ko-KR" sz="2400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3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649668" y="764704"/>
            <a:ext cx="7992888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solidFill>
                  <a:srgbClr val="0000FF"/>
                </a:solidFill>
              </a:rPr>
              <a:t>Mathematically Rigorous Approach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800" dirty="0" smtClean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Concepts, Theorems, Proofs, …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solidFill>
                  <a:srgbClr val="0000FF"/>
                </a:solidFill>
              </a:rPr>
              <a:t>Application Oriented </a:t>
            </a:r>
            <a:r>
              <a:rPr lang="en-US" altLang="ko-KR" sz="2400" b="1" dirty="0">
                <a:solidFill>
                  <a:srgbClr val="0000FF"/>
                </a:solidFill>
              </a:rPr>
              <a:t>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>
                <a:solidFill>
                  <a:srgbClr val="FF0000"/>
                </a:solidFill>
              </a:rPr>
              <a:t>Concepts</a:t>
            </a:r>
            <a:r>
              <a:rPr lang="en-US" altLang="ko-KR" sz="1800" dirty="0"/>
              <a:t>, Theorems, Proofs, </a:t>
            </a:r>
            <a:r>
              <a:rPr lang="en-US" altLang="ko-KR" sz="1800" dirty="0" smtClean="0"/>
              <a:t>…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>
                <a:solidFill>
                  <a:srgbClr val="FF0000"/>
                </a:solidFill>
              </a:rPr>
              <a:t>Examples in Application Areas, specially in Computer Sciences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Numerical / Computational Linear Algebra: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800" dirty="0" smtClean="0">
                <a:solidFill>
                  <a:srgbClr val="FF0000"/>
                </a:solidFill>
              </a:rPr>
              <a:t>Implementation of Algorithms in Python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Using Libraries and Tools  : MATLAB, R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>
                <a:solidFill>
                  <a:srgbClr val="FF0000"/>
                </a:solidFill>
              </a:rPr>
              <a:t>Abstractions Model Building, …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b="1" dirty="0" smtClean="0">
                <a:solidFill>
                  <a:srgbClr val="0000FF"/>
                </a:solidFill>
              </a:rPr>
              <a:t>Test </a:t>
            </a:r>
            <a:r>
              <a:rPr lang="en-US" altLang="ko-KR" sz="2400" b="1" dirty="0">
                <a:solidFill>
                  <a:srgbClr val="0000FF"/>
                </a:solidFill>
              </a:rPr>
              <a:t>Oriented Approach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Memorize Formulas and Procedures and Apply Them without real understanding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The Approach in Korean High School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US" altLang="ko-KR" sz="1800" dirty="0" smtClean="0"/>
              <a:t>You have to unlearn this !!!</a:t>
            </a:r>
            <a:endParaRPr lang="en-US" altLang="ko-KR" sz="1800" dirty="0"/>
          </a:p>
          <a:p>
            <a:pPr lvl="1"/>
            <a:endParaRPr lang="en-US" altLang="ko-KR" sz="1600" b="1" dirty="0"/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41288" y="131763"/>
            <a:ext cx="848412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 smtClean="0">
                <a:solidFill>
                  <a:srgbClr val="0000FF"/>
                </a:solidFill>
                <a:latin typeface="Arial" charset="0"/>
              </a:rPr>
              <a:t>How do we learn Linear Algebra?</a:t>
            </a:r>
            <a:endParaRPr lang="en-US" altLang="ko-KR" sz="2400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920552" y="1936032"/>
            <a:ext cx="784887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</a:rPr>
              <a:t>M</a:t>
            </a:r>
            <a:r>
              <a:rPr lang="en-US" altLang="ko-KR" sz="2000" dirty="0" smtClean="0">
                <a:solidFill>
                  <a:srgbClr val="0000FF"/>
                </a:solidFill>
              </a:rPr>
              <a:t>any OCW classes on Linear Algebra available for you to take or watch.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altLang="ko-KR" sz="18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800" b="1" dirty="0" smtClean="0"/>
              <a:t>Gilbert </a:t>
            </a:r>
            <a:r>
              <a:rPr lang="en-US" altLang="ko-KR" sz="2800" b="1" dirty="0" err="1" smtClean="0"/>
              <a:t>Strang’s</a:t>
            </a:r>
            <a:r>
              <a:rPr lang="en-US" altLang="ko-KR" sz="2800" b="1" dirty="0" smtClean="0"/>
              <a:t> course </a:t>
            </a:r>
            <a:r>
              <a:rPr lang="en-US" altLang="ko-KR" sz="2800" b="1" dirty="0" smtClean="0"/>
              <a:t>@</a:t>
            </a:r>
            <a:r>
              <a:rPr lang="en-US" altLang="ko-KR" sz="2800" b="1" dirty="0" smtClean="0"/>
              <a:t>MIT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800" b="1" dirty="0" err="1" smtClean="0"/>
              <a:t>Phlip</a:t>
            </a:r>
            <a:r>
              <a:rPr lang="en-US" altLang="ko-KR" sz="2800" b="1" dirty="0" smtClean="0"/>
              <a:t> Klein’s course @Brown</a:t>
            </a:r>
            <a:endParaRPr lang="en-US" altLang="ko-KR" sz="2800" b="1" dirty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dirty="0" smtClean="0"/>
          </a:p>
          <a:p>
            <a:pPr lvl="1"/>
            <a:endParaRPr lang="en-US" altLang="ko-KR" sz="1600" b="1" dirty="0"/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41288" y="131763"/>
            <a:ext cx="848412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 smtClean="0">
                <a:solidFill>
                  <a:srgbClr val="0000FF"/>
                </a:solidFill>
                <a:latin typeface="Arial" charset="0"/>
              </a:rPr>
              <a:t>OCW (Open Courseware) </a:t>
            </a:r>
            <a:endParaRPr lang="en-US" altLang="ko-KR" sz="2400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4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66700" indent="-266700" eaLnBrk="1" hangingPunct="1"/>
            <a:r>
              <a:rPr lang="en-US" altLang="ko-KR" smtClean="0">
                <a:solidFill>
                  <a:srgbClr val="0000FF"/>
                </a:solidFill>
                <a:latin typeface="Arial" charset="0"/>
              </a:rPr>
              <a:t>Q &amp; A</a:t>
            </a:r>
          </a:p>
        </p:txBody>
      </p:sp>
      <p:pic>
        <p:nvPicPr>
          <p:cNvPr id="143362" name="Picture 7" descr="ques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9038" y="1773238"/>
            <a:ext cx="24161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776536" y="908720"/>
            <a:ext cx="8873898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800" dirty="0"/>
              <a:t>After successfully completing the course, you will have a good understanding of the following topics and their applications:</a:t>
            </a:r>
          </a:p>
          <a:p>
            <a:endParaRPr lang="en-US" altLang="ko-KR" sz="20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 smtClean="0"/>
              <a:t>Systems </a:t>
            </a:r>
            <a:r>
              <a:rPr lang="en-US" altLang="ko-KR" sz="1600" b="1" dirty="0"/>
              <a:t>of linear equations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Row reduction and echelon forms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Matrix operations, including inverses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Block matrices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Linear dependence and independence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Subspaces and bases and dimensions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Orthogonal bases and orthogonal projections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Gram-Schmidt process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Linear models and least-squares problems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Determinants and their properties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Cramer's Rule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Eigenvalues and eigenvectors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 err="1"/>
              <a:t>Diagonalization</a:t>
            </a:r>
            <a:r>
              <a:rPr lang="en-US" altLang="ko-KR" sz="1600" b="1" dirty="0"/>
              <a:t> of a matrix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Symmetric matrices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Positive definite matrices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Similar matrices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Linear transformations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1600" b="1" dirty="0"/>
              <a:t>Singular Value Decomposition</a:t>
            </a:r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41288" y="131763"/>
            <a:ext cx="848412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 smtClean="0">
                <a:solidFill>
                  <a:srgbClr val="0000FF"/>
                </a:solidFill>
                <a:latin typeface="Arial" charset="0"/>
              </a:rPr>
              <a:t>Course Goals of MAT203</a:t>
            </a:r>
            <a:r>
              <a:rPr lang="en-US" altLang="ko-KR" sz="2400" b="1" dirty="0">
                <a:solidFill>
                  <a:srgbClr val="0000FF"/>
                </a:solidFill>
                <a:latin typeface="Arial" charset="0"/>
              </a:rPr>
              <a:t>: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799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738158" y="610136"/>
            <a:ext cx="839130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ko-KR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Solving Ax = b for square systems by elimination (pivots, multipliers, back substitution, </a:t>
            </a:r>
            <a:r>
              <a:rPr lang="en-US" dirty="0" err="1" smtClean="0"/>
              <a:t>invertibility</a:t>
            </a:r>
            <a:r>
              <a:rPr lang="en-US" dirty="0" smtClean="0"/>
              <a:t> of A, factorization into A = LU)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Complete solution to Ax = b (column space containing b, rank of A, </a:t>
            </a:r>
            <a:r>
              <a:rPr lang="en-US" dirty="0" err="1" smtClean="0"/>
              <a:t>nullspace</a:t>
            </a:r>
            <a:r>
              <a:rPr lang="en-US" dirty="0" smtClean="0"/>
              <a:t> of A and special solutions to Ax = 0 from row reduced R)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Basis and dimension (bases for the four fundamental subspaces)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Least squares solutions (closest line by understanding projections)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Orthogonalization</a:t>
            </a:r>
            <a:r>
              <a:rPr lang="en-US" dirty="0" smtClean="0"/>
              <a:t> by Gram-Schmidt (factorization into A = QR)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Properties of determinants (leading to the cofactor formula and the sum over all n! permutations, applications to inv(A) and volume)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Eigenvalues</a:t>
            </a:r>
            <a:r>
              <a:rPr lang="en-US" dirty="0" smtClean="0"/>
              <a:t> and eigenvectors (</a:t>
            </a:r>
            <a:r>
              <a:rPr lang="en-US" dirty="0" err="1" smtClean="0"/>
              <a:t>diagonalizing</a:t>
            </a:r>
            <a:r>
              <a:rPr lang="en-US" dirty="0" smtClean="0"/>
              <a:t> A, computing powers </a:t>
            </a:r>
            <a:r>
              <a:rPr lang="en-US" dirty="0" err="1" smtClean="0"/>
              <a:t>A^k</a:t>
            </a:r>
            <a:r>
              <a:rPr lang="en-US" dirty="0" smtClean="0"/>
              <a:t> and matrix exponentials to solve difference and differential equations)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Symmetric matrices and positive definite matrices (real </a:t>
            </a:r>
            <a:r>
              <a:rPr lang="en-US" dirty="0" err="1" smtClean="0"/>
              <a:t>eigenvalues</a:t>
            </a:r>
            <a:r>
              <a:rPr lang="en-US" dirty="0" smtClean="0"/>
              <a:t> and orthogonal eigenvectors, tests for </a:t>
            </a:r>
            <a:r>
              <a:rPr lang="en-US" dirty="0" err="1" smtClean="0"/>
              <a:t>x'Ax</a:t>
            </a:r>
            <a:r>
              <a:rPr lang="en-US" dirty="0" smtClean="0"/>
              <a:t> &gt; 0, applications)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Linear transformations and change of basis (connected to the Singular Value Decomposition - </a:t>
            </a:r>
            <a:r>
              <a:rPr lang="en-US" dirty="0" err="1" smtClean="0"/>
              <a:t>orthonormal</a:t>
            </a:r>
            <a:r>
              <a:rPr lang="en-US" dirty="0" smtClean="0"/>
              <a:t> bases that </a:t>
            </a:r>
            <a:r>
              <a:rPr lang="en-US" dirty="0" err="1" smtClean="0"/>
              <a:t>diagonalize</a:t>
            </a:r>
            <a:r>
              <a:rPr lang="en-US" dirty="0" smtClean="0"/>
              <a:t> A)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Linear algebra in engineering (graphs and networks, Markov matrices, Fourier matrix, Fast Fourier Transform, linear programming)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600" b="1" dirty="0"/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41288" y="131763"/>
            <a:ext cx="8484120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 smtClean="0">
                <a:solidFill>
                  <a:srgbClr val="0000FF"/>
                </a:solidFill>
                <a:latin typeface="Arial" charset="0"/>
              </a:rPr>
              <a:t>Course Goals of MAT203</a:t>
            </a:r>
            <a:r>
              <a:rPr lang="en-US" altLang="ko-KR" sz="2400" b="1" dirty="0">
                <a:solidFill>
                  <a:srgbClr val="0000FF"/>
                </a:solidFill>
                <a:latin typeface="Arial" charset="0"/>
              </a:rPr>
              <a:t>: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1799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/>
          <p:cNvSpPr txBox="1">
            <a:spLocks noChangeArrowheads="1"/>
          </p:cNvSpPr>
          <p:nvPr/>
        </p:nvSpPr>
        <p:spPr bwMode="auto">
          <a:xfrm>
            <a:off x="666720" y="1071547"/>
            <a:ext cx="923928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</a:rPr>
              <a:t>’10,11 ~ </a:t>
            </a:r>
            <a:r>
              <a:rPr lang="ko-KR" altLang="en-US" sz="1800" b="1" dirty="0" smtClean="0">
                <a:solidFill>
                  <a:srgbClr val="0000FF"/>
                </a:solidFill>
                <a:latin typeface="Arial" charset="0"/>
              </a:rPr>
              <a:t>       </a:t>
            </a: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</a:rPr>
              <a:t>		Professor, Computer Science &amp; Engineering</a:t>
            </a:r>
            <a:endParaRPr lang="ko-KR" altLang="en-US" sz="1800" b="1" dirty="0" smtClean="0">
              <a:solidFill>
                <a:srgbClr val="0000FF"/>
              </a:solidFill>
              <a:latin typeface="Arial" charset="0"/>
            </a:endParaRP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b="1" dirty="0" smtClean="0">
                <a:latin typeface="Arial" charset="0"/>
              </a:rPr>
              <a:t>’</a:t>
            </a:r>
            <a:r>
              <a:rPr lang="en-US" altLang="ko-KR" sz="1800" b="1" dirty="0" smtClean="0">
                <a:latin typeface="Arial" charset="0"/>
              </a:rPr>
              <a:t>10,06 ~ ’10,10      	Invited Professor, Graduate School of Software, KAIST</a:t>
            </a:r>
            <a:endParaRPr lang="ko-KR" altLang="en-US" sz="1800" b="1" dirty="0" smtClean="0">
              <a:latin typeface="Arial" charset="0"/>
            </a:endParaRP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b="1" dirty="0" smtClean="0">
                <a:latin typeface="Arial" charset="0"/>
              </a:rPr>
              <a:t>’</a:t>
            </a:r>
            <a:r>
              <a:rPr lang="en-US" altLang="ko-KR" sz="1800" b="1" dirty="0" smtClean="0">
                <a:latin typeface="Arial" charset="0"/>
              </a:rPr>
              <a:t>08,01 ~ ’10,03      	EVP, Head of LG Advanced Research Institute, LGE</a:t>
            </a:r>
            <a:r>
              <a:rPr lang="ko-KR" altLang="en-US" sz="1800" b="1" dirty="0" smtClean="0">
                <a:latin typeface="Arial" charset="0"/>
              </a:rPr>
              <a:t/>
            </a:r>
            <a:br>
              <a:rPr lang="ko-KR" altLang="en-US" sz="1800" b="1" dirty="0" smtClean="0">
                <a:latin typeface="Arial" charset="0"/>
              </a:rPr>
            </a:br>
            <a:r>
              <a:rPr lang="ko-KR" altLang="en-US" sz="1800" b="1" dirty="0" smtClean="0">
                <a:latin typeface="Arial" charset="0"/>
              </a:rPr>
              <a:t>’</a:t>
            </a:r>
            <a:r>
              <a:rPr lang="en-US" altLang="ko-KR" sz="1800" b="1" dirty="0" smtClean="0">
                <a:latin typeface="Arial" charset="0"/>
              </a:rPr>
              <a:t>04,12 ~ ’08,12      	EVP, Head of Software &amp; Solution Center, LGE</a:t>
            </a:r>
            <a:endParaRPr lang="ko-KR" altLang="en-US" sz="1800" b="1" dirty="0" smtClean="0">
              <a:latin typeface="Arial" charset="0"/>
            </a:endParaRP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b="1" dirty="0" smtClean="0">
                <a:latin typeface="Arial" charset="0"/>
              </a:rPr>
              <a:t>’</a:t>
            </a:r>
            <a:r>
              <a:rPr lang="en-US" altLang="ko-KR" sz="1800" b="1" dirty="0" smtClean="0">
                <a:latin typeface="Arial" charset="0"/>
              </a:rPr>
              <a:t>02,02 ~ ’04,11 		EVP, CTO, </a:t>
            </a:r>
            <a:r>
              <a:rPr lang="en-US" altLang="ko-KR" sz="1800" b="1" dirty="0" err="1" smtClean="0">
                <a:latin typeface="Arial" charset="0"/>
              </a:rPr>
              <a:t>Alticast</a:t>
            </a:r>
            <a:r>
              <a:rPr lang="en-US" altLang="ko-KR" sz="1800" b="1" dirty="0" smtClean="0">
                <a:latin typeface="Arial" charset="0"/>
              </a:rPr>
              <a:t> Corporation</a:t>
            </a: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>
                <a:latin typeface="Arial" charset="0"/>
              </a:rPr>
              <a:t>’01,03 ~ ’02,01 		SVP, GM of DTV Business Team, Samsung Electronics</a:t>
            </a:r>
            <a:r>
              <a:rPr lang="ko-KR" altLang="en-US" sz="1800" b="1" dirty="0" smtClean="0">
                <a:latin typeface="Arial" charset="0"/>
              </a:rPr>
              <a:t/>
            </a:r>
            <a:br>
              <a:rPr lang="ko-KR" altLang="en-US" sz="1800" b="1" dirty="0" smtClean="0">
                <a:latin typeface="Arial" charset="0"/>
              </a:rPr>
            </a:br>
            <a:r>
              <a:rPr lang="ko-KR" altLang="en-US" sz="1800" b="1" dirty="0" smtClean="0">
                <a:latin typeface="Arial" charset="0"/>
              </a:rPr>
              <a:t>’</a:t>
            </a:r>
            <a:r>
              <a:rPr lang="en-US" altLang="ko-KR" sz="1800" b="1" dirty="0" smtClean="0">
                <a:latin typeface="Arial" charset="0"/>
              </a:rPr>
              <a:t>97,01 ~ ’01,02 		SVP, Head of Software , Samsung Electronics</a:t>
            </a:r>
            <a:endParaRPr lang="ko-KR" altLang="en-US" sz="1800" b="1" dirty="0" smtClean="0">
              <a:latin typeface="Arial" charset="0"/>
            </a:endParaRP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800" b="1" dirty="0" smtClean="0">
                <a:latin typeface="Arial" charset="0"/>
              </a:rPr>
              <a:t>’</a:t>
            </a:r>
            <a:r>
              <a:rPr lang="en-US" altLang="ko-KR" sz="1800" b="1" dirty="0" smtClean="0">
                <a:latin typeface="Arial" charset="0"/>
              </a:rPr>
              <a:t>94,10 ~ ’97,01 		Technical Staff, Xerox Corporation, U.S.A</a:t>
            </a: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>
                <a:latin typeface="Arial" charset="0"/>
              </a:rPr>
              <a:t>’89,02 ~ ’94,09      	 Principal SW Engineer, Digital Equipment Corp. U.S.A. </a:t>
            </a:r>
            <a:br>
              <a:rPr lang="en-US" altLang="ko-KR" sz="1800" b="1" dirty="0" smtClean="0">
                <a:latin typeface="Arial" charset="0"/>
              </a:rPr>
            </a:br>
            <a:r>
              <a:rPr lang="en-US" altLang="ko-KR" sz="1800" b="1" dirty="0" smtClean="0">
                <a:latin typeface="Arial" charset="0"/>
              </a:rPr>
              <a:t>’83,09 ~ ’89,01 		 Senior Staff Scientist, Unisys Corp. U.S.A</a:t>
            </a: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>
                <a:latin typeface="Arial" charset="0"/>
              </a:rPr>
              <a:t>’76,02 ~ ’81,01 		Principal Engineer, Central Research Lab, LG Electronics</a:t>
            </a:r>
            <a:endParaRPr lang="ko-KR" altLang="en-US" sz="1800" b="1" dirty="0" smtClean="0">
              <a:latin typeface="Arial" charset="0"/>
            </a:endParaRPr>
          </a:p>
        </p:txBody>
      </p:sp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1800" b="1" dirty="0" smtClean="0">
                <a:latin typeface="Arial" charset="0"/>
              </a:rPr>
              <a:t>Who am I?</a:t>
            </a:r>
            <a:endParaRPr lang="en-US" altLang="ko-KR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/>
          <p:cNvSpPr txBox="1">
            <a:spLocks noChangeArrowheads="1"/>
          </p:cNvSpPr>
          <p:nvPr/>
        </p:nvSpPr>
        <p:spPr bwMode="auto">
          <a:xfrm>
            <a:off x="809596" y="1500174"/>
            <a:ext cx="892974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</a:rPr>
              <a:t>Many</a:t>
            </a: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ko-KR" sz="1800" b="1" dirty="0" smtClean="0">
                <a:latin typeface="Arial" charset="0"/>
              </a:rPr>
              <a:t>MAT203 Classes are </a:t>
            </a:r>
            <a:r>
              <a:rPr lang="en-US" altLang="ko-KR" sz="1800" b="1" dirty="0" smtClean="0">
                <a:latin typeface="Arial" charset="0"/>
              </a:rPr>
              <a:t>being offered </a:t>
            </a:r>
            <a:r>
              <a:rPr lang="en-US" altLang="ko-KR" sz="1800" b="1" dirty="0" smtClean="0">
                <a:latin typeface="Arial" charset="0"/>
              </a:rPr>
              <a:t>this semester for CSE division students!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</a:rPr>
              <a:t>This class is offered in English, while the others in Korean</a:t>
            </a: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</a:rPr>
              <a:t>(?).</a:t>
            </a:r>
            <a:r>
              <a:rPr lang="en-US" altLang="ko-KR" sz="1800" b="1" dirty="0" smtClean="0">
                <a:latin typeface="Arial" charset="0"/>
              </a:rPr>
              <a:t/>
            </a:r>
            <a:br>
              <a:rPr lang="en-US" altLang="ko-KR" sz="1800" b="1" dirty="0" smtClean="0">
                <a:latin typeface="Arial" charset="0"/>
              </a:rPr>
            </a:br>
            <a:endParaRPr lang="en-US" altLang="ko-KR" sz="1800" b="1" dirty="0" smtClean="0">
              <a:latin typeface="Arial" charset="0"/>
            </a:endParaRP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>
                <a:latin typeface="Arial" charset="0"/>
              </a:rPr>
              <a:t>Instructor: In </a:t>
            </a:r>
            <a:r>
              <a:rPr lang="en-US" altLang="ko-KR" sz="1800" b="1" dirty="0" err="1" smtClean="0">
                <a:latin typeface="Arial" charset="0"/>
              </a:rPr>
              <a:t>Ryu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(x.2398), @</a:t>
            </a:r>
            <a:r>
              <a:rPr lang="en-US" altLang="ko-KR" sz="1800" dirty="0" smtClean="0"/>
              <a:t>77-403-2, </a:t>
            </a:r>
            <a:r>
              <a:rPr lang="en-US" altLang="ko-KR" sz="1800" dirty="0" smtClean="0">
                <a:hlinkClick r:id="rId3"/>
              </a:rPr>
              <a:t>inryu@hanyang.ac.kr</a:t>
            </a:r>
            <a:endParaRPr lang="en-US" altLang="ko-KR" sz="1800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/>
              <a:t>TA</a:t>
            </a:r>
            <a:r>
              <a:rPr lang="en-US" altLang="ko-KR" sz="1800" dirty="0" smtClean="0"/>
              <a:t>: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 smtClean="0"/>
              <a:t>TBD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/>
              <a:t>Mentor: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 smtClean="0"/>
              <a:t>TBD</a:t>
            </a:r>
          </a:p>
        </p:txBody>
      </p:sp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1800" b="1" dirty="0" smtClean="0">
                <a:latin typeface="Arial" charset="0"/>
              </a:rPr>
              <a:t>Welcome to </a:t>
            </a:r>
            <a:r>
              <a:rPr lang="en-US" altLang="ko-KR" sz="1800" b="1" dirty="0" smtClean="0">
                <a:solidFill>
                  <a:srgbClr val="FF0000"/>
                </a:solidFill>
                <a:latin typeface="Arial" charset="0"/>
              </a:rPr>
              <a:t>MAT203: Linear Algebra</a:t>
            </a:r>
            <a:endParaRPr lang="en-US" altLang="ko-KR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/>
          <p:cNvSpPr txBox="1">
            <a:spLocks noChangeArrowheads="1"/>
          </p:cNvSpPr>
          <p:nvPr/>
        </p:nvSpPr>
        <p:spPr bwMode="auto">
          <a:xfrm>
            <a:off x="1238224" y="1571612"/>
            <a:ext cx="8179272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lvl="1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 smtClean="0"/>
              <a:t>Text</a:t>
            </a:r>
            <a:r>
              <a:rPr lang="en-US" altLang="ko-KR" sz="2400" dirty="0" smtClean="0"/>
              <a:t>: </a:t>
            </a:r>
            <a:r>
              <a:rPr lang="en-US" altLang="ko-KR" sz="2000" dirty="0" smtClean="0"/>
              <a:t>	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FF0000"/>
                </a:solidFill>
              </a:rPr>
              <a:t>Linear Algebra and its Applications, 4`th ed.,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Gilbert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Strang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Coding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the Matrix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, by </a:t>
            </a:r>
            <a:r>
              <a:rPr lang="en-US" altLang="ko-KR" sz="2000" b="1" dirty="0">
                <a:solidFill>
                  <a:srgbClr val="0000FF"/>
                </a:solidFill>
              </a:rPr>
              <a:t>Philip N.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Klein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b="1" dirty="0" smtClean="0">
                <a:solidFill>
                  <a:srgbClr val="C0C0C0"/>
                </a:solidFill>
              </a:rPr>
              <a:t>Both have Books translated into Korean.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/>
            </a:r>
            <a:br>
              <a:rPr lang="en-US" altLang="ko-KR" sz="2000" b="1" dirty="0" smtClean="0">
                <a:solidFill>
                  <a:srgbClr val="FF0000"/>
                </a:solidFill>
              </a:rPr>
            </a:br>
            <a:endParaRPr lang="en-US" sz="1800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400" b="1" dirty="0" smtClean="0"/>
              <a:t>Others: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Introduction to Linear Algebra, </a:t>
            </a:r>
            <a:r>
              <a:rPr lang="en-US" altLang="ko-KR" sz="2000" b="1" dirty="0">
                <a:solidFill>
                  <a:srgbClr val="FF0000"/>
                </a:solidFill>
              </a:rPr>
              <a:t>4`th ed., </a:t>
            </a:r>
            <a:r>
              <a:rPr lang="en-US" altLang="ko-KR" sz="2000" b="1" dirty="0">
                <a:solidFill>
                  <a:srgbClr val="0000FF"/>
                </a:solidFill>
              </a:rPr>
              <a:t>Gilbert </a:t>
            </a:r>
            <a:r>
              <a:rPr lang="en-US" altLang="ko-KR" sz="2000" b="1" dirty="0" err="1">
                <a:solidFill>
                  <a:srgbClr val="0000FF"/>
                </a:solidFill>
              </a:rPr>
              <a:t>Strang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b="1" dirty="0">
                <a:solidFill>
                  <a:srgbClr val="FF0000"/>
                </a:solidFill>
              </a:rPr>
              <a:t>Linear Algebra with Application</a:t>
            </a:r>
            <a:r>
              <a:rPr lang="en-US" altLang="ko-KR" sz="2000" dirty="0" smtClean="0">
                <a:solidFill>
                  <a:srgbClr val="FF0000"/>
                </a:solidFill>
              </a:rPr>
              <a:t>,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S.J. Leon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000" b="1" dirty="0" smtClean="0">
                <a:solidFill>
                  <a:srgbClr val="FF0000"/>
                </a:solidFill>
              </a:rPr>
              <a:t>ADVANCED </a:t>
            </a:r>
            <a:r>
              <a:rPr lang="en-US" altLang="ko-KR" sz="2000" b="1" dirty="0">
                <a:solidFill>
                  <a:srgbClr val="FF0000"/>
                </a:solidFill>
              </a:rPr>
              <a:t>LINEAR ALGEBRA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FOR </a:t>
            </a:r>
            <a:r>
              <a:rPr lang="en-US" altLang="ko-KR" sz="2000" b="1" dirty="0">
                <a:solidFill>
                  <a:srgbClr val="FF0000"/>
                </a:solidFill>
              </a:rPr>
              <a:t>ENGINEERS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WITH </a:t>
            </a:r>
            <a:r>
              <a:rPr lang="en-US" altLang="ko-KR" sz="2000" b="1" dirty="0">
                <a:solidFill>
                  <a:srgbClr val="FF0000"/>
                </a:solidFill>
              </a:rPr>
              <a:t>MATLAB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®, 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Dianat</a:t>
            </a:r>
            <a:r>
              <a:rPr lang="en-US" altLang="ko-KR" sz="2000" b="1" dirty="0">
                <a:solidFill>
                  <a:srgbClr val="0000FF"/>
                </a:solidFill>
              </a:rPr>
              <a:t>; </a:t>
            </a:r>
            <a:r>
              <a:rPr lang="en-US" altLang="ko-KR" sz="2000" b="1" dirty="0" err="1">
                <a:solidFill>
                  <a:srgbClr val="0000FF"/>
                </a:solidFill>
              </a:rPr>
              <a:t>Sohail</a:t>
            </a:r>
            <a:r>
              <a:rPr lang="en-US" altLang="ko-KR" sz="2000" b="1" dirty="0">
                <a:solidFill>
                  <a:srgbClr val="0000FF"/>
                </a:solidFill>
              </a:rPr>
              <a:t> A. </a:t>
            </a:r>
            <a:endParaRPr lang="en-US" altLang="ko-KR" sz="2000" b="1" dirty="0" smtClean="0">
              <a:solidFill>
                <a:srgbClr val="0000FF"/>
              </a:solidFill>
            </a:endParaRPr>
          </a:p>
        </p:txBody>
      </p:sp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1800" b="1" dirty="0" smtClean="0">
                <a:latin typeface="Arial" charset="0"/>
              </a:rPr>
              <a:t>Welcome to </a:t>
            </a:r>
            <a:r>
              <a:rPr lang="en-US" altLang="ko-KR" sz="1800" b="1" dirty="0">
                <a:solidFill>
                  <a:srgbClr val="FF0000"/>
                </a:solidFill>
                <a:latin typeface="Arial" charset="0"/>
              </a:rPr>
              <a:t>MAT203: Linear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/>
          <p:cNvSpPr txBox="1">
            <a:spLocks noChangeArrowheads="1"/>
          </p:cNvSpPr>
          <p:nvPr/>
        </p:nvSpPr>
        <p:spPr bwMode="auto">
          <a:xfrm>
            <a:off x="1309662" y="1428736"/>
            <a:ext cx="7643866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 smtClean="0"/>
              <a:t>Grading Policy</a:t>
            </a:r>
            <a:r>
              <a:rPr lang="en-US" altLang="ko-KR" sz="1800" dirty="0" smtClean="0"/>
              <a:t>: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 smtClean="0"/>
              <a:t>  </a:t>
            </a:r>
            <a:r>
              <a:rPr lang="en-US" sz="1800" dirty="0" smtClean="0"/>
              <a:t>Homework 				20%  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/>
              <a:t>  Midterm Exams				40%  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 smtClean="0"/>
              <a:t>  Final  Exam				30%  </a:t>
            </a:r>
            <a:r>
              <a:rPr lang="en-US" sz="1800" dirty="0" smtClean="0"/>
              <a:t> 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 smtClean="0"/>
              <a:t>  Participation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				10%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endParaRPr lang="en-US" sz="1800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Course Material 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All course related materials will be made available online, including lecture notes, and video recordings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1800" b="1" dirty="0" smtClean="0">
                <a:latin typeface="Arial" charset="0"/>
              </a:rPr>
              <a:t>Welcome to </a:t>
            </a:r>
            <a:r>
              <a:rPr lang="en-US" altLang="ko-KR" sz="1800" b="1" dirty="0">
                <a:solidFill>
                  <a:srgbClr val="FF0000"/>
                </a:solidFill>
                <a:latin typeface="Arial" charset="0"/>
              </a:rPr>
              <a:t>MAT203: Linear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/>
          <p:cNvSpPr txBox="1">
            <a:spLocks noChangeArrowheads="1"/>
          </p:cNvSpPr>
          <p:nvPr/>
        </p:nvSpPr>
        <p:spPr bwMode="auto">
          <a:xfrm>
            <a:off x="1238224" y="1071546"/>
            <a:ext cx="764386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Policy on Cheating :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 smtClean="0"/>
              <a:t>  </a:t>
            </a:r>
            <a:r>
              <a:rPr lang="en-US" altLang="ko-KR" sz="1800" dirty="0" smtClean="0">
                <a:solidFill>
                  <a:srgbClr val="0000FF"/>
                </a:solidFill>
              </a:rPr>
              <a:t>If anyone is caught cheating on homework, exams and assignment, s/he will be given an </a:t>
            </a:r>
            <a:r>
              <a:rPr lang="en-US" altLang="ko-KR" sz="1800" dirty="0" smtClean="0">
                <a:solidFill>
                  <a:srgbClr val="FF0000"/>
                </a:solidFill>
              </a:rPr>
              <a:t>F</a:t>
            </a:r>
            <a:r>
              <a:rPr lang="en-US" altLang="ko-KR" sz="1800" dirty="0" smtClean="0">
                <a:solidFill>
                  <a:srgbClr val="0000FF"/>
                </a:solidFill>
              </a:rPr>
              <a:t>. </a:t>
            </a:r>
            <a:r>
              <a:rPr lang="en-US" sz="1800" dirty="0" smtClean="0"/>
              <a:t> </a:t>
            </a:r>
            <a:br>
              <a:rPr lang="en-US" sz="1800" dirty="0" smtClean="0"/>
            </a:br>
            <a:endParaRPr lang="en-US" sz="1800" dirty="0" smtClean="0"/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800" dirty="0" smtClean="0"/>
              <a:t>  DO NOT COPY !!!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ü"/>
            </a:pPr>
            <a:endParaRPr lang="en-US" sz="1800" b="1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Attendance Check :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Place your name plate on desk for me.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Attendance will be checked strictly including tardiness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>
                <a:solidFill>
                  <a:srgbClr val="FF0000"/>
                </a:solidFill>
              </a:rPr>
              <a:t>F will be given if you do not satisfy the attendance requirement.</a:t>
            </a: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Unless you have a loss in your family, no excuse allowed; off-campus interviews, phone chats, bathroom visits, sickness, etc. </a:t>
            </a:r>
            <a:endParaRPr lang="en-US" altLang="ko-KR" sz="1800" dirty="0" smtClean="0">
              <a:solidFill>
                <a:srgbClr val="0000FF"/>
              </a:solidFill>
            </a:endParaRPr>
          </a:p>
          <a:p>
            <a:pPr marL="633413" lvl="1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>
                <a:solidFill>
                  <a:srgbClr val="0000FF"/>
                </a:solidFill>
              </a:rPr>
              <a:t>“Eighty percent of success is showing up” -- </a:t>
            </a:r>
            <a:r>
              <a:rPr lang="en-US" altLang="ko-KR" sz="1800" i="1" dirty="0" smtClean="0">
                <a:solidFill>
                  <a:srgbClr val="0000FF"/>
                </a:solidFill>
              </a:rPr>
              <a:t>Woody Allen </a:t>
            </a:r>
            <a:endParaRPr lang="en-US" sz="1800" dirty="0" smtClean="0">
              <a:solidFill>
                <a:srgbClr val="0000FF"/>
              </a:solidFill>
            </a:endParaRPr>
          </a:p>
        </p:txBody>
      </p:sp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1800" b="1" dirty="0" smtClean="0">
                <a:latin typeface="Arial" charset="0"/>
              </a:rPr>
              <a:t>Welcome to </a:t>
            </a:r>
            <a:r>
              <a:rPr lang="en-US" altLang="ko-KR" sz="1800" b="1" dirty="0">
                <a:solidFill>
                  <a:srgbClr val="FF0000"/>
                </a:solidFill>
                <a:latin typeface="Arial" charset="0"/>
              </a:rPr>
              <a:t>MAT203: Linear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3"/>
          <p:cNvSpPr txBox="1">
            <a:spLocks noChangeArrowheads="1"/>
          </p:cNvSpPr>
          <p:nvPr/>
        </p:nvSpPr>
        <p:spPr bwMode="auto">
          <a:xfrm>
            <a:off x="1238224" y="928670"/>
            <a:ext cx="7643866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Official Language in Class and Assignments is English 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>
                <a:solidFill>
                  <a:srgbClr val="FF0000"/>
                </a:solidFill>
              </a:rPr>
              <a:t>However, if you have a difficulty in raising questions or completing assignments in English  </a:t>
            </a:r>
            <a:r>
              <a:rPr lang="en-US" altLang="ko-KR" sz="1800" dirty="0" smtClean="0">
                <a:solidFill>
                  <a:srgbClr val="FF0000"/>
                </a:solidFill>
                <a:sym typeface="Wingdings" pitchFamily="2" charset="2"/>
              </a:rPr>
              <a:t> Speak / Write in Korean : </a:t>
            </a:r>
            <a:r>
              <a:rPr lang="en-US" altLang="ko-KR" b="1" dirty="0" smtClean="0">
                <a:solidFill>
                  <a:srgbClr val="0000FF"/>
                </a:solidFill>
                <a:sym typeface="Wingdings" pitchFamily="2" charset="2"/>
              </a:rPr>
              <a:t>NOT ALLOWED or NOT?</a:t>
            </a:r>
            <a:endParaRPr lang="en-US" altLang="ko-KR" sz="1800" b="1" dirty="0" smtClean="0">
              <a:solidFill>
                <a:srgbClr val="0000FF"/>
              </a:solidFill>
            </a:endParaRPr>
          </a:p>
          <a:p>
            <a:pPr marL="176213" indent="-176213">
              <a:lnSpc>
                <a:spcPct val="150000"/>
              </a:lnSpc>
            </a:pPr>
            <a:endParaRPr lang="en-US" altLang="ko-KR" sz="1800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If you have too much difficulty in understanding my spoken English, I’ll allocate the time for recap (summary) at the end of class in Korean.  </a:t>
            </a:r>
            <a:r>
              <a:rPr lang="en-US" altLang="ko-KR" sz="1800" dirty="0" smtClean="0">
                <a:sym typeface="Wingdings" pitchFamily="2" charset="2"/>
              </a:rPr>
              <a:t>  </a:t>
            </a:r>
            <a:r>
              <a:rPr lang="en-US" altLang="ko-KR" sz="1800" dirty="0" smtClean="0">
                <a:solidFill>
                  <a:srgbClr val="FF0000"/>
                </a:solidFill>
                <a:sym typeface="Wingdings" pitchFamily="2" charset="2"/>
              </a:rPr>
              <a:t>Raise Questions Any Time.</a:t>
            </a:r>
            <a:endParaRPr lang="en-US" altLang="ko-KR" sz="1800" dirty="0" smtClean="0">
              <a:solidFill>
                <a:srgbClr val="FF0000"/>
              </a:solidFill>
            </a:endParaRP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/>
              <a:t>Your feedback is very important for the success of class.  Raise questions and give your opinions to me !</a:t>
            </a:r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800" dirty="0" smtClean="0"/>
          </a:p>
          <a:p>
            <a:pPr marL="176213" indent="-176213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dirty="0" smtClean="0">
                <a:solidFill>
                  <a:srgbClr val="0000FF"/>
                </a:solidFill>
              </a:rPr>
              <a:t>Homework including Reading Assignment should be carried out on time! </a:t>
            </a:r>
            <a:endParaRPr lang="en-US" sz="1800" dirty="0" smtClean="0">
              <a:solidFill>
                <a:srgbClr val="0000FF"/>
              </a:solidFill>
            </a:endParaRPr>
          </a:p>
        </p:txBody>
      </p:sp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141288" y="131763"/>
            <a:ext cx="4956175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1800" b="1" dirty="0" smtClean="0">
                <a:latin typeface="Arial" charset="0"/>
              </a:rPr>
              <a:t>Welcome to </a:t>
            </a:r>
            <a:r>
              <a:rPr lang="en-US" altLang="ko-KR" sz="1800" b="1" dirty="0">
                <a:solidFill>
                  <a:srgbClr val="FF0000"/>
                </a:solidFill>
                <a:latin typeface="Arial" charset="0"/>
              </a:rPr>
              <a:t>MAT203: Linear Algebra</a:t>
            </a:r>
            <a:endParaRPr lang="en-US" altLang="ko-KR" sz="1800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704528" y="980728"/>
            <a:ext cx="8873898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6700" indent="-2667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chemeClr val="accent4"/>
                </a:solidFill>
                <a:latin typeface="Arial" charset="0"/>
                <a:hlinkClick r:id="rId3"/>
              </a:rPr>
              <a:t>Calculus 2</a:t>
            </a:r>
            <a:endParaRPr lang="en-US" altLang="ko-KR" sz="2000" b="1" dirty="0" smtClean="0">
              <a:solidFill>
                <a:schemeClr val="accent4"/>
              </a:solidFill>
              <a:latin typeface="Arial" charset="0"/>
            </a:endParaRPr>
          </a:p>
          <a:p>
            <a:pPr marL="266700" indent="-2667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rgbClr val="0000FF"/>
                </a:solidFill>
                <a:latin typeface="Arial" charset="0"/>
                <a:hlinkClick r:id="rId4"/>
              </a:rPr>
              <a:t>Probability and Statistics</a:t>
            </a:r>
            <a:endParaRPr lang="en-US" altLang="ko-KR" sz="2000" b="1" dirty="0" smtClean="0">
              <a:solidFill>
                <a:srgbClr val="0000FF"/>
              </a:solidFill>
              <a:latin typeface="Arial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  <a:hlinkClick r:id="rId5"/>
              </a:rPr>
              <a:t>Probability</a:t>
            </a:r>
            <a:endParaRPr lang="en-US" altLang="ko-KR" sz="1800" b="1" dirty="0" smtClean="0">
              <a:solidFill>
                <a:srgbClr val="0000FF"/>
              </a:solidFill>
              <a:latin typeface="Arial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  <a:hlinkClick r:id="rId6"/>
              </a:rPr>
              <a:t>Statistics</a:t>
            </a:r>
            <a:endParaRPr lang="en-US" altLang="ko-KR" sz="1800" b="1" dirty="0" smtClean="0">
              <a:solidFill>
                <a:srgbClr val="0000FF"/>
              </a:solidFill>
              <a:latin typeface="Arial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  <a:hlinkClick r:id="rId7"/>
              </a:rPr>
              <a:t>Random Variables </a:t>
            </a: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</a:rPr>
              <a:t>and </a:t>
            </a: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  <a:hlinkClick r:id="rId8"/>
              </a:rPr>
              <a:t>Random Processes</a:t>
            </a:r>
            <a:endParaRPr lang="en-US" altLang="ko-KR" sz="2000" b="1" dirty="0" smtClean="0">
              <a:solidFill>
                <a:srgbClr val="0000FF"/>
              </a:solidFill>
              <a:latin typeface="Arial" charset="0"/>
            </a:endParaRPr>
          </a:p>
          <a:p>
            <a:pPr marL="266700" indent="-2667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rgbClr val="0000FF"/>
                </a:solidFill>
                <a:latin typeface="Arial" charset="0"/>
                <a:hlinkClick r:id="rId9"/>
              </a:rPr>
              <a:t>Discrete Mathematics</a:t>
            </a:r>
            <a:endParaRPr lang="en-US" altLang="ko-KR" sz="2000" b="1" dirty="0" smtClean="0">
              <a:solidFill>
                <a:srgbClr val="0000FF"/>
              </a:solidFill>
              <a:latin typeface="Arial" charset="0"/>
            </a:endParaRPr>
          </a:p>
          <a:p>
            <a:pPr marL="266700" indent="-2667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rgbClr val="0000FF"/>
                </a:solidFill>
                <a:latin typeface="Arial" charset="0"/>
                <a:hlinkClick r:id="rId10"/>
              </a:rPr>
              <a:t>Linear Algebra</a:t>
            </a:r>
            <a:endParaRPr lang="en-US" altLang="ko-KR" sz="2000" b="1" dirty="0" smtClean="0">
              <a:solidFill>
                <a:srgbClr val="0000FF"/>
              </a:solidFill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 smtClean="0">
                <a:latin typeface="Arial" charset="0"/>
                <a:hlinkClick r:id="rId11"/>
              </a:rPr>
              <a:t>Algebra</a:t>
            </a:r>
            <a:endParaRPr lang="en-US" altLang="ko-KR" sz="1800" b="1" dirty="0" smtClean="0"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 smtClean="0">
                <a:latin typeface="Arial" charset="0"/>
                <a:hlinkClick r:id="rId12"/>
              </a:rPr>
              <a:t>Arithmetic</a:t>
            </a:r>
            <a:endParaRPr lang="en-US" altLang="ko-KR" sz="1800" b="1" dirty="0" smtClean="0">
              <a:latin typeface="Arial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 smtClean="0">
                <a:latin typeface="Arial" charset="0"/>
                <a:hlinkClick r:id="rId13"/>
              </a:rPr>
              <a:t>Abstract Algebra</a:t>
            </a:r>
            <a:endParaRPr lang="en-US" altLang="ko-KR" sz="1800" b="1" dirty="0" smtClean="0">
              <a:latin typeface="Arial" charset="0"/>
            </a:endParaRPr>
          </a:p>
          <a:p>
            <a:pPr marL="266700" indent="-2667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rgbClr val="0000FF"/>
                </a:solidFill>
                <a:latin typeface="Arial" charset="0"/>
                <a:hlinkClick r:id="rId14"/>
              </a:rPr>
              <a:t>Mathematics</a:t>
            </a:r>
            <a:endParaRPr lang="en-US" altLang="ko-KR" sz="2000" b="1" dirty="0">
              <a:solidFill>
                <a:srgbClr val="0000FF"/>
              </a:solidFill>
              <a:latin typeface="Arial" charset="0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b="1" dirty="0" smtClean="0">
                <a:solidFill>
                  <a:srgbClr val="0000FF"/>
                </a:solidFill>
                <a:latin typeface="Arial" charset="0"/>
                <a:hlinkClick r:id="rId15"/>
              </a:rPr>
              <a:t>List of Mathematical Topics</a:t>
            </a:r>
            <a:endParaRPr lang="en-US" altLang="ko-KR" sz="1800" b="1" dirty="0">
              <a:solidFill>
                <a:srgbClr val="0000FF"/>
              </a:solidFill>
              <a:latin typeface="Arial" charset="0"/>
            </a:endParaRPr>
          </a:p>
          <a:p>
            <a:pPr marL="266700" indent="-2667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b="1" dirty="0" smtClean="0">
                <a:solidFill>
                  <a:srgbClr val="FF0000"/>
                </a:solidFill>
                <a:latin typeface="Arial" charset="0"/>
              </a:rPr>
              <a:t>Why should I take all these classes at the same semester ?</a:t>
            </a:r>
            <a:endParaRPr lang="en-US" altLang="ko-KR" sz="20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41288" y="131763"/>
            <a:ext cx="5383212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1800" b="1" dirty="0" smtClean="0">
                <a:solidFill>
                  <a:srgbClr val="0000FF"/>
                </a:solidFill>
              </a:rPr>
              <a:t>Which Math Classes this semester ?</a:t>
            </a:r>
            <a:endParaRPr lang="en-US" altLang="ko-KR" sz="1800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8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704528" y="980728"/>
            <a:ext cx="887389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ko-KR" sz="2000" dirty="0"/>
              <a:t>T</a:t>
            </a:r>
            <a:r>
              <a:rPr lang="en-US" altLang="ko-KR" sz="2000" dirty="0" smtClean="0"/>
              <a:t>he </a:t>
            </a:r>
            <a:r>
              <a:rPr lang="en-US" altLang="ko-KR" sz="2000" dirty="0"/>
              <a:t>branch of </a:t>
            </a:r>
            <a:r>
              <a:rPr lang="en-US" altLang="ko-KR" sz="2000" dirty="0">
                <a:hlinkClick r:id="rId3" action="ppaction://hlinkfile" tooltip="Mathematics"/>
              </a:rPr>
              <a:t>mathematics</a:t>
            </a:r>
            <a:r>
              <a:rPr lang="en-US" altLang="ko-KR" sz="2000" dirty="0"/>
              <a:t> concerning </a:t>
            </a:r>
            <a:r>
              <a:rPr lang="en-US" altLang="ko-KR" sz="2000" dirty="0">
                <a:hlinkClick r:id="rId4" action="ppaction://hlinkfile" tooltip="Vector space"/>
              </a:rPr>
              <a:t>vector spaces</a:t>
            </a:r>
            <a:r>
              <a:rPr lang="en-US" altLang="ko-KR" sz="2000" dirty="0"/>
              <a:t>, often finite or </a:t>
            </a:r>
            <a:r>
              <a:rPr lang="en-US" altLang="ko-KR" sz="2000" dirty="0" err="1">
                <a:hlinkClick r:id="rId5" action="ppaction://hlinkfile" tooltip="Countably infinite"/>
              </a:rPr>
              <a:t>countably</a:t>
            </a:r>
            <a:r>
              <a:rPr lang="en-US" altLang="ko-KR" sz="2000" dirty="0">
                <a:hlinkClick r:id="rId5" action="ppaction://hlinkfile" tooltip="Countably infinite"/>
              </a:rPr>
              <a:t> infinite</a:t>
            </a:r>
            <a:r>
              <a:rPr lang="en-US" altLang="ko-KR" sz="2000" dirty="0"/>
              <a:t> dimensional, as well as </a:t>
            </a:r>
            <a:r>
              <a:rPr lang="en-US" altLang="ko-KR" sz="2000" dirty="0">
                <a:hlinkClick r:id="rId6" action="ppaction://hlinkfile" tooltip="Linear map"/>
              </a:rPr>
              <a:t>linear mappings</a:t>
            </a:r>
            <a:r>
              <a:rPr lang="en-US" altLang="ko-KR" sz="2000" dirty="0"/>
              <a:t> between such spaces. </a:t>
            </a:r>
            <a:endParaRPr lang="en-US" altLang="ko-KR" sz="2000" dirty="0" smtClean="0"/>
          </a:p>
          <a:p>
            <a:pPr marL="342900" indent="-342900">
              <a:buFont typeface="Wingdings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2000" dirty="0" smtClean="0"/>
              <a:t>Such </a:t>
            </a:r>
            <a:r>
              <a:rPr lang="en-US" altLang="ko-KR" sz="2000" dirty="0"/>
              <a:t>an investigation is initially motivated by a </a:t>
            </a:r>
            <a:r>
              <a:rPr lang="en-US" altLang="ko-KR" sz="2000" dirty="0">
                <a:hlinkClick r:id="rId7" action="ppaction://hlinkfile" tooltip="System of linear equations"/>
              </a:rPr>
              <a:t>system of linear equations</a:t>
            </a:r>
            <a:r>
              <a:rPr lang="en-US" altLang="ko-KR" sz="2000" dirty="0"/>
              <a:t> containing several unknowns. Such equations are naturally represented using the formalism of </a:t>
            </a:r>
            <a:r>
              <a:rPr lang="en-US" altLang="ko-KR" sz="2000" dirty="0">
                <a:hlinkClick r:id="rId8" action="ppaction://hlinkfile" tooltip="Matrix (mathematics)"/>
              </a:rPr>
              <a:t>matrices</a:t>
            </a:r>
            <a:r>
              <a:rPr lang="en-US" altLang="ko-KR" sz="2000" dirty="0"/>
              <a:t> and vectors</a:t>
            </a:r>
            <a:r>
              <a:rPr lang="en-US" altLang="ko-KR" sz="2000" dirty="0" smtClean="0"/>
              <a:t>.</a:t>
            </a:r>
            <a:endParaRPr lang="en-US" altLang="ko-KR" sz="2000" baseline="30000" dirty="0"/>
          </a:p>
          <a:p>
            <a:pPr marL="342900" indent="-342900">
              <a:buFont typeface="Wingdings" pitchFamily="2" charset="2"/>
              <a:buChar char="Ø"/>
            </a:pPr>
            <a:endParaRPr lang="en-US" altLang="ko-KR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1800" dirty="0"/>
              <a:t>Linear algebra is central to both pure and applied mathematics. For instance, </a:t>
            </a:r>
            <a:r>
              <a:rPr lang="en-US" altLang="ko-KR" sz="1800" dirty="0">
                <a:hlinkClick r:id="rId9" action="ppaction://hlinkfile" tooltip="Abstract algebra"/>
              </a:rPr>
              <a:t>abstract algebra</a:t>
            </a:r>
            <a:r>
              <a:rPr lang="en-US" altLang="ko-KR" sz="1800" dirty="0"/>
              <a:t> arises by relaxing the axioms of a vector space, leading to a number of generalizations. </a:t>
            </a:r>
            <a:r>
              <a:rPr lang="en-US" altLang="ko-KR" sz="1800" dirty="0">
                <a:hlinkClick r:id="rId10" action="ppaction://hlinkfile" tooltip="Functional analysis"/>
              </a:rPr>
              <a:t>Functional analysis</a:t>
            </a:r>
            <a:r>
              <a:rPr lang="en-US" altLang="ko-KR" sz="1800" dirty="0"/>
              <a:t> studies the infinite-dimensional version of the theory of vector spaces. Combined with calculus, linear algebra facilitates the solution of linear systems of </a:t>
            </a:r>
            <a:r>
              <a:rPr lang="en-US" altLang="ko-KR" sz="1800" dirty="0">
                <a:hlinkClick r:id="rId11" action="ppaction://hlinkfile" tooltip="Differential equations"/>
              </a:rPr>
              <a:t>differential equations</a:t>
            </a:r>
            <a:r>
              <a:rPr lang="en-US" altLang="ko-KR" sz="1800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1800" dirty="0" smtClean="0"/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ko-KR" sz="1800" dirty="0" smtClean="0"/>
              <a:t>Techniques </a:t>
            </a:r>
            <a:r>
              <a:rPr lang="en-US" altLang="ko-KR" sz="1800" dirty="0"/>
              <a:t>from linear algebra are also used in </a:t>
            </a:r>
            <a:r>
              <a:rPr lang="en-US" altLang="ko-KR" sz="1800" dirty="0">
                <a:hlinkClick r:id="rId12" action="ppaction://hlinkfile" tooltip="Analytic geometry"/>
              </a:rPr>
              <a:t>analytic geometry</a:t>
            </a:r>
            <a:r>
              <a:rPr lang="en-US" altLang="ko-KR" sz="1800" dirty="0"/>
              <a:t>, </a:t>
            </a:r>
            <a:r>
              <a:rPr lang="en-US" altLang="ko-KR" sz="1800" dirty="0">
                <a:hlinkClick r:id="rId13" action="ppaction://hlinkfile" tooltip="Engineering"/>
              </a:rPr>
              <a:t>engineering</a:t>
            </a:r>
            <a:r>
              <a:rPr lang="en-US" altLang="ko-KR" sz="1800" dirty="0"/>
              <a:t>, </a:t>
            </a:r>
            <a:r>
              <a:rPr lang="en-US" altLang="ko-KR" sz="1800" dirty="0">
                <a:hlinkClick r:id="rId14" action="ppaction://hlinkfile" tooltip="Physics"/>
              </a:rPr>
              <a:t>physics</a:t>
            </a:r>
            <a:r>
              <a:rPr lang="en-US" altLang="ko-KR" sz="1800" dirty="0"/>
              <a:t>, </a:t>
            </a:r>
            <a:r>
              <a:rPr lang="en-US" altLang="ko-KR" sz="1800" dirty="0">
                <a:hlinkClick r:id="rId15" action="ppaction://hlinkfile" tooltip="Natural science"/>
              </a:rPr>
              <a:t>natural sciences</a:t>
            </a:r>
            <a:r>
              <a:rPr lang="en-US" altLang="ko-KR" sz="1800" dirty="0"/>
              <a:t>, </a:t>
            </a:r>
            <a:r>
              <a:rPr lang="en-US" altLang="ko-KR" sz="1800" dirty="0">
                <a:hlinkClick r:id="rId16" action="ppaction://hlinkfile" tooltip="Computer science"/>
              </a:rPr>
              <a:t>computer science</a:t>
            </a:r>
            <a:r>
              <a:rPr lang="en-US" altLang="ko-KR" sz="1800" dirty="0"/>
              <a:t>, </a:t>
            </a:r>
            <a:r>
              <a:rPr lang="en-US" altLang="ko-KR" sz="1800" dirty="0">
                <a:hlinkClick r:id="rId17" action="ppaction://hlinkfile" tooltip="Computer animation"/>
              </a:rPr>
              <a:t>computer animation</a:t>
            </a:r>
            <a:r>
              <a:rPr lang="en-US" altLang="ko-KR" sz="1800" dirty="0"/>
              <a:t>, and the </a:t>
            </a:r>
            <a:r>
              <a:rPr lang="en-US" altLang="ko-KR" sz="1800" dirty="0">
                <a:hlinkClick r:id="rId18" action="ppaction://hlinkfile" tooltip="Social sciences"/>
              </a:rPr>
              <a:t>social sciences</a:t>
            </a:r>
            <a:r>
              <a:rPr lang="en-US" altLang="ko-KR" sz="1800" dirty="0"/>
              <a:t> (particularly in </a:t>
            </a:r>
            <a:r>
              <a:rPr lang="en-US" altLang="ko-KR" sz="1800" dirty="0">
                <a:hlinkClick r:id="rId19" action="ppaction://hlinkfile" tooltip="Economics"/>
              </a:rPr>
              <a:t>economics</a:t>
            </a:r>
            <a:r>
              <a:rPr lang="en-US" altLang="ko-KR" sz="1800" dirty="0"/>
              <a:t>). Because linear algebra is such a well-developed theory, nonlinear </a:t>
            </a:r>
            <a:r>
              <a:rPr lang="en-US" altLang="ko-KR" sz="1800" dirty="0">
                <a:hlinkClick r:id="rId20" action="ppaction://hlinkfile" tooltip="Mathematical model"/>
              </a:rPr>
              <a:t>mathematical models</a:t>
            </a:r>
            <a:r>
              <a:rPr lang="en-US" altLang="ko-KR" sz="1800" dirty="0"/>
              <a:t> are sometimes approximated by linear ones.</a:t>
            </a:r>
          </a:p>
        </p:txBody>
      </p:sp>
      <p:sp>
        <p:nvSpPr>
          <p:cNvPr id="147459" name="Rectangle 4"/>
          <p:cNvSpPr>
            <a:spLocks noChangeArrowheads="1"/>
          </p:cNvSpPr>
          <p:nvPr/>
        </p:nvSpPr>
        <p:spPr bwMode="auto">
          <a:xfrm>
            <a:off x="141288" y="131763"/>
            <a:ext cx="5383212" cy="417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266700" indent="-266700"/>
            <a:r>
              <a:rPr lang="en-US" altLang="ko-KR" sz="2400" b="1" dirty="0" smtClean="0">
                <a:solidFill>
                  <a:srgbClr val="0000FF"/>
                </a:solidFill>
              </a:rPr>
              <a:t>Linear Algebra</a:t>
            </a:r>
            <a:endParaRPr lang="en-US" altLang="ko-KR" sz="2400" b="1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Trebuchet MS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93663" marR="0" indent="-93663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NORMAL">
  <a:themeElements>
    <a:clrScheme name="MEY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996600"/>
      </a:hlink>
      <a:folHlink>
        <a:srgbClr val="CC9900"/>
      </a:folHlink>
    </a:clrScheme>
    <a:fontScheme name="BASIC_EIFFEL">
      <a:majorFont>
        <a:latin typeface="Arial Black"/>
        <a:ea typeface=""/>
        <a:cs typeface="Arial"/>
      </a:majorFont>
      <a:minorFont>
        <a:latin typeface="Comic Sans MS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FF99"/>
        </a:solidFill>
        <a:ln w="12700" algn="ctr">
          <a:solidFill>
            <a:srgbClr val="990000"/>
          </a:solidFill>
          <a:miter lim="800000"/>
          <a:headEnd/>
          <a:tailEnd/>
        </a:ln>
        <a:effectLst>
          <a:outerShdw blurRad="50800" dist="50800" dir="5400000" sx="101000" sy="10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bevelT w="254000"/>
          <a:bevelB w="381000"/>
        </a:sp3d>
      </a:spPr>
      <a:bodyPr lIns="0" rIns="0"/>
      <a:lstStyle>
        <a:defPPr algn="ctr" rtl="0" fontAlgn="base">
          <a:lnSpc>
            <a:spcPct val="80000"/>
          </a:lnSpc>
          <a:spcBef>
            <a:spcPct val="50000"/>
          </a:spcBef>
          <a:spcAft>
            <a:spcPct val="0"/>
          </a:spcAft>
          <a:defRPr sz="2400" kern="1200">
            <a:solidFill>
              <a:srgbClr val="333399"/>
            </a:solidFill>
            <a:latin typeface="Comic Sans MS" pitchFamily="66" charset="0"/>
            <a:ea typeface="+mn-ea"/>
            <a:cs typeface="+mn-c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ASIC_EIFF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IC_EIFF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IC_EIFFEL 13">
        <a:dk1>
          <a:srgbClr val="000000"/>
        </a:dk1>
        <a:lt1>
          <a:srgbClr val="FFFFFF"/>
        </a:lt1>
        <a:dk2>
          <a:srgbClr val="3E609E"/>
        </a:dk2>
        <a:lt2>
          <a:srgbClr val="FF0000"/>
        </a:lt2>
        <a:accent1>
          <a:srgbClr val="FFFF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B90000"/>
        </a:accent6>
        <a:hlink>
          <a:srgbClr val="3333FF"/>
        </a:hlink>
        <a:folHlink>
          <a:srgbClr val="00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59561</TotalTime>
  <Words>981</Words>
  <Application>Microsoft Office PowerPoint</Application>
  <PresentationFormat>A4 용지(210x297mm)</PresentationFormat>
  <Paragraphs>199</Paragraphs>
  <Slides>17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디자인 사용자 지정</vt:lpstr>
      <vt:lpstr>1_디자인 사용자 지정</vt:lpstr>
      <vt:lpstr>NORMAL</vt:lpstr>
      <vt:lpstr>1_NORMAL</vt:lpstr>
      <vt:lpstr>2_NORMAL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J2</dc:creator>
  <cp:lastModifiedBy>Software-PC</cp:lastModifiedBy>
  <cp:revision>5528</cp:revision>
  <dcterms:created xsi:type="dcterms:W3CDTF">2003-10-06T13:01:17Z</dcterms:created>
  <dcterms:modified xsi:type="dcterms:W3CDTF">2015-08-31T10:11:01Z</dcterms:modified>
</cp:coreProperties>
</file>