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0" r:id="rId2"/>
    <p:sldId id="261" r:id="rId3"/>
    <p:sldId id="268" r:id="rId4"/>
    <p:sldId id="265" r:id="rId5"/>
    <p:sldId id="275" r:id="rId6"/>
    <p:sldId id="267" r:id="rId7"/>
    <p:sldId id="270" r:id="rId8"/>
    <p:sldId id="266" r:id="rId9"/>
    <p:sldId id="274" r:id="rId10"/>
    <p:sldId id="276" r:id="rId11"/>
    <p:sldId id="272" r:id="rId12"/>
    <p:sldId id="280" r:id="rId13"/>
    <p:sldId id="281" r:id="rId14"/>
    <p:sldId id="282" r:id="rId15"/>
    <p:sldId id="283" r:id="rId16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594" autoAdjust="0"/>
  </p:normalViewPr>
  <p:slideViewPr>
    <p:cSldViewPr snapToGrid="0">
      <p:cViewPr varScale="1">
        <p:scale>
          <a:sx n="116" d="100"/>
          <a:sy n="116" d="100"/>
        </p:scale>
        <p:origin x="-1218" y="-102"/>
      </p:cViewPr>
      <p:guideLst>
        <p:guide orient="horz" pos="2160"/>
        <p:guide orient="horz" pos="1072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A197E-D48F-4233-9D0E-C6CF708AD56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4F304-565E-46E9-AA10-B97F9F615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1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F304-565E-46E9-AA10-B97F9F615C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23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F304-565E-46E9-AA10-B97F9F615C0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77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F304-565E-46E9-AA10-B97F9F615C0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6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F304-565E-46E9-AA10-B97F9F615C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9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F304-565E-46E9-AA10-B97F9F615C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2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F304-565E-46E9-AA10-B97F9F615C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9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F304-565E-46E9-AA10-B97F9F615C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85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F304-565E-46E9-AA10-B97F9F615C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8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F304-565E-46E9-AA10-B97F9F615C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78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F304-565E-46E9-AA10-B97F9F615C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54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F304-565E-46E9-AA10-B97F9F615C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4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1B2-E34B-4238-A1DE-F2399BD2A36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7722-849E-45C4-B4AA-864C065F8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1B2-E34B-4238-A1DE-F2399BD2A36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7722-849E-45C4-B4AA-864C065F8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1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1B2-E34B-4238-A1DE-F2399BD2A36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7722-849E-45C4-B4AA-864C065F8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1B2-E34B-4238-A1DE-F2399BD2A36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7722-849E-45C4-B4AA-864C065F8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9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1B2-E34B-4238-A1DE-F2399BD2A36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7722-849E-45C4-B4AA-864C065F8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9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1B2-E34B-4238-A1DE-F2399BD2A36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7722-849E-45C4-B4AA-864C065F8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1B2-E34B-4238-A1DE-F2399BD2A36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7722-849E-45C4-B4AA-864C065F8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2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1B2-E34B-4238-A1DE-F2399BD2A36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7722-849E-45C4-B4AA-864C065F8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5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1B2-E34B-4238-A1DE-F2399BD2A36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7722-849E-45C4-B4AA-864C065F8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2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1B2-E34B-4238-A1DE-F2399BD2A36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7722-849E-45C4-B4AA-864C065F8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9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1B2-E34B-4238-A1DE-F2399BD2A36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7722-849E-45C4-B4AA-864C065F8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11B2-E34B-4238-A1DE-F2399BD2A36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7722-849E-45C4-B4AA-864C065F8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1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A%B3%B5%ED%8F%AC" TargetMode="External"/><Relationship Id="rId2" Type="http://schemas.openxmlformats.org/officeDocument/2006/relationships/hyperlink" Target="https://namu.wiki/w/%EB%B6%84%EB%85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mu.wiki/w/%EC%A7%91%EC%A4%91%EC%84%A0" TargetMode="External"/><Relationship Id="rId4" Type="http://schemas.openxmlformats.org/officeDocument/2006/relationships/hyperlink" Target="https://namu.wiki/w/%EC%B6%A9%EA%B2%A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0"/>
            <a:ext cx="9913619" cy="2464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0" y="1437594"/>
            <a:ext cx="9913619" cy="244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1325880" cy="2662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64675" y="201183"/>
            <a:ext cx="2263461" cy="226374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독일 표현주의 영화</a:t>
            </a:r>
          </a:p>
        </p:txBody>
      </p:sp>
      <p:sp>
        <p:nvSpPr>
          <p:cNvPr id="19" name="타원 18"/>
          <p:cNvSpPr/>
          <p:nvPr/>
        </p:nvSpPr>
        <p:spPr>
          <a:xfrm>
            <a:off x="2076663" y="555643"/>
            <a:ext cx="435329" cy="435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시대</a:t>
            </a:r>
          </a:p>
        </p:txBody>
      </p:sp>
      <p:sp>
        <p:nvSpPr>
          <p:cNvPr id="37" name="타원 36"/>
          <p:cNvSpPr/>
          <p:nvPr/>
        </p:nvSpPr>
        <p:spPr>
          <a:xfrm>
            <a:off x="210708" y="3630583"/>
            <a:ext cx="435329" cy="435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대표작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62666" y="3713644"/>
            <a:ext cx="1449683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600" dirty="0"/>
              <a:t>출처</a:t>
            </a:r>
            <a:r>
              <a:rPr lang="en-US" altLang="ko-KR" sz="600" dirty="0"/>
              <a:t>: </a:t>
            </a:r>
            <a:r>
              <a:rPr lang="ko-KR" altLang="en-US" sz="600" dirty="0"/>
              <a:t>세계 영화 예술의 역사</a:t>
            </a:r>
            <a:r>
              <a:rPr lang="en-US" altLang="ko-KR" sz="600" dirty="0"/>
              <a:t>, </a:t>
            </a:r>
            <a:r>
              <a:rPr lang="ko-KR" altLang="en-US" sz="600" dirty="0"/>
              <a:t>정태수 지음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3639" y="210205"/>
            <a:ext cx="1210772" cy="95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2800" b="1" i="1" dirty="0">
                <a:solidFill>
                  <a:schemeClr val="accent6">
                    <a:lumMod val="75000"/>
                  </a:schemeClr>
                </a:solidFill>
              </a:rPr>
              <a:t>1919~1924</a:t>
            </a:r>
            <a:endParaRPr lang="ko-KR" altLang="en-US" sz="2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3637" y="1635155"/>
            <a:ext cx="3400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영화의 진보성과 보수성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773" y="4091877"/>
            <a:ext cx="2386068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칼리가리박사의 밀실 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로베르토 비네</a:t>
            </a: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1919</a:t>
            </a:r>
          </a:p>
          <a:p>
            <a:pPr fontAlgn="ctr"/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독일 표현주의 영화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358750" y="4091877"/>
            <a:ext cx="2414074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노스페라투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F.W. 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무르나우 </a:t>
            </a: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1922 </a:t>
            </a:r>
          </a:p>
          <a:p>
            <a:pPr fontAlgn="ctr"/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드라큐라의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원형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70251" y="4091877"/>
            <a:ext cx="1770389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메트로폴리스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프리츠 랑</a:t>
            </a: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1926</a:t>
            </a:r>
          </a:p>
          <a:p>
            <a:pPr fontAlgn="ctr"/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최초의 장편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SF 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영화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79885" y="151580"/>
            <a:ext cx="58544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bg1"/>
                </a:solidFill>
              </a:rPr>
              <a:t>산업 혁명 이후 물질주의 만연으로 파생되는 사회적 모순에 정면에 맞서는 계급 투쟁적 행동이 표출되고 있었던 반면</a:t>
            </a:r>
            <a:r>
              <a:rPr lang="en-US" altLang="ko-KR" sz="1400" b="1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</a:rPr>
              <a:t>차 세계대전의 패배는 독일인 들에게 기존의 전통적 가치에 대한 단순한 거부를 넘어 인간의 내면적인 심리와 영혼에 몰두하게 됨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400" b="1" dirty="0">
                <a:solidFill>
                  <a:schemeClr val="bg1"/>
                </a:solidFill>
              </a:rPr>
              <a:t>미래 사회에 대한 불안과 회의가 내재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33637" y="2048448"/>
            <a:ext cx="72006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표현주의는 인간의 내면과 근원적인 정신적 가치에 대한 탐구를 중시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이에 따라 표현주의의 시각적 특징은 빛을 통한 명암의 대비와 그림자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건축학적인 직선과 곡선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기하학적인 선으로 나타남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표현주의는 영화 형식의 발전에 있어서는 진보성으로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내용에 있어서는 독일 민족의 보수성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드러내는 이중성을 보이면서 한계에 봉착하게 됨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</a:rPr>
              <a:t>당시 표현주의자들은 </a:t>
            </a:r>
            <a:r>
              <a:rPr lang="ko-KR" altLang="en-US" sz="1100" b="1" dirty="0" err="1">
                <a:solidFill>
                  <a:schemeClr val="accent6">
                    <a:lumMod val="75000"/>
                  </a:schemeClr>
                </a:solidFill>
              </a:rPr>
              <a:t>중상류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</a:rPr>
              <a:t> 층의 인텔리 교육을 받은 전문 지식인으로 낭만적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</a:rPr>
              <a:t>보수적 정치적 입장을 지님</a:t>
            </a:r>
            <a:endParaRPr lang="en-US" altLang="ko-KR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2" descr="http://247m.kr/wp-content/uploads/2015/01/MV5BMjA2NTQ2NzIxM15BMl5BanBnXkFtZTgwNDg0MTE1MjE@._V1__SX2486_SY1242_-e142155334979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943474"/>
            <a:ext cx="2454523" cy="191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pds17.egloos.com/pds/201004/30/51/f0028951_4bda9c14afb7b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4523" y="4941322"/>
            <a:ext cx="2613649" cy="19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pbatimes.com/news/upload/1288834447487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68172" y="4942841"/>
            <a:ext cx="1852603" cy="191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타원 20"/>
          <p:cNvSpPr/>
          <p:nvPr/>
        </p:nvSpPr>
        <p:spPr>
          <a:xfrm>
            <a:off x="1129302" y="2227185"/>
            <a:ext cx="435329" cy="435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감독</a:t>
            </a:r>
          </a:p>
        </p:txBody>
      </p:sp>
      <p:sp>
        <p:nvSpPr>
          <p:cNvPr id="23" name="타원 22"/>
          <p:cNvSpPr/>
          <p:nvPr/>
        </p:nvSpPr>
        <p:spPr>
          <a:xfrm>
            <a:off x="2076663" y="1726047"/>
            <a:ext cx="435329" cy="435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accent6">
                    <a:lumMod val="75000"/>
                  </a:schemeClr>
                </a:solidFill>
              </a:rPr>
              <a:t>의의</a:t>
            </a:r>
            <a:endParaRPr lang="ko-KR" alt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6745" y="2713550"/>
            <a:ext cx="1159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chemeClr val="accent6">
                    <a:lumMod val="75000"/>
                  </a:schemeClr>
                </a:solidFill>
              </a:rPr>
              <a:t>파울 베게너</a:t>
            </a:r>
            <a:r>
              <a:rPr lang="en-US" altLang="ko-KR" sz="1200" i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200" i="1" dirty="0">
                <a:solidFill>
                  <a:schemeClr val="accent6">
                    <a:lumMod val="75000"/>
                  </a:schemeClr>
                </a:solidFill>
              </a:rPr>
              <a:t>로베르토 비네</a:t>
            </a:r>
            <a:r>
              <a:rPr lang="en-US" altLang="ko-KR" sz="1200" i="1" dirty="0">
                <a:solidFill>
                  <a:schemeClr val="accent6">
                    <a:lumMod val="75000"/>
                  </a:schemeClr>
                </a:solidFill>
              </a:rPr>
              <a:t>, F.W. </a:t>
            </a:r>
            <a:r>
              <a:rPr lang="ko-KR" altLang="en-US" sz="1200" i="1" dirty="0">
                <a:solidFill>
                  <a:schemeClr val="accent6">
                    <a:lumMod val="75000"/>
                  </a:schemeClr>
                </a:solidFill>
              </a:rPr>
              <a:t>무르나우</a:t>
            </a:r>
            <a:r>
              <a:rPr lang="en-US" altLang="ko-KR" sz="1200" i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200" i="1" dirty="0">
                <a:solidFill>
                  <a:schemeClr val="accent6">
                    <a:lumMod val="75000"/>
                  </a:schemeClr>
                </a:solidFill>
              </a:rPr>
              <a:t>프리츠 랑</a:t>
            </a:r>
            <a:r>
              <a:rPr lang="en-US" altLang="ko-KR" sz="1200" i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200" i="1" dirty="0">
                <a:solidFill>
                  <a:schemeClr val="accent6">
                    <a:lumMod val="75000"/>
                  </a:schemeClr>
                </a:solidFill>
              </a:rPr>
              <a:t>파울 레니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151297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0"/>
            <a:ext cx="9913619" cy="2464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0" y="1437594"/>
            <a:ext cx="9913619" cy="244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1325880" cy="2662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64675" y="201183"/>
            <a:ext cx="2263461" cy="2263748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1980</a:t>
            </a:r>
            <a:r>
              <a:rPr lang="ko-KR" altLang="en-US" sz="2400" b="1" dirty="0">
                <a:solidFill>
                  <a:schemeClr val="bg1"/>
                </a:solidFill>
              </a:rPr>
              <a:t>년대 중국 영화의 혁신기</a:t>
            </a:r>
          </a:p>
        </p:txBody>
      </p:sp>
      <p:sp>
        <p:nvSpPr>
          <p:cNvPr id="19" name="타원 18"/>
          <p:cNvSpPr/>
          <p:nvPr/>
        </p:nvSpPr>
        <p:spPr>
          <a:xfrm>
            <a:off x="2076663" y="555643"/>
            <a:ext cx="435329" cy="4353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</a:rPr>
              <a:t>시대</a:t>
            </a:r>
          </a:p>
        </p:txBody>
      </p:sp>
      <p:sp>
        <p:nvSpPr>
          <p:cNvPr id="37" name="타원 36"/>
          <p:cNvSpPr/>
          <p:nvPr/>
        </p:nvSpPr>
        <p:spPr>
          <a:xfrm>
            <a:off x="210708" y="3630583"/>
            <a:ext cx="435329" cy="4353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</a:rPr>
              <a:t>대표작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62666" y="3713644"/>
            <a:ext cx="1449683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600" dirty="0"/>
              <a:t>출처</a:t>
            </a:r>
            <a:r>
              <a:rPr lang="en-US" altLang="ko-KR" sz="600" dirty="0"/>
              <a:t>: </a:t>
            </a:r>
            <a:r>
              <a:rPr lang="ko-KR" altLang="en-US" sz="600" dirty="0"/>
              <a:t>세계 영화 예술의 역사</a:t>
            </a:r>
            <a:r>
              <a:rPr lang="en-US" altLang="ko-KR" sz="600" dirty="0"/>
              <a:t>, </a:t>
            </a:r>
            <a:r>
              <a:rPr lang="ko-KR" altLang="en-US" sz="600" dirty="0"/>
              <a:t>정태수 지음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3639" y="210205"/>
            <a:ext cx="1210772" cy="95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2800" b="1" i="1" dirty="0">
                <a:solidFill>
                  <a:schemeClr val="accent4">
                    <a:lumMod val="75000"/>
                  </a:schemeClr>
                </a:solidFill>
              </a:rPr>
              <a:t>1984-1989</a:t>
            </a:r>
            <a:endParaRPr lang="ko-KR" altLang="en-US" sz="28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3637" y="1635155"/>
            <a:ext cx="5453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역사 속에서 새로운 창작의 혁신을 찾다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79885" y="211471"/>
            <a:ext cx="58544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chemeClr val="bg1"/>
                </a:solidFill>
              </a:rPr>
              <a:t>1977</a:t>
            </a:r>
            <a:r>
              <a:rPr lang="ko-KR" altLang="en-US" sz="1400" b="1" dirty="0">
                <a:solidFill>
                  <a:schemeClr val="bg1"/>
                </a:solidFill>
              </a:rPr>
              <a:t>년 중국공산당 전국대표회의에서 </a:t>
            </a:r>
            <a:r>
              <a:rPr lang="en-US" altLang="ko-KR" sz="1400" b="1" dirty="0">
                <a:solidFill>
                  <a:schemeClr val="bg1"/>
                </a:solidFill>
              </a:rPr>
              <a:t>10</a:t>
            </a:r>
            <a:r>
              <a:rPr lang="ko-KR" altLang="en-US" sz="1400" b="1" dirty="0">
                <a:solidFill>
                  <a:schemeClr val="bg1"/>
                </a:solidFill>
              </a:rPr>
              <a:t>년 간의 문화대혁명의 종결을 선언하면서 개혁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개방정책 노선이 시행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bg1"/>
                </a:solidFill>
              </a:rPr>
              <a:t>문학예술이 계급투쟁의 도구가 될 수가 없고 지나친 간섭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너무 많은 비판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너무 많은 행정 명령의 문제를 인식하고 창작의 자유를 보장하고 문예계가 자체 정화되는 방향으로 정책 추진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33637" y="2071596"/>
            <a:ext cx="7200671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</a:rPr>
              <a:t>개혁개방정책 노선 이후 중국 영화의 혁신기를 맞아 중국 민족의 근원적 정체성을 찾는 것과 함께 중국 민족에 내재되어 있는 미학적 전통을 영화 창작에 결합시키고자 함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</a:rPr>
              <a:t>중국의 전통적 가치에 기반한 심근문학으로 부터 영화적 내용과 소재를</a:t>
            </a: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</a:rPr>
              <a:t>중국의 회화로 부터는 시각적 수법을 영화에 적용함으로 중국의 역사와 현재를 독창적으로 표현할 수 있게 됨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5" name="Picture 4" descr="http://cfile9.uf.tistory.com/image/2768E73A519C26AB20E59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90813" y="4941888"/>
            <a:ext cx="2411355" cy="191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7481815" y="4091877"/>
            <a:ext cx="2386068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쥬라기 공원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스티븐 스필버그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1993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CG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를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통해 시각 표현의 한계를 넘다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023227" y="4091877"/>
            <a:ext cx="2386068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시네마 천국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쥬세페 토르나토레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1988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네오 리얼리즘에 낭만을 더함</a:t>
            </a:r>
          </a:p>
        </p:txBody>
      </p:sp>
      <p:sp>
        <p:nvSpPr>
          <p:cNvPr id="35" name="타원 34"/>
          <p:cNvSpPr/>
          <p:nvPr/>
        </p:nvSpPr>
        <p:spPr>
          <a:xfrm>
            <a:off x="4855016" y="3630583"/>
            <a:ext cx="435329" cy="4353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2" name="Picture 4" descr="http://www.mediaus.co.kr/news/photo/201310/37334_83221_942.gif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22"/>
          <a:stretch/>
        </p:blipFill>
        <p:spPr bwMode="auto">
          <a:xfrm>
            <a:off x="5062516" y="4941888"/>
            <a:ext cx="2434362" cy="191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813679" y="6563645"/>
            <a:ext cx="1007007" cy="246221"/>
          </a:xfrm>
          <a:prstGeom prst="rect">
            <a:avLst/>
          </a:prstGeom>
          <a:solidFill>
            <a:srgbClr val="262626">
              <a:alpha val="65882"/>
            </a:srgb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solidFill>
                  <a:schemeClr val="bg1"/>
                </a:solidFill>
              </a:rPr>
              <a:t>#CGI animation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129302" y="2227185"/>
            <a:ext cx="435329" cy="4353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</a:rPr>
              <a:t>감독</a:t>
            </a:r>
          </a:p>
        </p:txBody>
      </p:sp>
      <p:sp>
        <p:nvSpPr>
          <p:cNvPr id="23" name="타원 22"/>
          <p:cNvSpPr/>
          <p:nvPr/>
        </p:nvSpPr>
        <p:spPr>
          <a:xfrm>
            <a:off x="2076663" y="1726047"/>
            <a:ext cx="435329" cy="4353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</a:rPr>
              <a:t>의의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55127" y="2713550"/>
            <a:ext cx="11620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chemeClr val="accent4">
                    <a:lumMod val="75000"/>
                  </a:schemeClr>
                </a:solidFill>
              </a:rPr>
              <a:t>장쥔자오</a:t>
            </a:r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sz="1200" i="1" dirty="0" err="1">
                <a:solidFill>
                  <a:schemeClr val="accent4">
                    <a:lumMod val="75000"/>
                  </a:schemeClr>
                </a:solidFill>
              </a:rPr>
              <a:t>천카이거</a:t>
            </a:r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chemeClr val="accent4">
                    <a:lumMod val="75000"/>
                  </a:schemeClr>
                </a:solidFill>
              </a:rPr>
              <a:t>장이머우</a:t>
            </a:r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chemeClr val="accent4">
                    <a:lumMod val="75000"/>
                  </a:schemeClr>
                </a:solidFill>
              </a:rPr>
              <a:t>황젠신</a:t>
            </a:r>
            <a:r>
              <a:rPr lang="en-US" altLang="ko-KR" sz="1200" i="1" dirty="0">
                <a:solidFill>
                  <a:schemeClr val="accent4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chemeClr val="accent4">
                    <a:lumMod val="75000"/>
                  </a:schemeClr>
                </a:solidFill>
              </a:rPr>
              <a:t>텐좡좡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9956" y="4091877"/>
            <a:ext cx="2386068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아이들의 왕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천카이커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1987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중국 미학 사상과 수법의 일체화</a:t>
            </a:r>
          </a:p>
        </p:txBody>
      </p:sp>
      <p:pic>
        <p:nvPicPr>
          <p:cNvPr id="1026" name="Picture 2" descr="한겨레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908" y="4941888"/>
            <a:ext cx="2369795" cy="191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351022" y="4091877"/>
            <a:ext cx="2386068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붉은 수수밭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장이머우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1987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다층적 의미의 이야기 구조</a:t>
            </a:r>
          </a:p>
        </p:txBody>
      </p:sp>
      <p:pic>
        <p:nvPicPr>
          <p:cNvPr id="28" name="Picture 2" descr="http://www.vcinemashow.com/wp-content/uploads/2015/01/931115_roteskornfeld_05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62327" y="4941888"/>
            <a:ext cx="2491716" cy="1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72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0"/>
            <a:ext cx="9913619" cy="2464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0" y="1437594"/>
            <a:ext cx="9913619" cy="244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1325880" cy="2662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64675" y="201183"/>
            <a:ext cx="2263461" cy="2263748"/>
          </a:xfrm>
          <a:prstGeom prst="ellipse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1990~2000</a:t>
            </a:r>
            <a:r>
              <a:rPr lang="ko-KR" altLang="en-US" sz="2400" b="1" dirty="0">
                <a:solidFill>
                  <a:schemeClr val="bg1"/>
                </a:solidFill>
              </a:rPr>
              <a:t>년대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한국 영화</a:t>
            </a:r>
          </a:p>
        </p:txBody>
      </p:sp>
      <p:sp>
        <p:nvSpPr>
          <p:cNvPr id="19" name="타원 18"/>
          <p:cNvSpPr/>
          <p:nvPr/>
        </p:nvSpPr>
        <p:spPr>
          <a:xfrm>
            <a:off x="2076663" y="555643"/>
            <a:ext cx="435329" cy="435329"/>
          </a:xfrm>
          <a:prstGeom prst="ellipse">
            <a:avLst/>
          </a:prstGeom>
          <a:solidFill>
            <a:srgbClr val="CC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00CCFF"/>
                </a:solidFill>
              </a:rPr>
              <a:t>시대</a:t>
            </a:r>
          </a:p>
        </p:txBody>
      </p:sp>
      <p:sp>
        <p:nvSpPr>
          <p:cNvPr id="37" name="타원 36"/>
          <p:cNvSpPr/>
          <p:nvPr/>
        </p:nvSpPr>
        <p:spPr>
          <a:xfrm>
            <a:off x="210708" y="3630583"/>
            <a:ext cx="435329" cy="435329"/>
          </a:xfrm>
          <a:prstGeom prst="ellipse">
            <a:avLst/>
          </a:prstGeom>
          <a:solidFill>
            <a:srgbClr val="CC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00CCFF"/>
                </a:solidFill>
              </a:rPr>
              <a:t>대표작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62666" y="3713644"/>
            <a:ext cx="1449683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600" dirty="0"/>
              <a:t>출처</a:t>
            </a:r>
            <a:r>
              <a:rPr lang="en-US" altLang="ko-KR" sz="600" dirty="0"/>
              <a:t>: </a:t>
            </a:r>
            <a:r>
              <a:rPr lang="ko-KR" altLang="en-US" sz="600" dirty="0"/>
              <a:t>세계 영화 예술의 역사</a:t>
            </a:r>
            <a:r>
              <a:rPr lang="en-US" altLang="ko-KR" sz="600" dirty="0"/>
              <a:t>, </a:t>
            </a:r>
            <a:r>
              <a:rPr lang="ko-KR" altLang="en-US" sz="600" dirty="0"/>
              <a:t>정태수 지음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3639" y="210205"/>
            <a:ext cx="1210772" cy="95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2800" b="1" i="1" dirty="0">
                <a:solidFill>
                  <a:srgbClr val="33CCCC"/>
                </a:solidFill>
              </a:rPr>
              <a:t>1998-2007</a:t>
            </a:r>
            <a:endParaRPr lang="ko-KR" altLang="en-US" sz="2800" b="1" i="1" dirty="0">
              <a:solidFill>
                <a:srgbClr val="33CCC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3638" y="1520855"/>
            <a:ext cx="7378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극대화된 자본의 가치와 남북 분단에 대한 새로운 인식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53" y="4091877"/>
            <a:ext cx="2386068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공동경비구역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JSA </a:t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박찬욱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2000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남북 북단 비극의 복합적 연결고리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79885" y="296255"/>
            <a:ext cx="582082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chemeClr val="bg1"/>
                </a:solidFill>
              </a:rPr>
              <a:t>1997</a:t>
            </a:r>
            <a:r>
              <a:rPr lang="ko-KR" altLang="en-US" sz="1400" b="1" dirty="0">
                <a:solidFill>
                  <a:schemeClr val="bg1"/>
                </a:solidFill>
              </a:rPr>
              <a:t>년 </a:t>
            </a:r>
            <a:r>
              <a:rPr lang="en-US" altLang="ko-KR" sz="1400" b="1" dirty="0">
                <a:solidFill>
                  <a:schemeClr val="bg1"/>
                </a:solidFill>
              </a:rPr>
              <a:t>11</a:t>
            </a:r>
            <a:r>
              <a:rPr lang="ko-KR" altLang="en-US" sz="1400" b="1" dirty="0">
                <a:solidFill>
                  <a:schemeClr val="bg1"/>
                </a:solidFill>
              </a:rPr>
              <a:t>월 대한민국 </a:t>
            </a:r>
            <a:r>
              <a:rPr lang="en-US" altLang="ko-KR" sz="1400" b="1" dirty="0">
                <a:solidFill>
                  <a:schemeClr val="bg1"/>
                </a:solidFill>
              </a:rPr>
              <a:t>IMF </a:t>
            </a:r>
            <a:r>
              <a:rPr lang="ko-KR" altLang="en-US" sz="1400" b="1" dirty="0">
                <a:solidFill>
                  <a:schemeClr val="bg1"/>
                </a:solidFill>
              </a:rPr>
              <a:t>관리 체제로 사회 불안정성 증가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bg1"/>
                </a:solidFill>
              </a:rPr>
              <a:t>전통적인 인간관계에 기반한 인간적 정서와 가치는 축소되면서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400" b="1" dirty="0">
                <a:solidFill>
                  <a:schemeClr val="bg1"/>
                </a:solidFill>
              </a:rPr>
              <a:t>배금주의 및 극대화된 자본의 가치로 가치관 변화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bg1"/>
                </a:solidFill>
              </a:rPr>
              <a:t>남북한 관계변화와 상호교류확대로 분단문제에 대한 시각이 변화 </a:t>
            </a:r>
          </a:p>
        </p:txBody>
      </p:sp>
      <p:pic>
        <p:nvPicPr>
          <p:cNvPr id="6146" name="Picture 2" descr="http://www.koreafilm.co.kr/database/movie/jsa/poster3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66" y="4941889"/>
            <a:ext cx="3130287" cy="191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783333" y="4091877"/>
            <a:ext cx="2627368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아바타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제임스 카메론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2009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3D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영상 혁명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전세계 박스 오피스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위</a:t>
            </a:r>
          </a:p>
        </p:txBody>
      </p:sp>
      <p:pic>
        <p:nvPicPr>
          <p:cNvPr id="6152" name="Picture 8" descr="http://www.2000news.com/news/photo/201107/4511_133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97040" y="4946556"/>
            <a:ext cx="3115309" cy="190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/>
          <p:cNvSpPr/>
          <p:nvPr/>
        </p:nvSpPr>
        <p:spPr>
          <a:xfrm>
            <a:off x="6566932" y="3630583"/>
            <a:ext cx="435329" cy="4353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08099" y="6563645"/>
            <a:ext cx="819455" cy="246221"/>
          </a:xfrm>
          <a:prstGeom prst="rect">
            <a:avLst/>
          </a:prstGeom>
          <a:solidFill>
            <a:srgbClr val="262626">
              <a:alpha val="65882"/>
            </a:srgb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solidFill>
                  <a:schemeClr val="bg1"/>
                </a:solidFill>
              </a:rPr>
              <a:t>#</a:t>
            </a:r>
            <a:r>
              <a:rPr lang="ko-KR" altLang="en-US" sz="1000" b="1" i="1" dirty="0">
                <a:solidFill>
                  <a:schemeClr val="bg1"/>
                </a:solidFill>
              </a:rPr>
              <a:t>모션 캡쳐 </a:t>
            </a:r>
          </a:p>
        </p:txBody>
      </p:sp>
      <p:sp>
        <p:nvSpPr>
          <p:cNvPr id="22" name="타원 21"/>
          <p:cNvSpPr/>
          <p:nvPr/>
        </p:nvSpPr>
        <p:spPr>
          <a:xfrm>
            <a:off x="1129302" y="2227185"/>
            <a:ext cx="435329" cy="435329"/>
          </a:xfrm>
          <a:prstGeom prst="ellipse">
            <a:avLst/>
          </a:prstGeom>
          <a:solidFill>
            <a:srgbClr val="CC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00CCFF"/>
                </a:solidFill>
              </a:rPr>
              <a:t>감독</a:t>
            </a:r>
          </a:p>
        </p:txBody>
      </p:sp>
      <p:sp>
        <p:nvSpPr>
          <p:cNvPr id="23" name="타원 22"/>
          <p:cNvSpPr/>
          <p:nvPr/>
        </p:nvSpPr>
        <p:spPr>
          <a:xfrm>
            <a:off x="2076663" y="1726047"/>
            <a:ext cx="435329" cy="435329"/>
          </a:xfrm>
          <a:prstGeom prst="ellipse">
            <a:avLst/>
          </a:prstGeom>
          <a:solidFill>
            <a:srgbClr val="CC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rgbClr val="00CCFF"/>
                </a:solidFill>
              </a:rPr>
              <a:t>의의</a:t>
            </a:r>
            <a:endParaRPr lang="ko-KR" altLang="en-US" sz="1000" b="1" dirty="0">
              <a:solidFill>
                <a:srgbClr val="00CCFF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33637" y="1963256"/>
            <a:ext cx="7200671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33CCCC"/>
                </a:solidFill>
              </a:rPr>
              <a:t>IMF </a:t>
            </a:r>
            <a:r>
              <a:rPr lang="ko-KR" altLang="en-US" sz="1600" b="1" dirty="0">
                <a:solidFill>
                  <a:srgbClr val="33CCCC"/>
                </a:solidFill>
              </a:rPr>
              <a:t>이후 돈과 자본의 가치가 무엇보다 우선되는 사회에서 다양한 사회 현상들에 주목하고 이를 영화에 투영하면서 영화 창작의 다양성이 확대됨</a:t>
            </a:r>
            <a:endParaRPr lang="en-US" altLang="ko-KR" sz="1600" b="1" dirty="0">
              <a:solidFill>
                <a:srgbClr val="33CCCC"/>
              </a:solidFill>
            </a:endParaRP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33CCCC"/>
                </a:solidFill>
              </a:rPr>
              <a:t>인간의 개별화로 인한 소통의 문제</a:t>
            </a:r>
            <a:r>
              <a:rPr lang="en-US" altLang="ko-KR" sz="1600" b="1" dirty="0">
                <a:solidFill>
                  <a:srgbClr val="33CCCC"/>
                </a:solidFill>
              </a:rPr>
              <a:t>, </a:t>
            </a:r>
            <a:r>
              <a:rPr lang="ko-KR" altLang="en-US" sz="1600" b="1" dirty="0">
                <a:solidFill>
                  <a:srgbClr val="33CCCC"/>
                </a:solidFill>
              </a:rPr>
              <a:t>일상의 현실 속에 감추어진 인간의 욕망</a:t>
            </a:r>
            <a:r>
              <a:rPr lang="en-US" altLang="ko-KR" sz="1600" b="1" dirty="0">
                <a:solidFill>
                  <a:srgbClr val="33CCCC"/>
                </a:solidFill>
              </a:rPr>
              <a:t>, </a:t>
            </a:r>
            <a:r>
              <a:rPr lang="ko-KR" altLang="en-US" sz="1600" b="1" dirty="0">
                <a:solidFill>
                  <a:srgbClr val="33CCCC"/>
                </a:solidFill>
              </a:rPr>
              <a:t>절망적 상황에서 인간의 논리로 바라본 신</a:t>
            </a:r>
            <a:r>
              <a:rPr lang="en-US" altLang="ko-KR" sz="1600" b="1" dirty="0">
                <a:solidFill>
                  <a:srgbClr val="33CCCC"/>
                </a:solidFill>
              </a:rPr>
              <a:t>, </a:t>
            </a:r>
            <a:r>
              <a:rPr lang="ko-KR" altLang="en-US" sz="1600" b="1" dirty="0">
                <a:solidFill>
                  <a:srgbClr val="33CCCC"/>
                </a:solidFill>
              </a:rPr>
              <a:t>분단의 현실에 대한 근원적 문제</a:t>
            </a:r>
            <a:endParaRPr lang="en-US" altLang="ko-KR" sz="1600" b="1" dirty="0">
              <a:solidFill>
                <a:srgbClr val="33CCCC"/>
              </a:solidFill>
            </a:endParaRP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33CCCC"/>
                </a:solidFill>
              </a:rPr>
              <a:t>남북 분단에 대한 새로운 인식으로 분단으로 초래된 비극과 다양한 모순</a:t>
            </a:r>
            <a:r>
              <a:rPr lang="en-US" altLang="ko-KR" sz="1600" b="1" dirty="0">
                <a:solidFill>
                  <a:srgbClr val="33CCCC"/>
                </a:solidFill>
              </a:rPr>
              <a:t>(</a:t>
            </a:r>
            <a:r>
              <a:rPr lang="ko-KR" altLang="en-US" sz="1600" b="1" dirty="0">
                <a:solidFill>
                  <a:srgbClr val="33CCCC"/>
                </a:solidFill>
              </a:rPr>
              <a:t>통일을 가로 막는 대상</a:t>
            </a:r>
            <a:r>
              <a:rPr lang="en-US" altLang="ko-KR" sz="1600" b="1" dirty="0">
                <a:solidFill>
                  <a:srgbClr val="33CCCC"/>
                </a:solidFill>
              </a:rPr>
              <a:t>)</a:t>
            </a:r>
            <a:r>
              <a:rPr lang="ko-KR" altLang="en-US" sz="1600" b="1" dirty="0">
                <a:solidFill>
                  <a:srgbClr val="33CCCC"/>
                </a:solidFill>
              </a:rPr>
              <a:t>에 대한 근본적 요인을 영화 속에 깊이 투영함</a:t>
            </a:r>
            <a:endParaRPr lang="en-US" altLang="ko-KR" sz="1600" b="1" dirty="0">
              <a:solidFill>
                <a:srgbClr val="33CCC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23611" y="4091877"/>
            <a:ext cx="2449633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박하사탕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이창동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1999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현재 속에 내재된 과거의 시간과 역사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18786" y="2713550"/>
            <a:ext cx="7926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rgbClr val="33CCCC"/>
                </a:solidFill>
              </a:rPr>
              <a:t>이창동</a:t>
            </a:r>
            <a:r>
              <a:rPr lang="en-US" altLang="ko-KR" sz="1200" i="1" dirty="0">
                <a:solidFill>
                  <a:srgbClr val="33CCCC"/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rgbClr val="33CCCC"/>
                </a:solidFill>
              </a:rPr>
              <a:t>김기덕</a:t>
            </a:r>
            <a:r>
              <a:rPr lang="en-US" altLang="ko-KR" sz="1200" i="1" dirty="0">
                <a:solidFill>
                  <a:srgbClr val="33CCCC"/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rgbClr val="33CCCC"/>
                </a:solidFill>
              </a:rPr>
              <a:t>홍상수</a:t>
            </a:r>
            <a:r>
              <a:rPr lang="en-US" altLang="ko-KR" sz="1200" i="1" dirty="0">
                <a:solidFill>
                  <a:srgbClr val="33CCCC"/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rgbClr val="33CCCC"/>
                </a:solidFill>
              </a:rPr>
              <a:t>박찬욱</a:t>
            </a:r>
            <a:endParaRPr lang="en-US" altLang="ko-KR" sz="1200" i="1" dirty="0">
              <a:solidFill>
                <a:srgbClr val="33CCCC"/>
              </a:solidFill>
            </a:endParaRPr>
          </a:p>
        </p:txBody>
      </p:sp>
      <p:pic>
        <p:nvPicPr>
          <p:cNvPr id="3076" name="Picture 4" descr="http://www.dreammaker.media/wp-content/uploads/2014/10/13-e1426747446399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33238" y="4945380"/>
            <a:ext cx="2451581" cy="190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9090" y="1043158"/>
            <a:ext cx="92278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미장센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100" b="1" dirty="0" err="1">
                <a:solidFill>
                  <a:srgbClr val="FF0000"/>
                </a:solidFill>
                <a:latin typeface="+mn-ea"/>
              </a:rPr>
              <a:t>Mise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en-US" altLang="ko-KR" sz="1100" b="1" dirty="0" err="1">
                <a:solidFill>
                  <a:srgbClr val="FF0000"/>
                </a:solidFill>
                <a:latin typeface="+mn-ea"/>
              </a:rPr>
              <a:t>en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-scene)</a:t>
            </a:r>
            <a:br>
              <a:rPr lang="en-US" altLang="ko-KR" sz="1100" b="1" dirty="0">
                <a:solidFill>
                  <a:srgbClr val="FF0000"/>
                </a:solidFill>
                <a:latin typeface="+mn-ea"/>
              </a:rPr>
            </a:br>
            <a:r>
              <a:rPr lang="ko-KR" altLang="en-US" sz="1100" dirty="0">
                <a:latin typeface="+mn-ea"/>
              </a:rPr>
              <a:t>핵심은 제한된 화면 안에 표현된 상징들에 의해 시각이라는 감각만을 통하여 얼마나 많은 의미를 전달할 수 있는가 하는 것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908" y="208895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영화 용어 정리 </a:t>
            </a:r>
            <a:r>
              <a:rPr lang="en-US" altLang="ko-KR" b="1" dirty="0"/>
              <a:t>(1/3)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39090" y="1550157"/>
            <a:ext cx="92278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딥포커스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(Deep Focus)</a:t>
            </a:r>
            <a:r>
              <a:rPr lang="en-US" altLang="ko-KR" sz="1100" dirty="0">
                <a:latin typeface="+mn-ea"/>
              </a:rPr>
              <a:t/>
            </a:r>
            <a:br>
              <a:rPr lang="en-US" altLang="ko-KR" sz="1100" dirty="0">
                <a:latin typeface="+mn-ea"/>
              </a:rPr>
            </a:br>
            <a:r>
              <a:rPr lang="ko-KR" altLang="en-US" sz="1100" dirty="0">
                <a:latin typeface="+mn-ea"/>
              </a:rPr>
              <a:t>광각렌즈를 이용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초점을 화면구도의 중앙에 맞추어 전경과 후경 모두를 선명하게 찍는 촬영기법이다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일반적으로 롱 </a:t>
            </a:r>
            <a:r>
              <a:rPr lang="ko-KR" altLang="en-US" sz="1100" dirty="0" err="1">
                <a:latin typeface="+mn-ea"/>
              </a:rPr>
              <a:t>테이크</a:t>
            </a:r>
            <a:r>
              <a:rPr lang="ko-KR" altLang="en-US" sz="1100" dirty="0">
                <a:latin typeface="+mn-ea"/>
              </a:rPr>
              <a:t> 촬영에서 많이 쓰이는데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대표적인 영화가 오손 웰스</a:t>
            </a:r>
            <a:r>
              <a:rPr lang="en-US" altLang="ko-KR" sz="1100" dirty="0">
                <a:latin typeface="+mn-ea"/>
              </a:rPr>
              <a:t>(Orson Wells)</a:t>
            </a:r>
            <a:r>
              <a:rPr lang="ko-KR" altLang="en-US" sz="1100" dirty="0">
                <a:latin typeface="+mn-ea"/>
              </a:rPr>
              <a:t>의 </a:t>
            </a:r>
            <a:r>
              <a:rPr lang="en-US" altLang="ko-KR" sz="1100" dirty="0">
                <a:latin typeface="+mn-ea"/>
              </a:rPr>
              <a:t>《</a:t>
            </a:r>
            <a:r>
              <a:rPr lang="ko-KR" altLang="en-US" sz="1100" dirty="0">
                <a:latin typeface="+mn-ea"/>
              </a:rPr>
              <a:t>시민 케인 </a:t>
            </a:r>
            <a:r>
              <a:rPr lang="en-US" altLang="ko-KR" sz="1100" dirty="0">
                <a:latin typeface="+mn-ea"/>
              </a:rPr>
              <a:t>Citizen Kane》(1941)</a:t>
            </a:r>
            <a:r>
              <a:rPr lang="ko-KR" altLang="en-US" sz="1100" dirty="0">
                <a:latin typeface="+mn-ea"/>
              </a:rPr>
              <a:t>이다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감독은 </a:t>
            </a:r>
            <a:r>
              <a:rPr lang="ko-KR" altLang="en-US" sz="1100" dirty="0" err="1">
                <a:latin typeface="+mn-ea"/>
              </a:rPr>
              <a:t>디프포커스</a:t>
            </a:r>
            <a:r>
              <a:rPr lang="en-US" altLang="ko-KR" sz="1100" dirty="0">
                <a:latin typeface="+mn-ea"/>
              </a:rPr>
              <a:t>(deep-focus) </a:t>
            </a:r>
            <a:r>
              <a:rPr lang="ko-KR" altLang="en-US" sz="1100" dirty="0">
                <a:latin typeface="+mn-ea"/>
              </a:rPr>
              <a:t>구도 속에서 배우의 동선과 캐릭터 간의 연결을 용이하게 표현할 수 있다</a:t>
            </a:r>
            <a:r>
              <a:rPr lang="en-US" altLang="ko-KR" sz="1100" dirty="0">
                <a:latin typeface="+mn-ea"/>
              </a:rPr>
              <a:t>. </a:t>
            </a:r>
          </a:p>
          <a:p>
            <a:r>
              <a:rPr lang="ko-KR" altLang="en-US" sz="1100" dirty="0">
                <a:latin typeface="+mn-ea"/>
              </a:rPr>
              <a:t>기존의 화면구성이 감독의 의도대로 관객의 시선을 이끌어가는 형식이었다면 </a:t>
            </a:r>
            <a:r>
              <a:rPr lang="ko-KR" altLang="en-US" sz="1100" dirty="0" err="1">
                <a:latin typeface="+mn-ea"/>
              </a:rPr>
              <a:t>디프포커스</a:t>
            </a:r>
            <a:r>
              <a:rPr lang="ko-KR" altLang="en-US" sz="1100" dirty="0">
                <a:latin typeface="+mn-ea"/>
              </a:rPr>
              <a:t> 구도에서는 관객이 스스로의 이끌림에 따라 시선을 옮겨간다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카메라 기술에 의한 화면조작과 사실주의적 </a:t>
            </a:r>
            <a:r>
              <a:rPr lang="ko-KR" altLang="en-US" sz="1100" dirty="0" err="1">
                <a:latin typeface="+mn-ea"/>
              </a:rPr>
              <a:t>화면간의</a:t>
            </a:r>
            <a:r>
              <a:rPr lang="ko-KR" altLang="en-US" sz="1100" dirty="0">
                <a:latin typeface="+mn-ea"/>
              </a:rPr>
              <a:t> 차별성이 드러나는 부분이다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9090" y="2734265"/>
            <a:ext cx="92278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롱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테이크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(Long Take)</a:t>
            </a:r>
            <a:r>
              <a:rPr lang="en-US" altLang="ko-KR" sz="1100" dirty="0">
                <a:latin typeface="+mn-ea"/>
              </a:rPr>
              <a:t/>
            </a:r>
            <a:br>
              <a:rPr lang="en-US" altLang="ko-KR" sz="1100" dirty="0">
                <a:latin typeface="+mn-ea"/>
              </a:rPr>
            </a:br>
            <a:r>
              <a:rPr lang="ko-KR" altLang="en-US" sz="1100" dirty="0">
                <a:latin typeface="+mn-ea"/>
              </a:rPr>
              <a:t>롱 </a:t>
            </a:r>
            <a:r>
              <a:rPr lang="ko-KR" altLang="en-US" sz="1100" dirty="0" err="1">
                <a:latin typeface="+mn-ea"/>
              </a:rPr>
              <a:t>테이크는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커트되지</a:t>
            </a:r>
            <a:r>
              <a:rPr lang="ko-KR" altLang="en-US" sz="1100" dirty="0">
                <a:latin typeface="+mn-ea"/>
              </a:rPr>
              <a:t> 아니한 단 한 번의 촬영이 평균적인 화면의 길이에 비해 상대적으로 긴 경우를 일컫는다</a:t>
            </a:r>
            <a:r>
              <a:rPr lang="en-US" altLang="ko-KR" sz="1100" dirty="0">
                <a:latin typeface="+mn-ea"/>
              </a:rPr>
              <a:t>.  </a:t>
            </a:r>
            <a:r>
              <a:rPr lang="ko-KR" altLang="en-US" sz="1100" dirty="0">
                <a:latin typeface="+mn-ea"/>
              </a:rPr>
              <a:t>롱 </a:t>
            </a:r>
            <a:r>
              <a:rPr lang="ko-KR" altLang="en-US" sz="1100" dirty="0" err="1">
                <a:latin typeface="+mn-ea"/>
              </a:rPr>
              <a:t>테이크는</a:t>
            </a:r>
            <a:r>
              <a:rPr lang="ko-KR" altLang="en-US" sz="1100" dirty="0">
                <a:latin typeface="+mn-ea"/>
              </a:rPr>
              <a:t> 촬영에 있어서 될 수 있으면 끊지 않고 연속시키려는 경향을 중시하기 때문에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몽타주에 반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反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하는 새로운 리얼리즘 미학에 근거한 영상언어로 정착되어 갔다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이 기법은 </a:t>
            </a:r>
            <a:r>
              <a:rPr lang="ko-KR" altLang="en-US" sz="1100" dirty="0" err="1">
                <a:latin typeface="+mn-ea"/>
              </a:rPr>
              <a:t>미클로슈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얀초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짐 </a:t>
            </a:r>
            <a:r>
              <a:rPr lang="ko-KR" altLang="en-US" sz="1100" dirty="0" err="1">
                <a:latin typeface="+mn-ea"/>
              </a:rPr>
              <a:t>자무쉬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안드레이 타르코프스키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빔 </a:t>
            </a:r>
            <a:r>
              <a:rPr lang="ko-KR" altLang="en-US" sz="1100" dirty="0" err="1">
                <a:latin typeface="+mn-ea"/>
              </a:rPr>
              <a:t>벤더스</a:t>
            </a:r>
            <a:r>
              <a:rPr lang="ko-KR" altLang="en-US" sz="1100" dirty="0">
                <a:latin typeface="+mn-ea"/>
              </a:rPr>
              <a:t> 등의 감독들에 의해 예술적으로 실현된 바 있다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090" y="4425371"/>
            <a:ext cx="92278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페이드인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(Fade-in)</a:t>
            </a:r>
            <a:br>
              <a:rPr lang="en-US" altLang="ko-KR" sz="1100" b="1" dirty="0">
                <a:solidFill>
                  <a:srgbClr val="FF0000"/>
                </a:solidFill>
                <a:latin typeface="+mn-ea"/>
              </a:rPr>
            </a:br>
            <a:r>
              <a:rPr lang="ko-KR" altLang="en-US" sz="1100" dirty="0">
                <a:latin typeface="+mn-ea"/>
              </a:rPr>
              <a:t>화면이 서서히 어두워져 </a:t>
            </a:r>
            <a:r>
              <a:rPr lang="ko-KR" altLang="en-US" sz="1100" dirty="0" err="1">
                <a:latin typeface="+mn-ea"/>
              </a:rPr>
              <a:t>암전된</a:t>
            </a:r>
            <a:r>
              <a:rPr lang="ko-KR" altLang="en-US" sz="1100" dirty="0">
                <a:latin typeface="+mn-ea"/>
              </a:rPr>
              <a:t> 후 다시 </a:t>
            </a:r>
            <a:r>
              <a:rPr lang="ko-KR" altLang="en-US" sz="1100" dirty="0" err="1">
                <a:latin typeface="+mn-ea"/>
              </a:rPr>
              <a:t>밝아짐과</a:t>
            </a:r>
            <a:r>
              <a:rPr lang="ko-KR" altLang="en-US" sz="1100" dirty="0">
                <a:latin typeface="+mn-ea"/>
              </a:rPr>
              <a:t> 동시에 다른 장면으로 전환되는 기법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연극적인 요소가 매우 강하다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과거에는 매우 빈번하게 쓰였으나 지금은 장면이 굉장히 속도감 있게 넘어가기 때문에 간명해진 방식이지만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극의 종료를 알리는 장면에서는 선호된다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9090" y="5101647"/>
            <a:ext cx="92278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페이드아웃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(Fade-out)</a:t>
            </a:r>
            <a:br>
              <a:rPr lang="en-US" altLang="ko-KR" sz="1100" b="1" dirty="0">
                <a:solidFill>
                  <a:srgbClr val="FF0000"/>
                </a:solidFill>
                <a:latin typeface="+mn-ea"/>
              </a:rPr>
            </a:br>
            <a:r>
              <a:rPr lang="ko-KR" altLang="en-US" sz="1100" dirty="0">
                <a:latin typeface="+mn-ea"/>
              </a:rPr>
              <a:t>현재 대세를 이루는 장면전환 기법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 err="1">
                <a:latin typeface="+mn-ea"/>
              </a:rPr>
              <a:t>페이드</a:t>
            </a:r>
            <a:r>
              <a:rPr lang="ko-KR" altLang="en-US" sz="1100" dirty="0">
                <a:latin typeface="+mn-ea"/>
              </a:rPr>
              <a:t> 아웃과 반대로 화면이 서서히 밝아지며 새하얗게 된 후 다시 본래대로 돌아오며 다른 장면으로 전환되는 기법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지금은 </a:t>
            </a:r>
            <a:r>
              <a:rPr lang="ko-KR" altLang="en-US" sz="1100" dirty="0" err="1">
                <a:latin typeface="+mn-ea"/>
              </a:rPr>
              <a:t>페이드</a:t>
            </a:r>
            <a:r>
              <a:rPr lang="ko-KR" altLang="en-US" sz="1100" dirty="0">
                <a:latin typeface="+mn-ea"/>
              </a:rPr>
              <a:t> 아웃에 비해 더욱 흔하게 쓰이며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애니메이션에서 매우 선호하는 기법이다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특히 회상 </a:t>
            </a:r>
            <a:r>
              <a:rPr lang="ko-KR" altLang="en-US" sz="1100" dirty="0" err="1">
                <a:latin typeface="+mn-ea"/>
              </a:rPr>
              <a:t>씬으로의</a:t>
            </a:r>
            <a:r>
              <a:rPr lang="ko-KR" altLang="en-US" sz="1100" dirty="0">
                <a:latin typeface="+mn-ea"/>
              </a:rPr>
              <a:t> 전환 같은 것은 십중팔구 </a:t>
            </a:r>
            <a:r>
              <a:rPr lang="ko-KR" altLang="en-US" sz="1100" dirty="0" err="1">
                <a:latin typeface="+mn-ea"/>
              </a:rPr>
              <a:t>페이드</a:t>
            </a:r>
            <a:r>
              <a:rPr lang="ko-KR" altLang="en-US" sz="1100" dirty="0">
                <a:latin typeface="+mn-ea"/>
              </a:rPr>
              <a:t> 아웃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39090" y="5947200"/>
            <a:ext cx="92278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슬로우모션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(Slow-motion)</a:t>
            </a:r>
            <a:br>
              <a:rPr lang="en-US" altLang="ko-KR" sz="1100" b="1" dirty="0">
                <a:solidFill>
                  <a:srgbClr val="FF0000"/>
                </a:solidFill>
                <a:latin typeface="+mn-ea"/>
              </a:rPr>
            </a:br>
            <a:r>
              <a:rPr lang="ko-KR" altLang="en-US" sz="1100" dirty="0">
                <a:latin typeface="+mn-ea"/>
              </a:rPr>
              <a:t>액션 영화를 편집하는 과정에서 본래 고속촬영한 장면을 보통의 속도로 느리게 바꾸는 기법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긴박감 속에서도 관객에게 화면의 내용을 충분히 전달하는 효과가 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주로 총격전과 치명상으로 쓰러지는 장면에 애용되며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오우삼이</a:t>
            </a:r>
            <a:r>
              <a:rPr lang="ko-KR" altLang="en-US" sz="1100" dirty="0">
                <a:latin typeface="+mn-ea"/>
              </a:rPr>
              <a:t> 이 방면의 대가지만 그 이전에 장철과 샘 </a:t>
            </a:r>
            <a:r>
              <a:rPr lang="ko-KR" altLang="en-US" sz="1100" dirty="0" err="1">
                <a:latin typeface="+mn-ea"/>
              </a:rPr>
              <a:t>페킨파가</a:t>
            </a:r>
            <a:r>
              <a:rPr lang="ko-KR" altLang="en-US" sz="1100" dirty="0">
                <a:latin typeface="+mn-ea"/>
              </a:rPr>
              <a:t> 이미 구사한 바 있다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9080" y="617939"/>
            <a:ext cx="1429512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anchor="ctr" anchorCtr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영상 및 편집 기법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9090" y="3579818"/>
            <a:ext cx="92278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클로즈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업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(Close-up)</a:t>
            </a:r>
            <a:r>
              <a:rPr lang="ko-KR" altLang="en-US" sz="1100" dirty="0">
                <a:latin typeface="+mn-ea"/>
              </a:rPr>
              <a:t/>
            </a:r>
            <a:br>
              <a:rPr lang="ko-KR" altLang="en-US" sz="1100" dirty="0">
                <a:latin typeface="+mn-ea"/>
              </a:rPr>
            </a:br>
            <a:r>
              <a:rPr lang="ko-KR" altLang="en-US" sz="1100" dirty="0">
                <a:latin typeface="+mn-ea"/>
              </a:rPr>
              <a:t>피사체를 근경에서 찍는 것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피사체의 특징을 살릴 수 있고 특히 인물 얼굴인 경우 그 정서와 감정선을 포착하는데 매우 애용된다</a:t>
            </a:r>
            <a:r>
              <a:rPr lang="en-US" altLang="ko-KR" sz="1100" dirty="0">
                <a:latin typeface="+mn-ea"/>
              </a:rPr>
              <a:t>. </a:t>
            </a:r>
            <a:r>
              <a:rPr lang="ko-KR" altLang="en-US" sz="1100" dirty="0">
                <a:latin typeface="+mn-ea"/>
                <a:hlinkClick r:id="rId2" tooltip="분노"/>
              </a:rPr>
              <a:t>분노</a:t>
            </a:r>
            <a:r>
              <a:rPr lang="en-US" altLang="ko-KR" sz="1100" dirty="0">
                <a:latin typeface="+mn-ea"/>
              </a:rPr>
              <a:t>, </a:t>
            </a:r>
            <a:r>
              <a:rPr lang="ko-KR" altLang="en-US" sz="1100" dirty="0">
                <a:latin typeface="+mn-ea"/>
                <a:hlinkClick r:id="rId3" tooltip="공포"/>
              </a:rPr>
              <a:t>공포</a:t>
            </a:r>
            <a:r>
              <a:rPr lang="en-US" altLang="ko-KR" sz="1100" dirty="0">
                <a:latin typeface="+mn-ea"/>
              </a:rPr>
              <a:t>, </a:t>
            </a:r>
            <a:r>
              <a:rPr lang="ko-KR" altLang="en-US" sz="1100" dirty="0">
                <a:latin typeface="+mn-ea"/>
                <a:hlinkClick r:id="rId4" tooltip="충격"/>
              </a:rPr>
              <a:t>충격</a:t>
            </a:r>
            <a:r>
              <a:rPr lang="ko-KR" altLang="en-US" sz="1100" dirty="0">
                <a:latin typeface="+mn-ea"/>
              </a:rPr>
              <a:t>처럼 격앙된 감정인 경우 롱 쇼트상에서 </a:t>
            </a:r>
            <a:r>
              <a:rPr lang="ko-KR" altLang="en-US" sz="1100" dirty="0" err="1">
                <a:latin typeface="+mn-ea"/>
              </a:rPr>
              <a:t>빨려들듯</a:t>
            </a:r>
            <a:r>
              <a:rPr lang="ko-KR" altLang="en-US" sz="1100" dirty="0">
                <a:latin typeface="+mn-ea"/>
              </a:rPr>
              <a:t> 인물의 얼굴로 </a:t>
            </a:r>
            <a:r>
              <a:rPr lang="ko-KR" altLang="en-US" sz="1100" dirty="0" err="1">
                <a:latin typeface="+mn-ea"/>
              </a:rPr>
              <a:t>클로즈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업하면</a:t>
            </a:r>
            <a:r>
              <a:rPr lang="ko-KR" altLang="en-US" sz="1100" dirty="0">
                <a:latin typeface="+mn-ea"/>
              </a:rPr>
              <a:t> 그 효과는 더욱 배가되며 서스펜스를 유발하고 만화의 </a:t>
            </a:r>
            <a:r>
              <a:rPr lang="ko-KR" altLang="en-US" sz="1100" dirty="0">
                <a:latin typeface="+mn-ea"/>
                <a:hlinkClick r:id="rId5" tooltip="집중선"/>
              </a:rPr>
              <a:t>집중선</a:t>
            </a:r>
            <a:r>
              <a:rPr lang="ko-KR" altLang="en-US" sz="1100" dirty="0">
                <a:latin typeface="+mn-ea"/>
              </a:rPr>
              <a:t>과 유사한 역할을 한다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810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9090" y="4106264"/>
            <a:ext cx="922782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플래시백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(Flashback)</a:t>
            </a:r>
            <a:br>
              <a:rPr lang="en-US" altLang="ko-KR" sz="1100" b="1" dirty="0">
                <a:solidFill>
                  <a:srgbClr val="FF0000"/>
                </a:solidFill>
                <a:latin typeface="+mn-ea"/>
              </a:rPr>
            </a:br>
            <a:r>
              <a:rPr lang="ko-KR" altLang="en-US" sz="1100" dirty="0">
                <a:latin typeface="+mn-ea"/>
              </a:rPr>
              <a:t>과거의 회상을 나타내는 장면 혹은 그 기법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현재 시제로 진행하는 영화에서 추억이나 회상 등 과거에 일어난 일을 묘사할 경우 이 장면을 </a:t>
            </a:r>
            <a:r>
              <a:rPr lang="ko-KR" altLang="en-US" sz="1100" dirty="0" err="1">
                <a:latin typeface="+mn-ea"/>
              </a:rPr>
              <a:t>플래시백이라고</a:t>
            </a:r>
            <a:r>
              <a:rPr lang="ko-KR" altLang="en-US" sz="1100" dirty="0">
                <a:latin typeface="+mn-ea"/>
              </a:rPr>
              <a:t> 한다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플래시백은 현재 일어나고 있는 사건의 인과를 설명하는 도구로 사용하기도 하고 한 사람의 과거를 보여 주어 그의 성격을 해명하는 도구로 이용하기도 한다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이 기법은 </a:t>
            </a:r>
            <a:r>
              <a:rPr lang="en-US" altLang="ko-KR" sz="1100" dirty="0">
                <a:latin typeface="+mn-ea"/>
              </a:rPr>
              <a:t>1930</a:t>
            </a:r>
            <a:r>
              <a:rPr lang="ko-KR" altLang="en-US" sz="1100" dirty="0">
                <a:latin typeface="+mn-ea"/>
              </a:rPr>
              <a:t>년에서 </a:t>
            </a:r>
            <a:r>
              <a:rPr lang="en-US" altLang="ko-KR" sz="1100" dirty="0">
                <a:latin typeface="+mn-ea"/>
              </a:rPr>
              <a:t>1940</a:t>
            </a:r>
            <a:r>
              <a:rPr lang="ko-KR" altLang="en-US" sz="1100" dirty="0">
                <a:latin typeface="+mn-ea"/>
              </a:rPr>
              <a:t>년 사이에 흔히 사용됐는데 특히 추리 영화에서 범죄를 불러온 과거의 사건이나 등장인물의 캐릭터와 그들의 동기를 설명하는 도구로 쓰였다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9090" y="2015833"/>
            <a:ext cx="92278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평행편집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(Parallel cutting)</a:t>
            </a:r>
            <a:r>
              <a:rPr lang="en-US" altLang="ko-KR" sz="1100" dirty="0">
                <a:latin typeface="+mn-ea"/>
              </a:rPr>
              <a:t/>
            </a:r>
            <a:br>
              <a:rPr lang="en-US" altLang="ko-KR" sz="1100" dirty="0">
                <a:latin typeface="+mn-ea"/>
              </a:rPr>
            </a:br>
            <a:r>
              <a:rPr lang="ko-KR" altLang="en-US" sz="1100" dirty="0">
                <a:latin typeface="+mn-ea"/>
              </a:rPr>
              <a:t>둘 이상의 장소에서 동시에 벌어지고 있는 연관된 쇼트를 교대로 제시하는 편집 방법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시간대가 서로 다른 장면 사이에 일어나는 연관된 쇼트를 제시하는 것도 포함한다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행위의 시간을 압축하거나 서스펜스를 증진시키는 것이 목적이다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고지를 탈환하기 위해 돌격하는 적군과 고지를 사수하는 군대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이들을 돕기 위해 달려오는 지원군 등의 장면을 번갈아 제시하면 서스펜스가 고조된다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교차 편집은 동시에 일어나고 있는 액션을 번갈아 보여 주는 방법을 말하는 것에 비해 평행 편집은 동시간대가 아닌 편집도 포함한다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차량에 시한폭탄을 설치하는 장면과 이 차를 타고 달리는 장면을 교대로 보여 주는 것이 한 예이다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 err="1">
                <a:latin typeface="+mn-ea"/>
              </a:rPr>
              <a:t>인터커팅</a:t>
            </a:r>
            <a:r>
              <a:rPr lang="en-US" altLang="ko-KR" sz="1100" dirty="0">
                <a:latin typeface="+mn-ea"/>
              </a:rPr>
              <a:t>(intercutting)</a:t>
            </a:r>
            <a:r>
              <a:rPr lang="ko-KR" altLang="en-US" sz="1100" dirty="0">
                <a:latin typeface="+mn-ea"/>
              </a:rPr>
              <a:t>이라고도 한다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9090" y="970617"/>
            <a:ext cx="922782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교차 편집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(Cross cutting)</a:t>
            </a:r>
            <a:r>
              <a:rPr lang="en-US" altLang="ko-KR" sz="1100" dirty="0">
                <a:latin typeface="+mn-ea"/>
              </a:rPr>
              <a:t/>
            </a:r>
            <a:br>
              <a:rPr lang="en-US" altLang="ko-KR" sz="1100" dirty="0">
                <a:latin typeface="+mn-ea"/>
              </a:rPr>
            </a:br>
            <a:r>
              <a:rPr lang="ko-KR" altLang="en-US" sz="1100" dirty="0">
                <a:latin typeface="+mn-ea"/>
              </a:rPr>
              <a:t>교차 편집은 각기 다른 장소에서 동시에 발생하는 평행 행위를 시간상 전후관계로 </a:t>
            </a:r>
            <a:r>
              <a:rPr lang="ko-KR" altLang="en-US" sz="1100" dirty="0" err="1">
                <a:latin typeface="+mn-ea"/>
              </a:rPr>
              <a:t>병치시키는</a:t>
            </a:r>
            <a:r>
              <a:rPr lang="ko-KR" altLang="en-US" sz="1100" dirty="0">
                <a:latin typeface="+mn-ea"/>
              </a:rPr>
              <a:t> 편집기법을 일컫는 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같은 시간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다른 장소에서 동시에 벌어지는 분리된 장면들을 앞뒤로 교차하여 편집함으로 일련의 두 장면 사이의</a:t>
            </a:r>
          </a:p>
          <a:p>
            <a:r>
              <a:rPr lang="ko-KR" altLang="en-US" sz="1100" dirty="0">
                <a:latin typeface="+mn-ea"/>
              </a:rPr>
              <a:t>관계를 보여 주기 위해 카메라는 다양한 시점들 사이를 교차하고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사건들의 극적 효과를 </a:t>
            </a:r>
            <a:r>
              <a:rPr lang="ko-KR" altLang="en-US" sz="1100" dirty="0" err="1">
                <a:latin typeface="+mn-ea"/>
              </a:rPr>
              <a:t>증대시켜</a:t>
            </a:r>
            <a:r>
              <a:rPr lang="ko-KR" altLang="en-US" sz="1100" dirty="0">
                <a:latin typeface="+mn-ea"/>
              </a:rPr>
              <a:t> 긴장과 불안을</a:t>
            </a:r>
          </a:p>
          <a:p>
            <a:r>
              <a:rPr lang="ko-KR" altLang="en-US" sz="1100" dirty="0">
                <a:latin typeface="+mn-ea"/>
              </a:rPr>
              <a:t>조성하기 위해 자주 사용된답니다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090" y="3230326"/>
            <a:ext cx="92278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점프 컷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(Jump cut)</a:t>
            </a:r>
            <a:r>
              <a:rPr lang="en-US" altLang="ko-KR" sz="1100" dirty="0">
                <a:latin typeface="+mn-ea"/>
              </a:rPr>
              <a:t/>
            </a:r>
            <a:br>
              <a:rPr lang="en-US" altLang="ko-KR" sz="1100" dirty="0">
                <a:latin typeface="+mn-ea"/>
              </a:rPr>
            </a:br>
            <a:r>
              <a:rPr lang="ko-KR" altLang="en-US" sz="1100" dirty="0">
                <a:latin typeface="+mn-ea"/>
              </a:rPr>
              <a:t>배경은 고정돼 있지만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공간 속 연기자의 동작은 시간을 뛰어넘는다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 err="1">
                <a:latin typeface="+mn-ea"/>
              </a:rPr>
              <a:t>예컨데</a:t>
            </a:r>
            <a:r>
              <a:rPr lang="ko-KR" altLang="en-US" sz="1100" dirty="0">
                <a:latin typeface="+mn-ea"/>
              </a:rPr>
              <a:t> 지루하게 시간을 보내는 느낌을 표현하게 해준다</a:t>
            </a:r>
            <a:r>
              <a:rPr lang="en-US" altLang="ko-KR" sz="1100" dirty="0">
                <a:latin typeface="+mn-ea"/>
              </a:rPr>
              <a:t>. '</a:t>
            </a:r>
            <a:r>
              <a:rPr lang="ko-KR" altLang="en-US" sz="1100" dirty="0">
                <a:latin typeface="+mn-ea"/>
              </a:rPr>
              <a:t>장면의 급전환</a:t>
            </a:r>
            <a:r>
              <a:rPr lang="en-US" altLang="ko-KR" sz="1100" dirty="0">
                <a:latin typeface="+mn-ea"/>
              </a:rPr>
              <a:t>'</a:t>
            </a:r>
            <a:r>
              <a:rPr lang="ko-KR" altLang="en-US" sz="1100" dirty="0">
                <a:latin typeface="+mn-ea"/>
              </a:rPr>
              <a:t>을 통하여서 연속성이 갖는 흐름을 깨트리는 </a:t>
            </a:r>
            <a:r>
              <a:rPr lang="ko-KR" altLang="en-US" sz="1100" dirty="0" err="1">
                <a:latin typeface="+mn-ea"/>
              </a:rPr>
              <a:t>편집기법입니다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의도적인 </a:t>
            </a:r>
            <a:r>
              <a:rPr lang="ko-KR" altLang="en-US" sz="1100" dirty="0" err="1">
                <a:latin typeface="+mn-ea"/>
              </a:rPr>
              <a:t>점프컷을</a:t>
            </a:r>
            <a:r>
              <a:rPr lang="ko-KR" altLang="en-US" sz="1100" dirty="0">
                <a:latin typeface="+mn-ea"/>
              </a:rPr>
              <a:t> 통하여서 장면 중간중간을 제거하여서 시간을 압축하는 방식으로 활용됩니다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9090" y="5151480"/>
            <a:ext cx="92278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디졸브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(Dissolve)</a:t>
            </a:r>
            <a:r>
              <a:rPr lang="en-US" altLang="ko-KR" sz="1100" dirty="0">
                <a:latin typeface="+mn-ea"/>
              </a:rPr>
              <a:t/>
            </a:r>
            <a:br>
              <a:rPr lang="en-US" altLang="ko-KR" sz="1100" dirty="0">
                <a:latin typeface="+mn-ea"/>
              </a:rPr>
            </a:br>
            <a:r>
              <a:rPr lang="ko-KR" altLang="en-US" sz="1100" dirty="0">
                <a:latin typeface="+mn-ea"/>
              </a:rPr>
              <a:t>한 화면이 사라짐과 동시에 다른 화면이 점차로 나타나는 장면 전환 기법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화면의 밀도가 점점 감소하는 것과 동시에 다른 화면의 밀도가 높아져서 이윽고 장면이 전환되는 것을 말한다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오버랩</a:t>
            </a:r>
            <a:r>
              <a:rPr lang="en-US" altLang="ko-KR" sz="1100" dirty="0">
                <a:latin typeface="+mn-ea"/>
              </a:rPr>
              <a:t>(over</a:t>
            </a:r>
            <a:r>
              <a:rPr lang="ko-KR" altLang="en-US" sz="1100" dirty="0">
                <a:latin typeface="+mn-ea"/>
              </a:rPr>
              <a:t>－</a:t>
            </a:r>
            <a:r>
              <a:rPr lang="en-US" altLang="ko-KR" sz="1100" dirty="0">
                <a:latin typeface="+mn-ea"/>
              </a:rPr>
              <a:t>lap)</a:t>
            </a:r>
            <a:r>
              <a:rPr lang="ko-KR" altLang="en-US" sz="1100" dirty="0">
                <a:latin typeface="+mn-ea"/>
              </a:rPr>
              <a:t>과 비슷한 뜻으로 쓰인다</a:t>
            </a:r>
            <a:r>
              <a:rPr lang="en-US" altLang="ko-KR" sz="1100" dirty="0">
                <a:latin typeface="+mn-ea"/>
              </a:rPr>
              <a:t>..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9090" y="5858139"/>
            <a:ext cx="92278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맥거핀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(MacGuffin)</a:t>
            </a:r>
            <a:br>
              <a:rPr lang="en-US" altLang="ko-KR" sz="1100" b="1" dirty="0">
                <a:solidFill>
                  <a:srgbClr val="FF0000"/>
                </a:solidFill>
                <a:latin typeface="+mn-ea"/>
              </a:rPr>
            </a:br>
            <a:r>
              <a:rPr lang="ko-KR" altLang="en-US" sz="1100" dirty="0">
                <a:latin typeface="+mn-ea"/>
              </a:rPr>
              <a:t>문학을 비롯한 여러 매체에서 자주 사용되는 기법으로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작품상에서 이야기를 자연스럽게 풀어나갈 수 있게 하는 수단이나 동기가 되지만 그 자체로서는 사실 별 </a:t>
            </a:r>
            <a:r>
              <a:rPr lang="ko-KR" altLang="en-US" sz="1100" dirty="0" err="1">
                <a:latin typeface="+mn-ea"/>
              </a:rPr>
              <a:t>의미없고</a:t>
            </a:r>
            <a:r>
              <a:rPr lang="ko-KR" altLang="en-US" sz="1100" dirty="0">
                <a:latin typeface="+mn-ea"/>
              </a:rPr>
              <a:t> 제대로 된 설명이 </a:t>
            </a:r>
            <a:r>
              <a:rPr lang="ko-KR" altLang="en-US" sz="1100" dirty="0" err="1">
                <a:latin typeface="+mn-ea"/>
              </a:rPr>
              <a:t>필요없는</a:t>
            </a:r>
            <a:r>
              <a:rPr lang="ko-KR" altLang="en-US" sz="1100" dirty="0">
                <a:latin typeface="+mn-ea"/>
              </a:rPr>
              <a:t> 소재를 나타낸다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발안자는 </a:t>
            </a:r>
            <a:r>
              <a:rPr lang="ko-KR" altLang="en-US" sz="1100" dirty="0" err="1">
                <a:latin typeface="+mn-ea"/>
              </a:rPr>
              <a:t>앨프리드</a:t>
            </a:r>
            <a:r>
              <a:rPr lang="ko-KR" altLang="en-US" sz="1100" dirty="0">
                <a:latin typeface="+mn-ea"/>
              </a:rPr>
              <a:t> 히치콕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그의 </a:t>
            </a:r>
            <a:r>
              <a:rPr lang="en-US" altLang="ko-KR" sz="1100" dirty="0">
                <a:latin typeface="+mn-ea"/>
              </a:rPr>
              <a:t>1940</a:t>
            </a:r>
            <a:r>
              <a:rPr lang="ko-KR" altLang="en-US" sz="1100" dirty="0">
                <a:latin typeface="+mn-ea"/>
              </a:rPr>
              <a:t>년 작품 </a:t>
            </a:r>
            <a:r>
              <a:rPr lang="en-US" altLang="ko-KR" sz="1100" dirty="0">
                <a:latin typeface="+mn-ea"/>
              </a:rPr>
              <a:t>"</a:t>
            </a:r>
            <a:r>
              <a:rPr lang="ko-KR" altLang="en-US" sz="1100" dirty="0">
                <a:latin typeface="+mn-ea"/>
              </a:rPr>
              <a:t>해외 특파원</a:t>
            </a:r>
            <a:r>
              <a:rPr lang="en-US" altLang="ko-KR" sz="1100" dirty="0">
                <a:latin typeface="+mn-ea"/>
              </a:rPr>
              <a:t>"</a:t>
            </a:r>
            <a:r>
              <a:rPr lang="ko-KR" altLang="en-US" sz="1100" dirty="0">
                <a:latin typeface="+mn-ea"/>
              </a:rPr>
              <a:t>에서 처음으로 사용되었다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히치콕의 영화 중에서는</a:t>
            </a:r>
            <a:r>
              <a:rPr lang="en-US" altLang="ko-KR" sz="1100" dirty="0">
                <a:latin typeface="+mn-ea"/>
              </a:rPr>
              <a:t>, 《</a:t>
            </a:r>
            <a:r>
              <a:rPr lang="ko-KR" altLang="en-US" sz="1100" dirty="0" err="1">
                <a:latin typeface="+mn-ea"/>
              </a:rPr>
              <a:t>사이코</a:t>
            </a:r>
            <a:r>
              <a:rPr lang="en-US" altLang="ko-KR" sz="1100" dirty="0">
                <a:latin typeface="+mn-ea"/>
              </a:rPr>
              <a:t>》</a:t>
            </a:r>
            <a:r>
              <a:rPr lang="ko-KR" altLang="en-US" sz="1100" dirty="0">
                <a:latin typeface="+mn-ea"/>
              </a:rPr>
              <a:t>가 맥거핀 사용의 대표적인 예로 손꼽힌다</a:t>
            </a:r>
            <a:r>
              <a:rPr lang="en-US" altLang="ko-KR" sz="1100" dirty="0">
                <a:latin typeface="+mn-ea"/>
              </a:rPr>
              <a:t>.[</a:t>
            </a:r>
            <a:r>
              <a:rPr lang="ko-KR" altLang="en-US" sz="1100" dirty="0" err="1">
                <a:latin typeface="+mn-ea"/>
              </a:rPr>
              <a:t>스포일러</a:t>
            </a:r>
            <a:r>
              <a:rPr lang="en-US" altLang="ko-KR" sz="1100" dirty="0">
                <a:latin typeface="+mn-ea"/>
              </a:rPr>
              <a:t>]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9080" y="617939"/>
            <a:ext cx="1429512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anchor="ctr" anchorCtr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영상 및 편집 기법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1908" y="208895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영화 용어 정리 </a:t>
            </a:r>
            <a:r>
              <a:rPr lang="en-US" altLang="ko-KR" b="1" dirty="0"/>
              <a:t>(2/3)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084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9080" y="605440"/>
            <a:ext cx="142951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anchor="ctr" anchorCtr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촬영 기법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4666" y="1021407"/>
            <a:ext cx="92544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돌리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(Dolly)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레일을 깐 뒤 트랙이라 부르는 수레 위에 카메라를 올려놓고 찍는 것</a:t>
            </a:r>
            <a:r>
              <a:rPr lang="en-US" altLang="ko-KR" sz="1100" dirty="0"/>
              <a:t>. </a:t>
            </a:r>
            <a:r>
              <a:rPr lang="ko-KR" altLang="en-US" sz="1100" dirty="0"/>
              <a:t>지면을 정해진 노선대로 이동하면서 안정감 있게 이동하며 찍을 수 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스테디캠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손으로 들고 찍는다는 점에서 </a:t>
            </a:r>
            <a:r>
              <a:rPr lang="ko-KR" altLang="en-US" sz="1100" dirty="0" err="1"/>
              <a:t>핸드헬드와</a:t>
            </a:r>
            <a:r>
              <a:rPr lang="ko-KR" altLang="en-US" sz="1100" dirty="0"/>
              <a:t> 유사하지만</a:t>
            </a:r>
            <a:r>
              <a:rPr lang="en-US" altLang="ko-KR" sz="1100" dirty="0"/>
              <a:t>, </a:t>
            </a:r>
            <a:r>
              <a:rPr lang="ko-KR" altLang="en-US" sz="1100" dirty="0"/>
              <a:t>흔들림이 없다는 것이 다르다</a:t>
            </a:r>
            <a:r>
              <a:rPr lang="en-US" altLang="ko-KR" sz="1100" dirty="0"/>
              <a:t>. </a:t>
            </a:r>
            <a:r>
              <a:rPr lang="ko-KR" altLang="en-US" sz="1100" dirty="0"/>
              <a:t>계단 위처럼 </a:t>
            </a:r>
            <a:r>
              <a:rPr lang="en-US" altLang="ko-KR" sz="1100" dirty="0"/>
              <a:t>'</a:t>
            </a:r>
            <a:r>
              <a:rPr lang="ko-KR" altLang="en-US" sz="1100" dirty="0"/>
              <a:t>달리</a:t>
            </a:r>
            <a:r>
              <a:rPr lang="en-US" altLang="ko-KR" sz="1100" dirty="0"/>
              <a:t>' </a:t>
            </a:r>
            <a:r>
              <a:rPr lang="ko-KR" altLang="en-US" sz="1100" dirty="0"/>
              <a:t>기법을 쓰기에 레일을 </a:t>
            </a:r>
            <a:r>
              <a:rPr lang="ko-KR" altLang="en-US" sz="1100" dirty="0" err="1"/>
              <a:t>깔아놓기</a:t>
            </a:r>
            <a:r>
              <a:rPr lang="ko-KR" altLang="en-US" sz="1100" dirty="0"/>
              <a:t> 부적절한 환경에서 사용되며 그만큼 보다 유연한 장면을 만들어낼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대신 촬영팀의 엄청난 내공이 요구된다</a:t>
            </a:r>
            <a:r>
              <a:rPr lang="en-US" altLang="ko-KR" sz="1100" dirty="0"/>
              <a:t>. </a:t>
            </a:r>
            <a:r>
              <a:rPr lang="ko-KR" altLang="en-US" sz="1100" dirty="0"/>
              <a:t>경우에 따라서는 손 대신 줄에 걸쳐진 고리에 카메라를 매달아서 </a:t>
            </a:r>
            <a:r>
              <a:rPr lang="ko-KR" altLang="en-US" sz="1100" dirty="0" err="1"/>
              <a:t>흘려보내는</a:t>
            </a:r>
            <a:r>
              <a:rPr lang="ko-KR" altLang="en-US" sz="1100" dirty="0"/>
              <a:t> 방법을 쓰기도 하며</a:t>
            </a:r>
            <a:r>
              <a:rPr lang="en-US" altLang="ko-KR" sz="1100" dirty="0"/>
              <a:t>, </a:t>
            </a:r>
            <a:r>
              <a:rPr lang="ko-KR" altLang="en-US" sz="1100" dirty="0"/>
              <a:t>최근에는 영상 편집 소프트웨어에서 이것을 사용한 것과 비슷한 영상을 만들어주는 기능을 제공하기도 한다</a:t>
            </a:r>
            <a:r>
              <a:rPr lang="en-US" altLang="ko-KR" sz="1100" dirty="0"/>
              <a:t>. </a:t>
            </a:r>
            <a:r>
              <a:rPr lang="ko-KR" altLang="en-US" sz="1100" dirty="0"/>
              <a:t>자주 </a:t>
            </a:r>
            <a:r>
              <a:rPr lang="en-US" altLang="ko-KR" sz="1100" dirty="0"/>
              <a:t>'</a:t>
            </a:r>
            <a:r>
              <a:rPr lang="ko-KR" altLang="en-US" sz="1100" dirty="0"/>
              <a:t>달리</a:t>
            </a:r>
            <a:r>
              <a:rPr lang="en-US" altLang="ko-KR" sz="1100" dirty="0"/>
              <a:t>'</a:t>
            </a:r>
            <a:r>
              <a:rPr lang="ko-KR" altLang="en-US" sz="1100" dirty="0"/>
              <a:t>와 혼동되는 경향이 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크레인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크레인이라는 시소같이 생긴 구조물 끝에 카메라를 걸고 찍는다</a:t>
            </a:r>
            <a:r>
              <a:rPr lang="en-US" altLang="ko-KR" sz="1100" dirty="0"/>
              <a:t>. </a:t>
            </a:r>
            <a:r>
              <a:rPr lang="ko-KR" altLang="en-US" sz="1100" dirty="0"/>
              <a:t>중력의 영향에서 벗어나 공중에서 자유자재로 화면을 조정 가능하다는 장점이 있으며 </a:t>
            </a:r>
            <a:r>
              <a:rPr lang="ko-KR" altLang="en-US" sz="1100" dirty="0" err="1"/>
              <a:t>풀샷을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인물샷으로</a:t>
            </a:r>
            <a:r>
              <a:rPr lang="ko-KR" altLang="en-US" sz="1100" dirty="0"/>
              <a:t> 변화시키거나 </a:t>
            </a:r>
            <a:r>
              <a:rPr lang="ko-KR" altLang="en-US" sz="1100" dirty="0" err="1"/>
              <a:t>인물샷을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풀샷으로</a:t>
            </a:r>
            <a:r>
              <a:rPr lang="ko-KR" altLang="en-US" sz="1100" dirty="0"/>
              <a:t> 전환할 때 사용</a:t>
            </a:r>
            <a:r>
              <a:rPr lang="en-US" altLang="ko-KR" sz="1100" dirty="0"/>
              <a:t>. </a:t>
            </a:r>
            <a:r>
              <a:rPr lang="ko-KR" altLang="en-US" sz="1100" dirty="0"/>
              <a:t>부감을 </a:t>
            </a:r>
            <a:r>
              <a:rPr lang="ko-KR" altLang="en-US" sz="1100" dirty="0" err="1"/>
              <a:t>강조할때</a:t>
            </a:r>
            <a:r>
              <a:rPr lang="ko-KR" altLang="en-US" sz="1100" dirty="0"/>
              <a:t> 사용한다</a:t>
            </a:r>
            <a:r>
              <a:rPr lang="en-US" altLang="ko-KR" sz="1100" dirty="0"/>
              <a:t>. </a:t>
            </a:r>
            <a:r>
              <a:rPr lang="ko-KR" altLang="en-US" sz="1100" dirty="0"/>
              <a:t>실제 작동 자체는 </a:t>
            </a:r>
            <a:r>
              <a:rPr lang="en-US" altLang="ko-KR" sz="1100" dirty="0"/>
              <a:t>'</a:t>
            </a:r>
            <a:r>
              <a:rPr lang="ko-KR" altLang="en-US" sz="1100" dirty="0" err="1"/>
              <a:t>크레이닝</a:t>
            </a:r>
            <a:r>
              <a:rPr lang="en-US" altLang="ko-KR" sz="1100" dirty="0"/>
              <a:t>'</a:t>
            </a:r>
            <a:r>
              <a:rPr lang="ko-KR" altLang="en-US" sz="1100" dirty="0"/>
              <a:t>이라고 한다</a:t>
            </a:r>
            <a:r>
              <a:rPr lang="en-US" altLang="ko-KR" sz="1100" dirty="0"/>
              <a:t>.</a:t>
            </a:r>
          </a:p>
          <a:p>
            <a:endParaRPr lang="en-US" altLang="ko-KR" sz="11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핸드헬드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손으로 직접 카메라를 들고 촬영하는 방식</a:t>
            </a:r>
            <a:r>
              <a:rPr lang="en-US" altLang="ko-KR" sz="1100" dirty="0"/>
              <a:t>. </a:t>
            </a:r>
            <a:r>
              <a:rPr lang="ko-KR" altLang="en-US" sz="1100" dirty="0"/>
              <a:t>단순히 들기만 하는 게 아니라 의도적으로 적절하게 손을 떨어줘야 한다</a:t>
            </a:r>
            <a:r>
              <a:rPr lang="en-US" altLang="ko-KR" sz="1100" dirty="0"/>
              <a:t>. </a:t>
            </a:r>
            <a:r>
              <a:rPr lang="ko-KR" altLang="en-US" sz="1100" dirty="0"/>
              <a:t>너무 단순해서도 안되고 너무 지나치면 이게 영화인지 구토유발자인지 헷갈리게 된다</a:t>
            </a:r>
            <a:r>
              <a:rPr lang="en-US" altLang="ko-KR" sz="1100" dirty="0"/>
              <a:t>. 《</a:t>
            </a:r>
            <a:r>
              <a:rPr lang="ko-KR" altLang="en-US" sz="1100" dirty="0"/>
              <a:t>라이언 일병 구하기</a:t>
            </a:r>
            <a:r>
              <a:rPr lang="en-US" altLang="ko-KR" sz="1100" dirty="0"/>
              <a:t>》</a:t>
            </a:r>
            <a:r>
              <a:rPr lang="ko-KR" altLang="en-US" sz="1100" dirty="0"/>
              <a:t>와 </a:t>
            </a:r>
            <a:r>
              <a:rPr lang="en-US" altLang="ko-KR" sz="1100" dirty="0"/>
              <a:t>《</a:t>
            </a:r>
            <a:r>
              <a:rPr lang="ko-KR" altLang="en-US" sz="1100" dirty="0"/>
              <a:t>클로버 필드</a:t>
            </a:r>
            <a:r>
              <a:rPr lang="en-US" altLang="ko-KR" sz="1100" dirty="0"/>
              <a:t>》, 《</a:t>
            </a:r>
            <a:r>
              <a:rPr lang="ko-KR" altLang="en-US" sz="1100" dirty="0"/>
              <a:t>블레어 </a:t>
            </a:r>
            <a:r>
              <a:rPr lang="ko-KR" altLang="en-US" sz="1100" dirty="0" err="1"/>
              <a:t>윗치</a:t>
            </a:r>
            <a:r>
              <a:rPr lang="en-US" altLang="ko-KR" sz="1100" dirty="0"/>
              <a:t>》, 《</a:t>
            </a:r>
            <a:r>
              <a:rPr lang="ko-KR" altLang="en-US" sz="1100" dirty="0"/>
              <a:t>본 </a:t>
            </a:r>
            <a:r>
              <a:rPr lang="ko-KR" altLang="en-US" sz="1100" dirty="0" err="1"/>
              <a:t>얼티메이텀</a:t>
            </a:r>
            <a:r>
              <a:rPr lang="en-US" altLang="ko-KR" sz="1100" dirty="0"/>
              <a:t>》</a:t>
            </a:r>
            <a:r>
              <a:rPr lang="ko-KR" altLang="en-US" sz="1100" dirty="0"/>
              <a:t>이 이 </a:t>
            </a:r>
            <a:r>
              <a:rPr lang="ko-KR" altLang="en-US" sz="1100" dirty="0" err="1"/>
              <a:t>핸드헬드</a:t>
            </a:r>
            <a:r>
              <a:rPr lang="ko-KR" altLang="en-US" sz="1100" dirty="0"/>
              <a:t> 효과를 이용한 영화다</a:t>
            </a:r>
            <a:r>
              <a:rPr lang="en-US" altLang="ko-KR" sz="1100" dirty="0"/>
              <a:t>. </a:t>
            </a:r>
            <a:r>
              <a:rPr lang="ko-KR" altLang="en-US" sz="1100" dirty="0"/>
              <a:t>리얼리즘이 돋보이는 방식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버티고 이팩트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(Vertigo effect, Zoom Track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기법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‘</a:t>
            </a:r>
            <a:r>
              <a:rPr lang="ko-KR" altLang="en-US" sz="1100" dirty="0" err="1"/>
              <a:t>현기증’이라는</a:t>
            </a:r>
            <a:r>
              <a:rPr lang="ko-KR" altLang="en-US" sz="1100" dirty="0"/>
              <a:t> 히치콕 영화에서 사용된 기법으로서 렌즈로 피사체를 끌어당기는 즉</a:t>
            </a:r>
            <a:r>
              <a:rPr lang="en-US" altLang="ko-KR" sz="1100" dirty="0"/>
              <a:t>, </a:t>
            </a:r>
            <a:r>
              <a:rPr lang="ko-KR" altLang="en-US" sz="1100" dirty="0"/>
              <a:t>관객의 시선 안에 위치시키려는 ‘줌</a:t>
            </a:r>
            <a:r>
              <a:rPr lang="en-US" altLang="ko-KR" sz="1100" dirty="0"/>
              <a:t>-</a:t>
            </a:r>
            <a:r>
              <a:rPr lang="ko-KR" altLang="en-US" sz="1100" dirty="0"/>
              <a:t>인’ 효과와 카메라 자체의 움직임을 통해 피사체와 멀어지려는 실질적인 움직임</a:t>
            </a:r>
            <a:r>
              <a:rPr lang="en-US" altLang="ko-KR" sz="1100" dirty="0"/>
              <a:t>, </a:t>
            </a:r>
            <a:r>
              <a:rPr lang="ko-KR" altLang="en-US" sz="1100" dirty="0"/>
              <a:t>즉 ‘달리 아웃’ 기법을 동시에 실행하여 피사체의 크기와 비율에 변화를 주지 않고 공간만이 확대되는 경험을 전달하는 기법이다</a:t>
            </a:r>
            <a:r>
              <a:rPr lang="en-US" altLang="ko-KR" sz="1100" dirty="0"/>
              <a:t>. </a:t>
            </a:r>
            <a:r>
              <a:rPr lang="ko-KR" altLang="en-US" sz="1100" dirty="0"/>
              <a:t>시각적 경험과 감정이입의 관계를 가장 극명하게 그리고 가장 효과적으로 뒤섞고자 하는 정신현상의 </a:t>
            </a:r>
            <a:r>
              <a:rPr lang="ko-KR" altLang="en-US" sz="1100" dirty="0" err="1"/>
              <a:t>메타포이다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>
                <a:solidFill>
                  <a:srgbClr val="FF0000"/>
                </a:solidFill>
              </a:rPr>
              <a:t>360° Pan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고정된 카메라 축을 중심으로 완전한 원을 그리며 행하는 수평 이동 촬영으로 </a:t>
            </a:r>
            <a:r>
              <a:rPr lang="ko-KR" altLang="en-US" sz="1100" dirty="0" err="1"/>
              <a:t>서큘러</a:t>
            </a:r>
            <a:r>
              <a:rPr lang="ko-KR" altLang="en-US" sz="1100" dirty="0"/>
              <a:t> 팬</a:t>
            </a:r>
            <a:r>
              <a:rPr lang="en-US" altLang="ko-KR" sz="1100" dirty="0"/>
              <a:t>(circular pan)</a:t>
            </a:r>
            <a:r>
              <a:rPr lang="ko-KR" altLang="en-US" sz="1100" dirty="0"/>
              <a:t>이라고도 한다</a:t>
            </a:r>
            <a:r>
              <a:rPr lang="en-US" altLang="ko-KR" sz="1100" dirty="0"/>
              <a:t>. 360° </a:t>
            </a:r>
            <a:r>
              <a:rPr lang="ko-KR" altLang="en-US" sz="1100" dirty="0"/>
              <a:t>팬은 </a:t>
            </a:r>
            <a:r>
              <a:rPr lang="ko-KR" altLang="en-US" sz="1100" dirty="0" err="1"/>
              <a:t>파노라마적인</a:t>
            </a:r>
            <a:r>
              <a:rPr lang="ko-KR" altLang="en-US" sz="1100" dirty="0"/>
              <a:t> 이동 화면이다</a:t>
            </a:r>
            <a:r>
              <a:rPr lang="en-US" altLang="ko-KR" sz="1100" dirty="0"/>
              <a:t>. </a:t>
            </a:r>
            <a:r>
              <a:rPr lang="ko-KR" altLang="en-US" sz="1100" dirty="0"/>
              <a:t>이 장면의 예를 </a:t>
            </a:r>
            <a:r>
              <a:rPr lang="ko-KR" altLang="en-US" sz="1100" dirty="0" err="1"/>
              <a:t>잉마르</a:t>
            </a:r>
            <a:r>
              <a:rPr lang="ko-KR" altLang="en-US" sz="1100" dirty="0"/>
              <a:t> 베리만</a:t>
            </a:r>
            <a:r>
              <a:rPr lang="en-US" altLang="ko-KR" sz="1100" dirty="0"/>
              <a:t>(Ingmar Bergman)</a:t>
            </a:r>
            <a:r>
              <a:rPr lang="ko-KR" altLang="en-US" sz="1100" dirty="0"/>
              <a:t>의 </a:t>
            </a:r>
            <a:r>
              <a:rPr lang="en-US" altLang="ko-KR" sz="1100" dirty="0"/>
              <a:t>〈</a:t>
            </a:r>
            <a:r>
              <a:rPr lang="ko-KR" altLang="en-US" sz="1100" dirty="0"/>
              <a:t>늑대의 시간</a:t>
            </a:r>
            <a:r>
              <a:rPr lang="en-US" altLang="ko-KR" sz="1100" dirty="0"/>
              <a:t>〉(Hour of the Wolf, 1968)</a:t>
            </a:r>
            <a:r>
              <a:rPr lang="ko-KR" altLang="en-US" sz="1100" dirty="0"/>
              <a:t>에서 찾아 볼 수 있는데 베리만은 카메라를 회전 식탁 중앙에 위치시키고 식탁 주위에 앉아 있는 사람들의 얼굴을 원형을 그리며 포착했다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장면은 주인공 시점에서 주변 사람들의 기이한 대화 모습을 포착하는 동시에 주인공 자신의 단절과 고립감을 보여 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131908" y="208895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영화 용어 정리 </a:t>
            </a:r>
            <a:r>
              <a:rPr lang="en-US" altLang="ko-KR" b="1" dirty="0"/>
              <a:t>(3/3)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6371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9080" y="208895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영화 용어 정리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9080" y="575160"/>
            <a:ext cx="142951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anchor="ctr" anchorCtr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특수 효과 기법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8609" y="930571"/>
            <a:ext cx="9307831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매트 페인팅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(Matte Painting) </a:t>
            </a:r>
          </a:p>
          <a:p>
            <a:r>
              <a:rPr lang="ko-KR" altLang="en-US" sz="1100" dirty="0"/>
              <a:t>실사와 같은 정교한 그림을 일컫는 말로 주로 배경을 그려 합성하는데 사용되고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웅장한 장면이나 </a:t>
            </a:r>
            <a:r>
              <a:rPr lang="ko-KR" altLang="en-US" sz="1100" dirty="0" err="1"/>
              <a:t>미니어쳐로</a:t>
            </a:r>
            <a:r>
              <a:rPr lang="ko-KR" altLang="en-US" sz="1100" dirty="0"/>
              <a:t> 해결하기에는 너무 비싼 비용이 예상되는 장면 등에 오일이나 아크릴 물감으로 유리판에 그림을 </a:t>
            </a:r>
            <a:r>
              <a:rPr lang="ko-KR" altLang="en-US" sz="1100" dirty="0" err="1"/>
              <a:t>그려넣고</a:t>
            </a:r>
            <a:r>
              <a:rPr lang="ko-KR" altLang="en-US" sz="1100" dirty="0"/>
              <a:t> 그림이 그려진 유리판 뒤쪽에서 </a:t>
            </a:r>
            <a:r>
              <a:rPr lang="en-US" altLang="ko-KR" sz="1100" dirty="0"/>
              <a:t>Lighting </a:t>
            </a:r>
            <a:r>
              <a:rPr lang="ko-KR" altLang="en-US" sz="1100" dirty="0"/>
              <a:t>을 비춰주면 앞에서 보여지는 그림들이 마치 사실적으로 보여지기에 이러한 효과를 이용해서 특수효과에 사용하고 있다</a:t>
            </a:r>
            <a:r>
              <a:rPr lang="en-US" altLang="ko-KR" sz="1100" dirty="0"/>
              <a:t>. </a:t>
            </a:r>
            <a:br>
              <a:rPr lang="en-US" altLang="ko-KR" sz="1100" dirty="0"/>
            </a:br>
            <a:endParaRPr lang="en-US" altLang="ko-KR" sz="1100" dirty="0"/>
          </a:p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스톱모션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(Stop motion)</a:t>
            </a:r>
          </a:p>
          <a:p>
            <a:pPr marL="0" lvl="1"/>
            <a:r>
              <a:rPr lang="ko-KR" altLang="en-US" sz="1100" dirty="0" err="1"/>
              <a:t>인형등을</a:t>
            </a:r>
            <a:r>
              <a:rPr lang="ko-KR" altLang="en-US" sz="1100" dirty="0"/>
              <a:t> 만들어 배경 세트에 놓고 조금씩 움직여가며 한 </a:t>
            </a:r>
            <a:r>
              <a:rPr lang="ko-KR" altLang="en-US" sz="1100" dirty="0" err="1"/>
              <a:t>프레임씩</a:t>
            </a:r>
            <a:r>
              <a:rPr lang="ko-KR" altLang="en-US" sz="1100" dirty="0"/>
              <a:t> 찍는 것으로 사물에 미세한 움직임을 주고 변화를 줄 때 마다 일일이 한 </a:t>
            </a:r>
            <a:r>
              <a:rPr lang="ko-KR" altLang="en-US" sz="1100" dirty="0" err="1"/>
              <a:t>프레임씩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24</a:t>
            </a:r>
            <a:r>
              <a:rPr lang="ko-KR" altLang="en-US" sz="1100" dirty="0"/>
              <a:t>번을 찍는 촬영기법이다</a:t>
            </a:r>
            <a:r>
              <a:rPr lang="en-US" altLang="ko-KR" sz="1100" dirty="0"/>
              <a:t>. </a:t>
            </a:r>
          </a:p>
          <a:p>
            <a:endParaRPr lang="en-US" altLang="ko-KR" sz="1100" dirty="0"/>
          </a:p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미니어쳐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(Miniature)</a:t>
            </a:r>
            <a:endParaRPr lang="ko-KR" altLang="en-US" sz="1100" b="1" dirty="0">
              <a:solidFill>
                <a:srgbClr val="FF0000"/>
              </a:solidFill>
              <a:latin typeface="+mn-ea"/>
            </a:endParaRPr>
          </a:p>
          <a:p>
            <a:pPr marL="0" lvl="1"/>
            <a:r>
              <a:rPr lang="ko-KR" altLang="en-US" sz="1100" dirty="0"/>
              <a:t>영화에서의 미니어처는 실제의 것으로 보이기 위한 축소 모형으로 실제 크기 의 이미지를 대신하여 보여준다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ko-KR" altLang="en-US" sz="1100" dirty="0"/>
              <a:t>스크린에 비춰질 사실감을 극대화 시키기 위하여 입체적인 것과 조명의 관계 그리고 치밀한 영상 촬영 기법에 의하여 제작된다</a:t>
            </a:r>
            <a:r>
              <a:rPr lang="en-US" altLang="ko-KR" sz="1100" dirty="0"/>
              <a:t>.</a:t>
            </a:r>
          </a:p>
          <a:p>
            <a:pPr marL="0" lvl="1"/>
            <a:r>
              <a:rPr lang="ko-KR" altLang="en-US" sz="1100" dirty="0"/>
              <a:t> </a:t>
            </a:r>
            <a:endParaRPr lang="ko-KR" altLang="en-US" sz="1100" b="1" dirty="0">
              <a:solidFill>
                <a:srgbClr val="FF0000"/>
              </a:solidFill>
              <a:latin typeface="+mn-ea"/>
            </a:endParaRPr>
          </a:p>
          <a:p>
            <a:pPr>
              <a:buClr>
                <a:schemeClr val="tx1"/>
              </a:buClr>
            </a:pP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모션컨트롤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(Motion control)</a:t>
            </a:r>
            <a:endParaRPr lang="en-US" altLang="ko-KR" sz="1100" dirty="0"/>
          </a:p>
          <a:p>
            <a:pPr>
              <a:buClr>
                <a:schemeClr val="tx1"/>
              </a:buClr>
            </a:pPr>
            <a:r>
              <a:rPr lang="ko-KR" altLang="en-US" sz="1100" dirty="0"/>
              <a:t>컴퓨터를 이용해 카메라의 모션</a:t>
            </a:r>
            <a:r>
              <a:rPr lang="en-US" altLang="ko-KR" sz="1100" dirty="0"/>
              <a:t>, </a:t>
            </a:r>
            <a:r>
              <a:rPr lang="ko-KR" altLang="en-US" sz="1100" dirty="0"/>
              <a:t>즉 움직임을 통제함으로써 필요할 때마다 동일한 속도</a:t>
            </a:r>
            <a:r>
              <a:rPr lang="en-US" altLang="ko-KR" sz="1100" dirty="0"/>
              <a:t>, </a:t>
            </a:r>
            <a:r>
              <a:rPr lang="ko-KR" altLang="en-US" sz="1100" dirty="0"/>
              <a:t>각도 등으로 카메라가 정확하게 모션을 반복하여 </a:t>
            </a:r>
            <a:r>
              <a:rPr lang="ko-KR" altLang="en-US" sz="1100" dirty="0" err="1"/>
              <a:t>재촬용할</a:t>
            </a:r>
            <a:r>
              <a:rPr lang="ko-KR" altLang="en-US" sz="1100" dirty="0"/>
              <a:t> 수 있게 하는 기법</a:t>
            </a:r>
            <a:r>
              <a:rPr lang="en-US" altLang="ko-KR" sz="1100" dirty="0"/>
              <a:t>. </a:t>
            </a:r>
            <a:r>
              <a:rPr lang="ko-KR" altLang="en-US" sz="1100" dirty="0"/>
              <a:t>한 장면에 들어갈 수 많은 피사체를 개별적으로 촬영한 뒤 나중에 합성함으로써 최종 결과물을 얻는 특수효과</a:t>
            </a:r>
            <a:r>
              <a:rPr lang="en-US" altLang="ko-KR" sz="1100" dirty="0"/>
              <a:t>. </a:t>
            </a:r>
            <a:r>
              <a:rPr lang="ko-KR" altLang="en-US" sz="1100" dirty="0"/>
              <a:t>스타워즈의 우주 전투신에서 본격적으로 선을 보임</a:t>
            </a:r>
            <a:endParaRPr lang="en-US" altLang="ko-KR" sz="1100" dirty="0"/>
          </a:p>
          <a:p>
            <a:pPr>
              <a:buClr>
                <a:schemeClr val="tx1"/>
              </a:buClr>
            </a:pP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  <a:p>
            <a:pPr>
              <a:buClr>
                <a:schemeClr val="tx1"/>
              </a:buClr>
            </a:pP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로토스코핑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100" b="1" dirty="0" err="1">
                <a:solidFill>
                  <a:srgbClr val="FF0000"/>
                </a:solidFill>
                <a:latin typeface="+mn-ea"/>
              </a:rPr>
              <a:t>Rotoscoping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0" lvl="1"/>
            <a:r>
              <a:rPr lang="ko-KR" altLang="en-US" sz="1100" dirty="0"/>
              <a:t>로토스코핑 장치를 사용하여 운동 상태를 촬영한 필름을 애니메이션 그래픽으로 바꾸는 작업을 일컫는다</a:t>
            </a:r>
            <a:r>
              <a:rPr lang="en-US" altLang="ko-KR" sz="1100" dirty="0"/>
              <a:t>. </a:t>
            </a:r>
            <a:r>
              <a:rPr lang="ko-KR" altLang="en-US" sz="1100" dirty="0"/>
              <a:t>실사와 애니메이션의 결합으로 대개 모션컨트롤 카메라 와 같이 사용한다</a:t>
            </a:r>
            <a:r>
              <a:rPr lang="en-US" altLang="ko-KR" sz="1100" dirty="0"/>
              <a:t>.  </a:t>
            </a:r>
            <a:r>
              <a:rPr lang="ko-KR" altLang="en-US" sz="1100" dirty="0"/>
              <a:t>예</a:t>
            </a:r>
            <a:r>
              <a:rPr lang="en-US" altLang="ko-KR" sz="1100" dirty="0"/>
              <a:t>. </a:t>
            </a:r>
            <a:r>
              <a:rPr lang="ko-KR" altLang="en-US" sz="1100" dirty="0"/>
              <a:t>스타워즈의 </a:t>
            </a:r>
            <a:r>
              <a:rPr lang="ko-KR" altLang="en-US" sz="1100" dirty="0" err="1"/>
              <a:t>광선검</a:t>
            </a:r>
            <a:endParaRPr lang="en-US" altLang="ko-KR" sz="1100" dirty="0"/>
          </a:p>
          <a:p>
            <a:pPr marL="0" lvl="1"/>
            <a:endParaRPr lang="en-US" altLang="ko-KR" sz="1100" dirty="0"/>
          </a:p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블루스크린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(Bluescreen)</a:t>
            </a:r>
          </a:p>
          <a:p>
            <a:r>
              <a:rPr lang="ko-KR" altLang="en-US" sz="1100" dirty="0"/>
              <a:t>피사체 뒤쪽에 블루스크린을 배치하거나 혹은 세트를 두고 촬영한 후에 컴퓨터 상에서 </a:t>
            </a:r>
            <a:r>
              <a:rPr lang="ko-KR" altLang="en-US" sz="1100" dirty="0" err="1"/>
              <a:t>디지탈화</a:t>
            </a:r>
            <a:r>
              <a:rPr lang="ko-KR" altLang="en-US" sz="1100" dirty="0"/>
              <a:t> 되어진 영상 중 파란 색 부분만을 제거하고 우리가 원하는 장면을 만들거나 촬영하여 합성하는 것이 바로 우리가 흔히 말하는 블루 스크린이다</a:t>
            </a:r>
            <a:r>
              <a:rPr lang="en-US" altLang="ko-KR" sz="1100" dirty="0"/>
              <a:t>. </a:t>
            </a:r>
          </a:p>
          <a:p>
            <a:endParaRPr lang="en-US" altLang="ko-KR" sz="1100" dirty="0"/>
          </a:p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애니매트로닉스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(Animatronics)</a:t>
            </a:r>
          </a:p>
          <a:p>
            <a:r>
              <a:rPr lang="ko-KR" altLang="en-US" sz="1100" dirty="0"/>
              <a:t>애니메이션</a:t>
            </a:r>
            <a:r>
              <a:rPr lang="en-US" altLang="ko-KR" sz="1100" dirty="0"/>
              <a:t>(Animation)</a:t>
            </a:r>
            <a:r>
              <a:rPr lang="ko-KR" altLang="en-US" sz="1100" dirty="0"/>
              <a:t>과 일렉트로닉스</a:t>
            </a:r>
            <a:r>
              <a:rPr lang="en-US" altLang="ko-KR" sz="1100" dirty="0"/>
              <a:t>(Electronics)</a:t>
            </a:r>
            <a:r>
              <a:rPr lang="ko-KR" altLang="en-US" sz="1100" dirty="0"/>
              <a:t>의 합성어</a:t>
            </a:r>
            <a:r>
              <a:rPr lang="en-US" altLang="ko-KR" sz="1100" dirty="0"/>
              <a:t>. </a:t>
            </a:r>
            <a:r>
              <a:rPr lang="ko-KR" altLang="en-US" sz="1100" dirty="0"/>
              <a:t>촬영용으로 쓸 정교한 로봇을 만들어서 움직이게 하는 것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CGI(Computer-generated imagery) animation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영화의 특수 효과를 위한 </a:t>
            </a:r>
            <a:r>
              <a:rPr lang="en-US" altLang="ko-KR" sz="1100" dirty="0"/>
              <a:t>3</a:t>
            </a:r>
            <a:r>
              <a:rPr lang="ko-KR" altLang="en-US" sz="1100" dirty="0"/>
              <a:t>차원 컴퓨터 그래픽스</a:t>
            </a:r>
            <a:r>
              <a:rPr lang="en-US" altLang="ko-KR" sz="1100" dirty="0"/>
              <a:t> </a:t>
            </a:r>
          </a:p>
          <a:p>
            <a:endParaRPr lang="en-US" altLang="ko-KR" sz="1100" dirty="0"/>
          </a:p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모션 캡쳐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(Motion capture) </a:t>
            </a:r>
          </a:p>
          <a:p>
            <a:pPr marL="0" lvl="1"/>
            <a:r>
              <a:rPr lang="ko-KR" altLang="en-US" sz="1100" dirty="0" err="1"/>
              <a:t>모션캡쳐는</a:t>
            </a:r>
            <a:r>
              <a:rPr lang="ko-KR" altLang="en-US" sz="1100" dirty="0"/>
              <a:t> 실제 사람의 움직임을 추적하여 얻어 낸 데이터를 컴퓨터상에 데이터화 할 수 있는 기술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7611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0"/>
            <a:ext cx="9913619" cy="2464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0" y="1437594"/>
            <a:ext cx="9913619" cy="244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1325880" cy="2662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64675" y="201183"/>
            <a:ext cx="2263461" cy="2263748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1920</a:t>
            </a:r>
            <a:r>
              <a:rPr lang="ko-KR" altLang="en-US" sz="2400" b="1" dirty="0">
                <a:solidFill>
                  <a:schemeClr val="bg1"/>
                </a:solidFill>
              </a:rPr>
              <a:t>년대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아방가르드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 영화 </a:t>
            </a:r>
          </a:p>
        </p:txBody>
      </p:sp>
      <p:sp>
        <p:nvSpPr>
          <p:cNvPr id="19" name="타원 18"/>
          <p:cNvSpPr/>
          <p:nvPr/>
        </p:nvSpPr>
        <p:spPr>
          <a:xfrm>
            <a:off x="2076663" y="555643"/>
            <a:ext cx="435329" cy="4353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0070C0"/>
                </a:solidFill>
              </a:rPr>
              <a:t>시대</a:t>
            </a:r>
          </a:p>
        </p:txBody>
      </p:sp>
      <p:sp>
        <p:nvSpPr>
          <p:cNvPr id="37" name="타원 36"/>
          <p:cNvSpPr/>
          <p:nvPr/>
        </p:nvSpPr>
        <p:spPr>
          <a:xfrm>
            <a:off x="210708" y="3630583"/>
            <a:ext cx="435329" cy="4353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0070C0"/>
                </a:solidFill>
              </a:rPr>
              <a:t>대표작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62666" y="3713644"/>
            <a:ext cx="1449683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600" dirty="0"/>
              <a:t>출처</a:t>
            </a:r>
            <a:r>
              <a:rPr lang="en-US" altLang="ko-KR" sz="600" dirty="0"/>
              <a:t>: </a:t>
            </a:r>
            <a:r>
              <a:rPr lang="ko-KR" altLang="en-US" sz="600" dirty="0"/>
              <a:t>세계 영화 예술의 역사</a:t>
            </a:r>
            <a:r>
              <a:rPr lang="en-US" altLang="ko-KR" sz="600" dirty="0"/>
              <a:t>, </a:t>
            </a:r>
            <a:r>
              <a:rPr lang="ko-KR" altLang="en-US" sz="600" dirty="0"/>
              <a:t>정태수 지음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3639" y="210205"/>
            <a:ext cx="1210772" cy="95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2800" b="1" i="1" dirty="0">
                <a:solidFill>
                  <a:srgbClr val="00B0F0"/>
                </a:solidFill>
              </a:rPr>
              <a:t>1921~1930</a:t>
            </a:r>
            <a:endParaRPr lang="ko-KR" altLang="en-US" sz="2800" b="1" i="1" dirty="0">
              <a:solidFill>
                <a:srgbClr val="00B0F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3637" y="1635155"/>
            <a:ext cx="3708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현실 재현으로부터의 이탈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773" y="4091877"/>
            <a:ext cx="2386068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안달루시아의 개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루이스 브뉴엘 </a:t>
            </a: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1929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프랑스 초현실주의 영화의 대표작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79885" y="275935"/>
            <a:ext cx="60261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</a:rPr>
              <a:t>차 대전 후로 새로운 시대에 대체할 사상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가치 탐구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미래주의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다다이즘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입체주의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초현실주의 등 혁신적 예술 경향 등장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bg1"/>
                </a:solidFill>
              </a:rPr>
              <a:t>영화 자체에 대한 근본적인 회의를 타개하기 위한 역사적 필연성과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400" b="1" dirty="0">
                <a:solidFill>
                  <a:schemeClr val="bg1"/>
                </a:solidFill>
              </a:rPr>
              <a:t>미국 영화에 대응하기 위한 프랑스 영화 산업의 변화 요구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33638" y="2053428"/>
            <a:ext cx="737236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B0F0"/>
                </a:solidFill>
              </a:rPr>
              <a:t>프랑스의 아방가르드 영화는 시각적 표현의 무한성이라는 형식적 특징과 </a:t>
            </a:r>
            <a:r>
              <a:rPr lang="en-US" altLang="ko-KR" sz="1600" b="1" dirty="0">
                <a:solidFill>
                  <a:srgbClr val="00B0F0"/>
                </a:solidFill>
              </a:rPr>
              <a:t/>
            </a:r>
            <a:br>
              <a:rPr lang="en-US" altLang="ko-KR" sz="1600" b="1" dirty="0">
                <a:solidFill>
                  <a:srgbClr val="00B0F0"/>
                </a:solidFill>
              </a:rPr>
            </a:br>
            <a:r>
              <a:rPr lang="ko-KR" altLang="en-US" sz="1600" b="1" dirty="0">
                <a:solidFill>
                  <a:srgbClr val="00B0F0"/>
                </a:solidFill>
              </a:rPr>
              <a:t>보이지 않는 세계에 대한 탐구</a:t>
            </a:r>
            <a:r>
              <a:rPr lang="en-US" altLang="ko-KR" sz="1600" b="1" dirty="0">
                <a:solidFill>
                  <a:srgbClr val="00B0F0"/>
                </a:solidFill>
              </a:rPr>
              <a:t>*</a:t>
            </a:r>
            <a:r>
              <a:rPr lang="ko-KR" altLang="en-US" sz="1600" b="1" dirty="0">
                <a:solidFill>
                  <a:srgbClr val="00B0F0"/>
                </a:solidFill>
              </a:rPr>
              <a:t>라는 초현실주의적 표현 방법을 의미</a:t>
            </a:r>
            <a:r>
              <a:rPr lang="en-US" altLang="ko-KR" sz="1600" b="1" dirty="0">
                <a:solidFill>
                  <a:srgbClr val="00B0F0"/>
                </a:solidFill>
              </a:rPr>
              <a:t/>
            </a:r>
            <a:br>
              <a:rPr lang="en-US" altLang="ko-KR" sz="1600" b="1" dirty="0">
                <a:solidFill>
                  <a:srgbClr val="00B0F0"/>
                </a:solidFill>
              </a:rPr>
            </a:br>
            <a:r>
              <a:rPr lang="en-US" altLang="ko-KR" sz="1200" dirty="0">
                <a:solidFill>
                  <a:srgbClr val="00B0F0"/>
                </a:solidFill>
              </a:rPr>
              <a:t>*</a:t>
            </a:r>
            <a:r>
              <a:rPr lang="ko-KR" altLang="en-US" sz="1200" dirty="0">
                <a:solidFill>
                  <a:srgbClr val="00B0F0"/>
                </a:solidFill>
              </a:rPr>
              <a:t>감추어진 인간의 무의식</a:t>
            </a:r>
            <a:r>
              <a:rPr lang="en-US" altLang="ko-KR" sz="1200" dirty="0">
                <a:solidFill>
                  <a:srgbClr val="00B0F0"/>
                </a:solidFill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</a:rPr>
              <a:t>꿈과 환상</a:t>
            </a:r>
            <a:r>
              <a:rPr lang="en-US" altLang="ko-KR" sz="1200" dirty="0">
                <a:solidFill>
                  <a:srgbClr val="00B0F0"/>
                </a:solidFill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</a:rPr>
              <a:t>욕망 등을 묘사</a:t>
            </a:r>
            <a:endParaRPr lang="en-US" altLang="ko-KR" sz="1200" dirty="0">
              <a:solidFill>
                <a:srgbClr val="00B0F0"/>
              </a:solidFill>
            </a:endParaRPr>
          </a:p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B0F0"/>
                </a:solidFill>
              </a:rPr>
              <a:t>아방가르드의 추상성은 대중성 부족의 존재론적 한계성을 지니지만 영화가 비로소 창작의 대상으로 인식</a:t>
            </a:r>
            <a:r>
              <a:rPr lang="en-US" altLang="ko-KR" sz="1600" b="1" dirty="0">
                <a:solidFill>
                  <a:srgbClr val="00B0F0"/>
                </a:solidFill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</a:rPr>
              <a:t>영화의 가치를 확고히 함</a:t>
            </a:r>
            <a:endParaRPr lang="en-US" altLang="ko-KR" sz="1200" dirty="0">
              <a:solidFill>
                <a:srgbClr val="00B0F0"/>
              </a:solidFill>
            </a:endParaRPr>
          </a:p>
        </p:txBody>
      </p:sp>
      <p:pic>
        <p:nvPicPr>
          <p:cNvPr id="29" name="Picture 2" descr="http://t1.daumcdn.net/thumb/R600x0/?fname=http%3A%2F%2Ft1.daumcdn.net%2Fqna%2Fimage%2F444fd562e08a4b8d9dc6a218bed22c350c01523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4943399"/>
            <a:ext cx="2636520" cy="191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7265010" y="4091877"/>
            <a:ext cx="2091492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프랑켄슈타인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제임스웨일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1931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수많은 몬스터 물들의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모태작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</p:txBody>
      </p:sp>
      <p:pic>
        <p:nvPicPr>
          <p:cNvPr id="40" name="Picture 4" descr="Boris Karloff as The Frankenstein Monster from Bride of Frankenstein film trail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5692" y="4943398"/>
            <a:ext cx="2530308" cy="19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://image.cine21.com/resize/cine21/still/2004/1227/M0020001_The_Passion_of_Joan_of_Arc_still5%5bS614,410-%5d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5196" y="4943399"/>
            <a:ext cx="2610496" cy="19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4764035" y="4091877"/>
            <a:ext cx="2091492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잔다르크의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수난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칼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테오도르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드레이어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1928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클로즈업을 통한 소통의 극대화</a:t>
            </a:r>
          </a:p>
        </p:txBody>
      </p:sp>
      <p:sp>
        <p:nvSpPr>
          <p:cNvPr id="49" name="타원 48"/>
          <p:cNvSpPr/>
          <p:nvPr/>
        </p:nvSpPr>
        <p:spPr>
          <a:xfrm>
            <a:off x="4560151" y="3630583"/>
            <a:ext cx="435329" cy="4353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03263" y="6547707"/>
            <a:ext cx="761747" cy="246221"/>
          </a:xfrm>
          <a:prstGeom prst="rect">
            <a:avLst/>
          </a:prstGeom>
          <a:solidFill>
            <a:srgbClr val="262626">
              <a:alpha val="65882"/>
            </a:srgb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 i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#</a:t>
            </a:r>
            <a:r>
              <a:rPr lang="ko-KR" altLang="en-US" dirty="0"/>
              <a:t>클로즈업</a:t>
            </a:r>
          </a:p>
        </p:txBody>
      </p:sp>
      <p:sp>
        <p:nvSpPr>
          <p:cNvPr id="22" name="타원 21"/>
          <p:cNvSpPr/>
          <p:nvPr/>
        </p:nvSpPr>
        <p:spPr>
          <a:xfrm>
            <a:off x="1129302" y="2227185"/>
            <a:ext cx="435329" cy="4353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0070C0"/>
                </a:solidFill>
              </a:rPr>
              <a:t>감독</a:t>
            </a:r>
          </a:p>
        </p:txBody>
      </p:sp>
      <p:sp>
        <p:nvSpPr>
          <p:cNvPr id="23" name="타원 22"/>
          <p:cNvSpPr/>
          <p:nvPr/>
        </p:nvSpPr>
        <p:spPr>
          <a:xfrm>
            <a:off x="2076663" y="1726047"/>
            <a:ext cx="435329" cy="4353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rgbClr val="0070C0"/>
                </a:solidFill>
              </a:rPr>
              <a:t>의의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6745" y="2713550"/>
            <a:ext cx="1413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 err="1">
                <a:solidFill>
                  <a:srgbClr val="00B0F0"/>
                </a:solidFill>
              </a:rPr>
              <a:t>발터</a:t>
            </a:r>
            <a:r>
              <a:rPr lang="ko-KR" altLang="en-US" sz="1200" i="1" dirty="0">
                <a:solidFill>
                  <a:srgbClr val="00B0F0"/>
                </a:solidFill>
              </a:rPr>
              <a:t> 루트만</a:t>
            </a:r>
            <a:r>
              <a:rPr lang="en-US" altLang="ko-KR" sz="1200" i="1" dirty="0">
                <a:solidFill>
                  <a:srgbClr val="00B0F0"/>
                </a:solidFill>
              </a:rPr>
              <a:t>,</a:t>
            </a:r>
            <a:r>
              <a:rPr lang="ko-KR" altLang="en-US" sz="1200" i="1" dirty="0">
                <a:solidFill>
                  <a:srgbClr val="00B0F0"/>
                </a:solidFill>
              </a:rPr>
              <a:t> 루이스 </a:t>
            </a:r>
            <a:r>
              <a:rPr lang="ko-KR" altLang="en-US" sz="1200" i="1" dirty="0" err="1">
                <a:solidFill>
                  <a:srgbClr val="00B0F0"/>
                </a:solidFill>
              </a:rPr>
              <a:t>브뉴엘</a:t>
            </a:r>
            <a:r>
              <a:rPr lang="en-US" altLang="ko-KR" sz="1200" i="1" dirty="0">
                <a:solidFill>
                  <a:srgbClr val="00B0F0"/>
                </a:solidFill>
              </a:rPr>
              <a:t>, </a:t>
            </a:r>
            <a:r>
              <a:rPr lang="ko-KR" altLang="en-US" sz="1200" i="1" dirty="0">
                <a:solidFill>
                  <a:srgbClr val="00B0F0"/>
                </a:solidFill>
              </a:rPr>
              <a:t>살바도르 달리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71916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0"/>
            <a:ext cx="9913619" cy="2464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0" y="1437594"/>
            <a:ext cx="9913619" cy="244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1325880" cy="2662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64675" y="201183"/>
            <a:ext cx="2263461" cy="2263748"/>
          </a:xfrm>
          <a:prstGeom prst="ellipse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1920</a:t>
            </a:r>
            <a:r>
              <a:rPr lang="ko-KR" altLang="en-US" sz="2400" b="1" dirty="0">
                <a:solidFill>
                  <a:schemeClr val="bg1"/>
                </a:solidFill>
              </a:rPr>
              <a:t>년대 소비에트 영화 </a:t>
            </a:r>
          </a:p>
        </p:txBody>
      </p:sp>
      <p:sp>
        <p:nvSpPr>
          <p:cNvPr id="19" name="타원 18"/>
          <p:cNvSpPr/>
          <p:nvPr/>
        </p:nvSpPr>
        <p:spPr>
          <a:xfrm>
            <a:off x="2076663" y="555643"/>
            <a:ext cx="435329" cy="4353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accent4">
                    <a:lumMod val="50000"/>
                  </a:schemeClr>
                </a:solidFill>
              </a:rPr>
              <a:t>시대</a:t>
            </a:r>
          </a:p>
        </p:txBody>
      </p:sp>
      <p:sp>
        <p:nvSpPr>
          <p:cNvPr id="32" name="타원 31"/>
          <p:cNvSpPr/>
          <p:nvPr/>
        </p:nvSpPr>
        <p:spPr>
          <a:xfrm>
            <a:off x="1129302" y="2227185"/>
            <a:ext cx="435329" cy="4353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accent4">
                    <a:lumMod val="50000"/>
                  </a:schemeClr>
                </a:solidFill>
              </a:rPr>
              <a:t>감독</a:t>
            </a:r>
          </a:p>
        </p:txBody>
      </p:sp>
      <p:sp>
        <p:nvSpPr>
          <p:cNvPr id="37" name="타원 36"/>
          <p:cNvSpPr/>
          <p:nvPr/>
        </p:nvSpPr>
        <p:spPr>
          <a:xfrm>
            <a:off x="210708" y="3630583"/>
            <a:ext cx="435329" cy="4353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accent4">
                    <a:lumMod val="50000"/>
                  </a:schemeClr>
                </a:solidFill>
              </a:rPr>
              <a:t>대표작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62666" y="3713644"/>
            <a:ext cx="1449683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600" dirty="0"/>
              <a:t>출처</a:t>
            </a:r>
            <a:r>
              <a:rPr lang="en-US" altLang="ko-KR" sz="600" dirty="0"/>
              <a:t>: </a:t>
            </a:r>
            <a:r>
              <a:rPr lang="ko-KR" altLang="en-US" sz="600" dirty="0"/>
              <a:t>세계 영화 예술의 역사</a:t>
            </a:r>
            <a:r>
              <a:rPr lang="en-US" altLang="ko-KR" sz="600" dirty="0"/>
              <a:t>, </a:t>
            </a:r>
            <a:r>
              <a:rPr lang="ko-KR" altLang="en-US" sz="600" dirty="0"/>
              <a:t>정태수 지음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3639" y="210205"/>
            <a:ext cx="1210772" cy="95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2800" b="1" i="1" dirty="0">
                <a:solidFill>
                  <a:srgbClr val="996633"/>
                </a:solidFill>
              </a:rPr>
              <a:t>1922~1930</a:t>
            </a:r>
            <a:endParaRPr lang="ko-KR" altLang="en-US" sz="2800" b="1" i="1" dirty="0">
              <a:solidFill>
                <a:srgbClr val="996633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3637" y="1629383"/>
            <a:ext cx="6000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영화의 정치적 기능화와 창작으로서의 영화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53" y="4091877"/>
            <a:ext cx="2386068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전함 포템킨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세르게이 에이젠슈타인 </a:t>
            </a: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1925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몽타주 이론의 대표작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79885" y="140006"/>
            <a:ext cx="59842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chemeClr val="bg1"/>
                </a:solidFill>
              </a:rPr>
              <a:t>1917</a:t>
            </a:r>
            <a:r>
              <a:rPr lang="ko-KR" altLang="en-US" sz="1400" b="1" dirty="0">
                <a:solidFill>
                  <a:schemeClr val="bg1"/>
                </a:solidFill>
              </a:rPr>
              <a:t>년 </a:t>
            </a:r>
            <a:r>
              <a:rPr lang="en-US" altLang="ko-KR" sz="1400" b="1" dirty="0">
                <a:solidFill>
                  <a:schemeClr val="bg1"/>
                </a:solidFill>
              </a:rPr>
              <a:t>10</a:t>
            </a:r>
            <a:r>
              <a:rPr lang="ko-KR" altLang="en-US" sz="1400" b="1" dirty="0">
                <a:solidFill>
                  <a:schemeClr val="bg1"/>
                </a:solidFill>
              </a:rPr>
              <a:t>월 러시아 혁명으로 제정 왕조가 무너지고 공산정권이 수립됨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bg1"/>
                </a:solidFill>
              </a:rPr>
              <a:t>레닌은 영화가 선전과 선동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계몽과 교육을 통해 국민들이 정부와 일체감을 줄 수 있는 효과적인 수단으로  파악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bg1"/>
                </a:solidFill>
              </a:rPr>
              <a:t>러시아 영화는 </a:t>
            </a:r>
            <a:r>
              <a:rPr lang="en-US" altLang="ko-KR" sz="1400" b="1" dirty="0">
                <a:solidFill>
                  <a:schemeClr val="bg1"/>
                </a:solidFill>
              </a:rPr>
              <a:t>1919</a:t>
            </a:r>
            <a:r>
              <a:rPr lang="ko-KR" altLang="en-US" sz="1400" b="1" dirty="0">
                <a:solidFill>
                  <a:schemeClr val="bg1"/>
                </a:solidFill>
              </a:rPr>
              <a:t>년 계몽인민위원회의 직접적인 관리 체계 속에 편입된 후 국유화 됨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33637" y="2065824"/>
            <a:ext cx="7158051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996633"/>
                </a:solidFill>
              </a:rPr>
              <a:t>소련 영화는 정치적 기능과 창작으로서의 영화가 갖는 절묘한 변증법적 발전의 구체적 현상으로 의의를 지님</a:t>
            </a:r>
            <a:endParaRPr lang="en-US" altLang="ko-KR" sz="1600" b="1" dirty="0">
              <a:solidFill>
                <a:srgbClr val="996633"/>
              </a:solidFill>
            </a:endParaRP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996633"/>
                </a:solidFill>
              </a:rPr>
              <a:t>&lt;</a:t>
            </a:r>
            <a:r>
              <a:rPr lang="ko-KR" altLang="en-US" sz="1600" b="1" dirty="0">
                <a:solidFill>
                  <a:srgbClr val="996633"/>
                </a:solidFill>
              </a:rPr>
              <a:t>집단주의</a:t>
            </a:r>
            <a:r>
              <a:rPr lang="en-US" altLang="ko-KR" sz="1600" b="1" dirty="0">
                <a:solidFill>
                  <a:srgbClr val="996633"/>
                </a:solidFill>
              </a:rPr>
              <a:t>&gt; </a:t>
            </a:r>
            <a:r>
              <a:rPr lang="ko-KR" altLang="en-US" sz="1600" b="1" dirty="0">
                <a:solidFill>
                  <a:srgbClr val="996633"/>
                </a:solidFill>
              </a:rPr>
              <a:t>개인의 영웅적인 행위 보다는 노동자</a:t>
            </a:r>
            <a:r>
              <a:rPr lang="en-US" altLang="ko-KR" sz="1600" b="1" dirty="0">
                <a:solidFill>
                  <a:srgbClr val="996633"/>
                </a:solidFill>
              </a:rPr>
              <a:t>, </a:t>
            </a:r>
            <a:r>
              <a:rPr lang="ko-KR" altLang="en-US" sz="1600" b="1" dirty="0">
                <a:solidFill>
                  <a:srgbClr val="996633"/>
                </a:solidFill>
              </a:rPr>
              <a:t>농민들의 집단의 힘을 표현</a:t>
            </a:r>
            <a:r>
              <a:rPr lang="en-US" altLang="ko-KR" sz="1600" b="1" dirty="0">
                <a:solidFill>
                  <a:srgbClr val="996633"/>
                </a:solidFill>
              </a:rPr>
              <a:t/>
            </a:r>
            <a:br>
              <a:rPr lang="en-US" altLang="ko-KR" sz="1600" b="1" dirty="0">
                <a:solidFill>
                  <a:srgbClr val="996633"/>
                </a:solidFill>
              </a:rPr>
            </a:br>
            <a:r>
              <a:rPr lang="en-US" altLang="ko-KR" sz="1600" b="1" dirty="0">
                <a:solidFill>
                  <a:srgbClr val="996633"/>
                </a:solidFill>
              </a:rPr>
              <a:t>&lt;</a:t>
            </a:r>
            <a:r>
              <a:rPr lang="ko-KR" altLang="en-US" sz="1600" b="1" dirty="0">
                <a:solidFill>
                  <a:srgbClr val="996633"/>
                </a:solidFill>
              </a:rPr>
              <a:t>다큐멘터리 사실성</a:t>
            </a:r>
            <a:r>
              <a:rPr lang="en-US" altLang="ko-KR" sz="1600" b="1" dirty="0">
                <a:solidFill>
                  <a:srgbClr val="996633"/>
                </a:solidFill>
              </a:rPr>
              <a:t>&gt; </a:t>
            </a:r>
            <a:r>
              <a:rPr lang="ko-KR" altLang="en-US" sz="1600" b="1" dirty="0">
                <a:solidFill>
                  <a:srgbClr val="996633"/>
                </a:solidFill>
              </a:rPr>
              <a:t>계몽과 극적인 효과 강화를 위한 기법으로 활용</a:t>
            </a:r>
            <a:r>
              <a:rPr lang="en-US" altLang="ko-KR" sz="1600" b="1" dirty="0">
                <a:solidFill>
                  <a:srgbClr val="996633"/>
                </a:solidFill>
              </a:rPr>
              <a:t/>
            </a:r>
            <a:br>
              <a:rPr lang="en-US" altLang="ko-KR" sz="1600" b="1" dirty="0">
                <a:solidFill>
                  <a:srgbClr val="996633"/>
                </a:solidFill>
              </a:rPr>
            </a:br>
            <a:r>
              <a:rPr lang="en-US" altLang="ko-KR" sz="1600" b="1" dirty="0">
                <a:solidFill>
                  <a:srgbClr val="996633"/>
                </a:solidFill>
              </a:rPr>
              <a:t>&lt;</a:t>
            </a:r>
            <a:r>
              <a:rPr lang="ko-KR" altLang="en-US" sz="1600" b="1" dirty="0">
                <a:solidFill>
                  <a:srgbClr val="996633"/>
                </a:solidFill>
              </a:rPr>
              <a:t>몽타주</a:t>
            </a:r>
            <a:r>
              <a:rPr lang="en-US" altLang="ko-KR" sz="1600" b="1" dirty="0">
                <a:solidFill>
                  <a:srgbClr val="996633"/>
                </a:solidFill>
              </a:rPr>
              <a:t>&gt; </a:t>
            </a:r>
            <a:r>
              <a:rPr lang="ko-KR" altLang="en-US" sz="1600" b="1" dirty="0">
                <a:solidFill>
                  <a:srgbClr val="996633"/>
                </a:solidFill>
              </a:rPr>
              <a:t>화면과 화면의 관계 속에서 새로운 의미를 창출</a:t>
            </a:r>
            <a:endParaRPr lang="en-US" altLang="ko-KR" sz="1200" dirty="0">
              <a:solidFill>
                <a:srgbClr val="996633"/>
              </a:solidFill>
            </a:endParaRPr>
          </a:p>
        </p:txBody>
      </p:sp>
      <p:pic>
        <p:nvPicPr>
          <p:cNvPr id="9222" name="Picture 6" descr="http://cfs5.tistory.com/upload_control/download.blog?fhandle=YmxvZzYyODE4QGZzNS50aXN0b3J5LmNvbTovYXR0YWNoLzAvNjIuanB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3981" y="4945379"/>
            <a:ext cx="2878309" cy="19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http://www.leninimports.com/battleship_print_21a_medium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4952370"/>
            <a:ext cx="1363980" cy="190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타원 45"/>
          <p:cNvSpPr/>
          <p:nvPr/>
        </p:nvSpPr>
        <p:spPr>
          <a:xfrm>
            <a:off x="7182245" y="3630583"/>
            <a:ext cx="435329" cy="4353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397351" y="4091877"/>
            <a:ext cx="2091492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재즈 싱어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앨랜 크로슬랜드 </a:t>
            </a: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1927 </a:t>
            </a:r>
          </a:p>
          <a:p>
            <a:pPr fontAlgn="ctr"/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최초의 유성 영화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뮤지컬 영화 </a:t>
            </a:r>
          </a:p>
        </p:txBody>
      </p:sp>
      <p:pic>
        <p:nvPicPr>
          <p:cNvPr id="48" name="Picture 12" descr="&lt;재즈 싱어&gt;(1927), 감독: 앨런 크로스랜드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7351" y="4943398"/>
            <a:ext cx="2508649" cy="193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656" y="5001251"/>
            <a:ext cx="918841" cy="246221"/>
          </a:xfrm>
          <a:prstGeom prst="rect">
            <a:avLst/>
          </a:prstGeom>
          <a:solidFill>
            <a:srgbClr val="262626">
              <a:alpha val="65882"/>
            </a:srgb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 i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#</a:t>
            </a:r>
            <a:r>
              <a:rPr lang="ko-KR" altLang="en-US" dirty="0"/>
              <a:t>몽타주 이론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6745" y="2713550"/>
            <a:ext cx="14133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rgbClr val="996633"/>
                </a:solidFill>
              </a:rPr>
              <a:t>에이젠슈타인</a:t>
            </a:r>
            <a:r>
              <a:rPr lang="en-US" altLang="ko-KR" sz="1200" i="1" dirty="0">
                <a:solidFill>
                  <a:srgbClr val="996633"/>
                </a:solidFill>
              </a:rPr>
              <a:t>, </a:t>
            </a:r>
            <a:r>
              <a:rPr lang="ko-KR" altLang="en-US" sz="1200" i="1" dirty="0">
                <a:solidFill>
                  <a:srgbClr val="996633"/>
                </a:solidFill>
              </a:rPr>
              <a:t>푸도브킨</a:t>
            </a:r>
            <a:r>
              <a:rPr lang="en-US" altLang="ko-KR" sz="1200" i="1" dirty="0">
                <a:solidFill>
                  <a:srgbClr val="996633"/>
                </a:solidFill>
              </a:rPr>
              <a:t>, </a:t>
            </a:r>
            <a:r>
              <a:rPr lang="ko-KR" altLang="en-US" sz="1200" i="1" dirty="0">
                <a:solidFill>
                  <a:srgbClr val="996633"/>
                </a:solidFill>
              </a:rPr>
              <a:t>베르토프</a:t>
            </a:r>
            <a:r>
              <a:rPr lang="en-US" altLang="ko-KR" sz="1200" i="1" dirty="0">
                <a:solidFill>
                  <a:srgbClr val="996633"/>
                </a:solidFill>
              </a:rPr>
              <a:t>, </a:t>
            </a:r>
            <a:r>
              <a:rPr lang="ko-KR" altLang="en-US" sz="1200" i="1" dirty="0">
                <a:solidFill>
                  <a:srgbClr val="996633"/>
                </a:solidFill>
              </a:rPr>
              <a:t>도브젠코</a:t>
            </a:r>
            <a:r>
              <a:rPr lang="en-US" altLang="ko-KR" sz="1200" i="1" dirty="0">
                <a:solidFill>
                  <a:srgbClr val="996633"/>
                </a:solidFill>
              </a:rPr>
              <a:t>, </a:t>
            </a:r>
            <a:r>
              <a:rPr lang="ko-KR" altLang="en-US" sz="1200" i="1" dirty="0">
                <a:solidFill>
                  <a:srgbClr val="996633"/>
                </a:solidFill>
              </a:rPr>
              <a:t>쿨레쇼프</a:t>
            </a:r>
            <a:endParaRPr lang="ko-KR" altLang="en-US" i="1" dirty="0"/>
          </a:p>
        </p:txBody>
      </p:sp>
      <p:sp>
        <p:nvSpPr>
          <p:cNvPr id="25" name="타원 24"/>
          <p:cNvSpPr/>
          <p:nvPr/>
        </p:nvSpPr>
        <p:spPr>
          <a:xfrm>
            <a:off x="2076663" y="1726047"/>
            <a:ext cx="435329" cy="4353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accent4">
                    <a:lumMod val="50000"/>
                  </a:schemeClr>
                </a:solidFill>
              </a:rPr>
              <a:t>의의</a:t>
            </a:r>
            <a:endParaRPr lang="ko-KR" altLang="en-US" sz="1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17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0"/>
            <a:ext cx="9913619" cy="2464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0" y="1437594"/>
            <a:ext cx="9913619" cy="244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1325880" cy="2662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64675" y="201183"/>
            <a:ext cx="2263461" cy="2263748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미국 필름 느와르</a:t>
            </a:r>
          </a:p>
        </p:txBody>
      </p:sp>
      <p:sp>
        <p:nvSpPr>
          <p:cNvPr id="19" name="타원 18"/>
          <p:cNvSpPr/>
          <p:nvPr/>
        </p:nvSpPr>
        <p:spPr>
          <a:xfrm>
            <a:off x="2076663" y="555643"/>
            <a:ext cx="435329" cy="43532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시대</a:t>
            </a:r>
          </a:p>
        </p:txBody>
      </p:sp>
      <p:sp>
        <p:nvSpPr>
          <p:cNvPr id="37" name="타원 36"/>
          <p:cNvSpPr/>
          <p:nvPr/>
        </p:nvSpPr>
        <p:spPr>
          <a:xfrm>
            <a:off x="210708" y="3630583"/>
            <a:ext cx="435329" cy="43532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대표작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62666" y="3713644"/>
            <a:ext cx="1449683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600" dirty="0"/>
              <a:t>출처</a:t>
            </a:r>
            <a:r>
              <a:rPr lang="en-US" altLang="ko-KR" sz="600" dirty="0"/>
              <a:t>: </a:t>
            </a:r>
            <a:r>
              <a:rPr lang="ko-KR" altLang="en-US" sz="600" dirty="0"/>
              <a:t>세계 영화 예술의 역사</a:t>
            </a:r>
            <a:r>
              <a:rPr lang="en-US" altLang="ko-KR" sz="600" dirty="0"/>
              <a:t>, </a:t>
            </a:r>
            <a:r>
              <a:rPr lang="ko-KR" altLang="en-US" sz="600" dirty="0"/>
              <a:t>정태수 지음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3639" y="210205"/>
            <a:ext cx="1210772" cy="95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2800" b="1" i="1" dirty="0">
                <a:solidFill>
                  <a:schemeClr val="bg2">
                    <a:lumMod val="50000"/>
                  </a:schemeClr>
                </a:solidFill>
              </a:rPr>
              <a:t>1941~1958</a:t>
            </a:r>
            <a:endParaRPr lang="ko-KR" altLang="en-US" sz="28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3637" y="1538259"/>
            <a:ext cx="3776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미국적 가치의 정체성 혼란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773" y="4091877"/>
            <a:ext cx="2059890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말타의 매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존 휴스턴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1941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필름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느와르의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전형을 정립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31080" y="4091877"/>
            <a:ext cx="2091492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시민 케인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오손웰즈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1941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영상과 음향을 완벽한 결합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79885" y="181191"/>
            <a:ext cx="58939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bg1"/>
                </a:solidFill>
              </a:rPr>
              <a:t>제 </a:t>
            </a:r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</a:rPr>
              <a:t>차 세계대전 중 공산국가 소련과의 연합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전후 냉전 시대의 돌입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여성의 사회 참여 확대 등으로 미국적 가치의 정체성 혼란 도래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bg1"/>
                </a:solidFill>
              </a:rPr>
              <a:t>미국적 가치는 개인주의 사상과 종교적 토대에 근거하고 있는 윤리의식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자본에 대한 합리적 논리 그리고 이를 유지하는 사회적 질서 체계를 의미함 </a:t>
            </a:r>
            <a:r>
              <a:rPr lang="en-US" altLang="ko-KR" sz="1200" dirty="0">
                <a:solidFill>
                  <a:schemeClr val="bg1"/>
                </a:solidFill>
              </a:rPr>
              <a:t>*</a:t>
            </a:r>
            <a:r>
              <a:rPr lang="ko-KR" altLang="en-US" sz="1200" dirty="0">
                <a:solidFill>
                  <a:schemeClr val="bg1"/>
                </a:solidFill>
              </a:rPr>
              <a:t>개인주의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개인의 자유와 개인의 자기실현이 목표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33636" y="1974700"/>
            <a:ext cx="7318873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전후 남성의 역할과 존재감이 축소된 반면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여성은 능동적이고 주체적인 존재로 부상함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미국 필름 느와르는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미국적 가치와 정체성에 대한 혼란을 표면적으로 표방하면서 나타난 영화적 현상 임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</a:endParaRP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범죄적 사건을 배경으로 성적 매력과 음모의 주체인 팜므 파탈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(femme fatale)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의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여성과 혼란스러운 음모에 빠진 반 영웅적 남성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피해자와 가해자 간의 경계선 상의 가변적인 존재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사건의 해결 후 뒤 이을 혼란을 예고하는 긴 여운 등이 특징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290" name="Picture 2" descr="http://cfile24.uf.tistory.com/image/2232B935541334E50F797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4941888"/>
            <a:ext cx="2270760" cy="191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file2.instiz.net/data/file/20140928/3/d/3/3d3c0f9e360b1f011ba71739c1877dab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31080" y="4941888"/>
            <a:ext cx="2499360" cy="191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://windshoes.new21.org/movie/casablanca/casa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8016" y="4941888"/>
            <a:ext cx="2567984" cy="191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7330440" y="4091877"/>
            <a:ext cx="2091492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카사블랑카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마이클 커티즈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1942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고전적 할리우드 스타일의 절정</a:t>
            </a:r>
          </a:p>
        </p:txBody>
      </p:sp>
      <p:sp>
        <p:nvSpPr>
          <p:cNvPr id="31" name="타원 30"/>
          <p:cNvSpPr/>
          <p:nvPr/>
        </p:nvSpPr>
        <p:spPr>
          <a:xfrm>
            <a:off x="4605109" y="3630583"/>
            <a:ext cx="435329" cy="4353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41698" y="5257738"/>
            <a:ext cx="761747" cy="246221"/>
          </a:xfrm>
          <a:prstGeom prst="rect">
            <a:avLst/>
          </a:prstGeom>
          <a:solidFill>
            <a:srgbClr val="262626">
              <a:alpha val="65882"/>
            </a:srgb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 i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#</a:t>
            </a:r>
            <a:r>
              <a:rPr lang="ko-KR" altLang="en-US" dirty="0" err="1"/>
              <a:t>롱테이크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41697" y="5529744"/>
            <a:ext cx="761747" cy="246221"/>
          </a:xfrm>
          <a:prstGeom prst="rect">
            <a:avLst/>
          </a:prstGeom>
          <a:solidFill>
            <a:srgbClr val="262626">
              <a:alpha val="65882"/>
            </a:srgb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 i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#</a:t>
            </a:r>
            <a:r>
              <a:rPr lang="ko-KR" altLang="en-US" dirty="0" err="1"/>
              <a:t>딥포커스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41697" y="4985732"/>
            <a:ext cx="633507" cy="246221"/>
          </a:xfrm>
          <a:prstGeom prst="rect">
            <a:avLst/>
          </a:prstGeom>
          <a:solidFill>
            <a:srgbClr val="262626">
              <a:alpha val="65882"/>
            </a:srgb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 i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#</a:t>
            </a:r>
            <a:r>
              <a:rPr lang="ko-KR" altLang="en-US" dirty="0"/>
              <a:t>미장센</a:t>
            </a:r>
          </a:p>
        </p:txBody>
      </p:sp>
      <p:sp>
        <p:nvSpPr>
          <p:cNvPr id="24" name="타원 23"/>
          <p:cNvSpPr/>
          <p:nvPr/>
        </p:nvSpPr>
        <p:spPr>
          <a:xfrm>
            <a:off x="1129302" y="2227185"/>
            <a:ext cx="435329" cy="43532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감독</a:t>
            </a:r>
          </a:p>
        </p:txBody>
      </p:sp>
      <p:sp>
        <p:nvSpPr>
          <p:cNvPr id="25" name="타원 24"/>
          <p:cNvSpPr/>
          <p:nvPr/>
        </p:nvSpPr>
        <p:spPr>
          <a:xfrm>
            <a:off x="2076663" y="1726047"/>
            <a:ext cx="435329" cy="43532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의의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56744" y="2713550"/>
            <a:ext cx="17277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존 휴스턴 </a:t>
            </a:r>
            <a:r>
              <a:rPr lang="en-US" altLang="ko-KR" sz="1200" i="1" dirty="0">
                <a:solidFill>
                  <a:schemeClr val="bg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딕 </a:t>
            </a:r>
            <a:r>
              <a:rPr lang="ko-KR" altLang="en-US" sz="1200" i="1" dirty="0" err="1">
                <a:solidFill>
                  <a:schemeClr val="bg2">
                    <a:lumMod val="50000"/>
                  </a:schemeClr>
                </a:solidFill>
              </a:rPr>
              <a:t>포웰</a:t>
            </a:r>
            <a:r>
              <a:rPr lang="en-US" altLang="ko-KR" sz="1200" i="1" dirty="0">
                <a:solidFill>
                  <a:schemeClr val="bg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존 가필드</a:t>
            </a:r>
            <a:r>
              <a:rPr lang="en-US" altLang="ko-KR" sz="1200" i="1" dirty="0">
                <a:solidFill>
                  <a:schemeClr val="bg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오토 </a:t>
            </a:r>
            <a:r>
              <a:rPr lang="ko-KR" altLang="en-US" sz="1200" i="1" dirty="0" err="1">
                <a:solidFill>
                  <a:schemeClr val="bg2">
                    <a:lumMod val="50000"/>
                  </a:schemeClr>
                </a:solidFill>
              </a:rPr>
              <a:t>프레민저</a:t>
            </a:r>
            <a:r>
              <a:rPr lang="en-US" altLang="ko-KR" sz="1200" i="1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레드 </a:t>
            </a:r>
            <a:r>
              <a:rPr lang="ko-KR" altLang="en-US" sz="1200" i="1" dirty="0" err="1">
                <a:solidFill>
                  <a:schemeClr val="bg2">
                    <a:lumMod val="50000"/>
                  </a:schemeClr>
                </a:solidFill>
              </a:rPr>
              <a:t>멕머레이</a:t>
            </a:r>
            <a:endParaRPr lang="ko-KR" altLang="en-US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 descr="http://image.cine21.com/cine21/poster/2005/0328/M0010005_01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70760" y="4941887"/>
            <a:ext cx="1645214" cy="192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272292" y="4091877"/>
            <a:ext cx="2269227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로라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오토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프레민저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1944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팜므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파탈의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스테레오 타입 제시</a:t>
            </a:r>
          </a:p>
        </p:txBody>
      </p:sp>
    </p:spTree>
    <p:extLst>
      <p:ext uri="{BB962C8B-B14F-4D97-AF65-F5344CB8AC3E}">
        <p14:creationId xmlns:p14="http://schemas.microsoft.com/office/powerpoint/2010/main" val="362143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0"/>
            <a:ext cx="9913619" cy="2464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0" y="1437594"/>
            <a:ext cx="9913619" cy="244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1325880" cy="2662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64675" y="201183"/>
            <a:ext cx="2263461" cy="226374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이탈리아 네오 리얼리즘 영화</a:t>
            </a:r>
          </a:p>
        </p:txBody>
      </p:sp>
      <p:sp>
        <p:nvSpPr>
          <p:cNvPr id="19" name="타원 18"/>
          <p:cNvSpPr/>
          <p:nvPr/>
        </p:nvSpPr>
        <p:spPr>
          <a:xfrm>
            <a:off x="2076663" y="555643"/>
            <a:ext cx="435329" cy="435329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시대</a:t>
            </a:r>
          </a:p>
        </p:txBody>
      </p:sp>
      <p:sp>
        <p:nvSpPr>
          <p:cNvPr id="37" name="타원 36"/>
          <p:cNvSpPr/>
          <p:nvPr/>
        </p:nvSpPr>
        <p:spPr>
          <a:xfrm>
            <a:off x="210708" y="3630583"/>
            <a:ext cx="435329" cy="435329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대표작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62666" y="3713644"/>
            <a:ext cx="1449683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600" dirty="0"/>
              <a:t>출처</a:t>
            </a:r>
            <a:r>
              <a:rPr lang="en-US" altLang="ko-KR" sz="600" dirty="0"/>
              <a:t>: </a:t>
            </a:r>
            <a:r>
              <a:rPr lang="ko-KR" altLang="en-US" sz="600" dirty="0"/>
              <a:t>세계 영화 예술의 역사</a:t>
            </a:r>
            <a:r>
              <a:rPr lang="en-US" altLang="ko-KR" sz="600" dirty="0"/>
              <a:t>, </a:t>
            </a:r>
            <a:r>
              <a:rPr lang="ko-KR" altLang="en-US" sz="600" dirty="0"/>
              <a:t>정태수 지음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3639" y="210205"/>
            <a:ext cx="1210772" cy="95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2800" b="1" i="1" dirty="0">
                <a:solidFill>
                  <a:schemeClr val="accent2">
                    <a:lumMod val="75000"/>
                  </a:schemeClr>
                </a:solidFill>
              </a:rPr>
              <a:t>1942-1955</a:t>
            </a:r>
            <a:endParaRPr lang="ko-KR" altLang="en-US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3637" y="1635155"/>
            <a:ext cx="3092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현실과 표현의 일체화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53" y="4091877"/>
            <a:ext cx="2386068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무방비 도시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로베르토 로셀리니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1945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네오 리얼리즘적 표현의 시작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987040" y="4091877"/>
            <a:ext cx="2639110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자전거 도둑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비토리오 데 시카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1948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전후 이탈리아 노동자의 사실적 묘사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222526" y="4091877"/>
            <a:ext cx="2460425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길	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페데리코 펠리니	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1954	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개인의 욕망과 연민을 탐구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79885" y="265975"/>
            <a:ext cx="58030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bg1"/>
                </a:solidFill>
              </a:rPr>
              <a:t>이탈리아는 무솔리니 치하에서 제</a:t>
            </a:r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</a:rPr>
              <a:t>차 세계대전의 주도국으로 참여하였지만 </a:t>
            </a:r>
            <a:r>
              <a:rPr lang="en-US" altLang="ko-KR" sz="1400" b="1" dirty="0">
                <a:solidFill>
                  <a:schemeClr val="bg1"/>
                </a:solidFill>
              </a:rPr>
              <a:t>1943</a:t>
            </a:r>
            <a:r>
              <a:rPr lang="ko-KR" altLang="en-US" sz="1400" b="1" dirty="0">
                <a:solidFill>
                  <a:schemeClr val="bg1"/>
                </a:solidFill>
              </a:rPr>
              <a:t>년 정권 교체 후 연합군 측으로 전환</a:t>
            </a:r>
            <a:r>
              <a:rPr lang="en-US" altLang="ko-KR" sz="1400" b="1" dirty="0">
                <a:solidFill>
                  <a:schemeClr val="bg1"/>
                </a:solidFill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</a:rPr>
              <a:t> 승전국이 됨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bg1"/>
                </a:solidFill>
              </a:rPr>
              <a:t>전후 승전국이지만 패전국과 같은 혹독한 현실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실업과 인플레이션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농촌의 박탈감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</a:rPr>
              <a:t>과 과거 청산의 역사적 사회적 모순에 직면함</a:t>
            </a:r>
          </a:p>
        </p:txBody>
      </p:sp>
      <p:sp>
        <p:nvSpPr>
          <p:cNvPr id="45" name="타원 44"/>
          <p:cNvSpPr/>
          <p:nvPr/>
        </p:nvSpPr>
        <p:spPr>
          <a:xfrm>
            <a:off x="7001403" y="3630583"/>
            <a:ext cx="435329" cy="4353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 descr="http://file.mk.co.kr/meet/neds/2016/02/image_readtop_2016_142014_145619705223678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946294"/>
            <a:ext cx="2987040" cy="191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2.gstatic.com/images?q=tbn:ANd9GcRPbk1H6Tzrix9Jend1qHrGrBuavv_VlPQ276yatjWRsvqDU2q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040" y="4947801"/>
            <a:ext cx="2613660" cy="19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ds11.cafe.daum.net/out_download.php?disk=34&amp;id=42c33b3f320f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00650" y="4946294"/>
            <a:ext cx="2711697" cy="19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타원 20"/>
          <p:cNvSpPr/>
          <p:nvPr/>
        </p:nvSpPr>
        <p:spPr>
          <a:xfrm>
            <a:off x="1129302" y="2227185"/>
            <a:ext cx="435329" cy="435329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감독</a:t>
            </a:r>
          </a:p>
        </p:txBody>
      </p:sp>
      <p:sp>
        <p:nvSpPr>
          <p:cNvPr id="22" name="타원 21"/>
          <p:cNvSpPr/>
          <p:nvPr/>
        </p:nvSpPr>
        <p:spPr>
          <a:xfrm>
            <a:off x="2076663" y="1726047"/>
            <a:ext cx="435329" cy="435329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의의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56744" y="2713550"/>
            <a:ext cx="17277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chemeClr val="accent2">
                    <a:lumMod val="75000"/>
                  </a:schemeClr>
                </a:solidFill>
              </a:rPr>
              <a:t>루이스 비스콘티</a:t>
            </a:r>
            <a:r>
              <a:rPr lang="en-US" altLang="ko-KR" sz="1200" i="1" dirty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chemeClr val="accent2">
                    <a:lumMod val="75000"/>
                  </a:schemeClr>
                </a:solidFill>
              </a:rPr>
              <a:t>로베르토 로셀리니</a:t>
            </a:r>
            <a:r>
              <a:rPr lang="en-US" altLang="ko-KR" sz="1200" i="1" dirty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chemeClr val="accent2">
                    <a:lumMod val="75000"/>
                  </a:schemeClr>
                </a:solidFill>
              </a:rPr>
              <a:t>비토리오 데시카</a:t>
            </a:r>
            <a:r>
              <a:rPr lang="en-US" altLang="ko-KR" sz="1200" i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200" i="1" dirty="0">
                <a:solidFill>
                  <a:schemeClr val="accent2">
                    <a:lumMod val="75000"/>
                  </a:schemeClr>
                </a:solidFill>
              </a:rPr>
              <a:t>체사레 자바티니</a:t>
            </a:r>
            <a:r>
              <a:rPr lang="en-US" altLang="ko-KR" sz="1200" i="1" dirty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chemeClr val="accent2">
                    <a:lumMod val="75000"/>
                  </a:schemeClr>
                </a:solidFill>
              </a:rPr>
              <a:t>쥬세페 데 산티스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33637" y="2071596"/>
            <a:ext cx="7200671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리얼리즘은 어두운 현실을 객관적으로 묘사하는데 그친 반면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네오 리얼리즘은 하층민의 삶에서 드러나는 진실한 모습을 포착하고 인간으로서 의연한 자세를 견지하고 존엄성을 드러내고자 함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이탈리아의 현실에 당면하고 있는 문제점을 함축적이고 사실적으로 표현하기 위해 상당수의 아마추어 연기자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오픈된 장소에서의 촬영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뚜렷하기 않은 결말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비극적 상황과 같은 표현적 특징을 가짐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5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0"/>
            <a:ext cx="9913619" cy="2464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0" y="1437594"/>
            <a:ext cx="9913619" cy="244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1325880" cy="2662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64675" y="201183"/>
            <a:ext cx="2263461" cy="2263748"/>
          </a:xfrm>
          <a:prstGeom prst="ellips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프랑스 누벨바그 </a:t>
            </a:r>
          </a:p>
        </p:txBody>
      </p:sp>
      <p:sp>
        <p:nvSpPr>
          <p:cNvPr id="19" name="타원 18"/>
          <p:cNvSpPr/>
          <p:nvPr/>
        </p:nvSpPr>
        <p:spPr>
          <a:xfrm>
            <a:off x="2076663" y="555643"/>
            <a:ext cx="435329" cy="435329"/>
          </a:xfrm>
          <a:prstGeom prst="ellipse">
            <a:avLst/>
          </a:prstGeom>
          <a:solidFill>
            <a:srgbClr val="EED5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7030A0"/>
                </a:solidFill>
              </a:rPr>
              <a:t>시대</a:t>
            </a:r>
          </a:p>
        </p:txBody>
      </p:sp>
      <p:sp>
        <p:nvSpPr>
          <p:cNvPr id="37" name="타원 36"/>
          <p:cNvSpPr/>
          <p:nvPr/>
        </p:nvSpPr>
        <p:spPr>
          <a:xfrm>
            <a:off x="210708" y="3630583"/>
            <a:ext cx="435329" cy="435329"/>
          </a:xfrm>
          <a:prstGeom prst="ellipse">
            <a:avLst/>
          </a:prstGeom>
          <a:solidFill>
            <a:srgbClr val="EED5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7030A0"/>
                </a:solidFill>
              </a:rPr>
              <a:t>대표작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62666" y="3713644"/>
            <a:ext cx="1449683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600" dirty="0"/>
              <a:t>출처</a:t>
            </a:r>
            <a:r>
              <a:rPr lang="en-US" altLang="ko-KR" sz="600" dirty="0"/>
              <a:t>: </a:t>
            </a:r>
            <a:r>
              <a:rPr lang="ko-KR" altLang="en-US" sz="600" dirty="0"/>
              <a:t>세계 영화 예술의 역사</a:t>
            </a:r>
            <a:r>
              <a:rPr lang="en-US" altLang="ko-KR" sz="600" dirty="0"/>
              <a:t>, </a:t>
            </a:r>
            <a:r>
              <a:rPr lang="ko-KR" altLang="en-US" sz="600" dirty="0"/>
              <a:t>정태수 지음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3639" y="210205"/>
            <a:ext cx="1210772" cy="95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2800" b="1" i="1" dirty="0">
                <a:solidFill>
                  <a:srgbClr val="7030A0"/>
                </a:solidFill>
              </a:rPr>
              <a:t>1958-1967</a:t>
            </a:r>
            <a:endParaRPr lang="ko-KR" altLang="en-US" sz="2800" b="1" i="1" dirty="0">
              <a:solidFill>
                <a:srgbClr val="7030A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3637" y="1635155"/>
            <a:ext cx="6457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영화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미디어로서의 독립과 창작 이론과의 만남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40859" y="4091877"/>
            <a:ext cx="2220701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네 멋대로 해라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장 뤽 고다르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1959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미국 갱스터 장르에 기반한 해체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166020" y="4091877"/>
            <a:ext cx="2091492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사이코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알프레드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히치콕	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1960	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스릴러 장르의 원형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79886" y="296255"/>
            <a:ext cx="6032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chemeClr val="bg1"/>
                </a:solidFill>
              </a:rPr>
              <a:t>1950</a:t>
            </a:r>
            <a:r>
              <a:rPr lang="ko-KR" altLang="en-US" sz="1400" b="1" dirty="0">
                <a:solidFill>
                  <a:schemeClr val="bg1"/>
                </a:solidFill>
              </a:rPr>
              <a:t>년대 부터 프랑스 영광의 </a:t>
            </a:r>
            <a:r>
              <a:rPr lang="en-US" altLang="ko-KR" sz="1400" b="1" dirty="0">
                <a:solidFill>
                  <a:schemeClr val="bg1"/>
                </a:solidFill>
              </a:rPr>
              <a:t>30</a:t>
            </a:r>
            <a:r>
              <a:rPr lang="ko-KR" altLang="en-US" sz="1400" b="1" dirty="0">
                <a:solidFill>
                  <a:schemeClr val="bg1"/>
                </a:solidFill>
              </a:rPr>
              <a:t>년으로 불리는 경제성장에 따라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400" b="1" dirty="0">
                <a:solidFill>
                  <a:schemeClr val="bg1"/>
                </a:solidFill>
              </a:rPr>
              <a:t>텔레비전의 보급이 확산되면서 </a:t>
            </a:r>
            <a:r>
              <a:rPr lang="en-US" altLang="ko-KR" sz="1400" b="1" dirty="0">
                <a:solidFill>
                  <a:schemeClr val="bg1"/>
                </a:solidFill>
              </a:rPr>
              <a:t>1960</a:t>
            </a:r>
            <a:r>
              <a:rPr lang="ko-KR" altLang="en-US" sz="1400" b="1" dirty="0">
                <a:solidFill>
                  <a:schemeClr val="bg1"/>
                </a:solidFill>
              </a:rPr>
              <a:t>년 이후 영화관람객수  급속 하락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chemeClr val="bg1"/>
                </a:solidFill>
              </a:rPr>
              <a:t>1958</a:t>
            </a:r>
            <a:r>
              <a:rPr lang="ko-KR" altLang="en-US" sz="1400" b="1" dirty="0">
                <a:solidFill>
                  <a:schemeClr val="bg1"/>
                </a:solidFill>
              </a:rPr>
              <a:t>년 드골이 수반이 된 제</a:t>
            </a:r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</a:rPr>
              <a:t>공화정이 수립되면서 </a:t>
            </a:r>
            <a:r>
              <a:rPr lang="en-US" altLang="ko-KR" sz="1400" b="1" dirty="0">
                <a:solidFill>
                  <a:schemeClr val="bg1"/>
                </a:solidFill>
              </a:rPr>
              <a:t>TV </a:t>
            </a:r>
            <a:r>
              <a:rPr lang="ko-KR" altLang="en-US" sz="1400" b="1" dirty="0">
                <a:solidFill>
                  <a:schemeClr val="bg1"/>
                </a:solidFill>
              </a:rPr>
              <a:t>방송이 정치</a:t>
            </a:r>
            <a:r>
              <a:rPr lang="en-US" altLang="ko-KR" sz="1400" b="1" dirty="0">
                <a:solidFill>
                  <a:schemeClr val="bg1"/>
                </a:solidFill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</a:rPr>
              <a:t>사회의 지배적 이념을 전달하는 미디어 역할로 활용됨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33637" y="2071596"/>
            <a:ext cx="720067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7030A0"/>
                </a:solidFill>
              </a:rPr>
              <a:t>프랑스 누벨바그는 영화가 대중 매체의 미디어 기능이 약화되면서 영화 자식만의 독창적인 언어를 통하여 새로운 가치와 존재감을 찾고자 함</a:t>
            </a:r>
            <a:endParaRPr lang="en-US" altLang="ko-KR" sz="1600" b="1" dirty="0">
              <a:solidFill>
                <a:srgbClr val="7030A0"/>
              </a:solidFill>
            </a:endParaRPr>
          </a:p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7030A0"/>
                </a:solidFill>
              </a:rPr>
              <a:t>인과적 내러티브 구조</a:t>
            </a:r>
            <a:r>
              <a:rPr lang="en-US" altLang="ko-KR" sz="1600" b="1" dirty="0">
                <a:solidFill>
                  <a:srgbClr val="7030A0"/>
                </a:solidFill>
              </a:rPr>
              <a:t>(</a:t>
            </a:r>
            <a:r>
              <a:rPr lang="ko-KR" altLang="en-US" sz="1600" b="1" dirty="0">
                <a:solidFill>
                  <a:srgbClr val="7030A0"/>
                </a:solidFill>
              </a:rPr>
              <a:t>연출된 리얼리즘</a:t>
            </a:r>
            <a:r>
              <a:rPr lang="en-US" altLang="ko-KR" sz="1600" b="1" dirty="0">
                <a:solidFill>
                  <a:srgbClr val="7030A0"/>
                </a:solidFill>
              </a:rPr>
              <a:t>)</a:t>
            </a:r>
            <a:r>
              <a:rPr lang="ko-KR" altLang="en-US" sz="1600" b="1" dirty="0">
                <a:solidFill>
                  <a:srgbClr val="7030A0"/>
                </a:solidFill>
              </a:rPr>
              <a:t>을 해체</a:t>
            </a:r>
            <a:r>
              <a:rPr lang="en-US" altLang="ko-KR" sz="1600" b="1" dirty="0">
                <a:solidFill>
                  <a:srgbClr val="7030A0"/>
                </a:solidFill>
              </a:rPr>
              <a:t>, </a:t>
            </a:r>
            <a:r>
              <a:rPr lang="ko-KR" altLang="en-US" sz="1600" b="1" dirty="0">
                <a:solidFill>
                  <a:srgbClr val="7030A0"/>
                </a:solidFill>
              </a:rPr>
              <a:t>새로운 내러티브를 제시하여 관객을 영화 속 인물</a:t>
            </a:r>
            <a:r>
              <a:rPr lang="en-US" altLang="ko-KR" sz="1600" b="1" dirty="0">
                <a:solidFill>
                  <a:srgbClr val="7030A0"/>
                </a:solidFill>
              </a:rPr>
              <a:t>/</a:t>
            </a:r>
            <a:r>
              <a:rPr lang="ko-KR" altLang="en-US" sz="1600" b="1" dirty="0">
                <a:solidFill>
                  <a:srgbClr val="7030A0"/>
                </a:solidFill>
              </a:rPr>
              <a:t>상황과의 관계 속에서 직접적인 대상자로 주체화</a:t>
            </a:r>
            <a:endParaRPr lang="en-US" altLang="ko-KR" sz="1600" b="1" dirty="0">
              <a:solidFill>
                <a:srgbClr val="7030A0"/>
              </a:solidFill>
            </a:endParaRPr>
          </a:p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7030A0"/>
                </a:solidFill>
              </a:rPr>
              <a:t>점프컷</a:t>
            </a:r>
            <a:r>
              <a:rPr lang="en-US" altLang="ko-KR" sz="1600" b="1" dirty="0">
                <a:solidFill>
                  <a:srgbClr val="7030A0"/>
                </a:solidFill>
              </a:rPr>
              <a:t>, </a:t>
            </a:r>
            <a:r>
              <a:rPr lang="ko-KR" altLang="en-US" sz="1600" b="1" dirty="0">
                <a:solidFill>
                  <a:srgbClr val="7030A0"/>
                </a:solidFill>
              </a:rPr>
              <a:t>관객을 향한 카메라</a:t>
            </a:r>
            <a:r>
              <a:rPr lang="en-US" altLang="ko-KR" sz="1600" b="1" dirty="0">
                <a:solidFill>
                  <a:srgbClr val="7030A0"/>
                </a:solidFill>
              </a:rPr>
              <a:t>, </a:t>
            </a:r>
            <a:r>
              <a:rPr lang="ko-KR" altLang="en-US" sz="1600" b="1" dirty="0">
                <a:solidFill>
                  <a:srgbClr val="7030A0"/>
                </a:solidFill>
              </a:rPr>
              <a:t>상황의 반복</a:t>
            </a:r>
            <a:r>
              <a:rPr lang="en-US" altLang="ko-KR" sz="1600" b="1" dirty="0">
                <a:solidFill>
                  <a:srgbClr val="7030A0"/>
                </a:solidFill>
              </a:rPr>
              <a:t>, </a:t>
            </a:r>
            <a:r>
              <a:rPr lang="ko-KR" altLang="en-US" sz="1600" b="1" dirty="0">
                <a:solidFill>
                  <a:srgbClr val="7030A0"/>
                </a:solidFill>
              </a:rPr>
              <a:t>인물로 부터 거리두기</a:t>
            </a:r>
            <a:r>
              <a:rPr lang="en-US" altLang="ko-KR" sz="1600" b="1" dirty="0">
                <a:solidFill>
                  <a:srgbClr val="7030A0"/>
                </a:solidFill>
              </a:rPr>
              <a:t>, </a:t>
            </a:r>
            <a:r>
              <a:rPr lang="ko-KR" altLang="en-US" sz="1600" b="1" dirty="0">
                <a:solidFill>
                  <a:srgbClr val="7030A0"/>
                </a:solidFill>
              </a:rPr>
              <a:t>화면과 소리의 불일치 기법 등 형식적 특징을 지님</a:t>
            </a:r>
            <a:endParaRPr lang="en-US" altLang="ko-KR" sz="1600" b="1" dirty="0">
              <a:solidFill>
                <a:srgbClr val="7030A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956917" y="3630583"/>
            <a:ext cx="435329" cy="4353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42" name="Picture 2" descr="http://blogimg.hani.co.kr/editor/uploads/2009/06/01/11658_41223.jpg_M200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33240" y="4941888"/>
            <a:ext cx="1973807" cy="19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cfile9.uf.tistory.com/image/233B844C526FAF761EE6BE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85517" y="4953000"/>
            <a:ext cx="272683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9221221" y="6235700"/>
            <a:ext cx="633507" cy="246221"/>
          </a:xfrm>
          <a:prstGeom prst="rect">
            <a:avLst/>
          </a:prstGeom>
          <a:solidFill>
            <a:srgbClr val="262626">
              <a:alpha val="65882"/>
            </a:srgb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 i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#</a:t>
            </a:r>
            <a:r>
              <a:rPr lang="ko-KR" altLang="en-US" dirty="0"/>
              <a:t>맥거핀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97533" y="5008880"/>
            <a:ext cx="1047082" cy="246221"/>
          </a:xfrm>
          <a:prstGeom prst="rect">
            <a:avLst/>
          </a:prstGeom>
          <a:solidFill>
            <a:srgbClr val="262626">
              <a:alpha val="65882"/>
            </a:srgb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 i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#</a:t>
            </a:r>
            <a:r>
              <a:rPr lang="ko-KR" altLang="en-US" dirty="0" err="1"/>
              <a:t>핸드헬드</a:t>
            </a:r>
            <a:r>
              <a:rPr lang="ko-KR" altLang="en-US" dirty="0"/>
              <a:t> 기법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1108" y="5292460"/>
            <a:ext cx="633507" cy="246221"/>
          </a:xfrm>
          <a:prstGeom prst="rect">
            <a:avLst/>
          </a:prstGeom>
          <a:solidFill>
            <a:srgbClr val="262626">
              <a:alpha val="65882"/>
            </a:srgb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 i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#</a:t>
            </a:r>
            <a:r>
              <a:rPr lang="ko-KR" altLang="en-US" dirty="0"/>
              <a:t>점프컷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07646" y="6519279"/>
            <a:ext cx="1047082" cy="246221"/>
          </a:xfrm>
          <a:prstGeom prst="rect">
            <a:avLst/>
          </a:prstGeom>
          <a:solidFill>
            <a:srgbClr val="262626">
              <a:alpha val="65882"/>
            </a:srgb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solidFill>
                  <a:schemeClr val="bg1"/>
                </a:solidFill>
              </a:rPr>
              <a:t>#</a:t>
            </a:r>
            <a:r>
              <a:rPr lang="ko-KR" altLang="en-US" sz="1000" b="1" i="1" dirty="0">
                <a:solidFill>
                  <a:schemeClr val="bg1"/>
                </a:solidFill>
              </a:rPr>
              <a:t>버티고 이팩트</a:t>
            </a:r>
          </a:p>
        </p:txBody>
      </p:sp>
      <p:sp>
        <p:nvSpPr>
          <p:cNvPr id="25" name="타원 24"/>
          <p:cNvSpPr/>
          <p:nvPr/>
        </p:nvSpPr>
        <p:spPr>
          <a:xfrm>
            <a:off x="1129302" y="2227185"/>
            <a:ext cx="435329" cy="435329"/>
          </a:xfrm>
          <a:prstGeom prst="ellipse">
            <a:avLst/>
          </a:prstGeom>
          <a:solidFill>
            <a:srgbClr val="EED5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7030A0"/>
                </a:solidFill>
              </a:rPr>
              <a:t>감독</a:t>
            </a:r>
          </a:p>
        </p:txBody>
      </p:sp>
      <p:sp>
        <p:nvSpPr>
          <p:cNvPr id="27" name="타원 26"/>
          <p:cNvSpPr/>
          <p:nvPr/>
        </p:nvSpPr>
        <p:spPr>
          <a:xfrm>
            <a:off x="2076663" y="1726047"/>
            <a:ext cx="435329" cy="435329"/>
          </a:xfrm>
          <a:prstGeom prst="ellipse">
            <a:avLst/>
          </a:prstGeom>
          <a:solidFill>
            <a:srgbClr val="EED5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rgbClr val="7030A0"/>
                </a:solidFill>
              </a:rPr>
              <a:t>의의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6744" y="2713550"/>
            <a:ext cx="1799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rgbClr val="7030A0"/>
                </a:solidFill>
              </a:rPr>
              <a:t>프랑수아 트뤼포 </a:t>
            </a:r>
            <a:r>
              <a:rPr lang="en-US" altLang="ko-KR" sz="1200" i="1" dirty="0">
                <a:solidFill>
                  <a:srgbClr val="7030A0"/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rgbClr val="7030A0"/>
                </a:solidFill>
              </a:rPr>
              <a:t>장 뤽 고다르</a:t>
            </a:r>
            <a:r>
              <a:rPr lang="en-US" altLang="ko-KR" sz="1200" i="1" dirty="0">
                <a:solidFill>
                  <a:srgbClr val="7030A0"/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rgbClr val="7030A0"/>
                </a:solidFill>
              </a:rPr>
              <a:t>클로드 샤브롤</a:t>
            </a:r>
            <a:r>
              <a:rPr lang="en-US" altLang="ko-KR" sz="1200" i="1" dirty="0">
                <a:solidFill>
                  <a:srgbClr val="7030A0"/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rgbClr val="7030A0"/>
                </a:solidFill>
              </a:rPr>
              <a:t>에릭 로메르</a:t>
            </a:r>
            <a:r>
              <a:rPr lang="en-US" altLang="ko-KR" sz="1200" i="1" dirty="0">
                <a:solidFill>
                  <a:srgbClr val="7030A0"/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rgbClr val="7030A0"/>
                </a:solidFill>
              </a:rPr>
              <a:t>자크 리베트</a:t>
            </a:r>
            <a:r>
              <a:rPr lang="en-US" altLang="ko-KR" sz="1200" i="1" dirty="0">
                <a:solidFill>
                  <a:srgbClr val="7030A0"/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rgbClr val="7030A0"/>
                </a:solidFill>
              </a:rPr>
              <a:t>알랭 레네</a:t>
            </a:r>
            <a:endParaRPr lang="en-US" altLang="ko-KR" sz="1200" i="1" dirty="0">
              <a:solidFill>
                <a:srgbClr val="7030A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94882" y="5874742"/>
            <a:ext cx="2152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indent="-90488">
              <a:spcBef>
                <a:spcPts val="600"/>
              </a:spcBef>
            </a:pPr>
            <a:r>
              <a:rPr lang="en-US" altLang="ko-KR" sz="900" dirty="0"/>
              <a:t>* </a:t>
            </a:r>
            <a:r>
              <a:rPr lang="ko-KR" altLang="en-US" sz="900" u="sng" dirty="0" err="1"/>
              <a:t>카예</a:t>
            </a:r>
            <a:r>
              <a:rPr lang="ko-KR" altLang="en-US" sz="900" u="sng" dirty="0"/>
              <a:t> 뒤 시네마</a:t>
            </a:r>
            <a:r>
              <a:rPr lang="en-US" altLang="ko-KR" sz="900" u="sng" dirty="0"/>
              <a:t>(Cahiers du </a:t>
            </a:r>
            <a:r>
              <a:rPr lang="en-US" altLang="ko-KR" sz="900" u="sng" dirty="0" err="1"/>
              <a:t>Cinéma</a:t>
            </a:r>
            <a:r>
              <a:rPr lang="en-US" altLang="ko-KR" sz="900" u="sng" dirty="0"/>
              <a:t>)</a:t>
            </a:r>
            <a:br>
              <a:rPr lang="en-US" altLang="ko-KR" sz="900" u="sng" dirty="0"/>
            </a:br>
            <a:r>
              <a:rPr lang="en-US" altLang="ko-KR" sz="900" dirty="0"/>
              <a:t>1951</a:t>
            </a:r>
            <a:r>
              <a:rPr lang="ko-KR" altLang="en-US" sz="900" dirty="0"/>
              <a:t>년 창간된 프랑스 영화잡지</a:t>
            </a:r>
            <a:r>
              <a:rPr lang="en-US" altLang="ko-KR" sz="900" dirty="0"/>
              <a:t>, </a:t>
            </a:r>
            <a:r>
              <a:rPr lang="ko-KR" altLang="en-US" sz="900" dirty="0"/>
              <a:t>영화를 예술 장르로 승격시킴</a:t>
            </a:r>
            <a:r>
              <a:rPr lang="en-US" altLang="ko-KR" sz="900" dirty="0"/>
              <a:t>, </a:t>
            </a:r>
            <a:r>
              <a:rPr lang="ko-KR" altLang="en-US" sz="900" dirty="0"/>
              <a:t>장 뤽 고다르</a:t>
            </a:r>
            <a:r>
              <a:rPr lang="en-US" altLang="ko-KR" sz="900" dirty="0"/>
              <a:t>, </a:t>
            </a:r>
            <a:r>
              <a:rPr lang="ko-KR" altLang="en-US" sz="900" dirty="0"/>
              <a:t>트뤼포</a:t>
            </a:r>
            <a:r>
              <a:rPr lang="en-US" altLang="ko-KR" sz="900" dirty="0"/>
              <a:t>, </a:t>
            </a:r>
            <a:r>
              <a:rPr lang="ko-KR" altLang="en-US" sz="900" dirty="0"/>
              <a:t> 샤브롤</a:t>
            </a:r>
            <a:r>
              <a:rPr lang="en-US" altLang="ko-KR" sz="900" dirty="0"/>
              <a:t>, </a:t>
            </a:r>
            <a:r>
              <a:rPr lang="ko-KR" altLang="en-US" sz="900" dirty="0"/>
              <a:t> 로메르 등이 여기 평론가 출신</a:t>
            </a:r>
            <a:r>
              <a:rPr lang="en-US" altLang="ko-KR" sz="900" dirty="0"/>
              <a:t>,</a:t>
            </a:r>
            <a:r>
              <a:rPr lang="ko-KR" altLang="en-US" sz="900" dirty="0"/>
              <a:t> 작가주의 및 누벨바그 개념을 탄생시킴</a:t>
            </a:r>
            <a:endParaRPr lang="en-US" altLang="ko-KR" sz="800" b="1" dirty="0">
              <a:solidFill>
                <a:srgbClr val="7030A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9200" y="4091877"/>
            <a:ext cx="2707731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400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번의 구타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프랑수아 트뤼포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1959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혁신적인 누벨바그 영화 언어의 신호탄</a:t>
            </a:r>
          </a:p>
        </p:txBody>
      </p:sp>
      <p:pic>
        <p:nvPicPr>
          <p:cNvPr id="31" name="Picture 4" descr="http://www.campuscine21.com/wp-content/uploads/2016/04/16_09_00__571dc28cb7f4f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9199" y="4941887"/>
            <a:ext cx="2645299" cy="19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74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0"/>
            <a:ext cx="9913619" cy="2464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0" y="1437594"/>
            <a:ext cx="9913619" cy="244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1325880" cy="2662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64675" y="201183"/>
            <a:ext cx="2263461" cy="2263748"/>
          </a:xfrm>
          <a:prstGeom prst="ellipse">
            <a:avLst/>
          </a:prstGeom>
          <a:gradFill flip="none" rotWithShape="1">
            <a:gsLst>
              <a:gs pos="0">
                <a:srgbClr val="6666FF">
                  <a:shade val="30000"/>
                  <a:satMod val="115000"/>
                </a:srgbClr>
              </a:gs>
              <a:gs pos="50000">
                <a:srgbClr val="6666FF">
                  <a:shade val="67500"/>
                  <a:satMod val="115000"/>
                </a:srgbClr>
              </a:gs>
              <a:gs pos="100000">
                <a:srgbClr val="6666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영국 뉴웨이브 영화</a:t>
            </a:r>
          </a:p>
        </p:txBody>
      </p:sp>
      <p:sp>
        <p:nvSpPr>
          <p:cNvPr id="19" name="타원 18"/>
          <p:cNvSpPr/>
          <p:nvPr/>
        </p:nvSpPr>
        <p:spPr>
          <a:xfrm>
            <a:off x="2076663" y="555643"/>
            <a:ext cx="435329" cy="435329"/>
          </a:xfrm>
          <a:prstGeom prst="ellipse">
            <a:avLst/>
          </a:prstGeom>
          <a:solidFill>
            <a:srgbClr val="D5D5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6666FF"/>
                </a:solidFill>
              </a:rPr>
              <a:t>시대</a:t>
            </a:r>
          </a:p>
        </p:txBody>
      </p:sp>
      <p:sp>
        <p:nvSpPr>
          <p:cNvPr id="37" name="타원 36"/>
          <p:cNvSpPr/>
          <p:nvPr/>
        </p:nvSpPr>
        <p:spPr>
          <a:xfrm>
            <a:off x="210708" y="3630583"/>
            <a:ext cx="435329" cy="435329"/>
          </a:xfrm>
          <a:prstGeom prst="ellipse">
            <a:avLst/>
          </a:prstGeom>
          <a:solidFill>
            <a:srgbClr val="D5D5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6666FF"/>
                </a:solidFill>
              </a:rPr>
              <a:t>대표작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62666" y="3713644"/>
            <a:ext cx="1449683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600" dirty="0"/>
              <a:t>출처</a:t>
            </a:r>
            <a:r>
              <a:rPr lang="en-US" altLang="ko-KR" sz="600" dirty="0"/>
              <a:t>: </a:t>
            </a:r>
            <a:r>
              <a:rPr lang="ko-KR" altLang="en-US" sz="600" dirty="0"/>
              <a:t>세계 영화 예술의 역사</a:t>
            </a:r>
            <a:r>
              <a:rPr lang="en-US" altLang="ko-KR" sz="600" dirty="0"/>
              <a:t>, </a:t>
            </a:r>
            <a:r>
              <a:rPr lang="ko-KR" altLang="en-US" sz="600" dirty="0"/>
              <a:t>정태수 지음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3639" y="210205"/>
            <a:ext cx="1210772" cy="95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2800" b="1" i="1" dirty="0">
                <a:solidFill>
                  <a:srgbClr val="6666FF"/>
                </a:solidFill>
              </a:rPr>
              <a:t>1959-1963</a:t>
            </a:r>
            <a:endParaRPr lang="ko-KR" altLang="en-US" sz="2800" b="1" i="1" dirty="0">
              <a:solidFill>
                <a:srgbClr val="6666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3637" y="1635155"/>
            <a:ext cx="6069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영국 사회와 노동자계급에 대한 표면적 묘사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393" y="4091877"/>
            <a:ext cx="2386068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성난 얼굴로 돌아보라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토니 리처드슨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1958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전통적인 가족관계의 갈등과 위기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79885" y="203663"/>
            <a:ext cx="60324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bg1"/>
                </a:solidFill>
              </a:rPr>
              <a:t>영국은 </a:t>
            </a:r>
            <a:r>
              <a:rPr lang="en-US" altLang="ko-KR" sz="1400" b="1" dirty="0">
                <a:solidFill>
                  <a:schemeClr val="bg1"/>
                </a:solidFill>
              </a:rPr>
              <a:t>1950</a:t>
            </a:r>
            <a:r>
              <a:rPr lang="ko-KR" altLang="en-US" sz="1400" b="1" dirty="0">
                <a:solidFill>
                  <a:schemeClr val="bg1"/>
                </a:solidFill>
              </a:rPr>
              <a:t>년대</a:t>
            </a:r>
            <a:r>
              <a:rPr lang="en-US" altLang="ko-KR" sz="1400" b="1" dirty="0">
                <a:solidFill>
                  <a:schemeClr val="bg1"/>
                </a:solidFill>
              </a:rPr>
              <a:t>~60</a:t>
            </a:r>
            <a:r>
              <a:rPr lang="ko-KR" altLang="en-US" sz="1400" b="1" dirty="0">
                <a:solidFill>
                  <a:schemeClr val="bg1"/>
                </a:solidFill>
              </a:rPr>
              <a:t>년대 까지 높은 경제성장을 달성하였으나 노동자의 계층 상승에는 근본적인 변화가 이루어 지지 않아 여전히 영국 사회에는 빈곤층이 광범위하게 존재하게 됨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chemeClr val="bg1"/>
                </a:solidFill>
              </a:rPr>
              <a:t>1956</a:t>
            </a:r>
            <a:r>
              <a:rPr lang="ko-KR" altLang="en-US" sz="1400" b="1" dirty="0">
                <a:solidFill>
                  <a:schemeClr val="bg1"/>
                </a:solidFill>
              </a:rPr>
              <a:t>년 수에즈운하 사태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영국</a:t>
            </a:r>
            <a:r>
              <a:rPr lang="en-US" altLang="ko-KR" sz="1400" b="1" dirty="0">
                <a:solidFill>
                  <a:schemeClr val="bg1"/>
                </a:solidFill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</a:rPr>
              <a:t>프랑스가 이집트와의 전쟁에서 이겼지만 미국</a:t>
            </a:r>
            <a:r>
              <a:rPr lang="en-US" altLang="ko-KR" sz="1400" b="1" dirty="0">
                <a:solidFill>
                  <a:schemeClr val="bg1"/>
                </a:solidFill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</a:rPr>
              <a:t>소련의 개입으로 무기력하게 철수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</a:rPr>
              <a:t>로 영국의 국가 위신 추락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33637" y="2071596"/>
            <a:ext cx="72006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6666FF"/>
                </a:solidFill>
              </a:rPr>
              <a:t>영국 뉴웨이브 영화는 노동자 계층 문제</a:t>
            </a:r>
            <a:r>
              <a:rPr lang="en-US" altLang="ko-KR" sz="1600" b="1" dirty="0">
                <a:solidFill>
                  <a:srgbClr val="6666FF"/>
                </a:solidFill>
              </a:rPr>
              <a:t>, </a:t>
            </a:r>
            <a:r>
              <a:rPr lang="ko-KR" altLang="en-US" sz="1600" b="1" dirty="0">
                <a:solidFill>
                  <a:srgbClr val="6666FF"/>
                </a:solidFill>
              </a:rPr>
              <a:t>성에 대한 열린 자세를 사실적으로 접근하여 개인주의 팽배와 사회적 책임감 약화 등 다양한 모순을 파헤침</a:t>
            </a:r>
            <a:endParaRPr lang="en-US" altLang="ko-KR" sz="1600" b="1" dirty="0">
              <a:solidFill>
                <a:srgbClr val="6666FF"/>
              </a:solidFill>
            </a:endParaRPr>
          </a:p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6666FF"/>
                </a:solidFill>
              </a:rPr>
              <a:t>북부 공장 도시를 배경으로 노동자 들의 생활 공간과 일상을 사실적으로 묘사</a:t>
            </a:r>
            <a:endParaRPr lang="en-US" altLang="ko-KR" sz="1600" b="1" dirty="0">
              <a:solidFill>
                <a:srgbClr val="6666FF"/>
              </a:solidFill>
            </a:endParaRPr>
          </a:p>
          <a:p>
            <a:pPr marL="179388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6666FF"/>
                </a:solidFill>
              </a:rPr>
              <a:t>무기력한 현실을 계급 이동으로 탈출하고자 하는 노동자 개인의 욕망의 발현 및 자유로운 성적 태도로 인한 전통적 가족 관계의 위기를 다룸</a:t>
            </a:r>
            <a:endParaRPr lang="en-US" altLang="ko-KR" sz="1600" b="1" dirty="0">
              <a:solidFill>
                <a:srgbClr val="6666FF"/>
              </a:solidFill>
            </a:endParaRPr>
          </a:p>
        </p:txBody>
      </p:sp>
      <p:pic>
        <p:nvPicPr>
          <p:cNvPr id="8194" name="Picture 2" descr="http://cfs2.tistory.com/upload_control/download.blog?fhandle=YmxvZzE3NDk0QGZzMi50aXN0b3J5LmNvbTovYXR0YWNoLzAvOC5qcGc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941888"/>
            <a:ext cx="2560320" cy="192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ds18.egloos.com/pds/201009/05/35/f0094235_4c833bfc86c35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698" y="4936725"/>
            <a:ext cx="2645301" cy="192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7166020" y="4091877"/>
            <a:ext cx="2091492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8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1/2</a:t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페데리코 펠리니	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1963	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표현주의적 이미지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텔링</a:t>
            </a:r>
            <a:endParaRPr lang="ko-KR" altLang="en-US" sz="105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956917" y="3630583"/>
            <a:ext cx="435329" cy="4353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129302" y="2227185"/>
            <a:ext cx="435329" cy="435329"/>
          </a:xfrm>
          <a:prstGeom prst="ellipse">
            <a:avLst/>
          </a:prstGeom>
          <a:solidFill>
            <a:srgbClr val="D5D5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6666FF"/>
                </a:solidFill>
              </a:rPr>
              <a:t>감독</a:t>
            </a:r>
          </a:p>
        </p:txBody>
      </p:sp>
      <p:sp>
        <p:nvSpPr>
          <p:cNvPr id="22" name="타원 21"/>
          <p:cNvSpPr/>
          <p:nvPr/>
        </p:nvSpPr>
        <p:spPr>
          <a:xfrm>
            <a:off x="2076663" y="1726047"/>
            <a:ext cx="435329" cy="435329"/>
          </a:xfrm>
          <a:prstGeom prst="ellipse">
            <a:avLst/>
          </a:prstGeom>
          <a:solidFill>
            <a:srgbClr val="D5D5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rgbClr val="6666FF"/>
                </a:solidFill>
              </a:rPr>
              <a:t>의의</a:t>
            </a:r>
            <a:endParaRPr lang="ko-KR" altLang="en-US" sz="1000" b="1" dirty="0">
              <a:solidFill>
                <a:srgbClr val="6666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47675" y="4091877"/>
            <a:ext cx="2386068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성난 얼굴로 돌아보라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카렐 라이츠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1960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영국 뉴웨이브의 전형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0319" y="4936726"/>
            <a:ext cx="2657179" cy="192801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56744" y="2713550"/>
            <a:ext cx="1799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rgbClr val="6666FF"/>
                </a:solidFill>
              </a:rPr>
              <a:t>잭 클레이튼</a:t>
            </a:r>
            <a:r>
              <a:rPr lang="en-US" altLang="ko-KR" sz="1200" i="1" dirty="0">
                <a:solidFill>
                  <a:srgbClr val="6666FF"/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rgbClr val="6666FF"/>
                </a:solidFill>
              </a:rPr>
              <a:t>토니 리처드슨</a:t>
            </a:r>
            <a:r>
              <a:rPr lang="en-US" altLang="ko-KR" sz="1200" i="1" dirty="0">
                <a:solidFill>
                  <a:srgbClr val="6666FF"/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rgbClr val="6666FF"/>
                </a:solidFill>
              </a:rPr>
              <a:t>카렐 라이츠 </a:t>
            </a:r>
            <a:r>
              <a:rPr lang="en-US" altLang="ko-KR" sz="1200" i="1" dirty="0">
                <a:solidFill>
                  <a:srgbClr val="6666FF"/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rgbClr val="6666FF"/>
                </a:solidFill>
              </a:rPr>
              <a:t>존 쉴레진저</a:t>
            </a:r>
            <a:r>
              <a:rPr lang="en-US" altLang="ko-KR" sz="1200" i="1" dirty="0">
                <a:solidFill>
                  <a:srgbClr val="6666FF"/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rgbClr val="6666FF"/>
                </a:solidFill>
              </a:rPr>
              <a:t>린제이 앤더슨</a:t>
            </a:r>
            <a:endParaRPr lang="en-US" altLang="ko-KR" sz="1200" i="1" dirty="0">
              <a:solidFill>
                <a:srgbClr val="66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8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0"/>
            <a:ext cx="9913619" cy="2464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4393" y="1493007"/>
            <a:ext cx="9913619" cy="244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1325880" cy="2662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64675" y="201183"/>
            <a:ext cx="2263461" cy="226374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뉴 저먼 시네마 </a:t>
            </a:r>
          </a:p>
        </p:txBody>
      </p:sp>
      <p:sp>
        <p:nvSpPr>
          <p:cNvPr id="19" name="타원 18"/>
          <p:cNvSpPr/>
          <p:nvPr/>
        </p:nvSpPr>
        <p:spPr>
          <a:xfrm>
            <a:off x="2076663" y="555643"/>
            <a:ext cx="435329" cy="43532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546782"/>
                </a:solidFill>
              </a:rPr>
              <a:t>시대</a:t>
            </a:r>
          </a:p>
        </p:txBody>
      </p:sp>
      <p:sp>
        <p:nvSpPr>
          <p:cNvPr id="37" name="타원 36"/>
          <p:cNvSpPr/>
          <p:nvPr/>
        </p:nvSpPr>
        <p:spPr>
          <a:xfrm>
            <a:off x="210708" y="3630583"/>
            <a:ext cx="435329" cy="43532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546782"/>
                </a:solidFill>
              </a:rPr>
              <a:t>대표작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62666" y="3713644"/>
            <a:ext cx="1449683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600" dirty="0"/>
              <a:t>출처</a:t>
            </a:r>
            <a:r>
              <a:rPr lang="en-US" altLang="ko-KR" sz="600" dirty="0"/>
              <a:t>: </a:t>
            </a:r>
            <a:r>
              <a:rPr lang="ko-KR" altLang="en-US" sz="600" dirty="0"/>
              <a:t>세계 영화 예술의 역사</a:t>
            </a:r>
            <a:r>
              <a:rPr lang="en-US" altLang="ko-KR" sz="600" dirty="0"/>
              <a:t>, </a:t>
            </a:r>
            <a:r>
              <a:rPr lang="ko-KR" altLang="en-US" sz="600" dirty="0"/>
              <a:t>정태수 지음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3639" y="210205"/>
            <a:ext cx="1210772" cy="95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2800" b="1" i="1" dirty="0">
                <a:solidFill>
                  <a:srgbClr val="546782"/>
                </a:solidFill>
              </a:rPr>
              <a:t>1962-1982</a:t>
            </a:r>
            <a:endParaRPr lang="ko-KR" altLang="en-US" sz="2800" b="1" i="1" dirty="0">
              <a:solidFill>
                <a:srgbClr val="54678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3637" y="1635155"/>
            <a:ext cx="5761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역사적 정체성 탐구와 파시즘에 대한 우려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393" y="4091877"/>
            <a:ext cx="2386068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마리아 브라운의 결혼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라이너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베르네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파스빈더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1979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독일 현대사를 압축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탁월하게 묘사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410461" y="4091877"/>
            <a:ext cx="241407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양철북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폴커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쉔렌도르프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1979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독일 역사의 딜레마를 선명히 부각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79886" y="181955"/>
            <a:ext cx="58544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bg1"/>
                </a:solidFill>
              </a:rPr>
              <a:t>독일은 미소 냉전의 최전선 상의 이데올로기 경쟁 하에  체제 안정과 경제 성장이 주가 되면서 과거 나치 시기의 역사적 청산이 미흡해 짐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bg1"/>
                </a:solidFill>
              </a:rPr>
              <a:t>젊은 세대는 </a:t>
            </a:r>
            <a:r>
              <a:rPr lang="en-US" altLang="ko-KR" sz="1400" b="1" dirty="0">
                <a:solidFill>
                  <a:schemeClr val="bg1"/>
                </a:solidFill>
              </a:rPr>
              <a:t>68</a:t>
            </a:r>
            <a:r>
              <a:rPr lang="ko-KR" altLang="en-US" sz="1400" b="1" dirty="0">
                <a:solidFill>
                  <a:schemeClr val="bg1"/>
                </a:solidFill>
              </a:rPr>
              <a:t>독일학생운동을 통해 과거 청산에 미흡한 기성 세대에 대한 부정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베트남 전쟁의 참상에서 미국으로 대표되는 거대 권력에 대한 혐오감을 표출함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33637" y="2071596"/>
            <a:ext cx="72006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46782"/>
                </a:solidFill>
              </a:rPr>
              <a:t>1960</a:t>
            </a:r>
            <a:r>
              <a:rPr lang="ko-KR" altLang="en-US" sz="1600" b="1" dirty="0">
                <a:solidFill>
                  <a:srgbClr val="546782"/>
                </a:solidFill>
              </a:rPr>
              <a:t>년대 이후 독일 정치의 보수화</a:t>
            </a:r>
            <a:r>
              <a:rPr lang="en-US" altLang="ko-KR" sz="1600" b="1" dirty="0">
                <a:solidFill>
                  <a:srgbClr val="546782"/>
                </a:solidFill>
              </a:rPr>
              <a:t>, </a:t>
            </a:r>
            <a:r>
              <a:rPr lang="ko-KR" altLang="en-US" sz="1600" b="1" dirty="0">
                <a:solidFill>
                  <a:srgbClr val="546782"/>
                </a:solidFill>
              </a:rPr>
              <a:t>동시에 독일 역사가 지니고 있는 모순들에 대항해서 뉴 저먼 시네마 창작자들은 반자본주의</a:t>
            </a:r>
            <a:r>
              <a:rPr lang="en-US" altLang="ko-KR" sz="1600" b="1" dirty="0">
                <a:solidFill>
                  <a:srgbClr val="546782"/>
                </a:solidFill>
              </a:rPr>
              <a:t>, </a:t>
            </a:r>
            <a:r>
              <a:rPr lang="ko-KR" altLang="en-US" sz="1600" b="1" dirty="0">
                <a:solidFill>
                  <a:srgbClr val="546782"/>
                </a:solidFill>
              </a:rPr>
              <a:t>반파시즘</a:t>
            </a:r>
            <a:r>
              <a:rPr lang="en-US" altLang="ko-KR" sz="1600" b="1" dirty="0">
                <a:solidFill>
                  <a:srgbClr val="546782"/>
                </a:solidFill>
              </a:rPr>
              <a:t>, </a:t>
            </a:r>
            <a:r>
              <a:rPr lang="ko-KR" altLang="en-US" sz="1600" b="1" dirty="0">
                <a:solidFill>
                  <a:srgbClr val="546782"/>
                </a:solidFill>
              </a:rPr>
              <a:t>반제국주의를 강조한 프랑크푸르트학파의 이론과 함께 독일의 정체성 탐구와 톡을 사회에 내재해 있는 파시즘 적인 요소의 우려를 영화에서 구체적으로 표현함</a:t>
            </a:r>
            <a:endParaRPr lang="en-US" altLang="ko-KR" sz="1600" b="1" dirty="0">
              <a:solidFill>
                <a:srgbClr val="546782"/>
              </a:solidFill>
            </a:endParaRPr>
          </a:p>
        </p:txBody>
      </p:sp>
      <p:pic>
        <p:nvPicPr>
          <p:cNvPr id="11270" name="Picture 6" descr="http://img.kbs.co.kr/cms/1tv/sisa/tvbook/view/vod/__icsFiles/artimage/2015/04/30/bookl022/69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34608" y="4948177"/>
            <a:ext cx="2182008" cy="191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타원 32"/>
          <p:cNvSpPr/>
          <p:nvPr/>
        </p:nvSpPr>
        <p:spPr>
          <a:xfrm>
            <a:off x="4755772" y="3630583"/>
            <a:ext cx="435329" cy="4353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09207" y="4091877"/>
            <a:ext cx="2091492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사운드 오브 뮤직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로버트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와이즈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1969	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미국 대표 뮤지컬 영화</a:t>
            </a:r>
          </a:p>
        </p:txBody>
      </p:sp>
      <p:pic>
        <p:nvPicPr>
          <p:cNvPr id="41" name="Picture 12" descr="http://cfile1.uf.tistory.com/image/2359F74A551A24D2030980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16807" y="4948177"/>
            <a:ext cx="2485389" cy="19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/>
          <p:cNvSpPr/>
          <p:nvPr/>
        </p:nvSpPr>
        <p:spPr>
          <a:xfrm>
            <a:off x="1129302" y="2227185"/>
            <a:ext cx="435329" cy="43532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546782"/>
                </a:solidFill>
              </a:rPr>
              <a:t>감독</a:t>
            </a:r>
          </a:p>
        </p:txBody>
      </p:sp>
      <p:sp>
        <p:nvSpPr>
          <p:cNvPr id="25" name="타원 24"/>
          <p:cNvSpPr/>
          <p:nvPr/>
        </p:nvSpPr>
        <p:spPr>
          <a:xfrm>
            <a:off x="2076663" y="1726047"/>
            <a:ext cx="435329" cy="43532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546782"/>
                </a:solidFill>
              </a:rPr>
              <a:t>의의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844476" y="4091877"/>
            <a:ext cx="2161692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2001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스페이스 오디세이</a:t>
            </a: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스텐리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큐브릭</a:t>
            </a: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1968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SF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영화의 성경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2788" y="4948176"/>
            <a:ext cx="2584019" cy="1909823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856744" y="2713550"/>
            <a:ext cx="17996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 err="1">
                <a:solidFill>
                  <a:srgbClr val="546782"/>
                </a:solidFill>
              </a:rPr>
              <a:t>라이너</a:t>
            </a:r>
            <a:r>
              <a:rPr lang="ko-KR" altLang="en-US" sz="1200" i="1" dirty="0">
                <a:solidFill>
                  <a:srgbClr val="546782"/>
                </a:solidFill>
              </a:rPr>
              <a:t> </a:t>
            </a:r>
            <a:r>
              <a:rPr lang="ko-KR" altLang="en-US" sz="1200" i="1" dirty="0" err="1">
                <a:solidFill>
                  <a:srgbClr val="546782"/>
                </a:solidFill>
              </a:rPr>
              <a:t>베르네</a:t>
            </a:r>
            <a:r>
              <a:rPr lang="ko-KR" altLang="en-US" sz="1200" i="1" dirty="0">
                <a:solidFill>
                  <a:srgbClr val="546782"/>
                </a:solidFill>
              </a:rPr>
              <a:t> </a:t>
            </a:r>
            <a:r>
              <a:rPr lang="ko-KR" altLang="en-US" sz="1200" i="1" dirty="0" err="1">
                <a:solidFill>
                  <a:srgbClr val="546782"/>
                </a:solidFill>
              </a:rPr>
              <a:t>파스빈더</a:t>
            </a:r>
            <a:r>
              <a:rPr lang="en-US" altLang="ko-KR" sz="1200" i="1" dirty="0">
                <a:solidFill>
                  <a:srgbClr val="546782"/>
                </a:solidFill>
              </a:rPr>
              <a:t>,</a:t>
            </a:r>
          </a:p>
          <a:p>
            <a:r>
              <a:rPr lang="ko-KR" altLang="en-US" sz="1200" i="1" dirty="0" err="1">
                <a:solidFill>
                  <a:srgbClr val="546782"/>
                </a:solidFill>
              </a:rPr>
              <a:t>베르너</a:t>
            </a:r>
            <a:r>
              <a:rPr lang="ko-KR" altLang="en-US" sz="1200" i="1" dirty="0">
                <a:solidFill>
                  <a:srgbClr val="546782"/>
                </a:solidFill>
              </a:rPr>
              <a:t> </a:t>
            </a:r>
            <a:r>
              <a:rPr lang="ko-KR" altLang="en-US" sz="1200" i="1" dirty="0" err="1">
                <a:solidFill>
                  <a:srgbClr val="546782"/>
                </a:solidFill>
              </a:rPr>
              <a:t>헤오초크</a:t>
            </a:r>
            <a:r>
              <a:rPr lang="en-US" altLang="ko-KR" sz="1200" i="1" dirty="0">
                <a:solidFill>
                  <a:srgbClr val="546782"/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rgbClr val="546782"/>
                </a:solidFill>
              </a:rPr>
              <a:t>빔 </a:t>
            </a:r>
            <a:r>
              <a:rPr lang="ko-KR" altLang="en-US" sz="1200" i="1" dirty="0" err="1">
                <a:solidFill>
                  <a:srgbClr val="546782"/>
                </a:solidFill>
              </a:rPr>
              <a:t>벤더스</a:t>
            </a:r>
            <a:r>
              <a:rPr lang="en-US" altLang="ko-KR" sz="1200" i="1" dirty="0">
                <a:solidFill>
                  <a:srgbClr val="546782"/>
                </a:solidFill>
              </a:rPr>
              <a:t>,</a:t>
            </a:r>
          </a:p>
          <a:p>
            <a:r>
              <a:rPr lang="ko-KR" altLang="en-US" sz="1200" i="1" dirty="0" err="1">
                <a:solidFill>
                  <a:srgbClr val="546782"/>
                </a:solidFill>
              </a:rPr>
              <a:t>풀커</a:t>
            </a:r>
            <a:r>
              <a:rPr lang="ko-KR" altLang="en-US" sz="1200" i="1" dirty="0">
                <a:solidFill>
                  <a:srgbClr val="546782"/>
                </a:solidFill>
              </a:rPr>
              <a:t> </a:t>
            </a:r>
            <a:r>
              <a:rPr lang="ko-KR" altLang="en-US" sz="1200" i="1" dirty="0" err="1">
                <a:solidFill>
                  <a:srgbClr val="546782"/>
                </a:solidFill>
              </a:rPr>
              <a:t>쉘렌도르프</a:t>
            </a:r>
            <a:endParaRPr lang="en-US" altLang="ko-KR" sz="1600" i="1" dirty="0">
              <a:solidFill>
                <a:srgbClr val="546782"/>
              </a:solidFill>
            </a:endParaRPr>
          </a:p>
        </p:txBody>
      </p:sp>
      <p:pic>
        <p:nvPicPr>
          <p:cNvPr id="2052" name="Picture 4" descr="http://cfile225.uf.daum.net/image/1320884650FD827C06CD49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947928"/>
            <a:ext cx="2448068" cy="190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35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0"/>
            <a:ext cx="9913619" cy="2464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0" y="1437594"/>
            <a:ext cx="9913619" cy="2441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1325880" cy="2662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64675" y="201183"/>
            <a:ext cx="2263461" cy="2263748"/>
          </a:xfrm>
          <a:prstGeom prst="ellipse">
            <a:avLst/>
          </a:prstGeom>
          <a:gradFill flip="none" rotWithShape="1">
            <a:gsLst>
              <a:gs pos="0">
                <a:srgbClr val="FF99CC">
                  <a:shade val="30000"/>
                  <a:satMod val="115000"/>
                </a:srgbClr>
              </a:gs>
              <a:gs pos="50000">
                <a:srgbClr val="FF99CC">
                  <a:shade val="67500"/>
                  <a:satMod val="115000"/>
                </a:srgbClr>
              </a:gs>
              <a:gs pos="100000">
                <a:srgbClr val="FF99C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뉴 할리우드 시네마 </a:t>
            </a:r>
          </a:p>
        </p:txBody>
      </p:sp>
      <p:sp>
        <p:nvSpPr>
          <p:cNvPr id="19" name="타원 18"/>
          <p:cNvSpPr/>
          <p:nvPr/>
        </p:nvSpPr>
        <p:spPr>
          <a:xfrm>
            <a:off x="2076663" y="555643"/>
            <a:ext cx="435329" cy="435329"/>
          </a:xfrm>
          <a:prstGeom prst="ellipse">
            <a:avLst/>
          </a:prstGeom>
          <a:solidFill>
            <a:srgbClr val="FFE1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FF66CC"/>
                </a:solidFill>
              </a:rPr>
              <a:t>시대</a:t>
            </a:r>
          </a:p>
        </p:txBody>
      </p:sp>
      <p:sp>
        <p:nvSpPr>
          <p:cNvPr id="37" name="타원 36"/>
          <p:cNvSpPr/>
          <p:nvPr/>
        </p:nvSpPr>
        <p:spPr>
          <a:xfrm>
            <a:off x="210708" y="3630583"/>
            <a:ext cx="435329" cy="435329"/>
          </a:xfrm>
          <a:prstGeom prst="ellipse">
            <a:avLst/>
          </a:prstGeom>
          <a:solidFill>
            <a:srgbClr val="FFE1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FF66CC"/>
                </a:solidFill>
              </a:rPr>
              <a:t>대표작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62666" y="3713644"/>
            <a:ext cx="1449683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600" dirty="0"/>
              <a:t>출처</a:t>
            </a:r>
            <a:r>
              <a:rPr lang="en-US" altLang="ko-KR" sz="600" dirty="0"/>
              <a:t>: </a:t>
            </a:r>
            <a:r>
              <a:rPr lang="ko-KR" altLang="en-US" sz="600" dirty="0"/>
              <a:t>세계 영화 예술의 역사</a:t>
            </a:r>
            <a:r>
              <a:rPr lang="en-US" altLang="ko-KR" sz="600" dirty="0"/>
              <a:t>, </a:t>
            </a:r>
            <a:r>
              <a:rPr lang="ko-KR" altLang="en-US" sz="600" dirty="0"/>
              <a:t>정태수 지음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33639" y="210205"/>
            <a:ext cx="1210772" cy="95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2800" b="1" i="1" dirty="0">
                <a:solidFill>
                  <a:srgbClr val="FF6699"/>
                </a:solidFill>
              </a:rPr>
              <a:t>1967-1975</a:t>
            </a:r>
            <a:endParaRPr lang="ko-KR" altLang="en-US" sz="2800" b="1" i="1" dirty="0">
              <a:solidFill>
                <a:srgbClr val="FF6699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3637" y="1635155"/>
            <a:ext cx="7378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기성 사회에 대한 저항과 </a:t>
            </a: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ko-KR" altLang="en-US" sz="2400" b="1" dirty="0"/>
              <a:t>작가주의와 할리우드 상업주의와의 결합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773" y="4091877"/>
            <a:ext cx="2386068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보니와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클라이드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아서 펜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1967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안티 히어로의 전형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712813" y="4091877"/>
            <a:ext cx="2414074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졸업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마이클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니콜스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1967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미국 사회의 반문화적 공기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195702" y="4091877"/>
            <a:ext cx="1770389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이지 라이더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데니스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호퍼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1969 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미국 사회의 불안과 허무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79885" y="166715"/>
            <a:ext cx="58544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chemeClr val="bg1"/>
                </a:solidFill>
              </a:rPr>
              <a:t>1960~70</a:t>
            </a:r>
            <a:r>
              <a:rPr lang="ko-KR" altLang="en-US" sz="1400" b="1" dirty="0">
                <a:solidFill>
                  <a:schemeClr val="bg1"/>
                </a:solidFill>
              </a:rPr>
              <a:t>년대는 인권 운동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케네디 대통령의 당선과 암살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베트남 전쟁의 개입과 패배 등과 같은 미국의 도덕적 가치와 정의가 훼손됨에 대한 젊은 세대들의 저항이 신좌파와 히피와 같은 대항문화가 탄생함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chemeClr val="bg1"/>
                </a:solidFill>
              </a:rPr>
              <a:t>TV</a:t>
            </a:r>
            <a:r>
              <a:rPr lang="ko-KR" altLang="en-US" sz="1400" b="1" dirty="0">
                <a:solidFill>
                  <a:schemeClr val="bg1"/>
                </a:solidFill>
              </a:rPr>
              <a:t>의 대중화로 영화 관객의 </a:t>
            </a:r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</a:rPr>
              <a:t>분의 </a:t>
            </a:r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r>
              <a:rPr lang="ko-KR" altLang="en-US" sz="1400" b="1" dirty="0">
                <a:solidFill>
                  <a:schemeClr val="bg1"/>
                </a:solidFill>
              </a:rPr>
              <a:t>을 잃으면서 침체된 영화 산업을 타개하기 위해 젊은 세대들의 기호에 부합할 필요성 제기됨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33637" y="2468798"/>
            <a:ext cx="720067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6699"/>
                </a:solidFill>
              </a:rPr>
              <a:t>뉴 </a:t>
            </a:r>
            <a:r>
              <a:rPr lang="ko-KR" altLang="en-US" sz="1600" b="1" dirty="0" err="1">
                <a:solidFill>
                  <a:srgbClr val="FF6699"/>
                </a:solidFill>
              </a:rPr>
              <a:t>헐리우드</a:t>
            </a:r>
            <a:r>
              <a:rPr lang="ko-KR" altLang="en-US" sz="1600" b="1" dirty="0">
                <a:solidFill>
                  <a:srgbClr val="FF6699"/>
                </a:solidFill>
              </a:rPr>
              <a:t> 시네마는 기성사회에 대한 젊은 세대들의 저항과 그것을 토대로 한 작가주의 이론과 할리우드 상업주의의 결합이 낳은 미국의 영화적 경향 임</a:t>
            </a:r>
            <a:endParaRPr lang="en-US" altLang="ko-KR" sz="1600" b="1" dirty="0">
              <a:solidFill>
                <a:srgbClr val="FF6699"/>
              </a:solidFill>
            </a:endParaRPr>
          </a:p>
          <a:p>
            <a:pPr marL="182563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6699"/>
                </a:solidFill>
              </a:rPr>
              <a:t>영화적 특징으로는 반영웅주의</a:t>
            </a:r>
            <a:r>
              <a:rPr lang="en-US" altLang="ko-KR" sz="1600" b="1" dirty="0">
                <a:solidFill>
                  <a:srgbClr val="FF6699"/>
                </a:solidFill>
              </a:rPr>
              <a:t>, </a:t>
            </a:r>
            <a:r>
              <a:rPr lang="ko-KR" altLang="en-US" sz="1600" b="1" dirty="0">
                <a:solidFill>
                  <a:srgbClr val="FF6699"/>
                </a:solidFill>
              </a:rPr>
              <a:t>기성에 대한 저항</a:t>
            </a:r>
            <a:r>
              <a:rPr lang="en-US" altLang="ko-KR" sz="1600" b="1" dirty="0">
                <a:solidFill>
                  <a:srgbClr val="FF6699"/>
                </a:solidFill>
              </a:rPr>
              <a:t>,</a:t>
            </a:r>
            <a:r>
              <a:rPr lang="ko-KR" altLang="en-US" sz="1600" b="1" dirty="0">
                <a:solidFill>
                  <a:srgbClr val="FF6699"/>
                </a:solidFill>
              </a:rPr>
              <a:t> 인권에 대한 관심에 기반한 흑인을 다룬 영화</a:t>
            </a:r>
            <a:r>
              <a:rPr lang="en-US" altLang="ko-KR" sz="1600" b="1" dirty="0">
                <a:solidFill>
                  <a:srgbClr val="FF6699"/>
                </a:solidFill>
              </a:rPr>
              <a:t>, </a:t>
            </a:r>
            <a:r>
              <a:rPr lang="ko-KR" altLang="en-US" sz="1600" b="1" dirty="0">
                <a:solidFill>
                  <a:srgbClr val="FF6699"/>
                </a:solidFill>
              </a:rPr>
              <a:t>노골적인 성적 묘사와 폭력의 묘사로 나타남</a:t>
            </a:r>
            <a:endParaRPr lang="en-US" altLang="ko-KR" sz="1600" b="1" dirty="0">
              <a:solidFill>
                <a:srgbClr val="FF6699"/>
              </a:solidFill>
            </a:endParaRPr>
          </a:p>
        </p:txBody>
      </p:sp>
      <p:pic>
        <p:nvPicPr>
          <p:cNvPr id="4100" name="Picture 4" descr="http://cfile22.uf.tistory.com/image/2172433C56746F522A404A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12813" y="4945380"/>
            <a:ext cx="2494077" cy="19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2.bp.blogspot.com/-Tw74SZacJjs/TvxLftXEwXI/AAAAAAAACsw/dE057whv8mw/s1600/easy-rider_1647037c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07814" y="4945380"/>
            <a:ext cx="2591810" cy="19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우리에게 내일은 없다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4945989"/>
            <a:ext cx="1719800" cy="191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타원 22"/>
          <p:cNvSpPr/>
          <p:nvPr/>
        </p:nvSpPr>
        <p:spPr>
          <a:xfrm>
            <a:off x="1129302" y="2227185"/>
            <a:ext cx="435329" cy="435329"/>
          </a:xfrm>
          <a:prstGeom prst="ellipse">
            <a:avLst/>
          </a:prstGeom>
          <a:solidFill>
            <a:srgbClr val="FFE1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FF66CC"/>
                </a:solidFill>
              </a:rPr>
              <a:t>감독</a:t>
            </a:r>
          </a:p>
        </p:txBody>
      </p:sp>
      <p:sp>
        <p:nvSpPr>
          <p:cNvPr id="24" name="타원 23"/>
          <p:cNvSpPr/>
          <p:nvPr/>
        </p:nvSpPr>
        <p:spPr>
          <a:xfrm>
            <a:off x="2076663" y="1726047"/>
            <a:ext cx="435329" cy="435329"/>
          </a:xfrm>
          <a:prstGeom prst="ellipse">
            <a:avLst/>
          </a:prstGeom>
          <a:solidFill>
            <a:srgbClr val="FFE1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rgbClr val="FF66CC"/>
                </a:solidFill>
              </a:rPr>
              <a:t>의의</a:t>
            </a:r>
            <a:endParaRPr lang="ko-KR" altLang="en-US" sz="1000" b="1" dirty="0">
              <a:solidFill>
                <a:srgbClr val="FF66C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11720" y="4091877"/>
            <a:ext cx="2091492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대부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프란시스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포드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코폴라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1972	</a:t>
            </a:r>
            <a:b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근현대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</a:rPr>
              <a:t> 미국형 신화</a:t>
            </a:r>
          </a:p>
        </p:txBody>
      </p:sp>
      <p:pic>
        <p:nvPicPr>
          <p:cNvPr id="28" name="Picture 8" descr="https://live-attachment.namuwikiusercontent.com/%EB%8C%80%EB%B6%80(%EC%98%81%ED%99%94)__godfather_ver1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99624" y="4948177"/>
            <a:ext cx="2373627" cy="191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856744" y="2713550"/>
            <a:ext cx="1799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rgbClr val="FF6699"/>
                </a:solidFill>
              </a:rPr>
              <a:t>아서 펜</a:t>
            </a:r>
            <a:r>
              <a:rPr lang="en-US" altLang="ko-KR" sz="1200" i="1" dirty="0">
                <a:solidFill>
                  <a:srgbClr val="FF6699"/>
                </a:solidFill>
              </a:rPr>
              <a:t>, </a:t>
            </a:r>
            <a:r>
              <a:rPr lang="ko-KR" altLang="en-US" sz="1200" i="1" dirty="0">
                <a:solidFill>
                  <a:srgbClr val="FF6699"/>
                </a:solidFill>
              </a:rPr>
              <a:t>마이클 </a:t>
            </a:r>
            <a:r>
              <a:rPr lang="ko-KR" altLang="en-US" sz="1200" i="1" dirty="0" err="1">
                <a:solidFill>
                  <a:srgbClr val="FF6699"/>
                </a:solidFill>
              </a:rPr>
              <a:t>니콜스</a:t>
            </a:r>
            <a:r>
              <a:rPr lang="en-US" altLang="ko-KR" sz="1200" i="1" dirty="0">
                <a:solidFill>
                  <a:srgbClr val="FF6699"/>
                </a:solidFill>
              </a:rPr>
              <a:t>,</a:t>
            </a:r>
          </a:p>
          <a:p>
            <a:r>
              <a:rPr lang="ko-KR" altLang="en-US" sz="1200" i="1" dirty="0" err="1">
                <a:solidFill>
                  <a:srgbClr val="FF6699"/>
                </a:solidFill>
              </a:rPr>
              <a:t>데니스</a:t>
            </a:r>
            <a:r>
              <a:rPr lang="ko-KR" altLang="en-US" sz="1200" i="1" dirty="0">
                <a:solidFill>
                  <a:srgbClr val="FF6699"/>
                </a:solidFill>
              </a:rPr>
              <a:t> </a:t>
            </a:r>
            <a:r>
              <a:rPr lang="ko-KR" altLang="en-US" sz="1200" i="1" dirty="0" err="1">
                <a:solidFill>
                  <a:srgbClr val="FF6699"/>
                </a:solidFill>
              </a:rPr>
              <a:t>호퍼</a:t>
            </a:r>
            <a:r>
              <a:rPr lang="en-US" altLang="ko-KR" sz="1200" i="1" dirty="0">
                <a:solidFill>
                  <a:srgbClr val="FF6699"/>
                </a:solidFill>
              </a:rPr>
              <a:t>, </a:t>
            </a:r>
          </a:p>
          <a:p>
            <a:r>
              <a:rPr lang="ko-KR" altLang="en-US" sz="1200" i="1" dirty="0">
                <a:solidFill>
                  <a:srgbClr val="FF6699"/>
                </a:solidFill>
              </a:rPr>
              <a:t>스탠리 </a:t>
            </a:r>
            <a:r>
              <a:rPr lang="ko-KR" altLang="en-US" sz="1200" i="1" dirty="0" err="1">
                <a:solidFill>
                  <a:srgbClr val="FF6699"/>
                </a:solidFill>
              </a:rPr>
              <a:t>큐브릭</a:t>
            </a:r>
            <a:r>
              <a:rPr lang="en-US" altLang="ko-KR" sz="1200" i="1" dirty="0">
                <a:solidFill>
                  <a:srgbClr val="FF6699"/>
                </a:solidFill>
              </a:rPr>
              <a:t>,</a:t>
            </a:r>
          </a:p>
          <a:p>
            <a:r>
              <a:rPr lang="ko-KR" altLang="en-US" sz="1200" i="1" dirty="0">
                <a:solidFill>
                  <a:srgbClr val="FF6699"/>
                </a:solidFill>
              </a:rPr>
              <a:t>샘 </a:t>
            </a:r>
            <a:r>
              <a:rPr lang="ko-KR" altLang="en-US" sz="1200" i="1" dirty="0" err="1">
                <a:solidFill>
                  <a:srgbClr val="FF6699"/>
                </a:solidFill>
              </a:rPr>
              <a:t>페킨파</a:t>
            </a:r>
            <a:r>
              <a:rPr lang="en-US" altLang="ko-KR" sz="1200" i="1" dirty="0">
                <a:solidFill>
                  <a:srgbClr val="FF6699"/>
                </a:solidFill>
              </a:rPr>
              <a:t>, </a:t>
            </a:r>
            <a:r>
              <a:rPr lang="ko-KR" altLang="en-US" sz="1200" i="1" dirty="0">
                <a:solidFill>
                  <a:srgbClr val="FF6699"/>
                </a:solidFill>
              </a:rPr>
              <a:t>멜 브룩스</a:t>
            </a:r>
            <a:r>
              <a:rPr lang="en-US" altLang="ko-KR" sz="1200" i="1" dirty="0">
                <a:solidFill>
                  <a:srgbClr val="FF6699"/>
                </a:solidFill>
              </a:rPr>
              <a:t>, </a:t>
            </a:r>
            <a:br>
              <a:rPr lang="en-US" altLang="ko-KR" sz="1200" i="1" dirty="0">
                <a:solidFill>
                  <a:srgbClr val="FF6699"/>
                </a:solidFill>
              </a:rPr>
            </a:br>
            <a:r>
              <a:rPr lang="ko-KR" altLang="en-US" sz="1200" i="1" dirty="0">
                <a:solidFill>
                  <a:srgbClr val="FF6699"/>
                </a:solidFill>
              </a:rPr>
              <a:t>우디 알렌</a:t>
            </a:r>
            <a:r>
              <a:rPr lang="en-US" altLang="ko-KR" sz="1200" i="1" dirty="0">
                <a:solidFill>
                  <a:srgbClr val="FF6699"/>
                </a:solidFill>
              </a:rPr>
              <a:t>, </a:t>
            </a:r>
            <a:r>
              <a:rPr lang="ko-KR" altLang="en-US" sz="1200" i="1" dirty="0">
                <a:solidFill>
                  <a:srgbClr val="FF6699"/>
                </a:solidFill>
              </a:rPr>
              <a:t>존 쉴레진저</a:t>
            </a:r>
            <a:r>
              <a:rPr lang="en-US" altLang="ko-KR" sz="1200" i="1" dirty="0">
                <a:solidFill>
                  <a:srgbClr val="FF6699"/>
                </a:solidFill>
              </a:rPr>
              <a:t>,</a:t>
            </a:r>
          </a:p>
          <a:p>
            <a:r>
              <a:rPr lang="ko-KR" altLang="en-US" sz="1200" i="1" dirty="0" err="1">
                <a:solidFill>
                  <a:srgbClr val="FF6699"/>
                </a:solidFill>
              </a:rPr>
              <a:t>프란시스</a:t>
            </a:r>
            <a:r>
              <a:rPr lang="ko-KR" altLang="en-US" sz="1200" i="1" dirty="0">
                <a:solidFill>
                  <a:srgbClr val="FF6699"/>
                </a:solidFill>
              </a:rPr>
              <a:t> 포드 </a:t>
            </a:r>
            <a:r>
              <a:rPr lang="ko-KR" altLang="en-US" sz="1200" i="1" dirty="0" err="1">
                <a:solidFill>
                  <a:srgbClr val="FF6699"/>
                </a:solidFill>
              </a:rPr>
              <a:t>코폴라</a:t>
            </a:r>
            <a:endParaRPr lang="en-US" altLang="ko-KR" sz="1200" i="1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80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3699</TotalTime>
  <Words>1552</Words>
  <Application>Microsoft Office PowerPoint</Application>
  <PresentationFormat>A4 용지(210x297mm)</PresentationFormat>
  <Paragraphs>338</Paragraphs>
  <Slides>15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최승환</dc:creator>
  <cp:lastModifiedBy>에바다약국</cp:lastModifiedBy>
  <cp:revision>273</cp:revision>
  <dcterms:created xsi:type="dcterms:W3CDTF">2016-05-27T03:05:09Z</dcterms:created>
  <dcterms:modified xsi:type="dcterms:W3CDTF">2016-11-01T08:19:39Z</dcterms:modified>
</cp:coreProperties>
</file>