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77" r:id="rId3"/>
    <p:sldId id="318" r:id="rId4"/>
    <p:sldId id="323" r:id="rId5"/>
    <p:sldId id="324" r:id="rId6"/>
    <p:sldId id="326" r:id="rId7"/>
    <p:sldId id="325" r:id="rId8"/>
    <p:sldId id="319" r:id="rId9"/>
    <p:sldId id="320" r:id="rId10"/>
    <p:sldId id="327" r:id="rId11"/>
    <p:sldId id="322" r:id="rId12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1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07/31/2021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04.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여러가지 메서드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매직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클래스안에 정의할 수 있는 스페셜 메서드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특별한 상황</a:t>
            </a:r>
            <a:r>
              <a:rPr lang="ko-KR" altLang="en-US" dirty="0"/>
              <a:t>에 호출된다</a:t>
            </a:r>
            <a:r>
              <a:rPr lang="en-US" altLang="ko-KR" dirty="0"/>
              <a:t>. 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__</a:t>
            </a:r>
            <a:r>
              <a:rPr lang="ko-KR" altLang="en-US" dirty="0"/>
              <a:t>이름</a:t>
            </a:r>
            <a:r>
              <a:rPr lang="en-US" altLang="ko-KR" dirty="0"/>
              <a:t>__ </a:t>
            </a:r>
            <a:r>
              <a:rPr lang="ko-KR" altLang="en-US" dirty="0"/>
              <a:t>의 형태로 되어있다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097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CA988-3DE4-4F99-AC53-2AB70F60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94" y="260648"/>
            <a:ext cx="13194704" cy="1319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65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8343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인스턴스 메서드 </a:t>
            </a:r>
            <a:r>
              <a:rPr lang="en-US" altLang="ko-KR" dirty="0"/>
              <a:t>(instance method)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 메서드 </a:t>
            </a:r>
            <a:r>
              <a:rPr lang="en-US" altLang="ko-KR" dirty="0"/>
              <a:t>(class method)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정적 메서드 </a:t>
            </a:r>
            <a:r>
              <a:rPr lang="en-US" altLang="ko-KR" dirty="0"/>
              <a:t>(static method)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매직 메서드 </a:t>
            </a:r>
            <a:r>
              <a:rPr lang="en-US" altLang="ko-KR" dirty="0"/>
              <a:t>(magic method)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인스턴스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46937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인스턴스 속성</a:t>
            </a:r>
            <a:r>
              <a:rPr lang="ko-KR" altLang="en-US" dirty="0"/>
              <a:t>에 접근할 수 있는 메서드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항상 첫번째 파라미터로 </a:t>
            </a:r>
            <a:r>
              <a:rPr lang="en-US" altLang="ko-KR" dirty="0">
                <a:solidFill>
                  <a:schemeClr val="accent1"/>
                </a:solidFill>
              </a:rPr>
              <a:t>self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63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인스턴스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46937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hit </a:t>
            </a:r>
            <a:r>
              <a:rPr lang="ko-KR" altLang="en-US" dirty="0"/>
              <a:t>메서드 구현하기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9F4687-3208-453E-9764-2C61ED4BAAA8}"/>
              </a:ext>
            </a:extLst>
          </p:cNvPr>
          <p:cNvSpPr/>
          <p:nvPr/>
        </p:nvSpPr>
        <p:spPr>
          <a:xfrm>
            <a:off x="2686150" y="5249712"/>
            <a:ext cx="17281920" cy="531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데미지를 받으면 체력과 방어막이 깎이는 </a:t>
            </a:r>
            <a:r>
              <a:rPr lang="en-US" altLang="ko-KR" sz="4000" dirty="0">
                <a:solidFill>
                  <a:schemeClr val="accent1"/>
                </a:solidFill>
              </a:rPr>
              <a:t>hit </a:t>
            </a:r>
            <a:r>
              <a:rPr lang="ko-KR" altLang="en-US" sz="4000" dirty="0">
                <a:solidFill>
                  <a:schemeClr val="accent1"/>
                </a:solidFill>
              </a:rPr>
              <a:t>메서드를 </a:t>
            </a:r>
            <a:r>
              <a:rPr lang="ko-KR" altLang="en-US" sz="4000" dirty="0"/>
              <a:t>구현해 보자</a:t>
            </a:r>
            <a:r>
              <a:rPr lang="en-US" altLang="ko-KR" sz="4000" dirty="0"/>
              <a:t>. 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데미지가 방어막보다 </a:t>
            </a:r>
            <a:r>
              <a:rPr lang="ko-KR" altLang="en-US" sz="4000" dirty="0">
                <a:solidFill>
                  <a:schemeClr val="accent1"/>
                </a:solidFill>
              </a:rPr>
              <a:t>작거나 같으면 </a:t>
            </a:r>
            <a:r>
              <a:rPr lang="ko-KR" altLang="en-US" sz="4000" dirty="0"/>
              <a:t>방어막만 깎인다</a:t>
            </a:r>
            <a:r>
              <a:rPr lang="en-US" altLang="ko-KR" sz="4000" dirty="0"/>
              <a:t>.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데미지가 방어막보다 </a:t>
            </a:r>
            <a:r>
              <a:rPr lang="ko-KR" altLang="en-US" sz="4000" dirty="0">
                <a:solidFill>
                  <a:schemeClr val="accent1"/>
                </a:solidFill>
              </a:rPr>
              <a:t>크고 체력보다 작으면 </a:t>
            </a:r>
            <a:r>
              <a:rPr lang="ko-KR" altLang="en-US" sz="4000" dirty="0"/>
              <a:t>체력과 방어막이 깎인다</a:t>
            </a:r>
            <a:r>
              <a:rPr lang="en-US" altLang="ko-KR" sz="4000" dirty="0"/>
              <a:t>.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데미지가 </a:t>
            </a:r>
            <a:r>
              <a:rPr lang="ko-KR" altLang="en-US" sz="4000" dirty="0">
                <a:solidFill>
                  <a:schemeClr val="accent1"/>
                </a:solidFill>
              </a:rPr>
              <a:t>체력보다 크면 </a:t>
            </a:r>
            <a:r>
              <a:rPr lang="ko-KR" altLang="en-US" sz="4000" dirty="0"/>
              <a:t>체력을 </a:t>
            </a:r>
            <a:r>
              <a:rPr lang="en-US" altLang="ko-KR" sz="4000" dirty="0"/>
              <a:t>0</a:t>
            </a:r>
            <a:r>
              <a:rPr lang="ko-KR" altLang="en-US" sz="4000" dirty="0"/>
              <a:t>으로 만든다</a:t>
            </a:r>
            <a:r>
              <a:rPr lang="en-US" altLang="ko-KR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005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인스턴스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46937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hit </a:t>
            </a:r>
            <a:r>
              <a:rPr lang="ko-KR" altLang="en-US" dirty="0"/>
              <a:t>메서드 구현하기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9F4687-3208-453E-9764-2C61ED4BAAA8}"/>
              </a:ext>
            </a:extLst>
          </p:cNvPr>
          <p:cNvSpPr/>
          <p:nvPr/>
        </p:nvSpPr>
        <p:spPr>
          <a:xfrm>
            <a:off x="2686150" y="5249712"/>
            <a:ext cx="17281920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데미지를 받으면 체력과 방어막이 깎이는 </a:t>
            </a:r>
            <a:r>
              <a:rPr lang="en-US" altLang="ko-KR" sz="4000" dirty="0"/>
              <a:t>hit </a:t>
            </a:r>
            <a:r>
              <a:rPr lang="ko-KR" altLang="en-US" sz="4000" dirty="0"/>
              <a:t>메서드를 구현해 보자</a:t>
            </a:r>
            <a:r>
              <a:rPr lang="en-US" altLang="ko-KR" sz="40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987AB9-6A6F-4B50-8608-8D4A031CEB1B}"/>
              </a:ext>
            </a:extLst>
          </p:cNvPr>
          <p:cNvSpPr/>
          <p:nvPr/>
        </p:nvSpPr>
        <p:spPr>
          <a:xfrm>
            <a:off x="2542134" y="10242376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9AFBF2-62C4-4B46-9392-FD12838D76A0}"/>
              </a:ext>
            </a:extLst>
          </p:cNvPr>
          <p:cNvSpPr/>
          <p:nvPr/>
        </p:nvSpPr>
        <p:spPr>
          <a:xfrm rot="10800000">
            <a:off x="7825840" y="10962456"/>
            <a:ext cx="2808312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352813-A218-4592-B5A5-C2344F71182F}"/>
              </a:ext>
            </a:extLst>
          </p:cNvPr>
          <p:cNvSpPr/>
          <p:nvPr/>
        </p:nvSpPr>
        <p:spPr>
          <a:xfrm>
            <a:off x="10835532" y="10242376"/>
            <a:ext cx="2563001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16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데미지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143BD-CA53-440B-B406-E233616A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95" y="825454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A5EE61-C02A-41A0-82F8-2874C9F5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209" y="8152387"/>
            <a:ext cx="1590824" cy="166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3B378D-A1EB-495B-B1E7-CB53EEA9171C}"/>
              </a:ext>
            </a:extLst>
          </p:cNvPr>
          <p:cNvSpPr/>
          <p:nvPr/>
        </p:nvSpPr>
        <p:spPr>
          <a:xfrm>
            <a:off x="16583694" y="10242376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4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AD6466B-2032-4941-A421-D958FDA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855" y="825454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Shape 133">
            <a:extLst>
              <a:ext uri="{FF2B5EF4-FFF2-40B4-BE49-F238E27FC236}">
                <a16:creationId xmlns:a16="http://schemas.microsoft.com/office/drawing/2014/main" id="{6EE31D1A-7B50-4057-8398-3FE64EFE24E1}"/>
              </a:ext>
            </a:extLst>
          </p:cNvPr>
          <p:cNvSpPr/>
          <p:nvPr/>
        </p:nvSpPr>
        <p:spPr>
          <a:xfrm>
            <a:off x="8813672" y="10097046"/>
            <a:ext cx="1269023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1 hit!</a:t>
            </a:r>
          </a:p>
        </p:txBody>
      </p:sp>
    </p:spTree>
    <p:extLst>
      <p:ext uri="{BB962C8B-B14F-4D97-AF65-F5344CB8AC3E}">
        <p14:creationId xmlns:p14="http://schemas.microsoft.com/office/powerpoint/2010/main" val="22575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인스턴스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46937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hit </a:t>
            </a:r>
            <a:r>
              <a:rPr lang="ko-KR" altLang="en-US" dirty="0"/>
              <a:t>메서드 구현하기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9F4687-3208-453E-9764-2C61ED4BAAA8}"/>
              </a:ext>
            </a:extLst>
          </p:cNvPr>
          <p:cNvSpPr/>
          <p:nvPr/>
        </p:nvSpPr>
        <p:spPr>
          <a:xfrm>
            <a:off x="2686150" y="5249712"/>
            <a:ext cx="17281920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데미지를 받으면 체력과 방어막이 깎이는 </a:t>
            </a:r>
            <a:r>
              <a:rPr lang="en-US" altLang="ko-KR" sz="4000" dirty="0"/>
              <a:t>hit </a:t>
            </a:r>
            <a:r>
              <a:rPr lang="ko-KR" altLang="en-US" sz="4000" dirty="0"/>
              <a:t>메서드를 구현해 보자</a:t>
            </a:r>
            <a:r>
              <a:rPr lang="en-US" altLang="ko-KR" sz="40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987AB9-6A6F-4B50-8608-8D4A031CEB1B}"/>
              </a:ext>
            </a:extLst>
          </p:cNvPr>
          <p:cNvSpPr/>
          <p:nvPr/>
        </p:nvSpPr>
        <p:spPr>
          <a:xfrm>
            <a:off x="2542134" y="10242376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20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4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9AFBF2-62C4-4B46-9392-FD12838D76A0}"/>
              </a:ext>
            </a:extLst>
          </p:cNvPr>
          <p:cNvSpPr/>
          <p:nvPr/>
        </p:nvSpPr>
        <p:spPr>
          <a:xfrm rot="10800000">
            <a:off x="7825840" y="10962456"/>
            <a:ext cx="2808312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352813-A218-4592-B5A5-C2344F71182F}"/>
              </a:ext>
            </a:extLst>
          </p:cNvPr>
          <p:cNvSpPr/>
          <p:nvPr/>
        </p:nvSpPr>
        <p:spPr>
          <a:xfrm>
            <a:off x="10835532" y="10242376"/>
            <a:ext cx="2563001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16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데미지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143BD-CA53-440B-B406-E233616A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95" y="825454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A5EE61-C02A-41A0-82F8-2874C9F5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209" y="8152387"/>
            <a:ext cx="1590824" cy="166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3B378D-A1EB-495B-B1E7-CB53EEA9171C}"/>
              </a:ext>
            </a:extLst>
          </p:cNvPr>
          <p:cNvSpPr/>
          <p:nvPr/>
        </p:nvSpPr>
        <p:spPr>
          <a:xfrm>
            <a:off x="16583694" y="10242376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8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0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AD6466B-2032-4941-A421-D958FDA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855" y="825454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Shape 133">
            <a:extLst>
              <a:ext uri="{FF2B5EF4-FFF2-40B4-BE49-F238E27FC236}">
                <a16:creationId xmlns:a16="http://schemas.microsoft.com/office/drawing/2014/main" id="{21D514D9-FE18-4606-9B48-E6E4DE7BA73F}"/>
              </a:ext>
            </a:extLst>
          </p:cNvPr>
          <p:cNvSpPr/>
          <p:nvPr/>
        </p:nvSpPr>
        <p:spPr>
          <a:xfrm>
            <a:off x="8813672" y="10097046"/>
            <a:ext cx="1269023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2 hit!</a:t>
            </a:r>
          </a:p>
        </p:txBody>
      </p:sp>
    </p:spTree>
    <p:extLst>
      <p:ext uri="{BB962C8B-B14F-4D97-AF65-F5344CB8AC3E}">
        <p14:creationId xmlns:p14="http://schemas.microsoft.com/office/powerpoint/2010/main" val="109986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인스턴스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446937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hit </a:t>
            </a:r>
            <a:r>
              <a:rPr lang="ko-KR" altLang="en-US" dirty="0"/>
              <a:t>메서드 구현하기</a:t>
            </a:r>
            <a:endParaRPr lang="en-US" altLang="ko-KR" dirty="0"/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99F4687-3208-453E-9764-2C61ED4BAAA8}"/>
              </a:ext>
            </a:extLst>
          </p:cNvPr>
          <p:cNvSpPr/>
          <p:nvPr/>
        </p:nvSpPr>
        <p:spPr>
          <a:xfrm>
            <a:off x="2686150" y="5249712"/>
            <a:ext cx="17281920" cy="1969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데미지를 받으면 체력과 방어막이 깎이는 </a:t>
            </a:r>
            <a:r>
              <a:rPr lang="en-US" altLang="ko-KR" sz="4000" dirty="0"/>
              <a:t>hit </a:t>
            </a:r>
            <a:r>
              <a:rPr lang="ko-KR" altLang="en-US" sz="4000" dirty="0"/>
              <a:t>메서드를 구현해 보자</a:t>
            </a:r>
            <a:r>
              <a:rPr lang="en-US" altLang="ko-KR" sz="40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987AB9-6A6F-4B50-8608-8D4A031CEB1B}"/>
              </a:ext>
            </a:extLst>
          </p:cNvPr>
          <p:cNvSpPr/>
          <p:nvPr/>
        </p:nvSpPr>
        <p:spPr>
          <a:xfrm>
            <a:off x="2542134" y="10242376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8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0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9AFBF2-62C4-4B46-9392-FD12838D76A0}"/>
              </a:ext>
            </a:extLst>
          </p:cNvPr>
          <p:cNvSpPr/>
          <p:nvPr/>
        </p:nvSpPr>
        <p:spPr>
          <a:xfrm rot="10800000">
            <a:off x="7825840" y="10962456"/>
            <a:ext cx="2808312" cy="43204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352813-A218-4592-B5A5-C2344F71182F}"/>
              </a:ext>
            </a:extLst>
          </p:cNvPr>
          <p:cNvSpPr/>
          <p:nvPr/>
        </p:nvSpPr>
        <p:spPr>
          <a:xfrm>
            <a:off x="10835532" y="10242376"/>
            <a:ext cx="2563001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16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데미지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143BD-CA53-440B-B406-E233616A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95" y="825454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A5EE61-C02A-41A0-82F8-2874C9F5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209" y="8152387"/>
            <a:ext cx="1590824" cy="1660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3B378D-A1EB-495B-B1E7-CB53EEA9171C}"/>
              </a:ext>
            </a:extLst>
          </p:cNvPr>
          <p:cNvSpPr/>
          <p:nvPr/>
        </p:nvSpPr>
        <p:spPr>
          <a:xfrm>
            <a:off x="16583694" y="10242376"/>
            <a:ext cx="4824536" cy="187220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체력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0</a:t>
            </a:r>
          </a:p>
          <a:p>
            <a:pPr algn="ctr"/>
            <a:r>
              <a:rPr lang="ko-KR" altLang="en-US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방어막 </a:t>
            </a:r>
            <a:r>
              <a:rPr lang="en-US" altLang="ko-KR" sz="4000" dirty="0"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: 0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AD6466B-2032-4941-A421-D958FDA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855" y="8254548"/>
            <a:ext cx="152421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Shape 133">
            <a:extLst>
              <a:ext uri="{FF2B5EF4-FFF2-40B4-BE49-F238E27FC236}">
                <a16:creationId xmlns:a16="http://schemas.microsoft.com/office/drawing/2014/main" id="{884DBC8E-F2F0-4A07-9C01-C9C592AC7BF3}"/>
              </a:ext>
            </a:extLst>
          </p:cNvPr>
          <p:cNvSpPr/>
          <p:nvPr/>
        </p:nvSpPr>
        <p:spPr>
          <a:xfrm>
            <a:off x="8813672" y="10097046"/>
            <a:ext cx="1269023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3 hit!</a:t>
            </a:r>
          </a:p>
        </p:txBody>
      </p:sp>
    </p:spTree>
    <p:extLst>
      <p:ext uri="{BB962C8B-B14F-4D97-AF65-F5344CB8AC3E}">
        <p14:creationId xmlns:p14="http://schemas.microsoft.com/office/powerpoint/2010/main" val="37782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클래스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8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클래스 속성</a:t>
            </a:r>
            <a:r>
              <a:rPr lang="ko-KR" altLang="en-US" dirty="0"/>
              <a:t>에 접근하기 위해서 사용한다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클래스를 의미하는 </a:t>
            </a:r>
            <a:r>
              <a:rPr lang="en-US" altLang="ko-KR" dirty="0" err="1">
                <a:solidFill>
                  <a:schemeClr val="accent1"/>
                </a:solidFill>
              </a:rPr>
              <a:t>cls</a:t>
            </a:r>
            <a:r>
              <a:rPr lang="ko-KR" altLang="en-US" dirty="0"/>
              <a:t>를 파라미터로 받는다</a:t>
            </a:r>
            <a:r>
              <a:rPr lang="en-US" altLang="ko-KR" dirty="0"/>
              <a:t>. 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BC9BA3A1-5AFC-4CF8-B64A-B2DC3191B7BC}"/>
              </a:ext>
            </a:extLst>
          </p:cNvPr>
          <p:cNvSpPr/>
          <p:nvPr/>
        </p:nvSpPr>
        <p:spPr>
          <a:xfrm>
            <a:off x="3046190" y="7148737"/>
            <a:ext cx="10009112" cy="4680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class Unit: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count = 0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...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@classmethod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def </a:t>
            </a:r>
            <a:r>
              <a:rPr lang="en-US" altLang="ko-KR" sz="4000" dirty="0" err="1"/>
              <a:t>print_count</a:t>
            </a:r>
            <a:r>
              <a:rPr lang="en-US" altLang="ko-KR" sz="4000" dirty="0"/>
              <a:t>(</a:t>
            </a:r>
            <a:r>
              <a:rPr lang="en-US" altLang="ko-KR" sz="4000" dirty="0" err="1">
                <a:solidFill>
                  <a:schemeClr val="accent1"/>
                </a:solidFill>
              </a:rPr>
              <a:t>cls</a:t>
            </a:r>
            <a:r>
              <a:rPr lang="en-US" altLang="ko-KR" sz="4000" dirty="0"/>
              <a:t>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        		print(f"</a:t>
            </a:r>
            <a:r>
              <a:rPr lang="ko-KR" altLang="en-US" sz="4000" dirty="0"/>
              <a:t>전체 유닛 개수 </a:t>
            </a:r>
            <a:r>
              <a:rPr lang="en-US" altLang="ko-KR" sz="4000" dirty="0"/>
              <a:t>: {</a:t>
            </a:r>
            <a:r>
              <a:rPr lang="en-US" altLang="ko-KR" sz="4000" dirty="0" err="1">
                <a:solidFill>
                  <a:schemeClr val="accent1"/>
                </a:solidFill>
              </a:rPr>
              <a:t>cls</a:t>
            </a:r>
            <a:r>
              <a:rPr lang="en-US" altLang="ko-KR" sz="4000" dirty="0" err="1"/>
              <a:t>.count</a:t>
            </a:r>
            <a:r>
              <a:rPr lang="en-US" altLang="ko-KR" sz="4000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4967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정적 메서드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여러가지 메서드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8429882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인스턴스를 만들 필요가 없는 메서드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self</a:t>
            </a:r>
            <a:r>
              <a:rPr lang="ko-KR" altLang="en-US" dirty="0"/>
              <a:t>를 받지 않는다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메서드가 인스턴스 유무와 관계없이 </a:t>
            </a:r>
            <a:r>
              <a:rPr lang="ko-KR" altLang="en-US" dirty="0">
                <a:solidFill>
                  <a:schemeClr val="accent1"/>
                </a:solidFill>
              </a:rPr>
              <a:t>독립적</a:t>
            </a:r>
            <a:r>
              <a:rPr lang="ko-KR" altLang="en-US" dirty="0"/>
              <a:t>으로 사용될 때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31A6B813-B35E-4F4C-B821-5A91EC87F09A}"/>
              </a:ext>
            </a:extLst>
          </p:cNvPr>
          <p:cNvSpPr/>
          <p:nvPr/>
        </p:nvSpPr>
        <p:spPr>
          <a:xfrm>
            <a:off x="3046190" y="7797678"/>
            <a:ext cx="10009112" cy="30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class Math: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</a:t>
            </a:r>
            <a:r>
              <a:rPr lang="es-ES" altLang="ko-KR" sz="4000" dirty="0">
                <a:solidFill>
                  <a:schemeClr val="accent1"/>
                </a:solidFill>
              </a:rPr>
              <a:t>@staticmethod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s-ES" altLang="ko-KR" sz="4000" dirty="0">
                <a:solidFill>
                  <a:schemeClr val="accent1"/>
                </a:solidFill>
              </a:rPr>
              <a:t>    		</a:t>
            </a:r>
            <a:r>
              <a:rPr lang="es-ES" altLang="ko-KR" sz="4000" dirty="0"/>
              <a:t>def add(x, y):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s-ES" altLang="ko-KR" sz="4000" dirty="0"/>
              <a:t>        		return x + y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04541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353</Words>
  <Application>Microsoft Office PowerPoint</Application>
  <PresentationFormat>사용자 지정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Spoqa Han Sans Neo Regular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122</cp:revision>
  <dcterms:created xsi:type="dcterms:W3CDTF">2021-04-05T07:22:06Z</dcterms:created>
  <dcterms:modified xsi:type="dcterms:W3CDTF">2021-07-31T14:15:33Z</dcterms:modified>
</cp:coreProperties>
</file>