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7" r:id="rId2"/>
    <p:sldId id="320" r:id="rId3"/>
    <p:sldId id="319" r:id="rId4"/>
    <p:sldId id="277" r:id="rId5"/>
    <p:sldId id="307" r:id="rId6"/>
    <p:sldId id="318" r:id="rId7"/>
    <p:sldId id="322" r:id="rId8"/>
    <p:sldId id="323" r:id="rId9"/>
    <p:sldId id="324" r:id="rId10"/>
    <p:sldId id="325" r:id="rId11"/>
    <p:sldId id="326" r:id="rId12"/>
    <p:sldId id="327" r:id="rId13"/>
  </p:sldIdLst>
  <p:sldSz cx="24382413" cy="13716000"/>
  <p:notesSz cx="6858000" cy="9144000"/>
  <p:defaultTextStyle>
    <a:defPPr>
      <a:defRPr lang="en-US"/>
    </a:defPPr>
    <a:lvl1pPr marL="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3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2" algn="l" defTabSz="4571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966" userDrawn="1">
          <p15:clr>
            <a:srgbClr val="A4A3A4"/>
          </p15:clr>
        </p15:guide>
        <p15:guide id="3" pos="13123" userDrawn="1">
          <p15:clr>
            <a:srgbClr val="A4A3A4"/>
          </p15:clr>
        </p15:guide>
        <p15:guide id="4" orient="horz" pos="7813" userDrawn="1">
          <p15:clr>
            <a:srgbClr val="A4A3A4"/>
          </p15:clr>
        </p15:guide>
        <p15:guide id="6" pos="12533" userDrawn="1">
          <p15:clr>
            <a:srgbClr val="A4A3A4"/>
          </p15:clr>
        </p15:guide>
        <p15:guide id="7" orient="horz" pos="1871" userDrawn="1">
          <p15:clr>
            <a:srgbClr val="A4A3A4"/>
          </p15:clr>
        </p15:guide>
        <p15:guide id="8" orient="horz" pos="2415" userDrawn="1">
          <p15:clr>
            <a:srgbClr val="A4A3A4"/>
          </p15:clr>
        </p15:guide>
        <p15:guide id="9" pos="1511" userDrawn="1">
          <p15:clr>
            <a:srgbClr val="A4A3A4"/>
          </p15:clr>
        </p15:guide>
        <p15:guide id="10" orient="horz" pos="918" userDrawn="1">
          <p15:clr>
            <a:srgbClr val="A4A3A4"/>
          </p15:clr>
        </p15:guide>
        <p15:guide id="11" pos="3733" userDrawn="1">
          <p15:clr>
            <a:srgbClr val="A4A3A4"/>
          </p15:clr>
        </p15:guide>
        <p15:guide id="12" pos="115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234B"/>
    <a:srgbClr val="EDEBEE"/>
    <a:srgbClr val="7391FF"/>
    <a:srgbClr val="53585F"/>
    <a:srgbClr val="C8D7FF"/>
    <a:srgbClr val="19326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7"/>
    <p:restoredTop sz="94694"/>
  </p:normalViewPr>
  <p:slideViewPr>
    <p:cSldViewPr snapToObjects="1" showGuides="1">
      <p:cViewPr varScale="1">
        <p:scale>
          <a:sx n="63" d="100"/>
          <a:sy n="63" d="100"/>
        </p:scale>
        <p:origin x="130" y="82"/>
      </p:cViewPr>
      <p:guideLst>
        <p:guide pos="966"/>
        <p:guide pos="13123"/>
        <p:guide orient="horz" pos="7813"/>
        <p:guide pos="12533"/>
        <p:guide orient="horz" pos="1871"/>
        <p:guide orient="horz" pos="2415"/>
        <p:guide pos="1511"/>
        <p:guide orient="horz" pos="918"/>
        <p:guide pos="3733"/>
        <p:guide pos="1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DE991-7A49-904E-BA36-3E5C721CA6C9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8343-E445-374C-BDF8-84DEE5560B8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38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5"/>
            <a:ext cx="1828681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5"/>
            <a:ext cx="1828681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77" indent="0" algn="ctr">
              <a:buNone/>
              <a:defRPr sz="4000"/>
            </a:lvl2pPr>
            <a:lvl3pPr marL="1828756" indent="0" algn="ctr">
              <a:buNone/>
              <a:defRPr sz="3600"/>
            </a:lvl3pPr>
            <a:lvl4pPr marL="2743133" indent="0" algn="ctr">
              <a:buNone/>
              <a:defRPr sz="3200"/>
            </a:lvl4pPr>
            <a:lvl5pPr marL="3657507" indent="0" algn="ctr">
              <a:buNone/>
              <a:defRPr sz="3200"/>
            </a:lvl5pPr>
            <a:lvl6pPr marL="4571886" indent="0" algn="ctr">
              <a:buNone/>
              <a:defRPr sz="3200"/>
            </a:lvl6pPr>
            <a:lvl7pPr marL="5486263" indent="0" algn="ctr">
              <a:buNone/>
              <a:defRPr sz="3200"/>
            </a:lvl7pPr>
            <a:lvl8pPr marL="6400640" indent="0" algn="ctr">
              <a:buNone/>
              <a:defRPr sz="3200"/>
            </a:lvl8pPr>
            <a:lvl9pPr marL="7315017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652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8" y="730255"/>
            <a:ext cx="5257458" cy="116236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5" y="730255"/>
            <a:ext cx="15467593" cy="116236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47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496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3" y="3419481"/>
            <a:ext cx="21029831" cy="5705475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3" y="9178928"/>
            <a:ext cx="21029831" cy="300037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77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13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5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88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2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64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0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81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1"/>
            <a:ext cx="10362526" cy="87026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54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9" y="3362325"/>
            <a:ext cx="1031490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9" y="5010153"/>
            <a:ext cx="10314902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601" y="3362325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77" indent="0">
              <a:buNone/>
              <a:defRPr sz="4000" b="1"/>
            </a:lvl2pPr>
            <a:lvl3pPr marL="1828756" indent="0">
              <a:buNone/>
              <a:defRPr sz="3600" b="1"/>
            </a:lvl3pPr>
            <a:lvl4pPr marL="2743133" indent="0">
              <a:buNone/>
              <a:defRPr sz="3200" b="1"/>
            </a:lvl4pPr>
            <a:lvl5pPr marL="3657507" indent="0">
              <a:buNone/>
              <a:defRPr sz="3200" b="1"/>
            </a:lvl5pPr>
            <a:lvl6pPr marL="4571886" indent="0">
              <a:buNone/>
              <a:defRPr sz="3200" b="1"/>
            </a:lvl6pPr>
            <a:lvl7pPr marL="5486263" indent="0">
              <a:buNone/>
              <a:defRPr sz="3200" b="1"/>
            </a:lvl7pPr>
            <a:lvl8pPr marL="6400640" indent="0">
              <a:buNone/>
              <a:defRPr sz="3200" b="1"/>
            </a:lvl8pPr>
            <a:lvl9pPr marL="7315017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601" y="5010153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55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1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461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5"/>
            <a:ext cx="12343597" cy="974725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702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914400"/>
            <a:ext cx="786396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5"/>
            <a:ext cx="12343597" cy="974725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77" indent="0">
              <a:buNone/>
              <a:defRPr sz="5600"/>
            </a:lvl2pPr>
            <a:lvl3pPr marL="1828756" indent="0">
              <a:buNone/>
              <a:defRPr sz="4800"/>
            </a:lvl3pPr>
            <a:lvl4pPr marL="2743133" indent="0">
              <a:buNone/>
              <a:defRPr sz="4000"/>
            </a:lvl4pPr>
            <a:lvl5pPr marL="3657507" indent="0">
              <a:buNone/>
              <a:defRPr sz="4000"/>
            </a:lvl5pPr>
            <a:lvl6pPr marL="4571886" indent="0">
              <a:buNone/>
              <a:defRPr sz="4000"/>
            </a:lvl6pPr>
            <a:lvl7pPr marL="5486263" indent="0">
              <a:buNone/>
              <a:defRPr sz="4000"/>
            </a:lvl7pPr>
            <a:lvl8pPr marL="6400640" indent="0">
              <a:buNone/>
              <a:defRPr sz="4000"/>
            </a:lvl8pPr>
            <a:lvl9pPr marL="7315017" indent="0">
              <a:buNone/>
              <a:defRPr sz="4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7" y="4114801"/>
            <a:ext cx="786396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77" indent="0">
              <a:buNone/>
              <a:defRPr sz="2800"/>
            </a:lvl2pPr>
            <a:lvl3pPr marL="1828756" indent="0">
              <a:buNone/>
              <a:defRPr sz="2400"/>
            </a:lvl3pPr>
            <a:lvl4pPr marL="2743133" indent="0">
              <a:buNone/>
              <a:defRPr sz="2000"/>
            </a:lvl4pPr>
            <a:lvl5pPr marL="3657507" indent="0">
              <a:buNone/>
              <a:defRPr sz="2000"/>
            </a:lvl5pPr>
            <a:lvl6pPr marL="4571886" indent="0">
              <a:buNone/>
              <a:defRPr sz="2000"/>
            </a:lvl6pPr>
            <a:lvl7pPr marL="5486263" indent="0">
              <a:buNone/>
              <a:defRPr sz="2000"/>
            </a:lvl7pPr>
            <a:lvl8pPr marL="6400640" indent="0">
              <a:buNone/>
              <a:defRPr sz="2000"/>
            </a:lvl8pPr>
            <a:lvl9pPr marL="7315017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85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F041-D29B-8C4F-81D4-F6B9816EE8A8}" type="datetimeFigureOut">
              <a:rPr kumimoji="1" lang="ko-Kore-KR" altLang="en-US" smtClean="0"/>
              <a:t>08/04/2021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D0AE-CE45-9045-B968-3AEE8CF2C4B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97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56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7" indent="-457187" algn="l" defTabSz="1828756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6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94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320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69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3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7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7" algn="l" defTabSz="182875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6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19">
            <a:extLst>
              <a:ext uri="{FF2B5EF4-FFF2-40B4-BE49-F238E27FC236}">
                <a16:creationId xmlns:a16="http://schemas.microsoft.com/office/drawing/2014/main" id="{D1DA626E-FE1D-3748-8C05-FF0A3F27A833}"/>
              </a:ext>
            </a:extLst>
          </p:cNvPr>
          <p:cNvSpPr/>
          <p:nvPr/>
        </p:nvSpPr>
        <p:spPr>
          <a:xfrm>
            <a:off x="2413000" y="3689648"/>
            <a:ext cx="17526000" cy="1872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algn="r">
              <a:defRPr sz="7500" spc="-75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Chapter </a:t>
            </a:r>
            <a:r>
              <a:rPr 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05.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데이터베이스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  <a:p>
            <a:pPr algn="r">
              <a:defRPr sz="4000" spc="-3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01.</a:t>
            </a:r>
            <a:r>
              <a:rPr b="1" dirty="0">
                <a:solidFill>
                  <a:srgbClr val="ED234B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 </a:t>
            </a:r>
            <a:r>
              <a:rPr lang="ko-KR" altLang="en-US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데이터베이스 소개</a:t>
            </a:r>
            <a:endParaRPr b="1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C1876509-6B89-0241-B5AC-8FBEDEDE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51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SQL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lang="en-US"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데이터베이스 소개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10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14" name="Shape 133">
            <a:extLst>
              <a:ext uri="{FF2B5EF4-FFF2-40B4-BE49-F238E27FC236}">
                <a16:creationId xmlns:a16="http://schemas.microsoft.com/office/drawing/2014/main" id="{EFB34B6A-E30C-458B-B911-0DD9884B787A}"/>
              </a:ext>
            </a:extLst>
          </p:cNvPr>
          <p:cNvSpPr/>
          <p:nvPr/>
        </p:nvSpPr>
        <p:spPr>
          <a:xfrm>
            <a:off x="2398118" y="3761656"/>
            <a:ext cx="17281920" cy="34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Structured Query Language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 </a:t>
            </a:r>
            <a:r>
              <a:rPr lang="ko-KR" altLang="en-US" dirty="0"/>
              <a:t>데이터베이스를 관리하기 위해 사용되는 </a:t>
            </a:r>
            <a:r>
              <a:rPr lang="ko-KR" altLang="en-US" dirty="0">
                <a:solidFill>
                  <a:schemeClr val="accent1"/>
                </a:solidFill>
              </a:rPr>
              <a:t>언어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3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SQL</a:t>
            </a:r>
            <a:r>
              <a:rPr lang="en-US" altLang="ko-KR" b="1" dirty="0"/>
              <a:t> </a:t>
            </a:r>
            <a:r>
              <a:rPr lang="ko-KR" altLang="en-US" b="1" dirty="0"/>
              <a:t>종류</a:t>
            </a:r>
            <a:endParaRPr lang="en-US"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데이터베이스 소개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11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02C96AF9-FD91-4CD5-B095-D7CD65EB9793}"/>
              </a:ext>
            </a:extLst>
          </p:cNvPr>
          <p:cNvSpPr/>
          <p:nvPr/>
        </p:nvSpPr>
        <p:spPr>
          <a:xfrm>
            <a:off x="2418621" y="3977680"/>
            <a:ext cx="12472144" cy="5835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b="1" dirty="0">
                <a:solidFill>
                  <a:schemeClr val="accent2"/>
                </a:solidFill>
              </a:rPr>
              <a:t>DDL</a:t>
            </a:r>
            <a:r>
              <a:rPr lang="en-US" altLang="ko-KR" dirty="0"/>
              <a:t>(Data Definition Language)	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500" dirty="0">
                <a:solidFill>
                  <a:srgbClr val="53585F"/>
                </a:solidFill>
              </a:rPr>
              <a:t>      </a:t>
            </a:r>
            <a:r>
              <a:rPr lang="ko-KR" altLang="en-US" sz="4000" dirty="0">
                <a:solidFill>
                  <a:srgbClr val="53585F"/>
                </a:solidFill>
              </a:rPr>
              <a:t>데이터 정의 언어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b="1" dirty="0">
                <a:solidFill>
                  <a:schemeClr val="accent5"/>
                </a:solidFill>
              </a:rPr>
              <a:t>DML</a:t>
            </a:r>
            <a:r>
              <a:rPr lang="en-US" altLang="ko-KR" dirty="0"/>
              <a:t>(Data Manipulation Language)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      </a:t>
            </a:r>
            <a:r>
              <a:rPr lang="ko-KR" altLang="en-US" sz="4000" dirty="0"/>
              <a:t>데이터 조작 언어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정리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데이터베이스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8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데이터베이스 개념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데이터베이스 구성요소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DBMS(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 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12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4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5955134" y="5273560"/>
            <a:ext cx="12472144" cy="3168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ctr"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7200" b="1" dirty="0">
                <a:solidFill>
                  <a:schemeClr val="bg1">
                    <a:lumMod val="95000"/>
                  </a:schemeClr>
                </a:solidFill>
              </a:rPr>
              <a:t>성공은 먼저 </a:t>
            </a:r>
            <a:r>
              <a:rPr lang="ko-KR" altLang="en-US" sz="7200" b="1" dirty="0">
                <a:solidFill>
                  <a:schemeClr val="accent4"/>
                </a:solidFill>
              </a:rPr>
              <a:t>마음</a:t>
            </a:r>
            <a:r>
              <a:rPr lang="ko-KR" altLang="en-US" sz="7200" b="1" dirty="0">
                <a:solidFill>
                  <a:schemeClr val="bg1">
                    <a:lumMod val="95000"/>
                  </a:schemeClr>
                </a:solidFill>
              </a:rPr>
              <a:t>속에서</a:t>
            </a:r>
            <a:r>
              <a:rPr lang="ko-KR" altLang="en-US" sz="7200" b="1" dirty="0">
                <a:solidFill>
                  <a:schemeClr val="accent4"/>
                </a:solidFill>
              </a:rPr>
              <a:t> </a:t>
            </a:r>
            <a:r>
              <a:rPr lang="ko-KR" altLang="en-US" sz="7200" b="1" dirty="0">
                <a:solidFill>
                  <a:schemeClr val="bg1">
                    <a:lumMod val="95000"/>
                  </a:schemeClr>
                </a:solidFill>
              </a:rPr>
              <a:t>이루어진다</a:t>
            </a:r>
            <a:endParaRPr lang="en-US" altLang="ko-KR" sz="7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2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9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데이터베이스 챕터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데이터베이스 소개</a:t>
            </a:r>
            <a:endParaRPr dirty="0"/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5337704" cy="465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데이터베이스 소개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SQLite </a:t>
            </a:r>
            <a:r>
              <a:rPr lang="ko-KR" altLang="en-US" dirty="0"/>
              <a:t>사용방법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DDL (CREATE, ALTER, DROP)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DML (INSERT, SELECT, UPDATE, DELETE)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3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491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학습 순서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데이터베이스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833664"/>
            <a:ext cx="12472144" cy="589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데이터베이스 개념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데이터베이스 구성요소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DBMS(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System)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SQL 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4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75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데이터베이스 개념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데이터베이스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7281920" cy="207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데이터베이스란</a:t>
            </a:r>
            <a:r>
              <a:rPr lang="en-US" altLang="ko-KR" dirty="0"/>
              <a:t>?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     </a:t>
            </a:r>
            <a:r>
              <a:rPr lang="ko-KR" altLang="en-US" sz="4000" dirty="0">
                <a:solidFill>
                  <a:schemeClr val="accent1"/>
                </a:solidFill>
              </a:rPr>
              <a:t>구조화된 데이터의 집합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5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7" name="그림 6" descr="텍스트, 표지판, 거리, 클립아트이(가) 표시된 사진&#10;&#10;자동 생성된 설명">
            <a:extLst>
              <a:ext uri="{FF2B5EF4-FFF2-40B4-BE49-F238E27FC236}">
                <a16:creationId xmlns:a16="http://schemas.microsoft.com/office/drawing/2014/main" id="{2126030A-B827-4895-8520-4C3B00A4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258" y="4142566"/>
            <a:ext cx="1854200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hape 199">
            <a:extLst>
              <a:ext uri="{FF2B5EF4-FFF2-40B4-BE49-F238E27FC236}">
                <a16:creationId xmlns:a16="http://schemas.microsoft.com/office/drawing/2014/main" id="{A37C0C89-87A5-40DF-A666-5BF203317D30}"/>
              </a:ext>
            </a:extLst>
          </p:cNvPr>
          <p:cNvSpPr/>
          <p:nvPr/>
        </p:nvSpPr>
        <p:spPr>
          <a:xfrm>
            <a:off x="3179220" y="7587305"/>
            <a:ext cx="3971426" cy="3951215"/>
          </a:xfrm>
          <a:prstGeom prst="ellipse">
            <a:avLst/>
          </a:prstGeom>
          <a:solidFill>
            <a:srgbClr val="C8D7FF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8FE800E8-19A6-46A7-901F-4A34DFBD9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334" y="8523409"/>
            <a:ext cx="1618159" cy="227193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E34E8C-8C6D-434E-B8C5-42CA021A3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022" y="9450288"/>
            <a:ext cx="825448" cy="1085725"/>
          </a:xfrm>
          <a:prstGeom prst="rect">
            <a:avLst/>
          </a:prstGeom>
        </p:spPr>
      </p:pic>
      <p:sp>
        <p:nvSpPr>
          <p:cNvPr id="11" name="Shape 133">
            <a:extLst>
              <a:ext uri="{FF2B5EF4-FFF2-40B4-BE49-F238E27FC236}">
                <a16:creationId xmlns:a16="http://schemas.microsoft.com/office/drawing/2014/main" id="{24E6AEB1-C647-486B-BCA5-DE8393ED48C1}"/>
              </a:ext>
            </a:extLst>
          </p:cNvPr>
          <p:cNvSpPr/>
          <p:nvPr/>
        </p:nvSpPr>
        <p:spPr>
          <a:xfrm>
            <a:off x="9814942" y="7025207"/>
            <a:ext cx="10009112" cy="4660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삽입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조회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수정</a:t>
            </a:r>
            <a:endParaRPr lang="en-US" altLang="ko-KR" dirty="0"/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데이터 삭제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15FAEC-C2B1-4225-B9EE-FEB4B0207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97296" y="3760703"/>
            <a:ext cx="6418220" cy="275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EEC993-B259-41FC-B31E-C80B03E09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5094" y="6883439"/>
            <a:ext cx="8309968" cy="795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89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0014E-6 -1.66667E-6 L -0.38355 0.325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1" y="1627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데이터베이스 구성요소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데이터베이스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800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chemeClr val="accent5"/>
                </a:solidFill>
              </a:rPr>
              <a:t>데이터베이스</a:t>
            </a:r>
            <a:r>
              <a:rPr lang="en-US" altLang="ko-KR" dirty="0"/>
              <a:t>(database)	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</a:t>
            </a:r>
            <a:r>
              <a:rPr lang="ko-KR" altLang="en-US" sz="4000" dirty="0"/>
              <a:t>테이블</a:t>
            </a:r>
            <a:r>
              <a:rPr lang="en-US" altLang="ko-KR" sz="4000" dirty="0"/>
              <a:t>(table)</a:t>
            </a:r>
            <a:r>
              <a:rPr lang="ko-KR" altLang="en-US" sz="4000" dirty="0"/>
              <a:t>의 집합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chemeClr val="accent6"/>
                </a:solidFill>
              </a:rPr>
              <a:t>테이블</a:t>
            </a:r>
            <a:r>
              <a:rPr lang="en-US" altLang="ko-KR" dirty="0"/>
              <a:t>(table)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     </a:t>
            </a:r>
            <a:r>
              <a:rPr lang="ko-KR" altLang="en-US" sz="4000" dirty="0"/>
              <a:t>행</a:t>
            </a:r>
            <a:r>
              <a:rPr lang="en-US" altLang="ko-KR" sz="4000" dirty="0"/>
              <a:t>(row)</a:t>
            </a:r>
            <a:r>
              <a:rPr lang="ko-KR" altLang="en-US" sz="4000" dirty="0"/>
              <a:t>의 집합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6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D3D3C-A224-428E-9810-86E8D800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890" y="1402362"/>
            <a:ext cx="6418220" cy="275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B8B0FC-A30E-4A83-A5B8-6EDAED2B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339" y="3005389"/>
            <a:ext cx="6418220" cy="275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61582C-65B5-4E30-A3AA-2CFDACEE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636" y="4601824"/>
            <a:ext cx="6418220" cy="275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7D6A02-5553-4475-91BA-67A49C82F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448" y="9065738"/>
            <a:ext cx="6418220" cy="275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4D0E6E-058B-4408-B77B-106C98DB82BB}"/>
              </a:ext>
            </a:extLst>
          </p:cNvPr>
          <p:cNvSpPr/>
          <p:nvPr/>
        </p:nvSpPr>
        <p:spPr>
          <a:xfrm>
            <a:off x="10607030" y="1097360"/>
            <a:ext cx="9641874" cy="6624736"/>
          </a:xfrm>
          <a:prstGeom prst="roundRect">
            <a:avLst>
              <a:gd name="adj" fmla="val 7502"/>
            </a:avLst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497F1B6-07E8-4E36-9BF0-36A8E5062EA9}"/>
              </a:ext>
            </a:extLst>
          </p:cNvPr>
          <p:cNvSpPr/>
          <p:nvPr/>
        </p:nvSpPr>
        <p:spPr>
          <a:xfrm>
            <a:off x="11831166" y="8717281"/>
            <a:ext cx="7056784" cy="3492444"/>
          </a:xfrm>
          <a:prstGeom prst="roundRect">
            <a:avLst>
              <a:gd name="adj" fmla="val 7502"/>
            </a:avLst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b="1" dirty="0"/>
              <a:t>데이터베이스 구성요소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데이터베이스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7997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chemeClr val="accent2"/>
                </a:solidFill>
              </a:rPr>
              <a:t>행</a:t>
            </a:r>
            <a:r>
              <a:rPr lang="en-US" altLang="ko-KR" dirty="0"/>
              <a:t>(row)	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dirty="0"/>
              <a:t>     </a:t>
            </a:r>
            <a:r>
              <a:rPr lang="ko-KR" altLang="en-US" dirty="0"/>
              <a:t>한 단위의 데이터 기록</a:t>
            </a:r>
            <a:r>
              <a:rPr lang="en-US" altLang="ko-KR" dirty="0"/>
              <a:t>(record)</a:t>
            </a: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endParaRPr lang="en-US" altLang="ko-KR" sz="4000" dirty="0">
              <a:solidFill>
                <a:schemeClr val="accent1"/>
              </a:solidFill>
            </a:endParaRPr>
          </a:p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b="1" dirty="0">
                <a:solidFill>
                  <a:srgbClr val="7030A0"/>
                </a:solidFill>
              </a:rPr>
              <a:t>열</a:t>
            </a:r>
            <a:r>
              <a:rPr lang="en-US" altLang="ko-KR" dirty="0"/>
              <a:t>(column)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dirty="0"/>
              <a:t>     </a:t>
            </a:r>
            <a:r>
              <a:rPr lang="ko-KR" altLang="en-US" sz="4000" dirty="0"/>
              <a:t>데이터의 항목</a:t>
            </a:r>
            <a:r>
              <a:rPr lang="en-US" altLang="ko-KR" sz="4000"/>
              <a:t>(field)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7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D3D3C-A224-428E-9810-86E8D8007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158" y="3290837"/>
            <a:ext cx="8124129" cy="3492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7D6A02-5553-4475-91BA-67A49C82F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448" y="9065738"/>
            <a:ext cx="6418220" cy="2759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F4D0E6E-058B-4408-B77B-106C98DB82BB}"/>
              </a:ext>
            </a:extLst>
          </p:cNvPr>
          <p:cNvSpPr/>
          <p:nvPr/>
        </p:nvSpPr>
        <p:spPr>
          <a:xfrm>
            <a:off x="12414610" y="4481736"/>
            <a:ext cx="7337436" cy="648072"/>
          </a:xfrm>
          <a:prstGeom prst="roundRect">
            <a:avLst>
              <a:gd name="adj" fmla="val 7502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497F1B6-07E8-4E36-9BF0-36A8E5062EA9}"/>
              </a:ext>
            </a:extLst>
          </p:cNvPr>
          <p:cNvSpPr/>
          <p:nvPr/>
        </p:nvSpPr>
        <p:spPr>
          <a:xfrm>
            <a:off x="12695262" y="9522296"/>
            <a:ext cx="1584176" cy="575985"/>
          </a:xfrm>
          <a:prstGeom prst="roundRect">
            <a:avLst>
              <a:gd name="adj" fmla="val 7502"/>
            </a:avLst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DBMS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데이터베이스 소개</a:t>
            </a:r>
          </a:p>
        </p:txBody>
      </p:sp>
      <p:sp>
        <p:nvSpPr>
          <p:cNvPr id="18" name="Shape 133">
            <a:extLst>
              <a:ext uri="{FF2B5EF4-FFF2-40B4-BE49-F238E27FC236}">
                <a16:creationId xmlns:a16="http://schemas.microsoft.com/office/drawing/2014/main" id="{188067C6-55AA-074B-AF8B-D6E8FBB34B38}"/>
              </a:ext>
            </a:extLst>
          </p:cNvPr>
          <p:cNvSpPr/>
          <p:nvPr/>
        </p:nvSpPr>
        <p:spPr>
          <a:xfrm>
            <a:off x="2398118" y="3761656"/>
            <a:ext cx="12472144" cy="2079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marL="685800" indent="-685800" defTabSz="457200">
              <a:lnSpc>
                <a:spcPct val="150000"/>
              </a:lnSpc>
              <a:spcAft>
                <a:spcPts val="1500"/>
              </a:spcAft>
              <a:buFont typeface="Wingdings" panose="05000000000000000000" pitchFamily="2" charset="2"/>
              <a:buChar char="§"/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500" b="1" dirty="0">
                <a:solidFill>
                  <a:schemeClr val="accent2"/>
                </a:solidFill>
              </a:rPr>
              <a:t>DBMS (Database Management System)</a:t>
            </a:r>
          </a:p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000" dirty="0">
                <a:solidFill>
                  <a:schemeClr val="accent1"/>
                </a:solidFill>
              </a:rPr>
              <a:t>      </a:t>
            </a:r>
            <a:r>
              <a:rPr lang="ko-KR" altLang="en-US" sz="4000" dirty="0"/>
              <a:t>데이터베이스를 관리해주는 시스템</a:t>
            </a:r>
            <a:endParaRPr lang="en-US" altLang="ko-KR" sz="4000" dirty="0"/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8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1026" name="Picture 2" descr="MySQL 이모저모">
            <a:extLst>
              <a:ext uri="{FF2B5EF4-FFF2-40B4-BE49-F238E27FC236}">
                <a16:creationId xmlns:a16="http://schemas.microsoft.com/office/drawing/2014/main" id="{75997B13-F345-4FC8-9495-E366CE410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61" y="7218040"/>
            <a:ext cx="6111329" cy="40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cle] 오라클 세션 확인 및 세션 킬(kill) 하는 방법">
            <a:extLst>
              <a:ext uri="{FF2B5EF4-FFF2-40B4-BE49-F238E27FC236}">
                <a16:creationId xmlns:a16="http://schemas.microsoft.com/office/drawing/2014/main" id="{8540D139-5EAE-45FA-BA43-245265DB7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966" y="7006330"/>
            <a:ext cx="432048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B127DB0-678A-408D-8058-44F371E1A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74" y="7006330"/>
            <a:ext cx="3761656" cy="37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0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224">
            <a:extLst>
              <a:ext uri="{FF2B5EF4-FFF2-40B4-BE49-F238E27FC236}">
                <a16:creationId xmlns:a16="http://schemas.microsoft.com/office/drawing/2014/main" id="{124D95E6-24DC-4F4A-AA67-58EE05ADA79E}"/>
              </a:ext>
            </a:extLst>
          </p:cNvPr>
          <p:cNvSpPr/>
          <p:nvPr/>
        </p:nvSpPr>
        <p:spPr>
          <a:xfrm>
            <a:off x="1524000" y="1460302"/>
            <a:ext cx="4445000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" tIns="12700" rIns="12700" bIns="12700" anchor="t">
            <a:spAutoFit/>
          </a:bodyPr>
          <a:lstStyle/>
          <a:p>
            <a:pPr algn="l">
              <a:spcBef>
                <a:spcPts val="1000"/>
              </a:spcBef>
              <a:defRPr sz="3000" spc="-59"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b="1" dirty="0"/>
              <a:t>DBMS</a:t>
            </a:r>
            <a:endParaRPr b="1" dirty="0"/>
          </a:p>
        </p:txBody>
      </p:sp>
      <p:sp>
        <p:nvSpPr>
          <p:cNvPr id="44" name="Shape 222">
            <a:extLst>
              <a:ext uri="{FF2B5EF4-FFF2-40B4-BE49-F238E27FC236}">
                <a16:creationId xmlns:a16="http://schemas.microsoft.com/office/drawing/2014/main" id="{55FA58F7-04A7-C74F-A96D-597BB62842FD}"/>
              </a:ext>
            </a:extLst>
          </p:cNvPr>
          <p:cNvSpPr/>
          <p:nvPr/>
        </p:nvSpPr>
        <p:spPr>
          <a:xfrm>
            <a:off x="20828000" y="1408036"/>
            <a:ext cx="254000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180000" lvl="1">
              <a:lnSpc>
                <a:spcPct val="90000"/>
              </a:lnSpc>
              <a:defRPr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en-US" altLang="ko-KR" sz="5000" b="1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01</a:t>
            </a:r>
            <a:r>
              <a:rPr sz="3200" b="1" dirty="0">
                <a:solidFill>
                  <a:srgbClr val="000000"/>
                </a:solidFill>
                <a:latin typeface="SpoqaHanSans-Bold" panose="020B0500000000000000" pitchFamily="34" charset="-128"/>
                <a:ea typeface="SpoqaHanSans-Bold" panose="020B0500000000000000" pitchFamily="34" charset="-128"/>
              </a:rPr>
              <a:t>.</a:t>
            </a:r>
          </a:p>
        </p:txBody>
      </p:sp>
      <p:sp>
        <p:nvSpPr>
          <p:cNvPr id="45" name="Shape 223">
            <a:extLst>
              <a:ext uri="{FF2B5EF4-FFF2-40B4-BE49-F238E27FC236}">
                <a16:creationId xmlns:a16="http://schemas.microsoft.com/office/drawing/2014/main" id="{FE616C25-E73E-F341-9D51-344FC6D033B9}"/>
              </a:ext>
            </a:extLst>
          </p:cNvPr>
          <p:cNvSpPr/>
          <p:nvPr/>
        </p:nvSpPr>
        <p:spPr>
          <a:xfrm>
            <a:off x="20828000" y="2200124"/>
            <a:ext cx="2540000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/>
          <a:p>
            <a:pPr marL="180000" lvl="1" algn="l">
              <a:spcAft>
                <a:spcPts val="500"/>
              </a:spcAft>
              <a:defRPr sz="2000" spc="-19">
                <a:solidFill>
                  <a:srgbClr val="FFFFFF"/>
                </a:solidFill>
                <a:latin typeface="SpoqaHanSans-Bold"/>
                <a:ea typeface="SpoqaHanSans-Bold"/>
                <a:cs typeface="SpoqaHanSans-Bold"/>
                <a:sym typeface="SpoqaHanSans-Bold"/>
              </a:defRPr>
            </a:pPr>
            <a:r>
              <a:rPr lang="ko-KR" altLang="en-US" dirty="0"/>
              <a:t>데이터베이스 소개</a:t>
            </a:r>
          </a:p>
        </p:txBody>
      </p:sp>
      <p:sp>
        <p:nvSpPr>
          <p:cNvPr id="16" name="슬라이드 번호 개체 틀 4">
            <a:extLst>
              <a:ext uri="{FF2B5EF4-FFF2-40B4-BE49-F238E27FC236}">
                <a16:creationId xmlns:a16="http://schemas.microsoft.com/office/drawing/2014/main" id="{42A8CB26-A4D2-3545-9C06-AD8DE990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184" y="12996000"/>
            <a:ext cx="5486043" cy="720000"/>
          </a:xfrm>
        </p:spPr>
        <p:txBody>
          <a:bodyPr/>
          <a:lstStyle/>
          <a:p>
            <a:pPr algn="ctr"/>
            <a:fld id="{95E7D0AE-CE45-9045-B968-3AEE8CF2C4BF}" type="slidenum">
              <a:rPr kumimoji="1" lang="ko-Kore-KR" altLang="en-US" sz="1500" smtClean="0">
                <a:latin typeface="SpoqaHanSans-Light" panose="020B0300000000000000" pitchFamily="34" charset="-128"/>
                <a:ea typeface="SpoqaHanSans-Light" panose="020B0300000000000000" pitchFamily="34" charset="-128"/>
              </a:rPr>
              <a:pPr algn="ctr"/>
              <a:t>9</a:t>
            </a:fld>
            <a:endParaRPr kumimoji="1" lang="ko-Kore-KR" altLang="en-US" sz="1500" dirty="0">
              <a:latin typeface="SpoqaHanSans-Light" panose="020B0300000000000000" pitchFamily="34" charset="-128"/>
              <a:ea typeface="SpoqaHanSans-Light" panose="020B0300000000000000" pitchFamily="34" charset="-128"/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B127DB0-678A-408D-8058-44F371E1A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210" y="6312171"/>
            <a:ext cx="3761656" cy="376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33">
            <a:extLst>
              <a:ext uri="{FF2B5EF4-FFF2-40B4-BE49-F238E27FC236}">
                <a16:creationId xmlns:a16="http://schemas.microsoft.com/office/drawing/2014/main" id="{75F778B9-921F-4C78-9BB6-FE6D7B9DDA44}"/>
              </a:ext>
            </a:extLst>
          </p:cNvPr>
          <p:cNvSpPr/>
          <p:nvPr/>
        </p:nvSpPr>
        <p:spPr>
          <a:xfrm>
            <a:off x="16349867" y="4785222"/>
            <a:ext cx="1656184" cy="10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b="1" dirty="0"/>
              <a:t>서버</a:t>
            </a:r>
            <a:endParaRPr lang="en-US" altLang="ko-KR" sz="4800" b="1" dirty="0"/>
          </a:p>
        </p:txBody>
      </p:sp>
      <p:pic>
        <p:nvPicPr>
          <p:cNvPr id="12" name="pasted-image.pdf">
            <a:extLst>
              <a:ext uri="{FF2B5EF4-FFF2-40B4-BE49-F238E27FC236}">
                <a16:creationId xmlns:a16="http://schemas.microsoft.com/office/drawing/2014/main" id="{09D676F6-02BC-4E6C-96A4-5A8BB684F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823" y="6774455"/>
            <a:ext cx="4863564" cy="283708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3" name="Shape 133">
            <a:extLst>
              <a:ext uri="{FF2B5EF4-FFF2-40B4-BE49-F238E27FC236}">
                <a16:creationId xmlns:a16="http://schemas.microsoft.com/office/drawing/2014/main" id="{A01BC999-325D-4A3B-8B77-FD50EABC71B1}"/>
              </a:ext>
            </a:extLst>
          </p:cNvPr>
          <p:cNvSpPr/>
          <p:nvPr/>
        </p:nvSpPr>
        <p:spPr>
          <a:xfrm>
            <a:off x="5292429" y="4785222"/>
            <a:ext cx="3168352" cy="10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b="1" dirty="0"/>
              <a:t>클라이언트</a:t>
            </a:r>
            <a:endParaRPr lang="en-US" altLang="ko-KR" sz="4800" b="1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AD15EF8-C01E-404C-A527-8A4CCA512D33}"/>
              </a:ext>
            </a:extLst>
          </p:cNvPr>
          <p:cNvCxnSpPr/>
          <p:nvPr/>
        </p:nvCxnSpPr>
        <p:spPr>
          <a:xfrm>
            <a:off x="10246990" y="7074024"/>
            <a:ext cx="4032448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36BB77-3104-4D83-995A-7C64298A256D}"/>
              </a:ext>
            </a:extLst>
          </p:cNvPr>
          <p:cNvCxnSpPr>
            <a:cxnSpLocks/>
          </p:cNvCxnSpPr>
          <p:nvPr/>
        </p:nvCxnSpPr>
        <p:spPr>
          <a:xfrm flipH="1">
            <a:off x="10246990" y="8658200"/>
            <a:ext cx="396044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133">
            <a:extLst>
              <a:ext uri="{FF2B5EF4-FFF2-40B4-BE49-F238E27FC236}">
                <a16:creationId xmlns:a16="http://schemas.microsoft.com/office/drawing/2014/main" id="{7D96C949-7742-4A7F-AFAD-B3FFBCA33A23}"/>
              </a:ext>
            </a:extLst>
          </p:cNvPr>
          <p:cNvSpPr/>
          <p:nvPr/>
        </p:nvSpPr>
        <p:spPr>
          <a:xfrm>
            <a:off x="11669148" y="5844838"/>
            <a:ext cx="1188132" cy="10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en-US" altLang="ko-KR" sz="4800" b="1" dirty="0"/>
              <a:t>SQL</a:t>
            </a:r>
          </a:p>
        </p:txBody>
      </p:sp>
      <p:sp>
        <p:nvSpPr>
          <p:cNvPr id="20" name="Shape 133">
            <a:extLst>
              <a:ext uri="{FF2B5EF4-FFF2-40B4-BE49-F238E27FC236}">
                <a16:creationId xmlns:a16="http://schemas.microsoft.com/office/drawing/2014/main" id="{73DDBC24-6795-4E93-A4FE-10E214F33F73}"/>
              </a:ext>
            </a:extLst>
          </p:cNvPr>
          <p:cNvSpPr/>
          <p:nvPr/>
        </p:nvSpPr>
        <p:spPr>
          <a:xfrm>
            <a:off x="11535901" y="8874224"/>
            <a:ext cx="1656184" cy="1013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700" tIns="12700" rIns="12700" bIns="12700" anchor="t">
            <a:spAutoFit/>
          </a:bodyPr>
          <a:lstStyle/>
          <a:p>
            <a:pPr defTabSz="457200">
              <a:lnSpc>
                <a:spcPct val="150000"/>
              </a:lnSpc>
              <a:spcAft>
                <a:spcPts val="1500"/>
              </a:spcAft>
              <a:defRPr sz="4500" spc="-45">
                <a:solidFill>
                  <a:srgbClr val="53585F"/>
                </a:solidFill>
                <a:latin typeface="SpoqaHanSans-Regular"/>
                <a:ea typeface="SpoqaHanSans-Regular"/>
                <a:cs typeface="SpoqaHanSans-Regular"/>
                <a:sym typeface="SpoqaHanSans-Regular"/>
              </a:defRPr>
            </a:pPr>
            <a:r>
              <a:rPr lang="ko-KR" altLang="en-US" sz="4800" b="1" dirty="0"/>
              <a:t>응답</a:t>
            </a:r>
            <a:endParaRPr lang="en-US" altLang="ko-KR" sz="4800" b="1" dirty="0"/>
          </a:p>
        </p:txBody>
      </p:sp>
    </p:spTree>
    <p:extLst>
      <p:ext uri="{BB962C8B-B14F-4D97-AF65-F5344CB8AC3E}">
        <p14:creationId xmlns:p14="http://schemas.microsoft.com/office/powerpoint/2010/main" val="3662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4338</TotalTime>
  <Words>241</Words>
  <Application>Microsoft Office PowerPoint</Application>
  <PresentationFormat>사용자 지정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SpoqaHanSans-Bold</vt:lpstr>
      <vt:lpstr>SpoqaHanSans-Light</vt:lpstr>
      <vt:lpstr>SpoqaHanSans-Regular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jh_lee@fastcampus.co.kr</dc:creator>
  <cp:lastModifiedBy>kwon kijun</cp:lastModifiedBy>
  <cp:revision>116</cp:revision>
  <dcterms:created xsi:type="dcterms:W3CDTF">2021-04-05T07:22:06Z</dcterms:created>
  <dcterms:modified xsi:type="dcterms:W3CDTF">2021-08-04T11:30:44Z</dcterms:modified>
</cp:coreProperties>
</file>