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257" r:id="rId2"/>
    <p:sldId id="291" r:id="rId3"/>
    <p:sldId id="332" r:id="rId4"/>
    <p:sldId id="333" r:id="rId5"/>
    <p:sldId id="334" r:id="rId6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34B"/>
    <a:srgbClr val="EDEBEE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7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08/09/2021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08/09/2021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08/09/2021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08/09/2021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08/09/2021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08/09/2021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08/09/2021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08/09/2021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08/09/2021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08/09/2021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08/09/2021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08/09/2021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08/09/2021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chemeClr val="bg1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solidFill>
                  <a:schemeClr val="bg1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06. </a:t>
            </a:r>
            <a:r>
              <a:rPr lang="ko-KR" altLang="en-US" b="1" dirty="0">
                <a:solidFill>
                  <a:schemeClr val="bg1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정규표현식</a:t>
            </a:r>
            <a:endParaRPr b="1" dirty="0">
              <a:solidFill>
                <a:schemeClr val="bg1"/>
              </a:solidFill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06.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정규표현식 실습문제</a:t>
            </a:r>
            <a:endParaRPr b="1" dirty="0">
              <a:solidFill>
                <a:schemeClr val="bg1"/>
              </a:solidFill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정규표현식 실습문제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06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정규표현식</a:t>
            </a:r>
            <a:endParaRPr lang="en-US" altLang="ko-KR" dirty="0"/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실습문제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686150" y="4049688"/>
            <a:ext cx="18938104" cy="5134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실습문제 </a:t>
            </a:r>
            <a:r>
              <a:rPr lang="en-US" altLang="ko-KR" sz="3200" dirty="0"/>
              <a:t>6.1.1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600" dirty="0"/>
              <a:t>민수는 날짜 형식을 검사하는 정규표현식을 만드는 업무를 받았다</a:t>
            </a:r>
            <a:r>
              <a:rPr lang="en-US" altLang="ko-KR" sz="3600" dirty="0"/>
              <a:t>. </a:t>
            </a:r>
            <a:r>
              <a:rPr lang="ko-KR" altLang="en-US" sz="3600" dirty="0"/>
              <a:t>업무내용은 다음과 같다</a:t>
            </a:r>
            <a:r>
              <a:rPr lang="en-US" altLang="ko-KR" sz="3600" dirty="0"/>
              <a:t>. Jason </a:t>
            </a:r>
            <a:r>
              <a:rPr lang="ko-KR" altLang="en-US" sz="3600" dirty="0"/>
              <a:t>팀장 </a:t>
            </a:r>
            <a:r>
              <a:rPr lang="en-US" altLang="ko-KR" sz="3600" dirty="0"/>
              <a:t>: "</a:t>
            </a:r>
            <a:r>
              <a:rPr lang="en-US" altLang="ko-KR" sz="3600" dirty="0">
                <a:solidFill>
                  <a:schemeClr val="accent1"/>
                </a:solidFill>
              </a:rPr>
              <a:t>YYYY/MM/DD </a:t>
            </a:r>
            <a:r>
              <a:rPr lang="ko-KR" altLang="en-US" sz="3600" dirty="0"/>
              <a:t>형식으로 표현된 날짜를 검사해 주셔요</a:t>
            </a:r>
            <a:r>
              <a:rPr lang="en-US" altLang="ko-KR" sz="3600" dirty="0"/>
              <a:t>. "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3600" dirty="0"/>
          </a:p>
          <a:p>
            <a:pPr marL="742950" indent="-742950" defTabSz="457200">
              <a:spcAft>
                <a:spcPts val="1500"/>
              </a:spcAft>
              <a:buAutoNum type="arabicPeriod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600" dirty="0"/>
              <a:t>연도는 </a:t>
            </a:r>
            <a:r>
              <a:rPr lang="en-US" altLang="ko-KR" sz="3600" dirty="0"/>
              <a:t>4</a:t>
            </a:r>
            <a:r>
              <a:rPr lang="ko-KR" altLang="en-US" sz="3600" dirty="0"/>
              <a:t>자리 숫자로 제한한다 </a:t>
            </a:r>
            <a:r>
              <a:rPr lang="en-US" altLang="ko-KR" sz="3600" dirty="0"/>
              <a:t>(1000~9999)</a:t>
            </a:r>
          </a:p>
          <a:p>
            <a:pPr marL="742950" indent="-742950" defTabSz="457200">
              <a:spcAft>
                <a:spcPts val="1500"/>
              </a:spcAft>
              <a:buAutoNum type="arabicPeriod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600" dirty="0"/>
              <a:t>월은 </a:t>
            </a:r>
            <a:r>
              <a:rPr lang="en-US" altLang="ko-KR" sz="3600" dirty="0"/>
              <a:t>1</a:t>
            </a:r>
            <a:r>
              <a:rPr lang="ko-KR" altLang="en-US" sz="3600" dirty="0"/>
              <a:t>월</a:t>
            </a:r>
            <a:r>
              <a:rPr lang="en-US" altLang="ko-KR" sz="3600" dirty="0"/>
              <a:t>~12</a:t>
            </a:r>
            <a:r>
              <a:rPr lang="ko-KR" altLang="en-US" sz="3600" dirty="0"/>
              <a:t>월</a:t>
            </a:r>
            <a:r>
              <a:rPr lang="en-US" altLang="ko-KR" sz="3600" dirty="0"/>
              <a:t>, </a:t>
            </a:r>
            <a:r>
              <a:rPr lang="ko-KR" altLang="en-US" sz="3600" dirty="0"/>
              <a:t>일은 </a:t>
            </a:r>
            <a:r>
              <a:rPr lang="en-US" altLang="ko-KR" sz="3600" dirty="0"/>
              <a:t>1</a:t>
            </a:r>
            <a:r>
              <a:rPr lang="ko-KR" altLang="en-US" sz="3600" dirty="0"/>
              <a:t>일</a:t>
            </a:r>
            <a:r>
              <a:rPr lang="en-US" altLang="ko-KR" sz="3600" dirty="0"/>
              <a:t>~31</a:t>
            </a:r>
            <a:r>
              <a:rPr lang="ko-KR" altLang="en-US" sz="3600" dirty="0"/>
              <a:t>일 까지 가능하다</a:t>
            </a:r>
            <a:endParaRPr lang="en-US" altLang="ko-KR" sz="3600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3228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정규표현식 실습문제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06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정규표현식</a:t>
            </a:r>
            <a:endParaRPr lang="en-US" altLang="ko-KR" dirty="0"/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실습문제</a:t>
            </a:r>
            <a:endParaRPr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FD33114E-2D5D-40BF-A7CE-0A04E6B15F34}"/>
              </a:ext>
            </a:extLst>
          </p:cNvPr>
          <p:cNvSpPr/>
          <p:nvPr/>
        </p:nvSpPr>
        <p:spPr>
          <a:xfrm>
            <a:off x="2671364" y="3880281"/>
            <a:ext cx="12472144" cy="8297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입력 데이터</a:t>
            </a:r>
            <a:endParaRPr lang="en-US" altLang="ko-KR" sz="3200" b="1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pt-BR" altLang="ko-KR" sz="3200" dirty="0"/>
              <a:t>datas = [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pt-BR" altLang="ko-KR" sz="3200" dirty="0"/>
              <a:t>    '2022/08/08',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pt-BR" altLang="ko-KR" sz="3200" dirty="0"/>
              <a:t>    '1000/01/01',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pt-BR" altLang="ko-KR" sz="3200" dirty="0"/>
              <a:t>    '9999/12/31',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pt-BR" altLang="ko-KR" sz="3200" dirty="0"/>
              <a:t>    '900/02/02',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pt-BR" altLang="ko-KR" sz="3200" dirty="0"/>
              <a:t>    '12000/10/26',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pt-BR" altLang="ko-KR" sz="3200" dirty="0"/>
              <a:t>    '2021/13/01',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pt-BR" altLang="ko-KR" sz="3200" dirty="0"/>
              <a:t>    '2023/2/02',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pt-BR" altLang="ko-KR" sz="3200" dirty="0"/>
              <a:t>    '2024/06/3'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pt-BR" altLang="ko-KR" sz="3200" dirty="0"/>
              <a:t>    '2023/06/35'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pt-BR" altLang="ko-KR" sz="3200" dirty="0"/>
              <a:t>]</a:t>
            </a:r>
            <a:endParaRPr lang="en-US" altLang="ko-KR" sz="3200" dirty="0"/>
          </a:p>
        </p:txBody>
      </p:sp>
      <p:sp>
        <p:nvSpPr>
          <p:cNvPr id="11" name="Shape 133">
            <a:extLst>
              <a:ext uri="{FF2B5EF4-FFF2-40B4-BE49-F238E27FC236}">
                <a16:creationId xmlns:a16="http://schemas.microsoft.com/office/drawing/2014/main" id="{2B57648E-7CE9-4DEC-B677-9086A5FFA714}"/>
              </a:ext>
            </a:extLst>
          </p:cNvPr>
          <p:cNvSpPr/>
          <p:nvPr/>
        </p:nvSpPr>
        <p:spPr>
          <a:xfrm>
            <a:off x="8590806" y="3905672"/>
            <a:ext cx="12472144" cy="7612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출력 데이터</a:t>
            </a:r>
            <a:endParaRPr lang="en-US" altLang="ko-KR" sz="3200" b="1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pt-BR" altLang="ko-KR" sz="3200" dirty="0"/>
              <a:t>2022/08/08 </a:t>
            </a:r>
            <a:r>
              <a:rPr lang="en-US" altLang="ko-KR" sz="3200" dirty="0"/>
              <a:t>True</a:t>
            </a:r>
            <a:endParaRPr lang="pt-BR" altLang="ko-KR" sz="3200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pt-BR" altLang="ko-KR" sz="3200" dirty="0"/>
              <a:t>1000/01/01 True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pt-BR" altLang="ko-KR" sz="3200" dirty="0"/>
              <a:t>9999/12/31 True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pt-BR" altLang="ko-KR" sz="3200" dirty="0"/>
              <a:t>900/02/02 False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pt-BR" altLang="ko-KR" sz="3200" dirty="0"/>
              <a:t>12000/10/26 False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pt-BR" altLang="ko-KR" sz="3200" dirty="0"/>
              <a:t>2021/13/01 False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pt-BR" altLang="ko-KR" sz="3200" dirty="0"/>
              <a:t>2023/2/02 False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pt-BR" altLang="ko-KR" sz="3200" dirty="0"/>
              <a:t>2024/06/3 False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pt-BR" altLang="ko-KR" sz="3200" dirty="0"/>
              <a:t>2023/06/35 False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15C4AF-A773-4795-B18B-299F3AD87855}"/>
              </a:ext>
            </a:extLst>
          </p:cNvPr>
          <p:cNvSpPr txBox="1"/>
          <p:nvPr/>
        </p:nvSpPr>
        <p:spPr>
          <a:xfrm>
            <a:off x="13559358" y="3982500"/>
            <a:ext cx="1219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정규표현식 테스트</a:t>
            </a:r>
            <a:endParaRPr lang="en-US" altLang="ko-KR" sz="2800" b="1" dirty="0">
              <a:solidFill>
                <a:schemeClr val="accent1"/>
              </a:solidFill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  <a:p>
            <a:r>
              <a:rPr lang="en-US" altLang="ko-KR" sz="2800" b="1" dirty="0">
                <a:solidFill>
                  <a:schemeClr val="accent1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https://regexr.com/63cii</a:t>
            </a:r>
            <a:endParaRPr lang="ko-KR" altLang="en-US" sz="2800" b="1" dirty="0">
              <a:solidFill>
                <a:schemeClr val="accent1"/>
              </a:solidFill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767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정규표현식 실습문제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06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정규표현식</a:t>
            </a:r>
            <a:endParaRPr lang="en-US" altLang="ko-KR" dirty="0"/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실습문제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686150" y="4049688"/>
            <a:ext cx="18938104" cy="6819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실습문제 </a:t>
            </a:r>
            <a:r>
              <a:rPr lang="en-US" altLang="ko-KR" sz="3200" dirty="0"/>
              <a:t>6.1.2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600" dirty="0"/>
              <a:t>현지는 자사상품이벤트를 위해 고객들로부터 이메일을 입력 받았다</a:t>
            </a:r>
            <a:r>
              <a:rPr lang="en-US" altLang="ko-KR" sz="3600" dirty="0"/>
              <a:t>. </a:t>
            </a:r>
            <a:r>
              <a:rPr lang="ko-KR" altLang="en-US" sz="3600" dirty="0"/>
              <a:t>고객들이 이메일 형식을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600" dirty="0"/>
              <a:t>올바르게 입력했는지 검사하는 정규표현식을 작성해보자</a:t>
            </a:r>
            <a:r>
              <a:rPr lang="en-US" altLang="ko-KR" sz="3600" dirty="0"/>
              <a:t>.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3600" dirty="0"/>
          </a:p>
          <a:p>
            <a:pPr marL="742950" indent="-742950" defTabSz="457200">
              <a:spcAft>
                <a:spcPts val="1500"/>
              </a:spcAft>
              <a:buAutoNum type="arabicPeriod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600" dirty="0"/>
              <a:t>이메일은 </a:t>
            </a:r>
            <a:r>
              <a:rPr lang="en-US" altLang="ko-KR" sz="3600" dirty="0"/>
              <a:t>ID </a:t>
            </a:r>
            <a:r>
              <a:rPr lang="ko-KR" altLang="en-US" sz="3600" dirty="0"/>
              <a:t>파트와 </a:t>
            </a:r>
            <a:r>
              <a:rPr lang="en-US" altLang="ko-KR" sz="3600" dirty="0"/>
              <a:t>host </a:t>
            </a:r>
            <a:r>
              <a:rPr lang="ko-KR" altLang="en-US" sz="3600" dirty="0"/>
              <a:t>파트가 있다</a:t>
            </a:r>
            <a:r>
              <a:rPr lang="en-US" altLang="ko-KR" sz="3600" dirty="0"/>
              <a:t>. (ID @ host)</a:t>
            </a:r>
          </a:p>
          <a:p>
            <a:pPr marL="742950" indent="-742950" defTabSz="457200">
              <a:spcAft>
                <a:spcPts val="1500"/>
              </a:spcAft>
              <a:buAutoNum type="arabicPeriod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600" dirty="0"/>
              <a:t>ID </a:t>
            </a:r>
            <a:r>
              <a:rPr lang="ko-KR" altLang="en-US" sz="3600" dirty="0"/>
              <a:t>파트는 영문 대소문자</a:t>
            </a:r>
            <a:r>
              <a:rPr lang="en-US" altLang="ko-KR" sz="3600" dirty="0"/>
              <a:t>, </a:t>
            </a:r>
            <a:r>
              <a:rPr lang="ko-KR" altLang="en-US" sz="3600" dirty="0"/>
              <a:t>숫자</a:t>
            </a:r>
            <a:r>
              <a:rPr lang="en-US" altLang="ko-KR" sz="3600" dirty="0"/>
              <a:t>, </a:t>
            </a:r>
            <a:r>
              <a:rPr lang="ko-KR" altLang="en-US" sz="3600" dirty="0"/>
              <a:t>특수문자</a:t>
            </a:r>
            <a:r>
              <a:rPr lang="en-US" altLang="ko-KR" sz="3600" dirty="0"/>
              <a:t>(-_)</a:t>
            </a:r>
            <a:r>
              <a:rPr lang="ko-KR" altLang="en-US" sz="3600" dirty="0"/>
              <a:t>가 들어갈 수 있다</a:t>
            </a:r>
            <a:r>
              <a:rPr lang="en-US" altLang="ko-KR" sz="3600" dirty="0"/>
              <a:t>.</a:t>
            </a:r>
          </a:p>
          <a:p>
            <a:pPr marL="742950" indent="-742950" defTabSz="457200">
              <a:spcAft>
                <a:spcPts val="1500"/>
              </a:spcAft>
              <a:buAutoNum type="arabicPeriod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600" dirty="0"/>
              <a:t>host </a:t>
            </a:r>
            <a:r>
              <a:rPr lang="ko-KR" altLang="en-US" sz="3600" dirty="0"/>
              <a:t>파트는 영문 대소문자</a:t>
            </a:r>
            <a:r>
              <a:rPr lang="en-US" altLang="ko-KR" sz="3600" dirty="0"/>
              <a:t>, </a:t>
            </a:r>
            <a:r>
              <a:rPr lang="ko-KR" altLang="en-US" sz="3600" dirty="0"/>
              <a:t>숫자</a:t>
            </a:r>
            <a:r>
              <a:rPr lang="en-US" altLang="ko-KR" sz="3600" dirty="0"/>
              <a:t>, </a:t>
            </a:r>
            <a:r>
              <a:rPr lang="ko-KR" altLang="en-US" sz="3600" dirty="0"/>
              <a:t>특수문자</a:t>
            </a:r>
            <a:r>
              <a:rPr lang="en-US" altLang="ko-KR" sz="3600" dirty="0"/>
              <a:t>(-)</a:t>
            </a:r>
          </a:p>
          <a:p>
            <a:pPr marL="742950" indent="-742950" defTabSz="457200">
              <a:spcAft>
                <a:spcPts val="1500"/>
              </a:spcAft>
              <a:buAutoNum type="arabicPeriod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600" dirty="0"/>
              <a:t>host </a:t>
            </a:r>
            <a:r>
              <a:rPr lang="ko-KR" altLang="en-US" sz="3600" dirty="0"/>
              <a:t>파트는 </a:t>
            </a:r>
            <a:r>
              <a:rPr lang="en-US" altLang="ko-KR" sz="3600" dirty="0"/>
              <a:t>2</a:t>
            </a:r>
            <a:r>
              <a:rPr lang="ko-KR" altLang="en-US" sz="3600" dirty="0"/>
              <a:t>개 이상의 도메인으로 구성 될 수 있다</a:t>
            </a:r>
            <a:r>
              <a:rPr lang="en-US" altLang="ko-KR" sz="3600" dirty="0"/>
              <a:t>.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5838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정규표현식 실습문제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06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정규표현식</a:t>
            </a:r>
            <a:endParaRPr lang="en-US" altLang="ko-KR" dirty="0"/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실습문제</a:t>
            </a:r>
            <a:endParaRPr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FD33114E-2D5D-40BF-A7CE-0A04E6B15F34}"/>
              </a:ext>
            </a:extLst>
          </p:cNvPr>
          <p:cNvSpPr/>
          <p:nvPr/>
        </p:nvSpPr>
        <p:spPr>
          <a:xfrm>
            <a:off x="2671364" y="3880281"/>
            <a:ext cx="12472144" cy="7612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입력 데이터</a:t>
            </a:r>
            <a:endParaRPr lang="en-US" altLang="ko-KR" sz="3200" b="1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pt-BR" altLang="ko-KR" sz="3200" dirty="0"/>
              <a:t>datas = [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pt-BR" altLang="ko-KR" sz="3200" dirty="0"/>
              <a:t>    'startcoding@maver.com',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pt-BR" altLang="ko-KR" sz="3200" dirty="0"/>
              <a:t>    'start-coding@maver.com',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pt-BR" altLang="ko-KR" sz="3200" dirty="0"/>
              <a:t>    'start_coding@maver.co.kr',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pt-BR" altLang="ko-KR" sz="3200" dirty="0"/>
              <a:t>    'startcoding@k-mail.com',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pt-BR" altLang="ko-KR" sz="3200" dirty="0"/>
              <a:t>    '@maver.com',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pt-BR" altLang="ko-KR" sz="3200" dirty="0"/>
              <a:t>    'startcoding?@k-mail.com',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pt-BR" altLang="ko-KR" sz="3200" dirty="0"/>
              <a:t>    'startcoding@k-mail',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pt-BR" altLang="ko-KR" sz="3200" dirty="0"/>
              <a:t>    'startcoding@maver'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pt-BR" altLang="ko-KR" sz="3200" dirty="0"/>
              <a:t>]</a:t>
            </a:r>
            <a:endParaRPr lang="en-US" altLang="ko-KR" sz="3200" dirty="0"/>
          </a:p>
        </p:txBody>
      </p:sp>
      <p:sp>
        <p:nvSpPr>
          <p:cNvPr id="11" name="Shape 133">
            <a:extLst>
              <a:ext uri="{FF2B5EF4-FFF2-40B4-BE49-F238E27FC236}">
                <a16:creationId xmlns:a16="http://schemas.microsoft.com/office/drawing/2014/main" id="{2B57648E-7CE9-4DEC-B677-9086A5FFA714}"/>
              </a:ext>
            </a:extLst>
          </p:cNvPr>
          <p:cNvSpPr/>
          <p:nvPr/>
        </p:nvSpPr>
        <p:spPr>
          <a:xfrm>
            <a:off x="8590806" y="3905672"/>
            <a:ext cx="12472144" cy="7612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출력 데이터</a:t>
            </a:r>
            <a:endParaRPr lang="en-US" altLang="ko-KR" sz="3200" b="1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pt-BR" altLang="ko-KR" sz="3200" dirty="0"/>
              <a:t>startcoding@maver.com </a:t>
            </a:r>
            <a:r>
              <a:rPr lang="en-US" altLang="ko-KR" sz="3200" dirty="0"/>
              <a:t>True</a:t>
            </a:r>
            <a:endParaRPr lang="pt-BR" altLang="ko-KR" sz="3200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pt-BR" altLang="ko-KR" sz="3200" dirty="0"/>
              <a:t>start-coding@maver.com True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pt-BR" altLang="ko-KR" sz="3200" dirty="0"/>
              <a:t>start_coding@maver.co.kr True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pt-BR" altLang="ko-KR" sz="3200" dirty="0"/>
              <a:t>startcoding@k-mail.com True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pt-BR" altLang="ko-KR" sz="3200" dirty="0"/>
              <a:t>@maver.com False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pt-BR" altLang="ko-KR" sz="3200" dirty="0"/>
              <a:t>startcoding?@k-mail.com False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pt-BR" altLang="ko-KR" sz="3200" dirty="0"/>
              <a:t>startcoding@k-mail False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pt-BR" altLang="ko-KR" sz="3200" dirty="0"/>
              <a:t>startcoding@maver False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pt-BR" altLang="ko-KR" sz="3200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b="1" dirty="0"/>
              <a:t>https://regexr.com/63ckh</a:t>
            </a:r>
          </a:p>
        </p:txBody>
      </p:sp>
    </p:spTree>
    <p:extLst>
      <p:ext uri="{BB962C8B-B14F-4D97-AF65-F5344CB8AC3E}">
        <p14:creationId xmlns:p14="http://schemas.microsoft.com/office/powerpoint/2010/main" val="1389342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4873</TotalTime>
  <Words>335</Words>
  <Application>Microsoft Office PowerPoint</Application>
  <PresentationFormat>사용자 지정</PresentationFormat>
  <Paragraphs>82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Spoqa Han Sans Neo Regular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128</cp:revision>
  <dcterms:created xsi:type="dcterms:W3CDTF">2021-04-05T07:22:06Z</dcterms:created>
  <dcterms:modified xsi:type="dcterms:W3CDTF">2021-08-09T11:27:25Z</dcterms:modified>
</cp:coreProperties>
</file>