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7" r:id="rId2"/>
    <p:sldId id="277" r:id="rId3"/>
    <p:sldId id="335" r:id="rId4"/>
    <p:sldId id="336" r:id="rId5"/>
    <p:sldId id="337" r:id="rId6"/>
    <p:sldId id="330" r:id="rId7"/>
    <p:sldId id="338" r:id="rId8"/>
    <p:sldId id="339" r:id="rId9"/>
    <p:sldId id="320" r:id="rId10"/>
    <p:sldId id="340" r:id="rId11"/>
    <p:sldId id="319" r:id="rId12"/>
    <p:sldId id="331" r:id="rId13"/>
    <p:sldId id="341" r:id="rId14"/>
    <p:sldId id="342" r:id="rId15"/>
    <p:sldId id="343" r:id="rId16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08/09/2021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07.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동시성과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병렬성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스레드와 프로세스 소개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099491"/>
            <a:ext cx="12472144" cy="151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</a:rPr>
              <a:t>프로세스에서 실행되는</a:t>
            </a:r>
            <a:r>
              <a:rPr lang="en-US" altLang="ko-KR" sz="7200" b="1" dirty="0">
                <a:solidFill>
                  <a:schemeClr val="accent4"/>
                </a:solidFill>
              </a:rPr>
              <a:t> </a:t>
            </a:r>
            <a:r>
              <a:rPr lang="ko-KR" altLang="en-US" sz="7200" b="1" dirty="0">
                <a:solidFill>
                  <a:schemeClr val="accent4"/>
                </a:solidFill>
              </a:rPr>
              <a:t>작업 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00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스레드의 특징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스레드와 프로세스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12884" y="3833664"/>
            <a:ext cx="153377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C9CB5BC-6B8D-4E42-BC75-48F55C22392F}"/>
              </a:ext>
            </a:extLst>
          </p:cNvPr>
          <p:cNvSpPr/>
          <p:nvPr/>
        </p:nvSpPr>
        <p:spPr>
          <a:xfrm>
            <a:off x="2436641" y="3833664"/>
            <a:ext cx="12472144" cy="322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프로세스는 기본적으로 하나의 스레드로 구성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경우에 따라 여러 개의 스레드로 구성이 가능하다 </a:t>
            </a:r>
            <a:r>
              <a:rPr lang="en-US" altLang="ko-KR" dirty="0"/>
              <a:t>(=&gt;</a:t>
            </a:r>
            <a:r>
              <a:rPr lang="ko-KR" altLang="en-US" dirty="0" err="1"/>
              <a:t>멀티스레딩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2F0FD-4B9E-4221-B911-DC489362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80" y="7217811"/>
            <a:ext cx="7491119" cy="503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91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3E4E0F-929F-45B9-AB2D-52B9BE97AC4D}"/>
              </a:ext>
            </a:extLst>
          </p:cNvPr>
          <p:cNvSpPr/>
          <p:nvPr/>
        </p:nvSpPr>
        <p:spPr>
          <a:xfrm>
            <a:off x="2931462" y="3113584"/>
            <a:ext cx="6408712" cy="9073009"/>
          </a:xfrm>
          <a:prstGeom prst="roundRect">
            <a:avLst>
              <a:gd name="adj" fmla="val 3126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63570-0812-4BFB-AB56-3C2108CB2694}"/>
              </a:ext>
            </a:extLst>
          </p:cNvPr>
          <p:cNvSpPr txBox="1"/>
          <p:nvPr/>
        </p:nvSpPr>
        <p:spPr>
          <a:xfrm>
            <a:off x="3219494" y="2288115"/>
            <a:ext cx="25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프로세스</a:t>
            </a:r>
            <a:endParaRPr lang="ko-KR" altLang="en-US" sz="4400" dirty="0">
              <a:solidFill>
                <a:schemeClr val="bg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C6D788-42E1-4E55-9EF4-4C9F1FCBF2F8}"/>
              </a:ext>
            </a:extLst>
          </p:cNvPr>
          <p:cNvSpPr/>
          <p:nvPr/>
        </p:nvSpPr>
        <p:spPr>
          <a:xfrm>
            <a:off x="10967070" y="3113584"/>
            <a:ext cx="10038399" cy="9073009"/>
          </a:xfrm>
          <a:prstGeom prst="roundRect">
            <a:avLst>
              <a:gd name="adj" fmla="val 3126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9C7EC-E899-4474-9083-1BD3674A6397}"/>
              </a:ext>
            </a:extLst>
          </p:cNvPr>
          <p:cNvSpPr txBox="1"/>
          <p:nvPr/>
        </p:nvSpPr>
        <p:spPr>
          <a:xfrm>
            <a:off x="11255103" y="2288115"/>
            <a:ext cx="25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프로세스</a:t>
            </a:r>
            <a:endParaRPr lang="ko-KR" altLang="en-US" sz="4400" dirty="0">
              <a:solidFill>
                <a:schemeClr val="bg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3E4E0F-929F-45B9-AB2D-52B9BE97AC4D}"/>
              </a:ext>
            </a:extLst>
          </p:cNvPr>
          <p:cNvSpPr/>
          <p:nvPr/>
        </p:nvSpPr>
        <p:spPr>
          <a:xfrm>
            <a:off x="3385534" y="3109384"/>
            <a:ext cx="4795248" cy="9073009"/>
          </a:xfrm>
          <a:prstGeom prst="roundRect">
            <a:avLst>
              <a:gd name="adj" fmla="val 3126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63570-0812-4BFB-AB56-3C2108CB2694}"/>
              </a:ext>
            </a:extLst>
          </p:cNvPr>
          <p:cNvSpPr txBox="1"/>
          <p:nvPr/>
        </p:nvSpPr>
        <p:spPr>
          <a:xfrm>
            <a:off x="4501326" y="2288113"/>
            <a:ext cx="25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프로세스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7C6D788-42E1-4E55-9EF4-4C9F1FCBF2F8}"/>
              </a:ext>
            </a:extLst>
          </p:cNvPr>
          <p:cNvSpPr/>
          <p:nvPr/>
        </p:nvSpPr>
        <p:spPr>
          <a:xfrm>
            <a:off x="8950847" y="3113584"/>
            <a:ext cx="4968552" cy="9073009"/>
          </a:xfrm>
          <a:prstGeom prst="roundRect">
            <a:avLst>
              <a:gd name="adj" fmla="val 3126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9C7EC-E899-4474-9083-1BD3674A6397}"/>
              </a:ext>
            </a:extLst>
          </p:cNvPr>
          <p:cNvSpPr txBox="1"/>
          <p:nvPr/>
        </p:nvSpPr>
        <p:spPr>
          <a:xfrm>
            <a:off x="10246990" y="2288114"/>
            <a:ext cx="25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프로세스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BBB008-4CCF-48CC-AF70-2040016AF8B8}"/>
              </a:ext>
            </a:extLst>
          </p:cNvPr>
          <p:cNvSpPr/>
          <p:nvPr/>
        </p:nvSpPr>
        <p:spPr>
          <a:xfrm>
            <a:off x="14639480" y="3113584"/>
            <a:ext cx="4968552" cy="9073009"/>
          </a:xfrm>
          <a:prstGeom prst="roundRect">
            <a:avLst>
              <a:gd name="adj" fmla="val 3126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1D78A-2A84-4CB5-BBA6-DFD73C00E4AD}"/>
              </a:ext>
            </a:extLst>
          </p:cNvPr>
          <p:cNvSpPr txBox="1"/>
          <p:nvPr/>
        </p:nvSpPr>
        <p:spPr>
          <a:xfrm>
            <a:off x="15935623" y="2288114"/>
            <a:ext cx="2563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50739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7" grpId="0" animBg="1"/>
      <p:bldP spid="18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55463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멀티 </a:t>
            </a:r>
            <a:r>
              <a:rPr lang="ko-KR" altLang="en-US" b="1" dirty="0" err="1"/>
              <a:t>스레딩</a:t>
            </a:r>
            <a:r>
              <a:rPr lang="en-US" altLang="ko-KR" b="1" dirty="0"/>
              <a:t>(multi-threading)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스레드와 프로세스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12884" y="3833664"/>
            <a:ext cx="153377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C9CB5BC-6B8D-4E42-BC75-48F55C22392F}"/>
              </a:ext>
            </a:extLst>
          </p:cNvPr>
          <p:cNvSpPr/>
          <p:nvPr/>
        </p:nvSpPr>
        <p:spPr>
          <a:xfrm>
            <a:off x="2436641" y="3833664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동시성</a:t>
            </a:r>
            <a:r>
              <a:rPr lang="en-US" altLang="ko-KR" dirty="0"/>
              <a:t>(Concurrency)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동시에 실행되는 것처럼 보이는 것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스레드 여러 개를 번갈아 가면서 실행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305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13070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멀티 프로세싱</a:t>
            </a:r>
            <a:r>
              <a:rPr lang="en-US" altLang="ko-KR" b="1" dirty="0"/>
              <a:t>(multi-processing)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스레드와 프로세스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12884" y="3833664"/>
            <a:ext cx="153377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C9CB5BC-6B8D-4E42-BC75-48F55C22392F}"/>
              </a:ext>
            </a:extLst>
          </p:cNvPr>
          <p:cNvSpPr/>
          <p:nvPr/>
        </p:nvSpPr>
        <p:spPr>
          <a:xfrm>
            <a:off x="2436641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병렬성</a:t>
            </a:r>
            <a:r>
              <a:rPr lang="en-US" altLang="ko-KR" dirty="0"/>
              <a:t>(Parallelism)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실제로 작업이 동시에 실행되는 것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프로세스를 여러 개 만들어서 동시에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47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스레드와 프로세스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용어 개념 정리 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스레드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동시성 프로그래밍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병렬성</a:t>
            </a:r>
            <a:r>
              <a:rPr lang="ko-KR" altLang="en-US" dirty="0"/>
              <a:t> 프로그래밍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100068"/>
            <a:ext cx="12472144" cy="151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</a:rPr>
              <a:t>프로그램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100068"/>
            <a:ext cx="12472144" cy="151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</a:rPr>
              <a:t>작업을 수행하는 명령어 집합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8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754B96-E353-4401-9A5D-A657BDA5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70" y="5777880"/>
            <a:ext cx="1828800" cy="1828800"/>
          </a:xfrm>
          <a:prstGeom prst="rect">
            <a:avLst/>
          </a:prstGeom>
        </p:spPr>
      </p:pic>
      <p:pic>
        <p:nvPicPr>
          <p:cNvPr id="5" name="그림 4" descr="텍스트, 표지판, 거리, 클립아트이(가) 표시된 사진&#10;&#10;자동 생성된 설명">
            <a:extLst>
              <a:ext uri="{FF2B5EF4-FFF2-40B4-BE49-F238E27FC236}">
                <a16:creationId xmlns:a16="http://schemas.microsoft.com/office/drawing/2014/main" id="{3CED5CED-77B8-4546-AE12-51055A84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078" y="5892180"/>
            <a:ext cx="1854200" cy="1714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50B053-1311-4586-90DA-3CFBC0C8C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6944" y="5813805"/>
            <a:ext cx="1874080" cy="17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2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100068"/>
            <a:ext cx="12472144" cy="151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</a:rPr>
              <a:t>프로세스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41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100068"/>
            <a:ext cx="12472144" cy="151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</a:rPr>
              <a:t>실행중인 프로그램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776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5B2884-AEC3-4B3A-9053-E2609792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80" y="3697076"/>
            <a:ext cx="10816852" cy="6321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02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100068"/>
            <a:ext cx="12472144" cy="151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</a:rPr>
              <a:t>스레드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9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137</Words>
  <Application>Microsoft Office PowerPoint</Application>
  <PresentationFormat>사용자 지정</PresentationFormat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121</cp:revision>
  <dcterms:created xsi:type="dcterms:W3CDTF">2021-04-05T07:22:06Z</dcterms:created>
  <dcterms:modified xsi:type="dcterms:W3CDTF">2021-08-09T14:49:43Z</dcterms:modified>
</cp:coreProperties>
</file>