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2" r:id="rId3"/>
    <p:sldId id="263" r:id="rId4"/>
    <p:sldId id="279" r:id="rId5"/>
    <p:sldId id="264" r:id="rId6"/>
    <p:sldId id="265" r:id="rId7"/>
    <p:sldId id="274" r:id="rId8"/>
    <p:sldId id="275" r:id="rId9"/>
    <p:sldId id="277" r:id="rId10"/>
    <p:sldId id="28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1F7"/>
    <a:srgbClr val="E6D5F3"/>
    <a:srgbClr val="CBA9E5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9F9ED-6A0D-E605-72DF-1FBDA775B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46C606-CC98-5B5E-5EEE-3EDB858F7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B9B25-7BFD-EC32-022B-C2083A12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8F21-6534-42D8-B1B5-932980628C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A8D88-2002-D7A4-B886-AA32DBBE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4D190-67C6-7F93-CBCC-ABBA15D4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237B-6493-4F53-883B-CDB317FB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C9A04-2E7E-B10B-3D44-B1C9993D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267D0E-942D-A4C3-AFB6-25706C19A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C85DF-762B-FC4E-F5BD-86E18BBE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8F21-6534-42D8-B1B5-932980628C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6B025-342F-EF78-4EC3-6C10F295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0727E-A74E-71FF-B459-835CF0DC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237B-6493-4F53-883B-CDB317FB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29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34E3A7-B01F-A121-7BCE-7B82BBF19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25FD8A-F282-51E2-A74E-BDE89C1AD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B56A6-5543-16F9-A96D-DDBD1776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8F21-6534-42D8-B1B5-932980628C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70228-933A-6BA2-66FB-93DB703C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5B4E7-2551-7298-5BF1-1FA4FA63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237B-6493-4F53-883B-CDB317FB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5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00654-7CD9-7443-5E1E-3A10129D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2EB40-7028-D4A6-6A9D-A6398C326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C3E7B-AB29-9042-1315-52851AFC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8F21-6534-42D8-B1B5-932980628C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B93ED-2E97-6FAB-BEAC-AE03FB2B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329E6-1094-7A0F-EF81-15FC7B57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237B-6493-4F53-883B-CDB317FB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4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58C8D-5024-7679-705D-09F7BE98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E6946-5DC8-0DD8-75D7-BBAA0048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6EFAD-00D5-99E7-ECDF-730D7243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8F21-6534-42D8-B1B5-932980628C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7A799-63D0-E37A-BF71-6B169E4D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9401F-DB4A-D532-2500-8C40437B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237B-6493-4F53-883B-CDB317FB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9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F5195-FEAF-92D9-AF7A-92B347EB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BF5F0-1F3B-C0CB-694D-43A44EF0C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FB2709-FA57-F011-0B90-E4A581A14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F226E-3C87-7A5C-D6DA-69CE90ED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8F21-6534-42D8-B1B5-932980628C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C95074-A24F-1FDB-5E1B-34AFA722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AF92D9-B63E-22D8-8E8F-A8DAA6F4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237B-6493-4F53-883B-CDB317FB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6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23188-A89E-CF01-FD65-28372610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7E5F0-B3BD-5AA4-EC05-B1570DB8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4F325B-8A81-0994-132D-BE647778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8986D5-DEF8-0EFE-870F-70B460F16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EDC254-F0A5-DB23-19D5-709AF15B7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23692-15A5-BBD6-9BE9-4D6074C9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8F21-6534-42D8-B1B5-932980628C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EFDE4F-5433-FBEA-ED26-C51CC2D7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0489FE-5056-C3E0-6B5D-8553C1E5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237B-6493-4F53-883B-CDB317FB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7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905AF-EAA3-3665-F0C9-6F9DCEB1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E765EA-C24A-2142-EDFF-B0F8C28E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8F21-6534-42D8-B1B5-932980628C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7002B6-E84C-F2F4-55B9-84CABC06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E34853-7FFE-6BB0-2904-0856BFDF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237B-6493-4F53-883B-CDB317FB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85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48D778-DF51-3007-266E-F0ED2AF3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8F21-6534-42D8-B1B5-932980628C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70DC35-E8BA-D82C-DAD5-C2F0D7E7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95DF88-19FF-86C4-F68F-EABD4210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237B-6493-4F53-883B-CDB317FB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ECF5E-6D9B-127B-F14B-6B6CCECC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04848-5FD6-9B3E-6BA5-5A199BE1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3FE96E-4495-B0AB-CE7B-6B19295B2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DD77CD-E518-83C1-F220-72EFCBFF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8F21-6534-42D8-B1B5-932980628C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A1EAC9-F186-2906-76B3-826557A5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4AE9C6-2C65-F323-06F4-17F68705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237B-6493-4F53-883B-CDB317FB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2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C22CA-6446-B4B0-74C5-AE04936B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EA4148-7131-03A0-5596-299B991D2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FD03D-E57E-582C-6933-84EC71164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A9B91D-C55B-BDD5-7957-D3FB9760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8F21-6534-42D8-B1B5-932980628C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11717-46DC-236E-3516-07246C98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04DCD-10EA-D4DF-C430-C50F7CD1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237B-6493-4F53-883B-CDB317FB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1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F98E87-A54E-F30A-BB3E-9A4012F3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DE7FE-AB2D-A864-D0F8-4DC12EE5A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71767-1931-5AB2-D368-75A18AB55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98F21-6534-42D8-B1B5-932980628C5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4A554-2BE5-F617-92EB-C8F30D550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608F4-4BA0-05E6-9F0B-2776D0A62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B237B-6493-4F53-883B-CDB317FBE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9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>
            <a:extLst>
              <a:ext uri="{FF2B5EF4-FFF2-40B4-BE49-F238E27FC236}">
                <a16:creationId xmlns:a16="http://schemas.microsoft.com/office/drawing/2014/main" id="{636C6CE5-538B-0FE2-C803-B939E199EB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057400" y="570834"/>
            <a:ext cx="8260080" cy="583956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8510BC2-2C2A-FEBA-EA17-66E371249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4658"/>
            <a:ext cx="9144000" cy="17143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ko-KR" altLang="en-US" sz="3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한신대학교 정보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∙</a:t>
            </a:r>
            <a:r>
              <a:rPr lang="ko-KR" altLang="en-US" sz="12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3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소통 앱</a:t>
            </a:r>
            <a:br>
              <a:rPr lang="en-US" altLang="ko-KR" sz="36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4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‘</a:t>
            </a:r>
            <a:r>
              <a:rPr lang="ko-KR" altLang="en-US" sz="4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한신대 모두 모여</a:t>
            </a:r>
            <a:r>
              <a:rPr lang="en-US" altLang="ko-KR" sz="4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! </a:t>
            </a:r>
            <a:r>
              <a:rPr lang="en-US" altLang="ko-KR" sz="4800" b="1" dirty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&lt;</a:t>
            </a:r>
            <a:r>
              <a:rPr lang="ko-KR" altLang="en-US" sz="4800" b="1" dirty="0" err="1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한모두모</a:t>
            </a:r>
            <a:r>
              <a:rPr lang="en-US" altLang="ko-KR" sz="4800" b="1" dirty="0">
                <a:solidFill>
                  <a:srgbClr val="7030A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&gt;</a:t>
            </a:r>
            <a:r>
              <a:rPr lang="en-US" altLang="ko-KR" sz="4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’</a:t>
            </a:r>
            <a:endParaRPr lang="ko-KR" altLang="en-US" sz="4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8A6A7-F58D-ADFE-D696-2567D4A41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5440" y="4222792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한신대학교 컴퓨터공학부</a:t>
            </a:r>
            <a:endParaRPr lang="en-US" altLang="ko-KR" sz="1800" dirty="0"/>
          </a:p>
          <a:p>
            <a:r>
              <a:rPr lang="ko-KR" altLang="en-US" sz="1800" dirty="0"/>
              <a:t>박효은</a:t>
            </a:r>
            <a:r>
              <a:rPr lang="en-US" altLang="ko-KR" sz="1800" dirty="0"/>
              <a:t>, </a:t>
            </a:r>
            <a:r>
              <a:rPr lang="ko-KR" altLang="en-US" sz="1800" dirty="0"/>
              <a:t>김나현</a:t>
            </a:r>
            <a:r>
              <a:rPr lang="en-US" altLang="ko-KR" sz="1800" dirty="0"/>
              <a:t>, </a:t>
            </a:r>
            <a:r>
              <a:rPr lang="ko-KR" altLang="en-US" sz="1800" dirty="0"/>
              <a:t>배유진</a:t>
            </a:r>
            <a:r>
              <a:rPr lang="en-US" altLang="ko-KR" sz="1800" dirty="0"/>
              <a:t>, </a:t>
            </a:r>
            <a:r>
              <a:rPr lang="ko-KR" altLang="en-US" sz="1800" dirty="0"/>
              <a:t>임홍지</a:t>
            </a:r>
            <a:endParaRPr lang="en-US" altLang="ko-KR" sz="1800" dirty="0"/>
          </a:p>
          <a:p>
            <a:r>
              <a:rPr lang="ko-KR" altLang="en-US" sz="1800" dirty="0"/>
              <a:t>지도교수 </a:t>
            </a:r>
            <a:r>
              <a:rPr lang="en-US" altLang="ko-KR" sz="1800" dirty="0"/>
              <a:t>: </a:t>
            </a:r>
            <a:r>
              <a:rPr lang="ko-KR" altLang="en-US" sz="1800" dirty="0"/>
              <a:t>이양선</a:t>
            </a:r>
            <a:endParaRPr lang="en-US" altLang="ko-KR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6CF943-1917-AE5E-F6E4-05C76AC9F28B}"/>
              </a:ext>
            </a:extLst>
          </p:cNvPr>
          <p:cNvSpPr/>
          <p:nvPr/>
        </p:nvSpPr>
        <p:spPr>
          <a:xfrm>
            <a:off x="0" y="0"/>
            <a:ext cx="12192000" cy="1123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https://www.hs.ac.kr/sites/kor/images/contents_ui_05.jpg">
            <a:extLst>
              <a:ext uri="{FF2B5EF4-FFF2-40B4-BE49-F238E27FC236}">
                <a16:creationId xmlns:a16="http://schemas.microsoft.com/office/drawing/2014/main" id="{34EC7363-E4A3-B25E-A62B-8799BA9FF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t="17384" r="51948" b="23148"/>
          <a:stretch/>
        </p:blipFill>
        <p:spPr bwMode="auto">
          <a:xfrm>
            <a:off x="10424160" y="6329682"/>
            <a:ext cx="1682974" cy="42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40D24A-5584-A695-5F17-A1E5CED19E6D}"/>
              </a:ext>
            </a:extLst>
          </p:cNvPr>
          <p:cNvSpPr txBox="1"/>
          <p:nvPr/>
        </p:nvSpPr>
        <p:spPr>
          <a:xfrm>
            <a:off x="10160" y="153392"/>
            <a:ext cx="7665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2022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Capstone Design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창의적 종합설계 경진대회</a:t>
            </a:r>
          </a:p>
        </p:txBody>
      </p:sp>
    </p:spTree>
    <p:extLst>
      <p:ext uri="{BB962C8B-B14F-4D97-AF65-F5344CB8AC3E}">
        <p14:creationId xmlns:p14="http://schemas.microsoft.com/office/powerpoint/2010/main" val="336989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CF943-1917-AE5E-F6E4-05C76AC9F28B}"/>
              </a:ext>
            </a:extLst>
          </p:cNvPr>
          <p:cNvSpPr/>
          <p:nvPr/>
        </p:nvSpPr>
        <p:spPr>
          <a:xfrm>
            <a:off x="0" y="0"/>
            <a:ext cx="12192000" cy="1123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862B5-E10D-5745-46C7-54F1BECF4491}"/>
              </a:ext>
            </a:extLst>
          </p:cNvPr>
          <p:cNvSpPr txBox="1"/>
          <p:nvPr/>
        </p:nvSpPr>
        <p:spPr>
          <a:xfrm>
            <a:off x="577327" y="22453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시연 영상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3ECF5D-3BC1-BB89-38BE-60BDAAAEF470}"/>
              </a:ext>
            </a:extLst>
          </p:cNvPr>
          <p:cNvSpPr/>
          <p:nvPr/>
        </p:nvSpPr>
        <p:spPr>
          <a:xfrm>
            <a:off x="0" y="0"/>
            <a:ext cx="487679" cy="8157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32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CF943-1917-AE5E-F6E4-05C76AC9F28B}"/>
              </a:ext>
            </a:extLst>
          </p:cNvPr>
          <p:cNvSpPr/>
          <p:nvPr/>
        </p:nvSpPr>
        <p:spPr>
          <a:xfrm>
            <a:off x="0" y="0"/>
            <a:ext cx="12192000" cy="1123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부제목 7">
            <a:extLst>
              <a:ext uri="{FF2B5EF4-FFF2-40B4-BE49-F238E27FC236}">
                <a16:creationId xmlns:a16="http://schemas.microsoft.com/office/drawing/2014/main" id="{6017E77E-DBC7-763A-CE34-00AA56498540}"/>
              </a:ext>
            </a:extLst>
          </p:cNvPr>
          <p:cNvSpPr txBox="1">
            <a:spLocks/>
          </p:cNvSpPr>
          <p:nvPr/>
        </p:nvSpPr>
        <p:spPr>
          <a:xfrm>
            <a:off x="1859280" y="1208742"/>
            <a:ext cx="8789670" cy="305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0">
              <a:lnSpc>
                <a:spcPct val="100000"/>
              </a:lnSpc>
              <a:spcBef>
                <a:spcPts val="500"/>
              </a:spcBef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코로나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19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로 인해 학교 수업 방식이 대면에서 비대면으로 크게 바뀌었다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.</a:t>
            </a:r>
          </a:p>
          <a:p>
            <a:pPr algn="l" latinLnBrk="0">
              <a:lnSpc>
                <a:spcPct val="100000"/>
              </a:lnSpc>
              <a:spcBef>
                <a:spcPts val="500"/>
              </a:spcBef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그에 따라 학생들의 소통 방식이 오프라인보다 온라인에 익숙해졌고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많은 학생이 정보교류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소통을 위해 학교 홈페이지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학교 관련 애플리케이션들을 이용하고 있다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.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 이처럼 온라인에서 정보와 소통의 부족함을 채우고 있지만 학교 홈페이지 및 기존에 사용 중인 애플리케이션의 편의성을 개선하고 학교 공지 같은 학교 관련 정보들을 간편하게 볼 수 있는 종합 서비스는 현재 쉽게 찾아볼 수 없다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.</a:t>
            </a:r>
            <a:endParaRPr lang="ko-KR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  <a:p>
            <a:pPr algn="l" latinLnBrk="0">
              <a:lnSpc>
                <a:spcPct val="100000"/>
              </a:lnSpc>
              <a:spcBef>
                <a:spcPts val="500"/>
              </a:spcBef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따라서 한신대학교 구성원을 대상으로 특화된 종합 서비스이며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Android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및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iOS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에서 사용 가능한  애플리케이션 </a:t>
            </a:r>
            <a:r>
              <a:rPr lang="en-US" altLang="ko-KR" sz="1800" dirty="0"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＇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한모두모</a:t>
            </a:r>
            <a:r>
              <a:rPr lang="en-US" altLang="ko-KR" sz="1800" dirty="0"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＇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를 개발하였다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.</a:t>
            </a:r>
          </a:p>
          <a:p>
            <a:pPr algn="l" latinLnBrk="0"/>
            <a:endParaRPr lang="ko-KR" alt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9501D5-E089-E336-A497-B2041ED58A7B}"/>
              </a:ext>
            </a:extLst>
          </p:cNvPr>
          <p:cNvSpPr txBox="1"/>
          <p:nvPr/>
        </p:nvSpPr>
        <p:spPr>
          <a:xfrm>
            <a:off x="577327" y="22453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연구 배경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BB2CB7-6B12-B06E-552F-A538C31BFF4A}"/>
              </a:ext>
            </a:extLst>
          </p:cNvPr>
          <p:cNvSpPr/>
          <p:nvPr/>
        </p:nvSpPr>
        <p:spPr>
          <a:xfrm>
            <a:off x="0" y="0"/>
            <a:ext cx="487679" cy="8157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부제목 7">
            <a:extLst>
              <a:ext uri="{FF2B5EF4-FFF2-40B4-BE49-F238E27FC236}">
                <a16:creationId xmlns:a16="http://schemas.microsoft.com/office/drawing/2014/main" id="{16F84505-D0C1-0EBA-8E65-20F699C7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0080" y="4716553"/>
            <a:ext cx="8371840" cy="1163478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endParaRPr lang="en-US" altLang="ko-KR" sz="800" b="1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  <a:p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학과별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,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강의별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교내 공지 사항 등 사용자가 원하는 정보를 쉽게 찾을 수 있고 자유로운 소통이 가능한 한신대학교 특화 정보소통 크로스 플랫폼 앱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  <a:p>
            <a:endParaRPr lang="ko-KR" altLang="en-US" sz="18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5E3F83E-0C29-43E2-2003-5B092F0F6A5F}"/>
              </a:ext>
            </a:extLst>
          </p:cNvPr>
          <p:cNvSpPr/>
          <p:nvPr/>
        </p:nvSpPr>
        <p:spPr>
          <a:xfrm>
            <a:off x="4856480" y="4367959"/>
            <a:ext cx="2479040" cy="451962"/>
          </a:xfrm>
          <a:prstGeom prst="roundRect">
            <a:avLst/>
          </a:prstGeom>
          <a:solidFill>
            <a:srgbClr val="E6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한모두모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7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CF943-1917-AE5E-F6E4-05C76AC9F28B}"/>
              </a:ext>
            </a:extLst>
          </p:cNvPr>
          <p:cNvSpPr/>
          <p:nvPr/>
        </p:nvSpPr>
        <p:spPr>
          <a:xfrm>
            <a:off x="0" y="0"/>
            <a:ext cx="12192000" cy="1123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75573343-E31E-56C4-99E3-6AB82B4E1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880" y="1208742"/>
            <a:ext cx="6035040" cy="4912518"/>
          </a:xfrm>
        </p:spPr>
        <p:txBody>
          <a:bodyPr>
            <a:normAutofit lnSpcReduction="10000"/>
          </a:bodyPr>
          <a:lstStyle/>
          <a:p>
            <a:pPr algn="l" latinLnBrk="0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전국의 많은 대학생들이 </a:t>
            </a:r>
            <a:r>
              <a:rPr lang="en-US" altLang="ko-KR" sz="1800" b="1" dirty="0"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＇</a:t>
            </a:r>
            <a:r>
              <a:rPr lang="ko-KR" altLang="en-US" sz="1800" b="1" dirty="0" err="1"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에브리타임</a:t>
            </a:r>
            <a:r>
              <a:rPr lang="en-US" altLang="ko-KR" sz="1800" b="1" dirty="0"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＇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앱을 사용하지만 보통 자유게시판에 사용자들이 집중되어 여러 종류의 질문들이 올라오기 때문에 찾고자 하는 정보를 쉽게 찾기 힘들다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.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게다가 학교 공지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교내 및 교수님 전화번호와 같은 학교별 정보들은 교내 홈페이지에 접속해야만 확인할 수 있다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.</a:t>
            </a:r>
          </a:p>
          <a:p>
            <a:pPr algn="l" latinLnBrk="0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이를 해결하고자 본 프로젝트 </a:t>
            </a:r>
            <a:r>
              <a:rPr lang="en-US" altLang="ko-KR" sz="1800" b="1" dirty="0">
                <a:solidFill>
                  <a:srgbClr val="7030A0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＇</a:t>
            </a:r>
            <a:r>
              <a:rPr lang="ko-KR" altLang="en-US" sz="1800" b="1" dirty="0" err="1">
                <a:solidFill>
                  <a:srgbClr val="7030A0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한모두모</a:t>
            </a:r>
            <a:r>
              <a:rPr lang="en-US" altLang="ko-KR" sz="1800" b="1" dirty="0">
                <a:solidFill>
                  <a:srgbClr val="7030A0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＇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는 자유게시판 뿐만 아니라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강의별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 게시판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학과별 게시판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기숙사 게시판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소모임 게시판 등 내용별로 게시판을 세분화하였다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.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또한 교내 홈페이지를 통해서만 확인할 수 있었던 학교 공지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교내 및 교수님 전화번호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열람실 좌석 현황들을 한눈에 볼 수 있도록 제공하였다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.</a:t>
            </a:r>
          </a:p>
          <a:p>
            <a:pPr algn="l" latinLnBrk="0">
              <a:lnSpc>
                <a:spcPct val="120000"/>
              </a:lnSpc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이처럼 한신대학교 맞춤형 정보소통 앱이라는 것이 기존 앱과의 차별성이다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.</a:t>
            </a:r>
            <a:endParaRPr lang="ko-KR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862B5-E10D-5745-46C7-54F1BECF4491}"/>
              </a:ext>
            </a:extLst>
          </p:cNvPr>
          <p:cNvSpPr txBox="1"/>
          <p:nvPr/>
        </p:nvSpPr>
        <p:spPr>
          <a:xfrm>
            <a:off x="577327" y="224538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기존 앱과의 차별성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3ECF5D-3BC1-BB89-38BE-60BDAAAEF470}"/>
              </a:ext>
            </a:extLst>
          </p:cNvPr>
          <p:cNvSpPr/>
          <p:nvPr/>
        </p:nvSpPr>
        <p:spPr>
          <a:xfrm>
            <a:off x="0" y="0"/>
            <a:ext cx="487679" cy="8157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8862153-8626-FFD8-CD7F-F0E0C81284A0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87820" y="1137622"/>
            <a:ext cx="2559600" cy="4438800"/>
          </a:xfrm>
          <a:prstGeom prst="rect">
            <a:avLst/>
          </a:prstGeom>
          <a:ln>
            <a:solidFill>
              <a:srgbClr val="B2B2B2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0A6DE4C-928F-DBE0-632F-9BB965D8B079}"/>
              </a:ext>
            </a:extLst>
          </p:cNvPr>
          <p:cNvSpPr txBox="1"/>
          <p:nvPr/>
        </p:nvSpPr>
        <p:spPr>
          <a:xfrm>
            <a:off x="8719405" y="5672884"/>
            <a:ext cx="1496430" cy="283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에브리타임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45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CF943-1917-AE5E-F6E4-05C76AC9F28B}"/>
              </a:ext>
            </a:extLst>
          </p:cNvPr>
          <p:cNvSpPr/>
          <p:nvPr/>
        </p:nvSpPr>
        <p:spPr>
          <a:xfrm>
            <a:off x="0" y="0"/>
            <a:ext cx="12192000" cy="1123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9501D5-E089-E336-A497-B2041ED58A7B}"/>
              </a:ext>
            </a:extLst>
          </p:cNvPr>
          <p:cNvSpPr txBox="1"/>
          <p:nvPr/>
        </p:nvSpPr>
        <p:spPr>
          <a:xfrm>
            <a:off x="577327" y="224538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개발 연구 환경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BB2CB7-6B12-B06E-552F-A538C31BFF4A}"/>
              </a:ext>
            </a:extLst>
          </p:cNvPr>
          <p:cNvSpPr/>
          <p:nvPr/>
        </p:nvSpPr>
        <p:spPr>
          <a:xfrm>
            <a:off x="0" y="0"/>
            <a:ext cx="487679" cy="8157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B3C305-F864-B453-4EF9-1AAF74AEF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22" y="2378578"/>
            <a:ext cx="2078740" cy="580219"/>
          </a:xfrm>
          <a:prstGeom prst="rect">
            <a:avLst/>
          </a:prstGeom>
        </p:spPr>
      </p:pic>
      <p:pic>
        <p:nvPicPr>
          <p:cNvPr id="1026" name="Picture 2" descr="안드로이드 스튜디오 - 해시넷">
            <a:extLst>
              <a:ext uri="{FF2B5EF4-FFF2-40B4-BE49-F238E27FC236}">
                <a16:creationId xmlns:a16="http://schemas.microsoft.com/office/drawing/2014/main" id="{39CC67D6-EBC4-17A9-6AD0-65FBC4FCE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87" y="4172742"/>
            <a:ext cx="2435717" cy="80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utter(프레임워크) - 나무위키">
            <a:extLst>
              <a:ext uri="{FF2B5EF4-FFF2-40B4-BE49-F238E27FC236}">
                <a16:creationId xmlns:a16="http://schemas.microsoft.com/office/drawing/2014/main" id="{8BEB91E0-6A0E-5F1C-C968-D10C472EC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079" y="2369937"/>
            <a:ext cx="2039434" cy="59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B48E647-F4D1-3F77-6304-9CFC52B4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137" y="2452318"/>
            <a:ext cx="1622761" cy="50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ello Logo and symbol, meaning, history, PNG">
            <a:extLst>
              <a:ext uri="{FF2B5EF4-FFF2-40B4-BE49-F238E27FC236}">
                <a16:creationId xmlns:a16="http://schemas.microsoft.com/office/drawing/2014/main" id="{05BFDD63-596A-6FC3-405B-66989544D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009" y="4068029"/>
            <a:ext cx="1777766" cy="9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. github 프로필 꾸미기">
            <a:extLst>
              <a:ext uri="{FF2B5EF4-FFF2-40B4-BE49-F238E27FC236}">
                <a16:creationId xmlns:a16="http://schemas.microsoft.com/office/drawing/2014/main" id="{31D7FE96-68B3-C6BA-00CB-3CB83E56A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29" y="3925466"/>
            <a:ext cx="2284659" cy="128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0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CF943-1917-AE5E-F6E4-05C76AC9F28B}"/>
              </a:ext>
            </a:extLst>
          </p:cNvPr>
          <p:cNvSpPr/>
          <p:nvPr/>
        </p:nvSpPr>
        <p:spPr>
          <a:xfrm>
            <a:off x="0" y="0"/>
            <a:ext cx="12192000" cy="1123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AFCF67-9131-6B6E-9754-A707A64E9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2" t="6532" r="3112"/>
          <a:stretch/>
        </p:blipFill>
        <p:spPr>
          <a:xfrm>
            <a:off x="2126284" y="1168401"/>
            <a:ext cx="8344862" cy="50316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C98416-C6F8-E67C-91E0-848461E23548}"/>
              </a:ext>
            </a:extLst>
          </p:cNvPr>
          <p:cNvSpPr txBox="1"/>
          <p:nvPr/>
        </p:nvSpPr>
        <p:spPr>
          <a:xfrm>
            <a:off x="577327" y="224538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시스템 설계도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1F7721-7E8E-4D62-A3A3-5E7693556F9D}"/>
              </a:ext>
            </a:extLst>
          </p:cNvPr>
          <p:cNvSpPr/>
          <p:nvPr/>
        </p:nvSpPr>
        <p:spPr>
          <a:xfrm>
            <a:off x="0" y="0"/>
            <a:ext cx="487679" cy="8157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38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CF943-1917-AE5E-F6E4-05C76AC9F28B}"/>
              </a:ext>
            </a:extLst>
          </p:cNvPr>
          <p:cNvSpPr/>
          <p:nvPr/>
        </p:nvSpPr>
        <p:spPr>
          <a:xfrm>
            <a:off x="0" y="0"/>
            <a:ext cx="12192000" cy="1123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9F818-F61E-EF28-B763-755CC0096EA1}"/>
              </a:ext>
            </a:extLst>
          </p:cNvPr>
          <p:cNvSpPr txBox="1"/>
          <p:nvPr/>
        </p:nvSpPr>
        <p:spPr>
          <a:xfrm>
            <a:off x="577327" y="22453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주요 기능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A40F07-96E1-1B3A-39AD-CF936CD22990}"/>
              </a:ext>
            </a:extLst>
          </p:cNvPr>
          <p:cNvSpPr/>
          <p:nvPr/>
        </p:nvSpPr>
        <p:spPr>
          <a:xfrm>
            <a:off x="0" y="0"/>
            <a:ext cx="487679" cy="8157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75573343-E31E-56C4-99E3-6AB82B4E1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5" y="2218801"/>
            <a:ext cx="2988833" cy="2651760"/>
          </a:xfrm>
        </p:spPr>
        <p:txBody>
          <a:bodyPr>
            <a:normAutofit/>
          </a:bodyPr>
          <a:lstStyle/>
          <a:p>
            <a:pPr marL="367623" indent="-367623" algn="just">
              <a:lnSpc>
                <a:spcPct val="114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학과별 게시판 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  <a:p>
            <a:pPr marL="367623" indent="-367623" algn="just">
              <a:lnSpc>
                <a:spcPct val="114000"/>
              </a:lnSpc>
              <a:buFontTx/>
              <a:buChar char="-"/>
            </a:pP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강의별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 게시판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  <a:p>
            <a:pPr marL="367623" indent="-367623" algn="just">
              <a:lnSpc>
                <a:spcPct val="114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자유게시판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  <a:p>
            <a:pPr marL="367623" indent="-367623" algn="just">
              <a:lnSpc>
                <a:spcPct val="114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기숙사 게시판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  <a:p>
            <a:pPr marL="367623" indent="-367623" algn="just">
              <a:lnSpc>
                <a:spcPct val="114000"/>
              </a:lnSpc>
              <a:buFontTx/>
              <a:buChar char="-"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FE3407A-5A7E-96E2-E6BC-389923901291}"/>
              </a:ext>
            </a:extLst>
          </p:cNvPr>
          <p:cNvSpPr/>
          <p:nvPr/>
        </p:nvSpPr>
        <p:spPr>
          <a:xfrm>
            <a:off x="812798" y="1579081"/>
            <a:ext cx="2479040" cy="451962"/>
          </a:xfrm>
          <a:prstGeom prst="roundRect">
            <a:avLst/>
          </a:prstGeom>
          <a:solidFill>
            <a:srgbClr val="E6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3A8FC1-4C92-030D-0759-9CC80F012FE2}"/>
              </a:ext>
            </a:extLst>
          </p:cNvPr>
          <p:cNvSpPr txBox="1"/>
          <p:nvPr/>
        </p:nvSpPr>
        <p:spPr>
          <a:xfrm>
            <a:off x="4435941" y="5551831"/>
            <a:ext cx="1496430" cy="31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게시판 목록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92C7C-9BED-3DEB-6E11-F01B24B5A98D}"/>
              </a:ext>
            </a:extLst>
          </p:cNvPr>
          <p:cNvSpPr txBox="1"/>
          <p:nvPr/>
        </p:nvSpPr>
        <p:spPr>
          <a:xfrm>
            <a:off x="7000063" y="5551831"/>
            <a:ext cx="1496430" cy="31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게시글 목록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047C44-D885-DCA0-7322-3D22E2FC5572}"/>
              </a:ext>
            </a:extLst>
          </p:cNvPr>
          <p:cNvSpPr txBox="1"/>
          <p:nvPr/>
        </p:nvSpPr>
        <p:spPr>
          <a:xfrm>
            <a:off x="9564185" y="5551830"/>
            <a:ext cx="1496430" cy="31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게시글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1B0D808-5D9B-8F4E-E814-6BEA7C24FC9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t="1025"/>
          <a:stretch/>
        </p:blipFill>
        <p:spPr>
          <a:xfrm>
            <a:off x="4080429" y="1607656"/>
            <a:ext cx="2268000" cy="3931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0C0BA76-33DE-9AB8-792F-FF080CB10F7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14278" y="1620630"/>
            <a:ext cx="2268000" cy="3931200"/>
          </a:xfrm>
          <a:prstGeom prst="rect">
            <a:avLst/>
          </a:prstGeom>
          <a:ln>
            <a:solidFill>
              <a:srgbClr val="B2B2B2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17083BC-25DD-234E-59F9-888A6F9CB31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t="92051"/>
          <a:stretch/>
        </p:blipFill>
        <p:spPr>
          <a:xfrm>
            <a:off x="6614278" y="5223129"/>
            <a:ext cx="2268000" cy="315727"/>
          </a:xfrm>
          <a:prstGeom prst="rect">
            <a:avLst/>
          </a:prstGeom>
          <a:ln>
            <a:noFill/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659A349-A9D1-4AEC-CA71-2CC48A6CD58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13360" r="3885" b="78887"/>
          <a:stretch/>
        </p:blipFill>
        <p:spPr>
          <a:xfrm>
            <a:off x="6658325" y="4932570"/>
            <a:ext cx="2179906" cy="304800"/>
          </a:xfrm>
          <a:prstGeom prst="rect">
            <a:avLst/>
          </a:prstGeom>
          <a:ln>
            <a:noFill/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40C272A-9603-B004-35B3-3F5B0FF3249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80042" t="88124"/>
          <a:stretch/>
        </p:blipFill>
        <p:spPr>
          <a:xfrm>
            <a:off x="8429625" y="4790920"/>
            <a:ext cx="432000" cy="432000"/>
          </a:xfrm>
          <a:prstGeom prst="rect">
            <a:avLst/>
          </a:prstGeom>
          <a:ln>
            <a:noFill/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0A6CF6B-F13B-28E4-9561-6FC03B640E2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13360" r="3885" b="78887"/>
          <a:stretch/>
        </p:blipFill>
        <p:spPr>
          <a:xfrm>
            <a:off x="10847426" y="3054420"/>
            <a:ext cx="388278" cy="353805"/>
          </a:xfrm>
          <a:prstGeom prst="rect">
            <a:avLst/>
          </a:prstGeom>
          <a:ln>
            <a:noFill/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D8EEA9F-DA76-F3F0-4B7D-39419236592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l="-1" t="1638" r="1642"/>
          <a:stretch/>
        </p:blipFill>
        <p:spPr>
          <a:xfrm>
            <a:off x="9133793" y="1620630"/>
            <a:ext cx="2268000" cy="3931200"/>
          </a:xfrm>
          <a:prstGeom prst="rect">
            <a:avLst/>
          </a:prstGeom>
          <a:ln>
            <a:solidFill>
              <a:srgbClr val="B2B2B2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5733D40-F22A-6763-6319-2D07AF4C3B5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13360" r="3885" b="78887"/>
          <a:stretch/>
        </p:blipFill>
        <p:spPr>
          <a:xfrm>
            <a:off x="9221887" y="3408225"/>
            <a:ext cx="2179906" cy="777852"/>
          </a:xfrm>
          <a:prstGeom prst="rect">
            <a:avLst/>
          </a:prstGeom>
          <a:ln>
            <a:noFill/>
          </a:ln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0D3B756-A7ED-3ABF-1822-35F33F5D8DC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13360" r="3885" b="78887"/>
          <a:stretch/>
        </p:blipFill>
        <p:spPr>
          <a:xfrm>
            <a:off x="9221887" y="4324415"/>
            <a:ext cx="2179906" cy="777852"/>
          </a:xfrm>
          <a:prstGeom prst="rect">
            <a:avLst/>
          </a:prstGeom>
          <a:ln>
            <a:noFill/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9909B7F-12BA-29ED-9349-0C31783A2B2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l="12055" t="68096" r="1641" b="11713"/>
          <a:stretch/>
        </p:blipFill>
        <p:spPr>
          <a:xfrm>
            <a:off x="9148127" y="3550882"/>
            <a:ext cx="1990008" cy="806979"/>
          </a:xfrm>
          <a:prstGeom prst="rect">
            <a:avLst/>
          </a:prstGeom>
          <a:ln>
            <a:noFill/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7A4293E-CBB5-579B-E42D-3D677E84023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t="59770" r="3885" b="37950"/>
          <a:stretch/>
        </p:blipFill>
        <p:spPr>
          <a:xfrm>
            <a:off x="9133793" y="3453766"/>
            <a:ext cx="2179906" cy="92797"/>
          </a:xfrm>
          <a:prstGeom prst="rect">
            <a:avLst/>
          </a:prstGeom>
          <a:ln>
            <a:noFill/>
          </a:ln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2E30CA1-56B7-C1FC-B382-D8D46115363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13360" r="3885" b="78887"/>
          <a:stretch/>
        </p:blipFill>
        <p:spPr>
          <a:xfrm>
            <a:off x="9179240" y="1629390"/>
            <a:ext cx="2179906" cy="777852"/>
          </a:xfrm>
          <a:prstGeom prst="rect">
            <a:avLst/>
          </a:prstGeom>
          <a:ln>
            <a:noFill/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B2BF36D-5888-EAFD-04C5-D2CA2DCE9F0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l="-1" t="1638" r="2424" b="74200"/>
          <a:stretch/>
        </p:blipFill>
        <p:spPr>
          <a:xfrm>
            <a:off x="9138771" y="1705597"/>
            <a:ext cx="2249956" cy="9656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29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CF943-1917-AE5E-F6E4-05C76AC9F28B}"/>
              </a:ext>
            </a:extLst>
          </p:cNvPr>
          <p:cNvSpPr/>
          <p:nvPr/>
        </p:nvSpPr>
        <p:spPr>
          <a:xfrm>
            <a:off x="0" y="0"/>
            <a:ext cx="12192000" cy="1123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9F818-F61E-EF28-B763-755CC0096EA1}"/>
              </a:ext>
            </a:extLst>
          </p:cNvPr>
          <p:cNvSpPr txBox="1"/>
          <p:nvPr/>
        </p:nvSpPr>
        <p:spPr>
          <a:xfrm>
            <a:off x="577327" y="22453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주요 기능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A40F07-96E1-1B3A-39AD-CF936CD22990}"/>
              </a:ext>
            </a:extLst>
          </p:cNvPr>
          <p:cNvSpPr/>
          <p:nvPr/>
        </p:nvSpPr>
        <p:spPr>
          <a:xfrm>
            <a:off x="0" y="0"/>
            <a:ext cx="487679" cy="8157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부제목 7">
            <a:extLst>
              <a:ext uri="{FF2B5EF4-FFF2-40B4-BE49-F238E27FC236}">
                <a16:creationId xmlns:a16="http://schemas.microsoft.com/office/drawing/2014/main" id="{4F7AA333-50BF-1978-644F-6B0BB1027888}"/>
              </a:ext>
            </a:extLst>
          </p:cNvPr>
          <p:cNvSpPr txBox="1">
            <a:spLocks/>
          </p:cNvSpPr>
          <p:nvPr/>
        </p:nvSpPr>
        <p:spPr>
          <a:xfrm>
            <a:off x="665485" y="2218801"/>
            <a:ext cx="2988833" cy="329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7623" indent="-367623" algn="just">
              <a:lnSpc>
                <a:spcPct val="114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학교 시간표</a:t>
            </a:r>
          </a:p>
          <a:p>
            <a:pPr marL="367623" indent="-367623" algn="just">
              <a:lnSpc>
                <a:spcPct val="114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사용자 정의 시간표</a:t>
            </a:r>
          </a:p>
          <a:p>
            <a:pPr marL="367623" indent="-367623" algn="just">
              <a:lnSpc>
                <a:spcPct val="114000"/>
              </a:lnSpc>
              <a:buFontTx/>
              <a:buChar char="-"/>
            </a:pP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  <a:p>
            <a:pPr marL="367623" indent="-367623" algn="just">
              <a:lnSpc>
                <a:spcPct val="114000"/>
              </a:lnSpc>
              <a:buFontTx/>
              <a:buChar char="-"/>
            </a:pP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  <a:p>
            <a:pPr marL="367623" indent="-367623" algn="just">
              <a:lnSpc>
                <a:spcPct val="114000"/>
              </a:lnSpc>
              <a:buFontTx/>
              <a:buChar char="-"/>
            </a:pP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  <a:p>
            <a:pPr marL="367623" indent="-367623" algn="just">
              <a:lnSpc>
                <a:spcPct val="114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사용자 간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1:1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채팅</a:t>
            </a:r>
          </a:p>
          <a:p>
            <a:pPr marL="367623" indent="-367623" algn="just">
              <a:lnSpc>
                <a:spcPct val="114000"/>
              </a:lnSpc>
              <a:buFontTx/>
              <a:buChar char="-"/>
            </a:pP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E41748A-B990-34D8-AE45-2E7DA274AB55}"/>
              </a:ext>
            </a:extLst>
          </p:cNvPr>
          <p:cNvSpPr/>
          <p:nvPr/>
        </p:nvSpPr>
        <p:spPr>
          <a:xfrm>
            <a:off x="812798" y="1579081"/>
            <a:ext cx="2479040" cy="451962"/>
          </a:xfrm>
          <a:prstGeom prst="roundRect">
            <a:avLst/>
          </a:prstGeom>
          <a:solidFill>
            <a:srgbClr val="E6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시간표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AA6F1C6-C9B6-5EC3-4FE0-ED381385E516}"/>
              </a:ext>
            </a:extLst>
          </p:cNvPr>
          <p:cNvSpPr/>
          <p:nvPr/>
        </p:nvSpPr>
        <p:spPr>
          <a:xfrm>
            <a:off x="812798" y="4025165"/>
            <a:ext cx="2479040" cy="451962"/>
          </a:xfrm>
          <a:prstGeom prst="roundRect">
            <a:avLst/>
          </a:prstGeom>
          <a:solidFill>
            <a:srgbClr val="E6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E6538-76D4-FDA7-FF77-FE4DF8F51A81}"/>
              </a:ext>
            </a:extLst>
          </p:cNvPr>
          <p:cNvSpPr txBox="1"/>
          <p:nvPr/>
        </p:nvSpPr>
        <p:spPr>
          <a:xfrm>
            <a:off x="4435941" y="5551831"/>
            <a:ext cx="1496430" cy="31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홈화면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 시간표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14BF3-F7EC-EA29-CDE8-9585E1FB1C2A}"/>
              </a:ext>
            </a:extLst>
          </p:cNvPr>
          <p:cNvSpPr txBox="1"/>
          <p:nvPr/>
        </p:nvSpPr>
        <p:spPr>
          <a:xfrm>
            <a:off x="7000063" y="5551831"/>
            <a:ext cx="1496430" cy="31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시간표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B8F372-DA84-CD89-3708-91A707F597B6}"/>
              </a:ext>
            </a:extLst>
          </p:cNvPr>
          <p:cNvSpPr txBox="1"/>
          <p:nvPr/>
        </p:nvSpPr>
        <p:spPr>
          <a:xfrm>
            <a:off x="9564185" y="5551830"/>
            <a:ext cx="1496430" cy="31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채팅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BC5CD4F-30E1-1FA9-5C91-6C880DE48FD0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80429" y="1579081"/>
            <a:ext cx="2268000" cy="3931200"/>
          </a:xfrm>
          <a:prstGeom prst="rect">
            <a:avLst/>
          </a:prstGeom>
          <a:ln>
            <a:solidFill>
              <a:srgbClr val="B2B2B2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49D8D9C-00BC-51D8-3EDF-A4D13110ABB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14278" y="1579081"/>
            <a:ext cx="2268000" cy="3931200"/>
          </a:xfrm>
          <a:prstGeom prst="rect">
            <a:avLst/>
          </a:prstGeom>
          <a:ln>
            <a:solidFill>
              <a:srgbClr val="B2B2B2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ACA2C7A-6131-DD2D-980D-AF41BA329DFC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232162" y="1579081"/>
            <a:ext cx="2268000" cy="3931200"/>
          </a:xfrm>
          <a:prstGeom prst="rect">
            <a:avLst/>
          </a:prstGeom>
          <a:ln>
            <a:solidFill>
              <a:srgbClr val="B2B2B2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42F9531-662C-467E-2B8D-C55868BD71E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l="34305" t="23333" r="50000" b="50000"/>
          <a:stretch/>
        </p:blipFill>
        <p:spPr>
          <a:xfrm>
            <a:off x="10166947" y="1637606"/>
            <a:ext cx="360000" cy="18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6222DBC-7F9F-30CF-BCA1-2A0EC8BABE5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/>
          <a:srcRect l="2996" t="1965" r="88477" b="90521"/>
          <a:stretch/>
        </p:blipFill>
        <p:spPr>
          <a:xfrm>
            <a:off x="9286875" y="1637606"/>
            <a:ext cx="171450" cy="2483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40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CF943-1917-AE5E-F6E4-05C76AC9F28B}"/>
              </a:ext>
            </a:extLst>
          </p:cNvPr>
          <p:cNvSpPr/>
          <p:nvPr/>
        </p:nvSpPr>
        <p:spPr>
          <a:xfrm>
            <a:off x="0" y="0"/>
            <a:ext cx="12192000" cy="1123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9F818-F61E-EF28-B763-755CC0096EA1}"/>
              </a:ext>
            </a:extLst>
          </p:cNvPr>
          <p:cNvSpPr txBox="1"/>
          <p:nvPr/>
        </p:nvSpPr>
        <p:spPr>
          <a:xfrm>
            <a:off x="577327" y="22453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세부 기능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A40F07-96E1-1B3A-39AD-CF936CD22990}"/>
              </a:ext>
            </a:extLst>
          </p:cNvPr>
          <p:cNvSpPr/>
          <p:nvPr/>
        </p:nvSpPr>
        <p:spPr>
          <a:xfrm>
            <a:off x="0" y="0"/>
            <a:ext cx="487679" cy="8157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74507373-6FF6-0DA8-1499-BCBD538BE24B}"/>
              </a:ext>
            </a:extLst>
          </p:cNvPr>
          <p:cNvSpPr txBox="1">
            <a:spLocks/>
          </p:cNvSpPr>
          <p:nvPr/>
        </p:nvSpPr>
        <p:spPr>
          <a:xfrm>
            <a:off x="535113" y="1579081"/>
            <a:ext cx="3598433" cy="4597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7623" indent="-367623" algn="just">
              <a:lnSpc>
                <a:spcPct val="114000"/>
              </a:lnSpc>
              <a:buFontTx/>
              <a:buChar char="-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학사일정</a:t>
            </a:r>
          </a:p>
          <a:p>
            <a:pPr marL="367623" indent="-367623" algn="just">
              <a:lnSpc>
                <a:spcPct val="114000"/>
              </a:lnSpc>
              <a:buFontTx/>
              <a:buChar char="-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도서관 열람실 좌석 현황</a:t>
            </a:r>
          </a:p>
          <a:p>
            <a:pPr marL="367623" indent="-367623" algn="just">
              <a:lnSpc>
                <a:spcPct val="114000"/>
              </a:lnSpc>
              <a:buFontTx/>
              <a:buChar char="-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교내 전화번호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  <a:p>
            <a:pPr marL="367623" indent="-367623" algn="just">
              <a:lnSpc>
                <a:spcPct val="114000"/>
              </a:lnSpc>
              <a:buFontTx/>
              <a:buChar char="-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교수님 전화번호</a:t>
            </a:r>
          </a:p>
          <a:p>
            <a:pPr marL="367623" indent="-367623" algn="just">
              <a:lnSpc>
                <a:spcPct val="114000"/>
              </a:lnSpc>
              <a:buFontTx/>
              <a:buChar char="-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학사 및 학부 공지 사항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  <a:p>
            <a:pPr marL="367623" indent="-367623" algn="just">
              <a:lnSpc>
                <a:spcPct val="114000"/>
              </a:lnSpc>
              <a:buFontTx/>
              <a:buChar char="-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자주 찾는 질문</a:t>
            </a:r>
          </a:p>
          <a:p>
            <a:pPr marL="367623" indent="-367623" algn="just">
              <a:lnSpc>
                <a:spcPct val="114000"/>
              </a:lnSpc>
              <a:buFontTx/>
              <a:buChar char="-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학교 한눈에 보기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  <a:p>
            <a:pPr marL="367623" indent="-367623" algn="just">
              <a:lnSpc>
                <a:spcPct val="114000"/>
              </a:lnSpc>
              <a:buFontTx/>
              <a:buChar char="-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졸업 요건 확인</a:t>
            </a:r>
          </a:p>
          <a:p>
            <a:pPr marL="367623" indent="-367623" algn="just">
              <a:lnSpc>
                <a:spcPct val="114000"/>
              </a:lnSpc>
              <a:buFontTx/>
              <a:buChar char="-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회원제 자동 로그인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6C7577-EB97-1B46-E555-5547C63D2D5B}"/>
              </a:ext>
            </a:extLst>
          </p:cNvPr>
          <p:cNvSpPr txBox="1"/>
          <p:nvPr/>
        </p:nvSpPr>
        <p:spPr>
          <a:xfrm>
            <a:off x="4125261" y="5553196"/>
            <a:ext cx="2178337" cy="31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교내 및 교수님 전화번호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F601EE-E76D-8067-4DC2-B17634A8F1C0}"/>
              </a:ext>
            </a:extLst>
          </p:cNvPr>
          <p:cNvSpPr txBox="1"/>
          <p:nvPr/>
        </p:nvSpPr>
        <p:spPr>
          <a:xfrm>
            <a:off x="6667038" y="5551830"/>
            <a:ext cx="2178337" cy="31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도서관 열람실 좌석 현황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E9468E-829B-1736-6B63-B933DBF98E14}"/>
              </a:ext>
            </a:extLst>
          </p:cNvPr>
          <p:cNvSpPr txBox="1"/>
          <p:nvPr/>
        </p:nvSpPr>
        <p:spPr>
          <a:xfrm>
            <a:off x="9564185" y="5551830"/>
            <a:ext cx="1496430" cy="31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졸업 요건 확인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35857E0-EB18-207B-D915-AC7C4E220ED8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148126" y="1579081"/>
            <a:ext cx="2268000" cy="3931200"/>
          </a:xfrm>
          <a:prstGeom prst="rect">
            <a:avLst/>
          </a:prstGeom>
          <a:ln>
            <a:solidFill>
              <a:srgbClr val="B2B2B2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5C694BD-3AF6-E188-70C7-3EE36AC05BF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t="937"/>
          <a:stretch/>
        </p:blipFill>
        <p:spPr>
          <a:xfrm>
            <a:off x="6614278" y="1579081"/>
            <a:ext cx="2268000" cy="3931200"/>
          </a:xfrm>
          <a:prstGeom prst="rect">
            <a:avLst/>
          </a:prstGeom>
          <a:ln>
            <a:solidFill>
              <a:srgbClr val="B2B2B2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1540B35-F463-1D1B-84CE-2379E5CC290F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035598" y="1579081"/>
            <a:ext cx="2268000" cy="3931200"/>
          </a:xfrm>
          <a:prstGeom prst="rect">
            <a:avLst/>
          </a:prstGeom>
          <a:ln>
            <a:solidFill>
              <a:srgbClr val="B2B2B2"/>
            </a:solidFill>
          </a:ln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91E24A-5E5C-6CC4-FBD1-DDA642C5033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l="3815" t="92169" r="3953" b="-965"/>
          <a:stretch/>
        </p:blipFill>
        <p:spPr>
          <a:xfrm>
            <a:off x="4123692" y="5160649"/>
            <a:ext cx="2091811" cy="345820"/>
          </a:xfrm>
          <a:prstGeom prst="rect">
            <a:avLst/>
          </a:prstGeom>
          <a:ln>
            <a:noFill/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8CC9980-A0ED-8945-A292-A753A5CC859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13360" r="3885" b="78887"/>
          <a:stretch/>
        </p:blipFill>
        <p:spPr>
          <a:xfrm>
            <a:off x="4071612" y="4814833"/>
            <a:ext cx="2179906" cy="304800"/>
          </a:xfrm>
          <a:prstGeom prst="rect">
            <a:avLst/>
          </a:prstGeom>
          <a:ln>
            <a:noFill/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1E8A638-1841-F293-D43D-C43A8616FEF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20114" r="3885" b="9763"/>
          <a:stretch/>
        </p:blipFill>
        <p:spPr>
          <a:xfrm>
            <a:off x="4071612" y="2166331"/>
            <a:ext cx="2179906" cy="2756700"/>
          </a:xfrm>
          <a:prstGeom prst="rect">
            <a:avLst/>
          </a:prstGeom>
          <a:ln>
            <a:noFill/>
          </a:ln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8AFAAB2-5BC9-7D53-81CD-359F7A02804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l="3815" t="92169" r="3953" b="-965"/>
          <a:stretch/>
        </p:blipFill>
        <p:spPr>
          <a:xfrm>
            <a:off x="6710301" y="5160649"/>
            <a:ext cx="2091811" cy="345820"/>
          </a:xfrm>
          <a:prstGeom prst="rect">
            <a:avLst/>
          </a:prstGeom>
          <a:ln>
            <a:noFill/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B8F7DDE-8E1A-23A9-DF56-5700C6538FB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13360" r="3885" b="78887"/>
          <a:stretch/>
        </p:blipFill>
        <p:spPr>
          <a:xfrm>
            <a:off x="9564185" y="1773017"/>
            <a:ext cx="1646740" cy="274057"/>
          </a:xfrm>
          <a:prstGeom prst="rect">
            <a:avLst/>
          </a:prstGeom>
          <a:ln>
            <a:noFill/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479243D-7EA5-FCA4-A506-7AFFC72E7C7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t="13330"/>
          <a:stretch/>
        </p:blipFill>
        <p:spPr>
          <a:xfrm>
            <a:off x="9148126" y="1974574"/>
            <a:ext cx="2268000" cy="3407161"/>
          </a:xfrm>
          <a:prstGeom prst="rect">
            <a:avLst/>
          </a:prstGeom>
          <a:ln>
            <a:noFill/>
          </a:ln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08DE6F4-4E04-8A92-145C-EC202484789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13360" r="3885" b="78887"/>
          <a:stretch/>
        </p:blipFill>
        <p:spPr>
          <a:xfrm>
            <a:off x="9192958" y="5018249"/>
            <a:ext cx="2179906" cy="304800"/>
          </a:xfrm>
          <a:prstGeom prst="rect">
            <a:avLst/>
          </a:prstGeom>
          <a:ln>
            <a:noFill/>
          </a:ln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91D4EC9B-C099-44AE-0697-351B91E2C26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27026" t="2579" r="26777" b="91433"/>
          <a:stretch/>
        </p:blipFill>
        <p:spPr>
          <a:xfrm>
            <a:off x="9788525" y="1624027"/>
            <a:ext cx="1047750" cy="235411"/>
          </a:xfrm>
          <a:prstGeom prst="rect">
            <a:avLst/>
          </a:prstGeom>
          <a:ln>
            <a:noFill/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2C5617C-208C-6975-A2AB-2414BBA53BA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/>
          <a:srcRect t="9358"/>
          <a:stretch/>
        </p:blipFill>
        <p:spPr>
          <a:xfrm>
            <a:off x="9212864" y="5189220"/>
            <a:ext cx="2160000" cy="26382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0F1CAF2-6022-4633-5BBE-8A7FFB53344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t="13360" r="3885" b="78887"/>
          <a:stretch/>
        </p:blipFill>
        <p:spPr>
          <a:xfrm>
            <a:off x="6663277" y="1579081"/>
            <a:ext cx="2179906" cy="304800"/>
          </a:xfrm>
          <a:prstGeom prst="rect">
            <a:avLst/>
          </a:prstGeom>
          <a:ln>
            <a:noFill/>
          </a:ln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8E647A0-1C6E-7C4F-AD6D-8FF1D2FEDE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2996" t="1965" r="89105" b="92242"/>
          <a:stretch/>
        </p:blipFill>
        <p:spPr>
          <a:xfrm>
            <a:off x="6719826" y="1656480"/>
            <a:ext cx="166749" cy="222008"/>
          </a:xfrm>
          <a:prstGeom prst="rect">
            <a:avLst/>
          </a:prstGeom>
          <a:ln>
            <a:noFill/>
          </a:ln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347EA4D-4B0D-8415-905C-A2CE4A3B559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086" t="819" r="20445" b="93268"/>
          <a:stretch/>
        </p:blipFill>
        <p:spPr>
          <a:xfrm>
            <a:off x="7232973" y="1638368"/>
            <a:ext cx="1160384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CF943-1917-AE5E-F6E4-05C76AC9F28B}"/>
              </a:ext>
            </a:extLst>
          </p:cNvPr>
          <p:cNvSpPr/>
          <p:nvPr/>
        </p:nvSpPr>
        <p:spPr>
          <a:xfrm>
            <a:off x="0" y="0"/>
            <a:ext cx="12192000" cy="1123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75573343-E31E-56C4-99E3-6AB82B4E1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880" y="1208742"/>
            <a:ext cx="6309360" cy="4912518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1800" dirty="0"/>
              <a:t>본 연구에서는 </a:t>
            </a:r>
            <a:r>
              <a:rPr lang="ko-KR" altLang="en-US" sz="1800" b="1" dirty="0">
                <a:solidFill>
                  <a:srgbClr val="7030A0"/>
                </a:solidFill>
              </a:rPr>
              <a:t>한신대학교 구성원들을 대상으로 한신대학교 소통 애플리케이션 </a:t>
            </a:r>
            <a:r>
              <a:rPr lang="en-US" altLang="ko-KR" sz="1800" b="1" dirty="0">
                <a:solidFill>
                  <a:srgbClr val="7030A0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＇</a:t>
            </a:r>
            <a:r>
              <a:rPr lang="ko-KR" altLang="en-US" sz="1800" b="1" dirty="0" err="1">
                <a:solidFill>
                  <a:srgbClr val="7030A0"/>
                </a:solidFill>
              </a:rPr>
              <a:t>한모두모</a:t>
            </a:r>
            <a:r>
              <a:rPr lang="en-US" altLang="ko-KR" sz="1800" b="1" dirty="0">
                <a:solidFill>
                  <a:srgbClr val="7030A0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＇</a:t>
            </a:r>
            <a:r>
              <a:rPr lang="ko-KR" altLang="en-US" sz="1800" dirty="0"/>
              <a:t>를 개발하였다</a:t>
            </a:r>
            <a:r>
              <a:rPr lang="en-US" altLang="ko-KR" sz="1800" dirty="0"/>
              <a:t>. </a:t>
            </a:r>
          </a:p>
          <a:p>
            <a:pPr algn="l">
              <a:lnSpc>
                <a:spcPct val="120000"/>
              </a:lnSpc>
            </a:pPr>
            <a:r>
              <a:rPr lang="ko-KR" altLang="en-US" sz="1800" dirty="0"/>
              <a:t>게시판과 채팅 기능을 통해 학생들 간의 원활한 교류로 학생의 학교 소속감을 높이고 학교 정보를 제공하여 정보의 접근성을 높일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한신대학교의 교내 전화번호</a:t>
            </a:r>
            <a:r>
              <a:rPr lang="en-US" altLang="ko-KR" sz="1800" dirty="0"/>
              <a:t>, </a:t>
            </a:r>
            <a:r>
              <a:rPr lang="ko-KR" altLang="en-US" sz="1800" dirty="0"/>
              <a:t>도서관 좌석 현황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학부별</a:t>
            </a:r>
            <a:r>
              <a:rPr lang="ko-KR" altLang="en-US" sz="1800" dirty="0"/>
              <a:t> 공지사항 등 자세한 학교 맞춤형 정보도 활용할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 ‘</a:t>
            </a:r>
            <a:r>
              <a:rPr lang="ko-KR" altLang="en-US" sz="1800" dirty="0" err="1"/>
              <a:t>에브리타임’의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강의별</a:t>
            </a:r>
            <a:r>
              <a:rPr lang="ko-KR" altLang="en-US" sz="1800" dirty="0"/>
              <a:t> 대화 기능 대신 검색이 용이한 </a:t>
            </a:r>
            <a:r>
              <a:rPr lang="ko-KR" altLang="en-US" sz="1800" dirty="0" err="1"/>
              <a:t>강의별</a:t>
            </a:r>
            <a:r>
              <a:rPr lang="ko-KR" altLang="en-US" sz="1800" dirty="0"/>
              <a:t> 게시판을 사용하여 정보의 가시성과 학생의 수업 이해도를 높일 것으로 기대한다</a:t>
            </a:r>
            <a:r>
              <a:rPr lang="en-US" altLang="ko-KR" sz="1800" dirty="0"/>
              <a:t>.</a:t>
            </a:r>
          </a:p>
          <a:p>
            <a:pPr algn="l">
              <a:lnSpc>
                <a:spcPct val="120000"/>
              </a:lnSpc>
            </a:pPr>
            <a:r>
              <a:rPr lang="ko-KR" altLang="en-US" sz="1800" dirty="0"/>
              <a:t>향후 여러 한신대학교 구성원들을 대상으로 제안된 애플리케이션의 사용성 테스트를 수행하고자 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이를 통해 사용자 의견을 수집하고 수집된 결과를 바탕으로 후속 연구를 진행할 예정이다</a:t>
            </a:r>
            <a:r>
              <a:rPr lang="en-US" altLang="ko-KR" sz="1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862B5-E10D-5745-46C7-54F1BECF4491}"/>
              </a:ext>
            </a:extLst>
          </p:cNvPr>
          <p:cNvSpPr txBox="1"/>
          <p:nvPr/>
        </p:nvSpPr>
        <p:spPr>
          <a:xfrm>
            <a:off x="577327" y="224538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기대효과 및 결론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3ECF5D-3BC1-BB89-38BE-60BDAAAEF470}"/>
              </a:ext>
            </a:extLst>
          </p:cNvPr>
          <p:cNvSpPr/>
          <p:nvPr/>
        </p:nvSpPr>
        <p:spPr>
          <a:xfrm>
            <a:off x="0" y="0"/>
            <a:ext cx="487679" cy="8157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C73657-675D-F6F6-97E3-33DEA3AE0375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87820" y="1137622"/>
            <a:ext cx="2559600" cy="4438800"/>
          </a:xfrm>
          <a:prstGeom prst="rect">
            <a:avLst/>
          </a:prstGeom>
          <a:ln>
            <a:solidFill>
              <a:srgbClr val="B2B2B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27837A-30A4-CF71-AD94-CB07AA3B9D28}"/>
              </a:ext>
            </a:extLst>
          </p:cNvPr>
          <p:cNvSpPr txBox="1"/>
          <p:nvPr/>
        </p:nvSpPr>
        <p:spPr>
          <a:xfrm>
            <a:off x="8719405" y="5672884"/>
            <a:ext cx="1496430" cy="283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카페24 써라운드 에어 " pitchFamily="2" charset="-127"/>
              </a:rPr>
              <a:t>한모두모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57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439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공체 Medium</vt:lpstr>
      <vt:lpstr>맑은 고딕</vt:lpstr>
      <vt:lpstr>한컴 고딕</vt:lpstr>
      <vt:lpstr>Arial</vt:lpstr>
      <vt:lpstr>Office 테마</vt:lpstr>
      <vt:lpstr>한신대학교 정보 ∙ 소통 앱 ‘한신대 모두 모여! &lt;한모두모&gt;’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슬기로운 대학생활을 위한 대학캠퍼스 종합 정보 소통 어플리케이션   한모두모</dc:title>
  <dc:creator>임홍지(컴퓨터공학부)</dc:creator>
  <cp:lastModifiedBy>임홍지(컴퓨터공학부)</cp:lastModifiedBy>
  <cp:revision>15</cp:revision>
  <dcterms:created xsi:type="dcterms:W3CDTF">2022-11-17T05:36:06Z</dcterms:created>
  <dcterms:modified xsi:type="dcterms:W3CDTF">2022-11-21T09:15:13Z</dcterms:modified>
</cp:coreProperties>
</file>