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906000"/>
  <p:notesSz cx="710405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j1p0qlkedClFv9yfKnd5Xns3rU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97AABE-F700-43BD-95E9-54F9DCA2319F}">
  <a:tblStyle styleId="{7897AABE-F700-43BD-95E9-54F9DCA231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3079202" cy="513858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75" spcFirstLastPara="1" rIns="94775" wrap="square" tIns="473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3203" y="1"/>
            <a:ext cx="3079202" cy="513858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75" spcFirstLastPara="1" rIns="94775" wrap="square" tIns="473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058863" y="1279525"/>
            <a:ext cx="4986337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076" y="4925838"/>
            <a:ext cx="5683914" cy="402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75" spcFirstLastPara="1" rIns="94775" wrap="square" tIns="473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0755"/>
            <a:ext cx="3079202" cy="513858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75" spcFirstLastPara="1" rIns="94775" wrap="square" tIns="473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3203" y="9720755"/>
            <a:ext cx="3079202" cy="513858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75" spcFirstLastPara="1" rIns="94775" wrap="square" tIns="473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fb4e2cd0b_5_82:notes"/>
          <p:cNvSpPr txBox="1"/>
          <p:nvPr>
            <p:ph idx="1" type="body"/>
          </p:nvPr>
        </p:nvSpPr>
        <p:spPr>
          <a:xfrm>
            <a:off x="710405" y="4925401"/>
            <a:ext cx="5683240" cy="4029874"/>
          </a:xfrm>
          <a:prstGeom prst="rect">
            <a:avLst/>
          </a:prstGeom>
        </p:spPr>
        <p:txBody>
          <a:bodyPr anchorCtr="0" anchor="t" bIns="97250" lIns="97250" spcFirstLastPara="1" rIns="97250" wrap="square" tIns="97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dfb4e2cd0b_5_82:notes"/>
          <p:cNvSpPr/>
          <p:nvPr>
            <p:ph idx="2" type="sldImg"/>
          </p:nvPr>
        </p:nvSpPr>
        <p:spPr>
          <a:xfrm>
            <a:off x="1243209" y="1279325"/>
            <a:ext cx="4617633" cy="345417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fb4e2cd0b_5_160:notes"/>
          <p:cNvSpPr txBox="1"/>
          <p:nvPr>
            <p:ph idx="1" type="body"/>
          </p:nvPr>
        </p:nvSpPr>
        <p:spPr>
          <a:xfrm>
            <a:off x="710405" y="4925401"/>
            <a:ext cx="5683200" cy="4029900"/>
          </a:xfrm>
          <a:prstGeom prst="rect">
            <a:avLst/>
          </a:prstGeom>
        </p:spPr>
        <p:txBody>
          <a:bodyPr anchorCtr="0" anchor="t" bIns="97250" lIns="97250" spcFirstLastPara="1" rIns="97250" wrap="square" tIns="97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dfb4e2cd0b_5_160:notes"/>
          <p:cNvSpPr/>
          <p:nvPr>
            <p:ph idx="2" type="sldImg"/>
          </p:nvPr>
        </p:nvSpPr>
        <p:spPr>
          <a:xfrm>
            <a:off x="1243209" y="1279325"/>
            <a:ext cx="4617600" cy="345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fb4e2cd0b_15_4:notes"/>
          <p:cNvSpPr txBox="1"/>
          <p:nvPr>
            <p:ph idx="1" type="body"/>
          </p:nvPr>
        </p:nvSpPr>
        <p:spPr>
          <a:xfrm>
            <a:off x="710405" y="4925401"/>
            <a:ext cx="5683200" cy="4029900"/>
          </a:xfrm>
          <a:prstGeom prst="rect">
            <a:avLst/>
          </a:prstGeom>
        </p:spPr>
        <p:txBody>
          <a:bodyPr anchorCtr="0" anchor="t" bIns="97250" lIns="97250" spcFirstLastPara="1" rIns="97250" wrap="square" tIns="97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dfb4e2cd0b_15_4:notes"/>
          <p:cNvSpPr/>
          <p:nvPr>
            <p:ph idx="2" type="sldImg"/>
          </p:nvPr>
        </p:nvSpPr>
        <p:spPr>
          <a:xfrm>
            <a:off x="1243209" y="1279325"/>
            <a:ext cx="4617600" cy="345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fb4e2cd0b_5_90:notes"/>
          <p:cNvSpPr txBox="1"/>
          <p:nvPr>
            <p:ph idx="1" type="body"/>
          </p:nvPr>
        </p:nvSpPr>
        <p:spPr>
          <a:xfrm>
            <a:off x="710405" y="4925401"/>
            <a:ext cx="5683240" cy="4029874"/>
          </a:xfrm>
          <a:prstGeom prst="rect">
            <a:avLst/>
          </a:prstGeom>
        </p:spPr>
        <p:txBody>
          <a:bodyPr anchorCtr="0" anchor="t" bIns="97250" lIns="97250" spcFirstLastPara="1" rIns="97250" wrap="square" tIns="97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dfb4e2cd0b_5_90:notes"/>
          <p:cNvSpPr/>
          <p:nvPr>
            <p:ph idx="2" type="sldImg"/>
          </p:nvPr>
        </p:nvSpPr>
        <p:spPr>
          <a:xfrm>
            <a:off x="1243209" y="1279325"/>
            <a:ext cx="4617633" cy="345417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b4e2cd0b_5_108:notes"/>
          <p:cNvSpPr/>
          <p:nvPr>
            <p:ph idx="2" type="sldImg"/>
          </p:nvPr>
        </p:nvSpPr>
        <p:spPr>
          <a:xfrm>
            <a:off x="1096853" y="1432133"/>
            <a:ext cx="5165236" cy="386462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dfb4e2cd0b_5_108:notes"/>
          <p:cNvSpPr txBox="1"/>
          <p:nvPr>
            <p:ph idx="1" type="body"/>
          </p:nvPr>
        </p:nvSpPr>
        <p:spPr>
          <a:xfrm>
            <a:off x="735552" y="5513340"/>
            <a:ext cx="5887722" cy="4509537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None/>
            </a:pPr>
            <a:r>
              <a:t/>
            </a:r>
            <a:endParaRPr sz="1500"/>
          </a:p>
        </p:txBody>
      </p:sp>
      <p:sp>
        <p:nvSpPr>
          <p:cNvPr id="188" name="Google Shape;188;gdfb4e2cd0b_5_108:notes"/>
          <p:cNvSpPr txBox="1"/>
          <p:nvPr>
            <p:ph idx="12" type="sldNum"/>
          </p:nvPr>
        </p:nvSpPr>
        <p:spPr>
          <a:xfrm>
            <a:off x="4167547" y="10880144"/>
            <a:ext cx="3189675" cy="575193"/>
          </a:xfrm>
          <a:prstGeom prst="rect">
            <a:avLst/>
          </a:prstGeom>
          <a:noFill/>
          <a:ln>
            <a:noFill/>
          </a:ln>
        </p:spPr>
        <p:txBody>
          <a:bodyPr anchorCtr="0" anchor="b" bIns="50400" lIns="100800" spcFirstLastPara="1" rIns="100800" wrap="square" tIns="50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ko-KR" sz="1500"/>
              <a:t>‹#›</a:t>
            </a:fld>
            <a:endParaRPr sz="15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fb4e2cd0b_5_115:notes"/>
          <p:cNvSpPr txBox="1"/>
          <p:nvPr>
            <p:ph idx="1" type="body"/>
          </p:nvPr>
        </p:nvSpPr>
        <p:spPr>
          <a:xfrm>
            <a:off x="710405" y="4925401"/>
            <a:ext cx="5683240" cy="4029874"/>
          </a:xfrm>
          <a:prstGeom prst="rect">
            <a:avLst/>
          </a:prstGeom>
        </p:spPr>
        <p:txBody>
          <a:bodyPr anchorCtr="0" anchor="t" bIns="97250" lIns="97250" spcFirstLastPara="1" rIns="97250" wrap="square" tIns="97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dfb4e2cd0b_5_115:notes"/>
          <p:cNvSpPr/>
          <p:nvPr>
            <p:ph idx="2" type="sldImg"/>
          </p:nvPr>
        </p:nvSpPr>
        <p:spPr>
          <a:xfrm>
            <a:off x="1243209" y="1279325"/>
            <a:ext cx="4617633" cy="345417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2663b21fc_0_34:notes"/>
          <p:cNvSpPr txBox="1"/>
          <p:nvPr>
            <p:ph idx="1" type="body"/>
          </p:nvPr>
        </p:nvSpPr>
        <p:spPr>
          <a:xfrm>
            <a:off x="710405" y="4925401"/>
            <a:ext cx="5683200" cy="4029900"/>
          </a:xfrm>
          <a:prstGeom prst="rect">
            <a:avLst/>
          </a:prstGeom>
        </p:spPr>
        <p:txBody>
          <a:bodyPr anchorCtr="0" anchor="t" bIns="97250" lIns="97250" spcFirstLastPara="1" rIns="97250" wrap="square" tIns="97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e2663b21fc_0_34:notes"/>
          <p:cNvSpPr/>
          <p:nvPr>
            <p:ph idx="2" type="sldImg"/>
          </p:nvPr>
        </p:nvSpPr>
        <p:spPr>
          <a:xfrm>
            <a:off x="1243209" y="1279325"/>
            <a:ext cx="4617600" cy="345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fb4e2cd0b_5_125:notes"/>
          <p:cNvSpPr txBox="1"/>
          <p:nvPr>
            <p:ph idx="1" type="body"/>
          </p:nvPr>
        </p:nvSpPr>
        <p:spPr>
          <a:xfrm>
            <a:off x="710405" y="4925401"/>
            <a:ext cx="5683200" cy="4029900"/>
          </a:xfrm>
          <a:prstGeom prst="rect">
            <a:avLst/>
          </a:prstGeom>
        </p:spPr>
        <p:txBody>
          <a:bodyPr anchorCtr="0" anchor="t" bIns="97250" lIns="97250" spcFirstLastPara="1" rIns="97250" wrap="square" tIns="97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dfb4e2cd0b_5_125:notes"/>
          <p:cNvSpPr/>
          <p:nvPr>
            <p:ph idx="2" type="sldImg"/>
          </p:nvPr>
        </p:nvSpPr>
        <p:spPr>
          <a:xfrm>
            <a:off x="1243209" y="1279325"/>
            <a:ext cx="4617600" cy="345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fb4e2cd0b_5_135:notes"/>
          <p:cNvSpPr txBox="1"/>
          <p:nvPr>
            <p:ph idx="1" type="body"/>
          </p:nvPr>
        </p:nvSpPr>
        <p:spPr>
          <a:xfrm>
            <a:off x="710405" y="4925401"/>
            <a:ext cx="5683240" cy="4029874"/>
          </a:xfrm>
          <a:prstGeom prst="rect">
            <a:avLst/>
          </a:prstGeom>
        </p:spPr>
        <p:txBody>
          <a:bodyPr anchorCtr="0" anchor="t" bIns="97250" lIns="97250" spcFirstLastPara="1" rIns="97250" wrap="square" tIns="97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dfb4e2cd0b_5_135:notes"/>
          <p:cNvSpPr/>
          <p:nvPr>
            <p:ph idx="2" type="sldImg"/>
          </p:nvPr>
        </p:nvSpPr>
        <p:spPr>
          <a:xfrm>
            <a:off x="1243209" y="1279325"/>
            <a:ext cx="4617633" cy="345417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fb4e2cd0b_5_148:notes"/>
          <p:cNvSpPr txBox="1"/>
          <p:nvPr>
            <p:ph idx="1" type="body"/>
          </p:nvPr>
        </p:nvSpPr>
        <p:spPr>
          <a:xfrm>
            <a:off x="710405" y="4925401"/>
            <a:ext cx="5683240" cy="4029874"/>
          </a:xfrm>
          <a:prstGeom prst="rect">
            <a:avLst/>
          </a:prstGeom>
        </p:spPr>
        <p:txBody>
          <a:bodyPr anchorCtr="0" anchor="t" bIns="97250" lIns="97250" spcFirstLastPara="1" rIns="97250" wrap="square" tIns="97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dfb4e2cd0b_5_148:notes"/>
          <p:cNvSpPr/>
          <p:nvPr>
            <p:ph idx="2" type="sldImg"/>
          </p:nvPr>
        </p:nvSpPr>
        <p:spPr>
          <a:xfrm>
            <a:off x="1243209" y="1279325"/>
            <a:ext cx="4617633" cy="345417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4f25dbb25_3_5:notes"/>
          <p:cNvSpPr txBox="1"/>
          <p:nvPr>
            <p:ph idx="1" type="body"/>
          </p:nvPr>
        </p:nvSpPr>
        <p:spPr>
          <a:xfrm>
            <a:off x="710405" y="4925401"/>
            <a:ext cx="5683200" cy="4029900"/>
          </a:xfrm>
          <a:prstGeom prst="rect">
            <a:avLst/>
          </a:prstGeom>
        </p:spPr>
        <p:txBody>
          <a:bodyPr anchorCtr="0" anchor="t" bIns="97250" lIns="97250" spcFirstLastPara="1" rIns="97250" wrap="square" tIns="97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e4f25dbb25_3_5:notes"/>
          <p:cNvSpPr/>
          <p:nvPr>
            <p:ph idx="2" type="sldImg"/>
          </p:nvPr>
        </p:nvSpPr>
        <p:spPr>
          <a:xfrm>
            <a:off x="1243209" y="1279325"/>
            <a:ext cx="4617600" cy="345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df4ddc0e07_4_191"/>
          <p:cNvSpPr/>
          <p:nvPr/>
        </p:nvSpPr>
        <p:spPr>
          <a:xfrm>
            <a:off x="-135" y="0"/>
            <a:ext cx="9905966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5" name="Google Shape;15;gdf4ddc0e07_4_191"/>
          <p:cNvSpPr txBox="1"/>
          <p:nvPr>
            <p:ph type="ctrTitle"/>
          </p:nvPr>
        </p:nvSpPr>
        <p:spPr>
          <a:xfrm>
            <a:off x="337675" y="719633"/>
            <a:ext cx="9230700" cy="17100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gdf4ddc0e07_4_191"/>
          <p:cNvSpPr txBox="1"/>
          <p:nvPr>
            <p:ph idx="1" type="subTitle"/>
          </p:nvPr>
        </p:nvSpPr>
        <p:spPr>
          <a:xfrm>
            <a:off x="337675" y="2504747"/>
            <a:ext cx="4596000" cy="9843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 sz="1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 sz="19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 sz="19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 sz="19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 sz="19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 sz="19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 sz="19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 sz="19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 sz="1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gdf4ddc0e07_4_191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f4ddc0e07_4_236"/>
          <p:cNvSpPr txBox="1"/>
          <p:nvPr>
            <p:ph hasCustomPrompt="1" type="title"/>
          </p:nvPr>
        </p:nvSpPr>
        <p:spPr>
          <a:xfrm>
            <a:off x="337729" y="1108233"/>
            <a:ext cx="5779500" cy="1659600"/>
          </a:xfrm>
          <a:prstGeom prst="rect">
            <a:avLst/>
          </a:prstGeom>
        </p:spPr>
        <p:txBody>
          <a:bodyPr anchorCtr="0" anchor="b" bIns="106650" lIns="106650" spcFirstLastPara="1" rIns="106650" wrap="square" tIns="1066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700"/>
              <a:buNone/>
              <a:defRPr sz="1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700"/>
              <a:buNone/>
              <a:defRPr sz="11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700"/>
              <a:buNone/>
              <a:defRPr sz="11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700"/>
              <a:buNone/>
              <a:defRPr sz="11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700"/>
              <a:buNone/>
              <a:defRPr sz="11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700"/>
              <a:buNone/>
              <a:defRPr sz="11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700"/>
              <a:buNone/>
              <a:defRPr sz="11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700"/>
              <a:buNone/>
              <a:defRPr sz="11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700"/>
              <a:buNone/>
              <a:defRPr sz="11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gdf4ddc0e07_4_236"/>
          <p:cNvSpPr txBox="1"/>
          <p:nvPr>
            <p:ph idx="1" type="body"/>
          </p:nvPr>
        </p:nvSpPr>
        <p:spPr>
          <a:xfrm>
            <a:off x="337675" y="2828567"/>
            <a:ext cx="5779500" cy="12567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>
            <a:norm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  <a:defRPr>
                <a:solidFill>
                  <a:schemeClr val="accent2"/>
                </a:solidFill>
              </a:defRPr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■"/>
              <a:defRPr>
                <a:solidFill>
                  <a:schemeClr val="accent2"/>
                </a:solidFill>
              </a:defRPr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  <a:defRPr>
                <a:solidFill>
                  <a:schemeClr val="accent2"/>
                </a:solidFill>
              </a:defRPr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■"/>
              <a:defRPr>
                <a:solidFill>
                  <a:schemeClr val="accent2"/>
                </a:solidFill>
              </a:defRPr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  <a:defRPr>
                <a:solidFill>
                  <a:schemeClr val="accent2"/>
                </a:solidFill>
              </a:defRPr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gdf4ddc0e07_4_236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f4ddc0e07_4_240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f4ddc0e07_4_242"/>
          <p:cNvSpPr txBox="1"/>
          <p:nvPr>
            <p:ph idx="12" type="sldNum"/>
          </p:nvPr>
        </p:nvSpPr>
        <p:spPr>
          <a:xfrm>
            <a:off x="9489504" y="6465659"/>
            <a:ext cx="38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rtl="0" algn="l">
              <a:spcBef>
                <a:spcPts val="0"/>
              </a:spcBef>
              <a:buNone/>
              <a:defRPr b="1" i="0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rtl="0" algn="l">
              <a:spcBef>
                <a:spcPts val="0"/>
              </a:spcBef>
              <a:buNone/>
              <a:defRPr b="1" i="0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rtl="0" algn="l">
              <a:spcBef>
                <a:spcPts val="0"/>
              </a:spcBef>
              <a:buNone/>
              <a:defRPr b="1" i="0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rtl="0" algn="l">
              <a:spcBef>
                <a:spcPts val="0"/>
              </a:spcBef>
              <a:buNone/>
              <a:defRPr b="1" i="0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rtl="0" algn="l">
              <a:spcBef>
                <a:spcPts val="0"/>
              </a:spcBef>
              <a:buNone/>
              <a:defRPr b="1" i="0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rtl="0" algn="l">
              <a:spcBef>
                <a:spcPts val="0"/>
              </a:spcBef>
              <a:buNone/>
              <a:defRPr b="1" i="0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rtl="0" algn="l">
              <a:spcBef>
                <a:spcPts val="0"/>
              </a:spcBef>
              <a:buNone/>
              <a:defRPr b="1" i="0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rtl="0" algn="l">
              <a:spcBef>
                <a:spcPts val="0"/>
              </a:spcBef>
              <a:buNone/>
              <a:defRPr b="1" i="0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rtl="0" algn="l">
              <a:spcBef>
                <a:spcPts val="0"/>
              </a:spcBef>
              <a:buNone/>
              <a:defRPr b="1" i="0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f4ddc0e07_4_244"/>
          <p:cNvSpPr txBox="1"/>
          <p:nvPr>
            <p:ph idx="10" type="dt"/>
          </p:nvPr>
        </p:nvSpPr>
        <p:spPr>
          <a:xfrm>
            <a:off x="681038" y="6356351"/>
            <a:ext cx="2229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gdf4ddc0e07_4_244"/>
          <p:cNvSpPr txBox="1"/>
          <p:nvPr>
            <p:ph idx="11" type="ftr"/>
          </p:nvPr>
        </p:nvSpPr>
        <p:spPr>
          <a:xfrm>
            <a:off x="3281363" y="6356351"/>
            <a:ext cx="33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pic>
        <p:nvPicPr>
          <p:cNvPr id="69" name="Google Shape;69;gdf4ddc0e07_4_2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79760" y="6215743"/>
            <a:ext cx="591250" cy="60007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df4ddc0e07_4_244"/>
          <p:cNvSpPr txBox="1"/>
          <p:nvPr>
            <p:ph idx="12" type="sldNum"/>
          </p:nvPr>
        </p:nvSpPr>
        <p:spPr>
          <a:xfrm>
            <a:off x="9489504" y="6465659"/>
            <a:ext cx="38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rtl="0" algn="l">
              <a:spcBef>
                <a:spcPts val="0"/>
              </a:spcBef>
              <a:buNone/>
              <a:defRPr b="1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rtl="0" algn="l">
              <a:spcBef>
                <a:spcPts val="0"/>
              </a:spcBef>
              <a:buNone/>
              <a:defRPr b="1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rtl="0" algn="l">
              <a:spcBef>
                <a:spcPts val="0"/>
              </a:spcBef>
              <a:buNone/>
              <a:defRPr b="1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rtl="0" algn="l">
              <a:spcBef>
                <a:spcPts val="0"/>
              </a:spcBef>
              <a:buNone/>
              <a:defRPr b="1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rtl="0" algn="l">
              <a:spcBef>
                <a:spcPts val="0"/>
              </a:spcBef>
              <a:buNone/>
              <a:defRPr b="1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rtl="0" algn="l">
              <a:spcBef>
                <a:spcPts val="0"/>
              </a:spcBef>
              <a:buNone/>
              <a:defRPr b="1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rtl="0" algn="l">
              <a:spcBef>
                <a:spcPts val="0"/>
              </a:spcBef>
              <a:buNone/>
              <a:defRPr b="1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rtl="0" algn="l">
              <a:spcBef>
                <a:spcPts val="0"/>
              </a:spcBef>
              <a:buNone/>
              <a:defRPr b="1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rtl="0" algn="l">
              <a:spcBef>
                <a:spcPts val="0"/>
              </a:spcBef>
              <a:buNone/>
              <a:defRPr b="1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fb4e2cd0b_5_6"/>
          <p:cNvSpPr txBox="1"/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gdfb4e2cd0b_5_6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gdfb4e2cd0b_5_6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gdfb4e2cd0b_5_6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dfb4e2cd0b_5_6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fb4e2cd0b_5_12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gdfb4e2cd0b_5_12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gdfb4e2cd0b_5_12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dfb4e2cd0b_5_1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dfb4e2cd0b_5_12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fb4e2cd0b_5_18"/>
          <p:cNvSpPr/>
          <p:nvPr/>
        </p:nvSpPr>
        <p:spPr>
          <a:xfrm>
            <a:off x="0" y="0"/>
            <a:ext cx="46734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106650" lIns="106650" spcFirstLastPara="1" rIns="106650" wrap="square" tIns="106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dfb4e2cd0b_5_18"/>
          <p:cNvSpPr/>
          <p:nvPr/>
        </p:nvSpPr>
        <p:spPr>
          <a:xfrm>
            <a:off x="0" y="58833"/>
            <a:ext cx="4672950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dfb4e2cd0b_5_18"/>
          <p:cNvSpPr/>
          <p:nvPr/>
        </p:nvSpPr>
        <p:spPr>
          <a:xfrm>
            <a:off x="-135" y="0"/>
            <a:ext cx="4676498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</p:sp>
      <p:sp>
        <p:nvSpPr>
          <p:cNvPr id="93" name="Google Shape;93;gdfb4e2cd0b_5_18"/>
          <p:cNvSpPr txBox="1"/>
          <p:nvPr>
            <p:ph type="title"/>
          </p:nvPr>
        </p:nvSpPr>
        <p:spPr>
          <a:xfrm>
            <a:off x="337702" y="667900"/>
            <a:ext cx="40155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650" lIns="106650" spcFirstLastPara="1" rIns="106650" wrap="square" tIns="1066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gdfb4e2cd0b_5_18"/>
          <p:cNvSpPr txBox="1"/>
          <p:nvPr>
            <p:ph idx="1" type="body"/>
          </p:nvPr>
        </p:nvSpPr>
        <p:spPr>
          <a:xfrm>
            <a:off x="5031731" y="667900"/>
            <a:ext cx="4513500" cy="54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650" lIns="106650" spcFirstLastPara="1" rIns="106650" wrap="square" tIns="106650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/>
            </a:lvl1pPr>
            <a:lvl2pPr indent="-31115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/>
            </a:lvl2pPr>
            <a:lvl3pPr indent="-31115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  <a:defRPr/>
            </a:lvl3pPr>
            <a:lvl4pPr indent="-31115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/>
            </a:lvl4pPr>
            <a:lvl5pPr indent="-31115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/>
            </a:lvl5pPr>
            <a:lvl6pPr indent="-31115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  <a:defRPr/>
            </a:lvl6pPr>
            <a:lvl7pPr indent="-31115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/>
            </a:lvl8pPr>
            <a:lvl9pPr indent="-31115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  <a:defRPr/>
            </a:lvl9pPr>
          </a:lstStyle>
          <a:p/>
        </p:txBody>
      </p:sp>
      <p:sp>
        <p:nvSpPr>
          <p:cNvPr id="95" name="Google Shape;95;gdfb4e2cd0b_5_18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6650" lIns="106650" spcFirstLastPara="1" rIns="106650" wrap="square" tIns="106650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fb4e2cd0b_5_25"/>
          <p:cNvSpPr txBox="1"/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dfb4e2cd0b_5_25"/>
          <p:cNvSpPr txBox="1"/>
          <p:nvPr>
            <p:ph idx="1" type="body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9" name="Google Shape;99;gdfb4e2cd0b_5_25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dfb4e2cd0b_5_25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dfb4e2cd0b_5_25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fb4e2cd0b_5_31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dfb4e2cd0b_5_31"/>
          <p:cNvSpPr txBox="1"/>
          <p:nvPr>
            <p:ph idx="1" type="body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gdfb4e2cd0b_5_31"/>
          <p:cNvSpPr txBox="1"/>
          <p:nvPr>
            <p:ph idx="2" type="body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gdfb4e2cd0b_5_31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dfb4e2cd0b_5_31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dfb4e2cd0b_5_31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fb4e2cd0b_5_38"/>
          <p:cNvSpPr txBox="1"/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dfb4e2cd0b_5_38"/>
          <p:cNvSpPr txBox="1"/>
          <p:nvPr>
            <p:ph idx="1" type="body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gdfb4e2cd0b_5_38"/>
          <p:cNvSpPr txBox="1"/>
          <p:nvPr>
            <p:ph idx="2" type="body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gdfb4e2cd0b_5_38"/>
          <p:cNvSpPr txBox="1"/>
          <p:nvPr>
            <p:ph idx="3" type="body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gdfb4e2cd0b_5_38"/>
          <p:cNvSpPr txBox="1"/>
          <p:nvPr>
            <p:ph idx="4" type="body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gdfb4e2cd0b_5_38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gdfb4e2cd0b_5_3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dfb4e2cd0b_5_38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df4ddc0e07_4_196"/>
          <p:cNvSpPr/>
          <p:nvPr/>
        </p:nvSpPr>
        <p:spPr>
          <a:xfrm>
            <a:off x="0" y="64132"/>
            <a:ext cx="9905966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0" name="Google Shape;20;gdf4ddc0e07_4_196"/>
          <p:cNvSpPr/>
          <p:nvPr/>
        </p:nvSpPr>
        <p:spPr>
          <a:xfrm>
            <a:off x="0" y="0"/>
            <a:ext cx="9905966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" name="Google Shape;21;gdf4ddc0e07_4_196"/>
          <p:cNvSpPr txBox="1"/>
          <p:nvPr>
            <p:ph type="title"/>
          </p:nvPr>
        </p:nvSpPr>
        <p:spPr>
          <a:xfrm>
            <a:off x="337675" y="719633"/>
            <a:ext cx="9230700" cy="17100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" name="Google Shape;22;gdf4ddc0e07_4_196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fb4e2cd0b_5_47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dfb4e2cd0b_5_47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dfb4e2cd0b_5_4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dfb4e2cd0b_5_47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fb4e2cd0b_5_52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dfb4e2cd0b_5_5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dfb4e2cd0b_5_52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fb4e2cd0b_5_56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dfb4e2cd0b_5_56"/>
          <p:cNvSpPr txBox="1"/>
          <p:nvPr>
            <p:ph idx="1" type="body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0" name="Google Shape;130;gdfb4e2cd0b_5_56"/>
          <p:cNvSpPr txBox="1"/>
          <p:nvPr>
            <p:ph idx="2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1" name="Google Shape;131;gdfb4e2cd0b_5_56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dfb4e2cd0b_5_56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dfb4e2cd0b_5_56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fb4e2cd0b_5_63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gdfb4e2cd0b_5_63"/>
          <p:cNvSpPr/>
          <p:nvPr>
            <p:ph idx="2" type="pic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gdfb4e2cd0b_5_63"/>
          <p:cNvSpPr txBox="1"/>
          <p:nvPr>
            <p:ph idx="1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8" name="Google Shape;138;gdfb4e2cd0b_5_63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dfb4e2cd0b_5_63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dfb4e2cd0b_5_63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fb4e2cd0b_5_70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gdfb4e2cd0b_5_70"/>
          <p:cNvSpPr txBox="1"/>
          <p:nvPr>
            <p:ph idx="1" type="body"/>
          </p:nvPr>
        </p:nvSpPr>
        <p:spPr>
          <a:xfrm rot="5400000">
            <a:off x="2777332" y="-270669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gdfb4e2cd0b_5_70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dfb4e2cd0b_5_70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dfb4e2cd0b_5_70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fb4e2cd0b_5_76"/>
          <p:cNvSpPr txBox="1"/>
          <p:nvPr>
            <p:ph type="title"/>
          </p:nvPr>
        </p:nvSpPr>
        <p:spPr>
          <a:xfrm rot="5400000">
            <a:off x="5251054" y="2203053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dfb4e2cd0b_5_76"/>
          <p:cNvSpPr txBox="1"/>
          <p:nvPr>
            <p:ph idx="1" type="body"/>
          </p:nvPr>
        </p:nvSpPr>
        <p:spPr>
          <a:xfrm rot="5400000">
            <a:off x="917179" y="128985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dfb4e2cd0b_5_76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dfb4e2cd0b_5_76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dfb4e2cd0b_5_76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df4ddc0e07_4_201"/>
          <p:cNvSpPr/>
          <p:nvPr/>
        </p:nvSpPr>
        <p:spPr>
          <a:xfrm>
            <a:off x="0" y="0"/>
            <a:ext cx="4673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06650" lIns="106650" spcFirstLastPara="1" rIns="106650" wrap="square" tIns="10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gdf4ddc0e07_4_201"/>
          <p:cNvSpPr/>
          <p:nvPr/>
        </p:nvSpPr>
        <p:spPr>
          <a:xfrm>
            <a:off x="0" y="58833"/>
            <a:ext cx="4672950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6" name="Google Shape;26;gdf4ddc0e07_4_201"/>
          <p:cNvSpPr/>
          <p:nvPr/>
        </p:nvSpPr>
        <p:spPr>
          <a:xfrm>
            <a:off x="-135" y="0"/>
            <a:ext cx="4676498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" name="Google Shape;27;gdf4ddc0e07_4_201"/>
          <p:cNvSpPr txBox="1"/>
          <p:nvPr>
            <p:ph type="title"/>
          </p:nvPr>
        </p:nvSpPr>
        <p:spPr>
          <a:xfrm>
            <a:off x="337702" y="667900"/>
            <a:ext cx="4015500" cy="33453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gdf4ddc0e07_4_201"/>
          <p:cNvSpPr txBox="1"/>
          <p:nvPr>
            <p:ph idx="1" type="body"/>
          </p:nvPr>
        </p:nvSpPr>
        <p:spPr>
          <a:xfrm>
            <a:off x="5031731" y="667900"/>
            <a:ext cx="4513500" cy="54648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>
            <a:norm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29" name="Google Shape;29;gdf4ddc0e07_4_201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df4ddc0e07_4_208"/>
          <p:cNvSpPr/>
          <p:nvPr/>
        </p:nvSpPr>
        <p:spPr>
          <a:xfrm>
            <a:off x="0" y="0"/>
            <a:ext cx="9906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06650" lIns="106650" spcFirstLastPara="1" rIns="106650" wrap="square" tIns="10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gdf4ddc0e07_4_208"/>
          <p:cNvSpPr txBox="1"/>
          <p:nvPr>
            <p:ph type="title"/>
          </p:nvPr>
        </p:nvSpPr>
        <p:spPr>
          <a:xfrm>
            <a:off x="337702" y="667900"/>
            <a:ext cx="9230700" cy="8316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gdf4ddc0e07_4_208"/>
          <p:cNvSpPr txBox="1"/>
          <p:nvPr>
            <p:ph idx="1" type="body"/>
          </p:nvPr>
        </p:nvSpPr>
        <p:spPr>
          <a:xfrm>
            <a:off x="337675" y="2007600"/>
            <a:ext cx="4333200" cy="41016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>
            <a:norm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34" name="Google Shape;34;gdf4ddc0e07_4_208"/>
          <p:cNvSpPr txBox="1"/>
          <p:nvPr>
            <p:ph idx="2" type="body"/>
          </p:nvPr>
        </p:nvSpPr>
        <p:spPr>
          <a:xfrm>
            <a:off x="5235100" y="2007600"/>
            <a:ext cx="4333200" cy="41016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>
            <a:norm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35" name="Google Shape;35;gdf4ddc0e07_4_208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df4ddc0e07_4_214"/>
          <p:cNvSpPr/>
          <p:nvPr/>
        </p:nvSpPr>
        <p:spPr>
          <a:xfrm>
            <a:off x="0" y="0"/>
            <a:ext cx="9906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06650" lIns="106650" spcFirstLastPara="1" rIns="106650" wrap="square" tIns="10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df4ddc0e07_4_214"/>
          <p:cNvSpPr txBox="1"/>
          <p:nvPr>
            <p:ph type="title"/>
          </p:nvPr>
        </p:nvSpPr>
        <p:spPr>
          <a:xfrm>
            <a:off x="337702" y="667900"/>
            <a:ext cx="9230700" cy="8316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gdf4ddc0e07_4_214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df4ddc0e07_4_218"/>
          <p:cNvSpPr/>
          <p:nvPr/>
        </p:nvSpPr>
        <p:spPr>
          <a:xfrm>
            <a:off x="0" y="0"/>
            <a:ext cx="40782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06650" lIns="106650" spcFirstLastPara="1" rIns="106650" wrap="square" tIns="10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gdf4ddc0e07_4_218"/>
          <p:cNvSpPr txBox="1"/>
          <p:nvPr>
            <p:ph type="title"/>
          </p:nvPr>
        </p:nvSpPr>
        <p:spPr>
          <a:xfrm>
            <a:off x="337702" y="667900"/>
            <a:ext cx="3388200" cy="24387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gdf4ddc0e07_4_218"/>
          <p:cNvSpPr txBox="1"/>
          <p:nvPr>
            <p:ph idx="1" type="body"/>
          </p:nvPr>
        </p:nvSpPr>
        <p:spPr>
          <a:xfrm>
            <a:off x="337675" y="3187533"/>
            <a:ext cx="3388200" cy="30639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>
            <a:norm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  <a:defRPr>
                <a:solidFill>
                  <a:schemeClr val="accent2"/>
                </a:solidFill>
              </a:defRPr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■"/>
              <a:defRPr>
                <a:solidFill>
                  <a:schemeClr val="accent2"/>
                </a:solidFill>
              </a:defRPr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  <a:defRPr>
                <a:solidFill>
                  <a:schemeClr val="accent2"/>
                </a:solidFill>
              </a:defRPr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■"/>
              <a:defRPr>
                <a:solidFill>
                  <a:schemeClr val="accent2"/>
                </a:solidFill>
              </a:defRPr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  <a:defRPr>
                <a:solidFill>
                  <a:schemeClr val="accent2"/>
                </a:solidFill>
              </a:defRPr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4" name="Google Shape;44;gdf4ddc0e07_4_218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df4ddc0e07_4_223"/>
          <p:cNvSpPr txBox="1"/>
          <p:nvPr>
            <p:ph type="title"/>
          </p:nvPr>
        </p:nvSpPr>
        <p:spPr>
          <a:xfrm>
            <a:off x="337648" y="1064800"/>
            <a:ext cx="6768600" cy="47283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gdf4ddc0e07_4_223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4ddc0e07_4_226"/>
          <p:cNvSpPr/>
          <p:nvPr/>
        </p:nvSpPr>
        <p:spPr>
          <a:xfrm>
            <a:off x="0" y="0"/>
            <a:ext cx="4953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06650" lIns="106650" spcFirstLastPara="1" rIns="106650" wrap="square" tIns="10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df4ddc0e07_4_226"/>
          <p:cNvSpPr txBox="1"/>
          <p:nvPr>
            <p:ph type="title"/>
          </p:nvPr>
        </p:nvSpPr>
        <p:spPr>
          <a:xfrm>
            <a:off x="337242" y="667900"/>
            <a:ext cx="4013100" cy="27327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gdf4ddc0e07_4_226"/>
          <p:cNvSpPr txBox="1"/>
          <p:nvPr>
            <p:ph idx="1" type="subTitle"/>
          </p:nvPr>
        </p:nvSpPr>
        <p:spPr>
          <a:xfrm>
            <a:off x="330200" y="3502300"/>
            <a:ext cx="4013100" cy="12357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None/>
              <a:defRPr sz="19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None/>
              <a:defRPr sz="19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None/>
              <a:defRPr sz="19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None/>
              <a:defRPr sz="19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None/>
              <a:defRPr sz="19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None/>
              <a:defRPr sz="19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None/>
              <a:defRPr sz="19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None/>
              <a:defRPr sz="19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None/>
              <a:defRPr sz="19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gdf4ddc0e07_4_226"/>
          <p:cNvSpPr txBox="1"/>
          <p:nvPr>
            <p:ph idx="2" type="body"/>
          </p:nvPr>
        </p:nvSpPr>
        <p:spPr>
          <a:xfrm>
            <a:off x="5285610" y="667900"/>
            <a:ext cx="4283400" cy="5481900"/>
          </a:xfrm>
          <a:prstGeom prst="rect">
            <a:avLst/>
          </a:prstGeom>
        </p:spPr>
        <p:txBody>
          <a:bodyPr anchorCtr="0" anchor="t" bIns="106650" lIns="106650" spcFirstLastPara="1" rIns="106650" wrap="square" tIns="106650">
            <a:norm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53" name="Google Shape;53;gdf4ddc0e07_4_226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4ddc0e07_4_232"/>
          <p:cNvSpPr/>
          <p:nvPr/>
        </p:nvSpPr>
        <p:spPr>
          <a:xfrm>
            <a:off x="0" y="5825333"/>
            <a:ext cx="9906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06650" lIns="106650" spcFirstLastPara="1" rIns="106650" wrap="square" tIns="10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df4ddc0e07_4_232"/>
          <p:cNvSpPr txBox="1"/>
          <p:nvPr>
            <p:ph idx="1" type="body"/>
          </p:nvPr>
        </p:nvSpPr>
        <p:spPr>
          <a:xfrm>
            <a:off x="337675" y="6028533"/>
            <a:ext cx="8644500" cy="6141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gdf4ddc0e07_4_232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</p:spPr>
        <p:txBody>
          <a:bodyPr anchorCtr="0" anchor="ctr" bIns="106650" lIns="106650" spcFirstLastPara="1" rIns="106650" wrap="square" tIns="10665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df4ddc0e07_4_187"/>
          <p:cNvSpPr txBox="1"/>
          <p:nvPr>
            <p:ph type="title"/>
          </p:nvPr>
        </p:nvSpPr>
        <p:spPr>
          <a:xfrm>
            <a:off x="337675" y="593367"/>
            <a:ext cx="923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650" lIns="106650" spcFirstLastPara="1" rIns="106650" wrap="square" tIns="1066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Merriweather"/>
              <a:buNone/>
              <a:defRPr sz="33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Merriweather"/>
              <a:buNone/>
              <a:defRPr sz="33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Merriweather"/>
              <a:buNone/>
              <a:defRPr sz="33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Merriweather"/>
              <a:buNone/>
              <a:defRPr sz="33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Merriweather"/>
              <a:buNone/>
              <a:defRPr sz="33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Merriweather"/>
              <a:buNone/>
              <a:defRPr sz="33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Merriweather"/>
              <a:buNone/>
              <a:defRPr sz="33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Merriweather"/>
              <a:buNone/>
              <a:defRPr sz="33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Merriweather"/>
              <a:buNone/>
              <a:defRPr sz="33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1" name="Google Shape;11;gdf4ddc0e07_4_187"/>
          <p:cNvSpPr txBox="1"/>
          <p:nvPr>
            <p:ph idx="1" type="body"/>
          </p:nvPr>
        </p:nvSpPr>
        <p:spPr>
          <a:xfrm>
            <a:off x="337675" y="1536633"/>
            <a:ext cx="923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650" lIns="106650" spcFirstLastPara="1" rIns="106650" wrap="square" tIns="106650">
            <a:normAutofit/>
          </a:bodyPr>
          <a:lstStyle>
            <a:lvl1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11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11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11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gdf4ddc0e07_4_187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6650" lIns="106650" spcFirstLastPara="1" rIns="106650" wrap="square" tIns="106650">
            <a:normAutofit/>
          </a:bodyPr>
          <a:lstStyle>
            <a:lvl1pPr lvl="0" rtl="0" algn="r">
              <a:buNone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fb4e2cd0b_5_0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gdfb4e2cd0b_5_0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gdfb4e2cd0b_5_0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gdfb4e2cd0b_5_0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gdfb4e2cd0b_5_0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1.jpg"/><Relationship Id="rId5" Type="http://schemas.openxmlformats.org/officeDocument/2006/relationships/image" Target="../media/image9.png"/><Relationship Id="rId6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fb4e2cd0b_5_82"/>
          <p:cNvSpPr txBox="1"/>
          <p:nvPr/>
        </p:nvSpPr>
        <p:spPr>
          <a:xfrm>
            <a:off x="182774" y="873701"/>
            <a:ext cx="9212400" cy="15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88300" lIns="88300" spcFirstLastPara="1" rIns="88300" wrap="square" tIns="883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Arial"/>
              <a:buNone/>
            </a:pPr>
            <a:r>
              <a:rPr b="1" i="0" lang="ko-K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「</a:t>
            </a:r>
            <a:r>
              <a:rPr b="1" lang="ko-KR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SCP와 PPoS를 결합한</a:t>
            </a:r>
            <a:endParaRPr b="1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Arial"/>
              <a:buNone/>
            </a:pPr>
            <a:r>
              <a:rPr b="1" lang="ko-KR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실용적 新신용평가시스템 </a:t>
            </a:r>
            <a:r>
              <a:rPr b="1" i="0" lang="ko-K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고안」</a:t>
            </a:r>
            <a:endParaRPr b="0" i="0" sz="2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Google Shape;158;gdfb4e2cd0b_5_82"/>
          <p:cNvGrpSpPr/>
          <p:nvPr/>
        </p:nvGrpSpPr>
        <p:grpSpPr>
          <a:xfrm>
            <a:off x="3925020" y="3935848"/>
            <a:ext cx="2042290" cy="369435"/>
            <a:chOff x="2191116" y="967450"/>
            <a:chExt cx="1534200" cy="655500"/>
          </a:xfrm>
        </p:grpSpPr>
        <p:pic>
          <p:nvPicPr>
            <p:cNvPr id="159" name="Google Shape;159;gdfb4e2cd0b_5_8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217339">
              <a:off x="2744767" y="537280"/>
              <a:ext cx="426898" cy="1513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gdfb4e2cd0b_5_82"/>
            <p:cNvSpPr txBox="1"/>
            <p:nvPr/>
          </p:nvSpPr>
          <p:spPr>
            <a:xfrm>
              <a:off x="2313746" y="967450"/>
              <a:ext cx="1411500" cy="655500"/>
            </a:xfrm>
            <a:prstGeom prst="rect">
              <a:avLst/>
            </a:pr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1" i="0" lang="ko-KR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2021. </a:t>
              </a:r>
              <a:r>
                <a:rPr b="1" lang="ko-KR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r>
                <a:rPr b="1" i="0" lang="ko-KR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r>
                <a:rPr b="1" lang="ko-KR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r>
                <a:rPr b="1" i="0" lang="ko-KR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.(</a:t>
              </a:r>
              <a:r>
                <a:rPr b="1" lang="ko-KR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금</a:t>
              </a:r>
              <a:r>
                <a:rPr b="1" i="0" lang="ko-KR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gdfb4e2cd0b_5_82"/>
          <p:cNvSpPr txBox="1"/>
          <p:nvPr/>
        </p:nvSpPr>
        <p:spPr>
          <a:xfrm>
            <a:off x="4466974" y="4422100"/>
            <a:ext cx="1268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88300" lIns="88300" spcFirstLastPara="1" rIns="88300" wrap="square" tIns="883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Arial"/>
              <a:buNone/>
            </a:pPr>
            <a:r>
              <a:rPr b="1" lang="ko-KR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A6팀</a:t>
            </a:r>
            <a:endParaRPr b="0" i="0" sz="2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fb4e2cd0b_5_160"/>
          <p:cNvSpPr/>
          <p:nvPr/>
        </p:nvSpPr>
        <p:spPr>
          <a:xfrm>
            <a:off x="0" y="0"/>
            <a:ext cx="9906000" cy="528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dfb4e2cd0b_5_160"/>
          <p:cNvSpPr txBox="1"/>
          <p:nvPr/>
        </p:nvSpPr>
        <p:spPr>
          <a:xfrm>
            <a:off x="0" y="45900"/>
            <a:ext cx="484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lang="ko-K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프로젝트 성과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dfb4e2cd0b_5_160"/>
          <p:cNvSpPr/>
          <p:nvPr/>
        </p:nvSpPr>
        <p:spPr>
          <a:xfrm>
            <a:off x="278850" y="5508950"/>
            <a:ext cx="9348300" cy="77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√ </a:t>
            </a:r>
            <a:r>
              <a:rPr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스텔라의 SCP와 알고랜드의 PPoS, 영지식를 이해하고 새로운 알고리즘을 고안하였다.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√ </a:t>
            </a:r>
            <a:r>
              <a:rPr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기존 금융시스템의 중앙화를 탈피한 신용평가 시스템을 고안하였다. </a:t>
            </a:r>
            <a:endParaRPr b="1">
              <a:solidFill>
                <a:schemeClr val="dk1"/>
              </a:solidFill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dfb4e2cd0b_5_160"/>
          <p:cNvSpPr/>
          <p:nvPr/>
        </p:nvSpPr>
        <p:spPr>
          <a:xfrm>
            <a:off x="3825376" y="5301750"/>
            <a:ext cx="2225700" cy="2988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</a:rPr>
              <a:t>프로젝트 성과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80" name="Google Shape;280;gdfb4e2cd0b_5_160"/>
          <p:cNvSpPr/>
          <p:nvPr/>
        </p:nvSpPr>
        <p:spPr>
          <a:xfrm rot="5400000">
            <a:off x="4466625" y="4185900"/>
            <a:ext cx="943200" cy="943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dfb4e2cd0b_5_160"/>
          <p:cNvSpPr/>
          <p:nvPr/>
        </p:nvSpPr>
        <p:spPr>
          <a:xfrm>
            <a:off x="2597100" y="3077238"/>
            <a:ext cx="4895700" cy="93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하이퍼레저 - 프라이빗 블록체인</a:t>
            </a: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u="sng">
                <a:solidFill>
                  <a:schemeClr val="dk1"/>
                </a:solidFill>
              </a:rPr>
              <a:t>신뢰가능한 노드 : 신용평가기관,은행, 회사, 직업훈련기관</a:t>
            </a:r>
            <a:endParaRPr u="sng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dfb4e2cd0b_5_160"/>
          <p:cNvSpPr/>
          <p:nvPr/>
        </p:nvSpPr>
        <p:spPr>
          <a:xfrm>
            <a:off x="690162" y="1106193"/>
            <a:ext cx="1317000" cy="2988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결론</a:t>
            </a:r>
            <a:endParaRPr/>
          </a:p>
        </p:txBody>
      </p:sp>
      <p:sp>
        <p:nvSpPr>
          <p:cNvPr id="283" name="Google Shape;283;gdfb4e2cd0b_5_160"/>
          <p:cNvSpPr/>
          <p:nvPr/>
        </p:nvSpPr>
        <p:spPr>
          <a:xfrm>
            <a:off x="690150" y="1404988"/>
            <a:ext cx="8525700" cy="1411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SCP</a:t>
            </a:r>
            <a:r>
              <a:rPr b="1"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 문제점 해결 및 新신용평가시스템 고안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√ </a:t>
            </a:r>
            <a:r>
              <a:rPr lang="ko-KR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ko-KR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PPoS</a:t>
            </a:r>
            <a:r>
              <a:rPr b="1" lang="ko-KR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의 VRF 활용하여 보안성 ISSUE 및 탈중앙화 실현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r>
              <a:rPr lang="ko-KR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영지식증명을 활용하여 성실도, 성취도, 상환비율만을 확인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4" name="Google Shape;284;gdfb4e2cd0b_5_160"/>
          <p:cNvSpPr/>
          <p:nvPr/>
        </p:nvSpPr>
        <p:spPr>
          <a:xfrm rot="5400000">
            <a:off x="1770375" y="2860630"/>
            <a:ext cx="848400" cy="937200"/>
          </a:xfrm>
          <a:prstGeom prst="bentUpArrow">
            <a:avLst>
              <a:gd fmla="val 25000" name="adj1"/>
              <a:gd fmla="val 25000" name="adj2"/>
              <a:gd fmla="val 22985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dfb4e2cd0b_5_160"/>
          <p:cNvSpPr/>
          <p:nvPr/>
        </p:nvSpPr>
        <p:spPr>
          <a:xfrm>
            <a:off x="602050" y="3077238"/>
            <a:ext cx="1493208" cy="1103922"/>
          </a:xfrm>
          <a:prstGeom prst="irregularSeal2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정보의 신뢰성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fb4e2cd0b_15_4"/>
          <p:cNvSpPr/>
          <p:nvPr/>
        </p:nvSpPr>
        <p:spPr>
          <a:xfrm>
            <a:off x="0" y="2188150"/>
            <a:ext cx="9906000" cy="19611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dfb4e2cd0b_15_4"/>
          <p:cNvSpPr txBox="1"/>
          <p:nvPr/>
        </p:nvSpPr>
        <p:spPr>
          <a:xfrm>
            <a:off x="3528450" y="2937859"/>
            <a:ext cx="2849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lang="ko-K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감사합니다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fb4e2cd0b_5_90"/>
          <p:cNvSpPr/>
          <p:nvPr/>
        </p:nvSpPr>
        <p:spPr>
          <a:xfrm>
            <a:off x="121163" y="1442906"/>
            <a:ext cx="2349300" cy="37248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dfb4e2cd0b_5_90"/>
          <p:cNvSpPr/>
          <p:nvPr/>
        </p:nvSpPr>
        <p:spPr>
          <a:xfrm>
            <a:off x="2523734" y="1442906"/>
            <a:ext cx="2349300" cy="37248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dfb4e2cd0b_5_90"/>
          <p:cNvSpPr/>
          <p:nvPr/>
        </p:nvSpPr>
        <p:spPr>
          <a:xfrm>
            <a:off x="4926305" y="1442906"/>
            <a:ext cx="2349300" cy="37248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dfb4e2cd0b_5_90"/>
          <p:cNvSpPr/>
          <p:nvPr/>
        </p:nvSpPr>
        <p:spPr>
          <a:xfrm>
            <a:off x="7328876" y="1442906"/>
            <a:ext cx="2349300" cy="37248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dfb4e2cd0b_5_90"/>
          <p:cNvSpPr/>
          <p:nvPr/>
        </p:nvSpPr>
        <p:spPr>
          <a:xfrm>
            <a:off x="0" y="0"/>
            <a:ext cx="9906000" cy="52850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dfb4e2cd0b_5_90"/>
          <p:cNvSpPr txBox="1"/>
          <p:nvPr/>
        </p:nvSpPr>
        <p:spPr>
          <a:xfrm>
            <a:off x="0" y="45909"/>
            <a:ext cx="4605556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About Us : Team A</a:t>
            </a:r>
            <a:r>
              <a:rPr b="1" lang="ko-K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gdfb4e2cd0b_5_90"/>
          <p:cNvPicPr preferRelativeResize="0"/>
          <p:nvPr/>
        </p:nvPicPr>
        <p:blipFill rotWithShape="1">
          <a:blip r:embed="rId3">
            <a:alphaModFix/>
          </a:blip>
          <a:srcRect b="19106" l="0" r="0" t="4322"/>
          <a:stretch/>
        </p:blipFill>
        <p:spPr>
          <a:xfrm>
            <a:off x="2733584" y="1549077"/>
            <a:ext cx="1929600" cy="1929600"/>
          </a:xfrm>
          <a:prstGeom prst="ellipse">
            <a:avLst/>
          </a:prstGeom>
          <a:noFill/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3" name="Google Shape;173;gdfb4e2cd0b_5_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6173" y="1549077"/>
            <a:ext cx="1929600" cy="1929600"/>
          </a:xfrm>
          <a:prstGeom prst="ellipse">
            <a:avLst/>
          </a:prstGeom>
          <a:noFill/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4" name="Google Shape;174;gdfb4e2cd0b_5_90"/>
          <p:cNvPicPr preferRelativeResize="0"/>
          <p:nvPr/>
        </p:nvPicPr>
        <p:blipFill rotWithShape="1">
          <a:blip r:embed="rId5">
            <a:alphaModFix/>
          </a:blip>
          <a:srcRect b="23698" l="0" r="0" t="-270"/>
          <a:stretch/>
        </p:blipFill>
        <p:spPr>
          <a:xfrm>
            <a:off x="329652" y="1549077"/>
            <a:ext cx="1929600" cy="1929600"/>
          </a:xfrm>
          <a:prstGeom prst="ellipse">
            <a:avLst/>
          </a:prstGeom>
          <a:noFill/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5" name="Google Shape;175;gdfb4e2cd0b_5_90"/>
          <p:cNvSpPr txBox="1"/>
          <p:nvPr/>
        </p:nvSpPr>
        <p:spPr>
          <a:xfrm>
            <a:off x="784264" y="3710731"/>
            <a:ext cx="98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 성 운</a:t>
            </a:r>
            <a:endParaRPr/>
          </a:p>
        </p:txBody>
      </p:sp>
      <p:sp>
        <p:nvSpPr>
          <p:cNvPr id="176" name="Google Shape;176;gdfb4e2cd0b_5_90"/>
          <p:cNvSpPr txBox="1"/>
          <p:nvPr/>
        </p:nvSpPr>
        <p:spPr>
          <a:xfrm>
            <a:off x="3229626" y="3731703"/>
            <a:ext cx="98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 동 희</a:t>
            </a:r>
            <a:endParaRPr/>
          </a:p>
        </p:txBody>
      </p:sp>
      <p:sp>
        <p:nvSpPr>
          <p:cNvPr id="177" name="Google Shape;177;gdfb4e2cd0b_5_90"/>
          <p:cNvSpPr txBox="1"/>
          <p:nvPr/>
        </p:nvSpPr>
        <p:spPr>
          <a:xfrm>
            <a:off x="5674990" y="3731703"/>
            <a:ext cx="98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 승 규</a:t>
            </a:r>
            <a:endParaRPr/>
          </a:p>
        </p:txBody>
      </p:sp>
      <p:sp>
        <p:nvSpPr>
          <p:cNvPr id="178" name="Google Shape;178;gdfb4e2cd0b_5_90"/>
          <p:cNvSpPr txBox="1"/>
          <p:nvPr/>
        </p:nvSpPr>
        <p:spPr>
          <a:xfrm>
            <a:off x="8044154" y="3710730"/>
            <a:ext cx="98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박 효 정</a:t>
            </a:r>
            <a:endParaRPr/>
          </a:p>
        </p:txBody>
      </p:sp>
      <p:sp>
        <p:nvSpPr>
          <p:cNvPr id="179" name="Google Shape;179;gdfb4e2cd0b_5_90"/>
          <p:cNvSpPr txBox="1"/>
          <p:nvPr/>
        </p:nvSpPr>
        <p:spPr>
          <a:xfrm>
            <a:off x="1765878" y="3700950"/>
            <a:ext cx="824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Team Leader</a:t>
            </a:r>
            <a:endParaRPr sz="11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gdfb4e2cd0b_5_90"/>
          <p:cNvPicPr preferRelativeResize="0"/>
          <p:nvPr/>
        </p:nvPicPr>
        <p:blipFill rotWithShape="1">
          <a:blip r:embed="rId6">
            <a:alphaModFix/>
          </a:blip>
          <a:srcRect b="11131" l="0" r="0" t="11131"/>
          <a:stretch/>
        </p:blipFill>
        <p:spPr>
          <a:xfrm>
            <a:off x="7570159" y="1549077"/>
            <a:ext cx="1929600" cy="1929600"/>
          </a:xfrm>
          <a:prstGeom prst="ellipse">
            <a:avLst/>
          </a:prstGeom>
          <a:noFill/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1" name="Google Shape;181;gdfb4e2cd0b_5_90"/>
          <p:cNvSpPr txBox="1"/>
          <p:nvPr/>
        </p:nvSpPr>
        <p:spPr>
          <a:xfrm>
            <a:off x="7411375" y="4218200"/>
            <a:ext cx="239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Calibri"/>
                <a:ea typeface="Calibri"/>
                <a:cs typeface="Calibri"/>
                <a:sym typeface="Calibri"/>
              </a:rPr>
              <a:t>전공 : </a:t>
            </a:r>
            <a:r>
              <a:rPr lang="ko-KR" sz="1000">
                <a:latin typeface="Calibri"/>
                <a:ea typeface="Calibri"/>
                <a:cs typeface="Calibri"/>
                <a:sym typeface="Calibri"/>
              </a:rPr>
              <a:t>영어영문학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Calibri"/>
                <a:ea typeface="Calibri"/>
                <a:cs typeface="Calibri"/>
                <a:sym typeface="Calibri"/>
              </a:rPr>
              <a:t>관심분야 : 블록체인, 빅데이터, 핀테크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Calibri"/>
                <a:ea typeface="Calibri"/>
                <a:cs typeface="Calibri"/>
                <a:sym typeface="Calibri"/>
              </a:rPr>
              <a:t>R&amp;R :  PSCP </a:t>
            </a:r>
            <a:r>
              <a:rPr lang="ko-KR" sz="1000">
                <a:solidFill>
                  <a:schemeClr val="dk1"/>
                </a:solidFill>
              </a:rPr>
              <a:t>신용평가시스템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dfb4e2cd0b_5_90"/>
          <p:cNvSpPr txBox="1"/>
          <p:nvPr/>
        </p:nvSpPr>
        <p:spPr>
          <a:xfrm>
            <a:off x="5085000" y="4218200"/>
            <a:ext cx="218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Calibri"/>
                <a:ea typeface="Calibri"/>
                <a:cs typeface="Calibri"/>
                <a:sym typeface="Calibri"/>
              </a:rPr>
              <a:t>전공 : 전기공학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Calibri"/>
                <a:ea typeface="Calibri"/>
                <a:cs typeface="Calibri"/>
                <a:sym typeface="Calibri"/>
              </a:rPr>
              <a:t>관심분야 : AI, 블록체인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Calibri"/>
                <a:ea typeface="Calibri"/>
                <a:cs typeface="Calibri"/>
                <a:sym typeface="Calibri"/>
              </a:rPr>
              <a:t>R&amp;R : SCP와 PPOS 결합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dfb4e2cd0b_5_90"/>
          <p:cNvSpPr txBox="1"/>
          <p:nvPr/>
        </p:nvSpPr>
        <p:spPr>
          <a:xfrm>
            <a:off x="2682438" y="4218200"/>
            <a:ext cx="218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전공 : 경제금융학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관심분야 : 핀테크, 블록체인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R&amp;R : 프로젝트 설계 및 리딩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dfb4e2cd0b_5_90"/>
          <p:cNvSpPr txBox="1"/>
          <p:nvPr/>
        </p:nvSpPr>
        <p:spPr>
          <a:xfrm>
            <a:off x="279850" y="4218200"/>
            <a:ext cx="218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전공 : 국제정치학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관심분야 : 블록체인, 메타버스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R&amp;R : 리서치 및 팀리더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fb4e2cd0b_5_108"/>
          <p:cNvSpPr txBox="1"/>
          <p:nvPr>
            <p:ph idx="12" type="sldNum"/>
          </p:nvPr>
        </p:nvSpPr>
        <p:spPr>
          <a:xfrm>
            <a:off x="9178496" y="6217622"/>
            <a:ext cx="594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6650" lIns="106650" spcFirstLastPara="1" rIns="106650" wrap="square" tIns="1066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None/>
            </a:pPr>
            <a:fld id="{00000000-1234-1234-1234-123412341234}" type="slidenum">
              <a:rPr b="0" lang="ko-K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gdfb4e2cd0b_5_108"/>
          <p:cNvSpPr txBox="1"/>
          <p:nvPr/>
        </p:nvSpPr>
        <p:spPr>
          <a:xfrm>
            <a:off x="344500" y="854700"/>
            <a:ext cx="4170000" cy="46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Malgun Gothic"/>
              <a:buNone/>
            </a:pPr>
            <a:r>
              <a:rPr lang="ko-KR" sz="5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</a:t>
            </a:r>
            <a:r>
              <a:rPr lang="ko-KR" sz="54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ure </a:t>
            </a:r>
            <a:endParaRPr sz="54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Malgun Gothic"/>
              <a:buNone/>
            </a:pPr>
            <a:r>
              <a:rPr lang="ko-KR" sz="5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r>
              <a:rPr lang="ko-KR" sz="54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tellar </a:t>
            </a:r>
            <a:r>
              <a:rPr lang="ko-KR" sz="5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r>
              <a:rPr lang="ko-KR" sz="54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onsensus</a:t>
            </a:r>
            <a:endParaRPr sz="54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Malgun Gothic"/>
              <a:buNone/>
            </a:pPr>
            <a:r>
              <a:rPr lang="ko-KR" sz="5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</a:t>
            </a:r>
            <a:r>
              <a:rPr lang="ko-KR" sz="54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rotocol</a:t>
            </a:r>
            <a:endParaRPr sz="54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sz="19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Malgun Gothic"/>
              <a:buNone/>
            </a:pPr>
            <a:r>
              <a:rPr lang="ko-KR" sz="5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*PSCP</a:t>
            </a:r>
            <a:endParaRPr sz="5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gdfb4e2cd0b_5_108"/>
          <p:cNvSpPr txBox="1"/>
          <p:nvPr/>
        </p:nvSpPr>
        <p:spPr>
          <a:xfrm>
            <a:off x="4837722" y="1516650"/>
            <a:ext cx="51750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31394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900">
                <a:solidFill>
                  <a:srgbClr val="31394D"/>
                </a:solidFill>
                <a:latin typeface="Malgun Gothic"/>
                <a:ea typeface="Malgun Gothic"/>
                <a:cs typeface="Malgun Gothic"/>
                <a:sym typeface="Malgun Gothic"/>
              </a:rPr>
              <a:t>PPoS </a:t>
            </a:r>
            <a:r>
              <a:rPr lang="ko-KR" sz="29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(Pure Proof-Of-Stake)</a:t>
            </a:r>
            <a:r>
              <a:rPr lang="ko-KR" sz="2900">
                <a:solidFill>
                  <a:srgbClr val="31394D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활용한</a:t>
            </a:r>
            <a:endParaRPr sz="2900">
              <a:solidFill>
                <a:srgbClr val="31394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31394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900">
                <a:solidFill>
                  <a:srgbClr val="31394D"/>
                </a:solidFill>
                <a:latin typeface="Malgun Gothic"/>
                <a:ea typeface="Malgun Gothic"/>
                <a:cs typeface="Malgun Gothic"/>
                <a:sym typeface="Malgun Gothic"/>
              </a:rPr>
              <a:t>SCP </a:t>
            </a:r>
            <a:r>
              <a:rPr lang="ko-KR" sz="29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(Stella Consensus Protocol)</a:t>
            </a:r>
            <a:r>
              <a:rPr lang="ko-KR" sz="2900">
                <a:solidFill>
                  <a:srgbClr val="31394D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개선 방향 제안</a:t>
            </a:r>
            <a:endParaRPr sz="2900">
              <a:solidFill>
                <a:srgbClr val="31394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algun Gothic"/>
              <a:buNone/>
            </a:pPr>
            <a:r>
              <a:t/>
            </a:r>
            <a:endParaRPr sz="2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fb4e2cd0b_5_115"/>
          <p:cNvSpPr/>
          <p:nvPr/>
        </p:nvSpPr>
        <p:spPr>
          <a:xfrm>
            <a:off x="0" y="0"/>
            <a:ext cx="9906000" cy="52850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dfb4e2cd0b_5_115"/>
          <p:cNvSpPr txBox="1"/>
          <p:nvPr/>
        </p:nvSpPr>
        <p:spPr>
          <a:xfrm>
            <a:off x="0" y="45909"/>
            <a:ext cx="2849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lang="ko-K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About Stella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dfb4e2cd0b_5_115"/>
          <p:cNvSpPr txBox="1"/>
          <p:nvPr/>
        </p:nvSpPr>
        <p:spPr>
          <a:xfrm>
            <a:off x="228601" y="827166"/>
            <a:ext cx="9906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등장배경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√ </a:t>
            </a: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중앙화 된 해외송금 산업</a:t>
            </a: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으로 발생하는 </a:t>
            </a: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문제</a:t>
            </a: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(비용, 처리속도)를 </a:t>
            </a: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블록체인과 암호화폐를 활용하여 해결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√ </a:t>
            </a: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리플은 폐쇄형 네트워크인 반면, </a:t>
            </a: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스텔라</a:t>
            </a: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는 개방형 네트워크로 </a:t>
            </a: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탈중앙화 도모</a:t>
            </a: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dfb4e2cd0b_5_115"/>
          <p:cNvSpPr/>
          <p:nvPr/>
        </p:nvSpPr>
        <p:spPr>
          <a:xfrm>
            <a:off x="293614" y="2442532"/>
            <a:ext cx="9412448" cy="93365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인터넷 : 누구나 참여할 수 있는 네트워크를 전세계에 구축 - </a:t>
            </a:r>
            <a:r>
              <a:rPr lang="ko-KR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탈중앙화 네트워크</a:t>
            </a:r>
            <a:endParaRPr sz="14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공익성 : </a:t>
            </a:r>
            <a:r>
              <a:rPr lang="ko-KR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개방된 네트워크를 통해 기존 금융 서비스에서 </a:t>
            </a:r>
            <a:r>
              <a:rPr lang="ko-KR" sz="1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소외된 사람들에게 보</a:t>
            </a:r>
            <a:r>
              <a:rPr lang="ko-KR" sz="1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편적 </a:t>
            </a:r>
            <a:r>
              <a:rPr lang="ko-KR" sz="1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금융서비스 제공 </a:t>
            </a:r>
            <a:endParaRPr/>
          </a:p>
        </p:txBody>
      </p:sp>
      <p:sp>
        <p:nvSpPr>
          <p:cNvPr id="201" name="Google Shape;201;gdfb4e2cd0b_5_115"/>
          <p:cNvSpPr/>
          <p:nvPr/>
        </p:nvSpPr>
        <p:spPr>
          <a:xfrm>
            <a:off x="562062" y="2304494"/>
            <a:ext cx="1317072" cy="2986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목  표</a:t>
            </a:r>
            <a:endParaRPr/>
          </a:p>
        </p:txBody>
      </p:sp>
      <p:sp>
        <p:nvSpPr>
          <p:cNvPr id="202" name="Google Shape;202;gdfb4e2cd0b_5_115"/>
          <p:cNvSpPr/>
          <p:nvPr/>
        </p:nvSpPr>
        <p:spPr>
          <a:xfrm>
            <a:off x="303400" y="3760450"/>
            <a:ext cx="9412500" cy="2522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lang="ko-KR" sz="1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스텔라 합의 프로토콜(</a:t>
            </a:r>
            <a:r>
              <a:rPr lang="ko-KR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SCP</a:t>
            </a:r>
            <a:r>
              <a:rPr lang="ko-KR" sz="1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2) 탈중앙화 - 개방형 네트워크, 리소스 기반 아닌 모두에게 투표권 부여, 신뢰할 노드를 스스로 선택</a:t>
            </a:r>
            <a:endParaRPr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2)</a:t>
            </a:r>
            <a:r>
              <a:rPr lang="ko-KR" sz="1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송금 및 수령 - 저</a:t>
            </a:r>
            <a:r>
              <a:rPr lang="ko-KR" sz="1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렴한 수수료와 빠른 </a:t>
            </a:r>
            <a:r>
              <a:rPr lang="ko-KR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거래 속도.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3)</a:t>
            </a:r>
            <a:r>
              <a:rPr lang="ko-KR" sz="1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Horizon - API 서버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5)</a:t>
            </a:r>
            <a:r>
              <a:rPr lang="ko-KR" sz="1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통화</a:t>
            </a:r>
            <a:r>
              <a:rPr lang="ko-KR" sz="1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발행</a:t>
            </a:r>
            <a:r>
              <a:rPr lang="ko-KR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과 시스템적 분배</a:t>
            </a:r>
            <a:endParaRPr/>
          </a:p>
        </p:txBody>
      </p:sp>
      <p:sp>
        <p:nvSpPr>
          <p:cNvPr id="203" name="Google Shape;203;gdfb4e2cd0b_5_115"/>
          <p:cNvSpPr/>
          <p:nvPr/>
        </p:nvSpPr>
        <p:spPr>
          <a:xfrm>
            <a:off x="562062" y="3611118"/>
            <a:ext cx="1317072" cy="2986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특  징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2663b21fc_0_34"/>
          <p:cNvSpPr/>
          <p:nvPr/>
        </p:nvSpPr>
        <p:spPr>
          <a:xfrm>
            <a:off x="0" y="0"/>
            <a:ext cx="9906000" cy="528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e2663b21fc_0_34"/>
          <p:cNvSpPr txBox="1"/>
          <p:nvPr/>
        </p:nvSpPr>
        <p:spPr>
          <a:xfrm>
            <a:off x="0" y="45900"/>
            <a:ext cx="473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lang="ko-K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Stella Consensus Protocol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e2663b21fc_0_34"/>
          <p:cNvSpPr/>
          <p:nvPr/>
        </p:nvSpPr>
        <p:spPr>
          <a:xfrm>
            <a:off x="246750" y="2091251"/>
            <a:ext cx="9412500" cy="1132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- 노드는 신뢰할 노드를 선택. 그리고 선택받은 노드들 또한 신뢰할 노드들을 선택</a:t>
            </a:r>
            <a:endParaRPr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- 신뢰 집단(쿼럼 슬라이스)이 생성 </a:t>
            </a:r>
            <a:endParaRPr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- 쿼럼 슬라이스 노드들 중 임계치 이상의 노드(쿼럼)들이 동의하면 블록 생성.</a:t>
            </a:r>
            <a:endParaRPr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e2663b21fc_0_34"/>
          <p:cNvSpPr/>
          <p:nvPr/>
        </p:nvSpPr>
        <p:spPr>
          <a:xfrm>
            <a:off x="505412" y="1864169"/>
            <a:ext cx="1317000" cy="2988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FBA</a:t>
            </a:r>
            <a:endParaRPr/>
          </a:p>
        </p:txBody>
      </p:sp>
      <p:sp>
        <p:nvSpPr>
          <p:cNvPr id="212" name="Google Shape;212;ge2663b21fc_0_34"/>
          <p:cNvSpPr/>
          <p:nvPr/>
        </p:nvSpPr>
        <p:spPr>
          <a:xfrm>
            <a:off x="246750" y="5186025"/>
            <a:ext cx="9412500" cy="1326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- 합의 과정에 모든 노드들이 참여한다면 좋겠지만 비용이 매우 크며 속도가 느리다.</a:t>
            </a:r>
            <a:endParaRPr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- 일부 노드들의 합의를 최대한 모든 노드가 참여한 합의와 같도록 만드는 노력.</a:t>
            </a:r>
            <a:endParaRPr/>
          </a:p>
        </p:txBody>
      </p:sp>
      <p:sp>
        <p:nvSpPr>
          <p:cNvPr id="213" name="Google Shape;213;ge2663b21fc_0_34"/>
          <p:cNvSpPr/>
          <p:nvPr/>
        </p:nvSpPr>
        <p:spPr>
          <a:xfrm>
            <a:off x="505412" y="5036693"/>
            <a:ext cx="1317000" cy="2988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배경</a:t>
            </a:r>
            <a:endParaRPr/>
          </a:p>
        </p:txBody>
      </p:sp>
      <p:sp>
        <p:nvSpPr>
          <p:cNvPr id="214" name="Google Shape;214;ge2663b21fc_0_34"/>
          <p:cNvSpPr/>
          <p:nvPr/>
        </p:nvSpPr>
        <p:spPr>
          <a:xfrm>
            <a:off x="246750" y="868925"/>
            <a:ext cx="9412500" cy="792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연합 비잔틴 합의(FBA)를 기반으로 쿼럼 간 Nomination protocol (추천 프로토콜), Ballot protocol (선거 프로토콜)을 거쳐 합의를 이뤄내는 스텔라의 합의 알고리즘.</a:t>
            </a:r>
            <a:endParaRPr/>
          </a:p>
        </p:txBody>
      </p:sp>
      <p:sp>
        <p:nvSpPr>
          <p:cNvPr id="215" name="Google Shape;215;ge2663b21fc_0_34"/>
          <p:cNvSpPr/>
          <p:nvPr/>
        </p:nvSpPr>
        <p:spPr>
          <a:xfrm>
            <a:off x="505412" y="719593"/>
            <a:ext cx="1317000" cy="2988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개요</a:t>
            </a:r>
            <a:endParaRPr/>
          </a:p>
        </p:txBody>
      </p:sp>
      <p:sp>
        <p:nvSpPr>
          <p:cNvPr id="216" name="Google Shape;216;ge2663b21fc_0_34"/>
          <p:cNvSpPr/>
          <p:nvPr/>
        </p:nvSpPr>
        <p:spPr>
          <a:xfrm>
            <a:off x="246750" y="3563975"/>
            <a:ext cx="9412500" cy="1132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- 노드가 블록으로 등록할 트랜잭션을 추천하고 쿼럼 슬라이스의 노드들이 동의하면 Ballot protocol의 리스트에 등록.</a:t>
            </a:r>
            <a:endParaRPr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- 쿼럼의 Ballot protocol 과정(prepare, commit)이 끝나면 해당 트랜잭션은 블록에 등록.</a:t>
            </a:r>
            <a:endParaRPr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e2663b21fc_0_34"/>
          <p:cNvSpPr/>
          <p:nvPr/>
        </p:nvSpPr>
        <p:spPr>
          <a:xfrm>
            <a:off x="505412" y="3414630"/>
            <a:ext cx="1317000" cy="2988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fb4e2cd0b_5_125"/>
          <p:cNvSpPr/>
          <p:nvPr/>
        </p:nvSpPr>
        <p:spPr>
          <a:xfrm>
            <a:off x="5905501" y="3760447"/>
            <a:ext cx="3861600" cy="2868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dfb4e2cd0b_5_125"/>
          <p:cNvSpPr/>
          <p:nvPr/>
        </p:nvSpPr>
        <p:spPr>
          <a:xfrm>
            <a:off x="0" y="0"/>
            <a:ext cx="9906000" cy="528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dfb4e2cd0b_5_125"/>
          <p:cNvSpPr txBox="1"/>
          <p:nvPr/>
        </p:nvSpPr>
        <p:spPr>
          <a:xfrm>
            <a:off x="0" y="45909"/>
            <a:ext cx="40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SCP의 중앙화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dfb4e2cd0b_5_125"/>
          <p:cNvSpPr txBox="1"/>
          <p:nvPr/>
        </p:nvSpPr>
        <p:spPr>
          <a:xfrm>
            <a:off x="138100" y="857325"/>
            <a:ext cx="9906000" cy="28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원인 추측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</a:t>
            </a: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신뢰할 노드를 선택할 수 있는 자유 ➔ </a:t>
            </a: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선택과정에서 </a:t>
            </a: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이해관계성립</a:t>
            </a: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가능성있음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신뢰받는 그룹만 신뢰받을 확률 높음  </a:t>
            </a: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➔</a:t>
            </a: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새로운 </a:t>
            </a: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신뢰 그룹 탄생의 어려움</a:t>
            </a: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중앙화적인 요소와 보안 위험 요소.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검증자로 참여하기 위해서는 </a:t>
            </a: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기존 검증자에게 승인</a:t>
            </a: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을 받아야 함  </a:t>
            </a: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➔</a:t>
            </a: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폐쇄형</a:t>
            </a: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검증자 집단.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일부 몇 개의 신뢰할만한 노드들이 지속적으로 검증자가 될 확률이 높으므로 </a:t>
            </a: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공격에 취약 가능성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dfb4e2cd0b_5_125"/>
          <p:cNvSpPr/>
          <p:nvPr/>
        </p:nvSpPr>
        <p:spPr>
          <a:xfrm>
            <a:off x="303401" y="3760448"/>
            <a:ext cx="5602200" cy="2868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* 세 개의 노드가 대부분의 힘을 가지고 있음을 확인.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  출처 : 검증자 집합 형성 방법에 따른 블록체인 시스템 비교 분석. 2019</a:t>
            </a:r>
            <a:endParaRPr sz="1200">
              <a:solidFill>
                <a:srgbClr val="75707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b="1" lang="ko-KR" sz="1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스텔라 재단이 운영하는 3개 노드 중 2개가 멈추면 전체 스텔라    </a:t>
            </a:r>
            <a:endParaRPr b="1" sz="14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ko-KR" sz="1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블록체인이 멈춤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  출처 : 블록인프레스 - ‘스텔라 노드 2개 멈추면 올스톱’. 2019</a:t>
            </a:r>
            <a:endParaRPr sz="12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	 스텔라 블록체인 합의 알고리즘 보안성 분석. 2020</a:t>
            </a:r>
            <a:endParaRPr sz="14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dfb4e2cd0b_5_125"/>
          <p:cNvSpPr/>
          <p:nvPr/>
        </p:nvSpPr>
        <p:spPr>
          <a:xfrm>
            <a:off x="562062" y="3611118"/>
            <a:ext cx="1317000" cy="2988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중앙화 발견</a:t>
            </a:r>
            <a:endParaRPr/>
          </a:p>
        </p:txBody>
      </p:sp>
      <p:pic>
        <p:nvPicPr>
          <p:cNvPr id="228" name="Google Shape;228;gdfb4e2cd0b_5_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8258" y="3909778"/>
            <a:ext cx="3516217" cy="2532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fb4e2cd0b_5_135"/>
          <p:cNvSpPr/>
          <p:nvPr/>
        </p:nvSpPr>
        <p:spPr>
          <a:xfrm>
            <a:off x="0" y="0"/>
            <a:ext cx="9906000" cy="52850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dfb4e2cd0b_5_135"/>
          <p:cNvSpPr txBox="1"/>
          <p:nvPr/>
        </p:nvSpPr>
        <p:spPr>
          <a:xfrm>
            <a:off x="0" y="45909"/>
            <a:ext cx="4057650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PPoS의 적용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dfb4e2cd0b_5_135"/>
          <p:cNvSpPr/>
          <p:nvPr/>
        </p:nvSpPr>
        <p:spPr>
          <a:xfrm>
            <a:off x="400700" y="3256822"/>
            <a:ext cx="9336000" cy="3317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dfb4e2cd0b_5_135"/>
          <p:cNvSpPr/>
          <p:nvPr/>
        </p:nvSpPr>
        <p:spPr>
          <a:xfrm>
            <a:off x="565289" y="3020380"/>
            <a:ext cx="1317000" cy="2988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개선방향</a:t>
            </a:r>
            <a:endParaRPr/>
          </a:p>
        </p:txBody>
      </p:sp>
      <p:pic>
        <p:nvPicPr>
          <p:cNvPr id="237" name="Google Shape;237;gdfb4e2cd0b_5_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288" y="3787881"/>
            <a:ext cx="3729175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dfb4e2cd0b_5_135"/>
          <p:cNvSpPr txBox="1"/>
          <p:nvPr/>
        </p:nvSpPr>
        <p:spPr>
          <a:xfrm>
            <a:off x="510100" y="3353425"/>
            <a:ext cx="87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PPoS 알고리즘을 적용해 좀 더 탈중앙화된 합의 과정 모색.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dfb4e2cd0b_5_135"/>
          <p:cNvSpPr txBox="1"/>
          <p:nvPr/>
        </p:nvSpPr>
        <p:spPr>
          <a:xfrm>
            <a:off x="87200" y="1057925"/>
            <a:ext cx="4685400" cy="1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PPoS</a:t>
            </a:r>
            <a:r>
              <a:rPr lang="ko-K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(Pure Proof-Of-Stake) </a:t>
            </a:r>
            <a:r>
              <a:rPr b="1" lang="ko-K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VRF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r>
              <a:rPr lang="ko-KR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1000명의 검증자 집단을 무작위로 선발.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√  VRF를 이용해서 암호학적 추첨으로 검증자 선정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r>
              <a:rPr lang="ko-KR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검증자 노드는 스스로도, 외부에서도 알 수 없음.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dfb4e2cd0b_5_135"/>
          <p:cNvSpPr/>
          <p:nvPr/>
        </p:nvSpPr>
        <p:spPr>
          <a:xfrm>
            <a:off x="4576450" y="1515125"/>
            <a:ext cx="6336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dfb4e2cd0b_5_135"/>
          <p:cNvSpPr txBox="1"/>
          <p:nvPr/>
        </p:nvSpPr>
        <p:spPr>
          <a:xfrm>
            <a:off x="5332075" y="589775"/>
            <a:ext cx="44466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√ </a:t>
            </a: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신뢰할 수 있는 집단 중에서 검증자를 무작위로 선발한다면 </a:t>
            </a: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탈중앙화 실현 가능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√ 외부노드뿐 아니라, 검증자 노드 자신도 검증자가 누군지 모른다는점은 타겟 공격을 방지하고 </a:t>
            </a: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보안을 강화</a:t>
            </a: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할 수 있다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√ 본인이 신뢰할 노드를 선택할 수 있는 권리를 존중하는 동시에 탈중앙화를 달성을 목표.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gdfb4e2cd0b_5_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3771" y="3487050"/>
            <a:ext cx="3102825" cy="29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dfb4e2cd0b_5_135"/>
          <p:cNvSpPr/>
          <p:nvPr/>
        </p:nvSpPr>
        <p:spPr>
          <a:xfrm>
            <a:off x="4636200" y="4780375"/>
            <a:ext cx="6336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fb4e2cd0b_5_148"/>
          <p:cNvSpPr/>
          <p:nvPr/>
        </p:nvSpPr>
        <p:spPr>
          <a:xfrm>
            <a:off x="0" y="0"/>
            <a:ext cx="9906000" cy="52850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dfb4e2cd0b_5_148"/>
          <p:cNvSpPr txBox="1"/>
          <p:nvPr/>
        </p:nvSpPr>
        <p:spPr>
          <a:xfrm>
            <a:off x="0" y="45900"/>
            <a:ext cx="852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lang="ko-K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블록체인 활용 </a:t>
            </a:r>
            <a:r>
              <a:rPr b="1" lang="ko-K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서비스 - 신용평가시스템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0" name="Google Shape;250;gdfb4e2cd0b_5_148"/>
          <p:cNvGraphicFramePr/>
          <p:nvPr/>
        </p:nvGraphicFramePr>
        <p:xfrm>
          <a:off x="800675" y="390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{7897AABE-F700-43BD-95E9-54F9DCA2319F}</a:tableStyleId>
              </a:tblPr>
              <a:tblGrid>
                <a:gridCol w="2667000"/>
                <a:gridCol w="2667000"/>
                <a:gridCol w="2667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300">
                          <a:solidFill>
                            <a:schemeClr val="dk1"/>
                          </a:solidFill>
                        </a:rPr>
                        <a:t>성실도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300">
                          <a:solidFill>
                            <a:schemeClr val="dk1"/>
                          </a:solidFill>
                        </a:rPr>
                        <a:t>성취도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300">
                          <a:solidFill>
                            <a:schemeClr val="dk1"/>
                          </a:solidFill>
                        </a:rPr>
                        <a:t>소득변화에 따른 상환비율 변화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300">
                          <a:solidFill>
                            <a:srgbClr val="0000FF"/>
                          </a:solidFill>
                        </a:rPr>
                        <a:t>=&gt;</a:t>
                      </a:r>
                      <a:r>
                        <a:rPr b="1" lang="ko-KR" sz="1300">
                          <a:solidFill>
                            <a:srgbClr val="0000FF"/>
                          </a:solidFill>
                        </a:rPr>
                        <a:t>직업훈련참여도</a:t>
                      </a:r>
                      <a:endParaRPr b="1" sz="13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300">
                          <a:solidFill>
                            <a:schemeClr val="dk1"/>
                          </a:solidFill>
                        </a:rPr>
                        <a:t>(노동부사업참여등)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300">
                          <a:solidFill>
                            <a:srgbClr val="0000FF"/>
                          </a:solidFill>
                        </a:rPr>
                        <a:t>=&gt;</a:t>
                      </a:r>
                      <a:r>
                        <a:rPr b="1" lang="ko-KR" sz="1300">
                          <a:solidFill>
                            <a:srgbClr val="0000FF"/>
                          </a:solidFill>
                        </a:rPr>
                        <a:t>기간</a:t>
                      </a:r>
                      <a:endParaRPr b="1" sz="13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>
                          <a:solidFill>
                            <a:schemeClr val="dk1"/>
                          </a:solidFill>
                        </a:rPr>
                        <a:t>(훈련참여후 얼마나 빠르게 취직/재취업하는지)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>
                          <a:solidFill>
                            <a:schemeClr val="dk1"/>
                          </a:solidFill>
                        </a:rPr>
                        <a:t>취직의 진위여부 확인을 블록체인으로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300">
                          <a:solidFill>
                            <a:schemeClr val="dk1"/>
                          </a:solidFill>
                        </a:rPr>
                        <a:t>(무작위 회사관계자가 확인-의무적으로 등록하도록)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/>
                        <a:t>ex</a:t>
                      </a:r>
                      <a:r>
                        <a:rPr lang="ko-KR" sz="1300"/>
                        <a:t>&gt;</a:t>
                      </a:r>
                      <a:endParaRPr sz="13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300">
                          <a:solidFill>
                            <a:schemeClr val="dk1"/>
                          </a:solidFill>
                        </a:rPr>
                        <a:t>3년전 연소득:2천만원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300">
                          <a:solidFill>
                            <a:schemeClr val="dk1"/>
                          </a:solidFill>
                        </a:rPr>
                        <a:t>현재 연소득: 3천만원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300">
                          <a:solidFill>
                            <a:schemeClr val="dk1"/>
                          </a:solidFill>
                        </a:rPr>
                        <a:t>3년전: 1000만원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300">
                          <a:solidFill>
                            <a:schemeClr val="dk1"/>
                          </a:solidFill>
                        </a:rPr>
                        <a:t>현재: 1500만원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30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b="1" lang="ko-KR" sz="1300">
                          <a:solidFill>
                            <a:srgbClr val="0000FF"/>
                          </a:solidFill>
                        </a:rPr>
                        <a:t>계속적인 상환, 수입의 증가</a:t>
                      </a:r>
                      <a:r>
                        <a:rPr lang="ko-KR" sz="1300">
                          <a:solidFill>
                            <a:schemeClr val="dk1"/>
                          </a:solidFill>
                        </a:rPr>
                        <a:t>로 개선된 부분이 있으면 신용등급 상향조정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1" name="Google Shape;251;gdfb4e2cd0b_5_148"/>
          <p:cNvSpPr/>
          <p:nvPr/>
        </p:nvSpPr>
        <p:spPr>
          <a:xfrm>
            <a:off x="800687" y="3603830"/>
            <a:ext cx="1317000" cy="2988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Idea1</a:t>
            </a:r>
            <a:endParaRPr/>
          </a:p>
        </p:txBody>
      </p:sp>
      <p:sp>
        <p:nvSpPr>
          <p:cNvPr id="252" name="Google Shape;252;gdfb4e2cd0b_5_148"/>
          <p:cNvSpPr/>
          <p:nvPr/>
        </p:nvSpPr>
        <p:spPr>
          <a:xfrm>
            <a:off x="278950" y="1629425"/>
            <a:ext cx="3984900" cy="1411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중앙화된 </a:t>
            </a:r>
            <a:r>
              <a:rPr b="1" lang="ko-KR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기존 신용평가기관</a:t>
            </a:r>
            <a:r>
              <a:rPr b="1"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ko-KR" sz="1000">
                <a:solidFill>
                  <a:schemeClr val="dk1"/>
                </a:solidFill>
                <a:highlight>
                  <a:srgbClr val="FFFFFF"/>
                </a:highlight>
              </a:rPr>
              <a:t>Nice, KCB)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r>
              <a:rPr lang="ko-KR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신용 평가 기준의 모호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r>
              <a:rPr lang="ko-KR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금융채무불이행자로 낙인 후 어려움 多</a:t>
            </a:r>
            <a:endParaRPr/>
          </a:p>
        </p:txBody>
      </p:sp>
      <p:sp>
        <p:nvSpPr>
          <p:cNvPr id="253" name="Google Shape;253;gdfb4e2cd0b_5_148"/>
          <p:cNvSpPr/>
          <p:nvPr/>
        </p:nvSpPr>
        <p:spPr>
          <a:xfrm>
            <a:off x="547386" y="1368763"/>
            <a:ext cx="1317000" cy="2988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As-Is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dfb4e2cd0b_5_148"/>
          <p:cNvSpPr/>
          <p:nvPr/>
        </p:nvSpPr>
        <p:spPr>
          <a:xfrm>
            <a:off x="5642150" y="1608450"/>
            <a:ext cx="3984900" cy="1432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PSCP 도입 </a:t>
            </a:r>
            <a:r>
              <a:rPr b="1" lang="ko-KR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新 신용평가시스템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r>
              <a:rPr b="1" lang="ko-KR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다각도로 신용점수 점수 획득 가능</a:t>
            </a:r>
            <a:endParaRPr b="1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Calibri"/>
              <a:buChar char="-"/>
            </a:pPr>
            <a:r>
              <a:rPr lang="ko-KR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직업훈련, 성취도  등 </a:t>
            </a:r>
            <a:endParaRPr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r>
              <a:rPr b="1" lang="ko-KR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투명성,즉시성,탈중앙화</a:t>
            </a:r>
            <a:endParaRPr b="1"/>
          </a:p>
        </p:txBody>
      </p:sp>
      <p:sp>
        <p:nvSpPr>
          <p:cNvPr id="255" name="Google Shape;255;gdfb4e2cd0b_5_148"/>
          <p:cNvSpPr/>
          <p:nvPr/>
        </p:nvSpPr>
        <p:spPr>
          <a:xfrm>
            <a:off x="5910753" y="1368763"/>
            <a:ext cx="1317000" cy="2988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To-Be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오른쪽을 가리키는 검지" id="256" name="Google Shape;256;gdfb4e2cd0b_5_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0900" y="1849413"/>
            <a:ext cx="724200" cy="7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dfb4e2cd0b_5_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4475" y="689375"/>
            <a:ext cx="4443801" cy="57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4f25dbb25_3_5"/>
          <p:cNvSpPr/>
          <p:nvPr/>
        </p:nvSpPr>
        <p:spPr>
          <a:xfrm>
            <a:off x="0" y="0"/>
            <a:ext cx="9906000" cy="528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e4f25dbb25_3_5"/>
          <p:cNvSpPr txBox="1"/>
          <p:nvPr/>
        </p:nvSpPr>
        <p:spPr>
          <a:xfrm>
            <a:off x="0" y="45900"/>
            <a:ext cx="852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lang="ko-K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블록체인 활용 서비스 - 신용평가시스템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e4f25dbb25_3_5"/>
          <p:cNvSpPr/>
          <p:nvPr/>
        </p:nvSpPr>
        <p:spPr>
          <a:xfrm>
            <a:off x="690162" y="783505"/>
            <a:ext cx="1317000" cy="2988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Idea2</a:t>
            </a:r>
            <a:endParaRPr/>
          </a:p>
        </p:txBody>
      </p:sp>
      <p:sp>
        <p:nvSpPr>
          <p:cNvPr id="265" name="Google Shape;265;ge4f25dbb25_3_5"/>
          <p:cNvSpPr/>
          <p:nvPr/>
        </p:nvSpPr>
        <p:spPr>
          <a:xfrm>
            <a:off x="690150" y="1082300"/>
            <a:ext cx="8525700" cy="2464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영지식 증명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r>
              <a:rPr lang="ko-KR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개인정보 보호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r>
              <a:rPr lang="ko-KR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성실도, 성취도, 상환비율의 여부만 확인</a:t>
            </a:r>
            <a:endParaRPr/>
          </a:p>
        </p:txBody>
      </p:sp>
      <p:sp>
        <p:nvSpPr>
          <p:cNvPr id="266" name="Google Shape;266;ge4f25dbb25_3_5"/>
          <p:cNvSpPr/>
          <p:nvPr/>
        </p:nvSpPr>
        <p:spPr>
          <a:xfrm>
            <a:off x="4746750" y="1137500"/>
            <a:ext cx="2014500" cy="708000"/>
          </a:xfrm>
          <a:prstGeom prst="wedgeEllipseCallout">
            <a:avLst>
              <a:gd fmla="val -47315" name="adj1"/>
              <a:gd fmla="val 66891" name="adj2"/>
            </a:avLst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 사람의 이름이 000입니까?</a:t>
            </a:r>
            <a:endParaRPr/>
          </a:p>
        </p:txBody>
      </p:sp>
      <p:sp>
        <p:nvSpPr>
          <p:cNvPr id="267" name="Google Shape;267;ge4f25dbb25_3_5"/>
          <p:cNvSpPr/>
          <p:nvPr/>
        </p:nvSpPr>
        <p:spPr>
          <a:xfrm>
            <a:off x="7116475" y="1566225"/>
            <a:ext cx="1807800" cy="650100"/>
          </a:xfrm>
          <a:prstGeom prst="wedgeEllipseCallout">
            <a:avLst>
              <a:gd fmla="val 52002" name="adj1"/>
              <a:gd fmla="val 66728" name="adj2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-확인 불가-</a:t>
            </a:r>
            <a:endParaRPr/>
          </a:p>
        </p:txBody>
      </p:sp>
      <p:sp>
        <p:nvSpPr>
          <p:cNvPr id="268" name="Google Shape;268;ge4f25dbb25_3_5"/>
          <p:cNvSpPr/>
          <p:nvPr/>
        </p:nvSpPr>
        <p:spPr>
          <a:xfrm>
            <a:off x="690150" y="4075556"/>
            <a:ext cx="8525700" cy="2046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금융채무불이행자</a:t>
            </a:r>
            <a:endParaRPr b="0" i="0" sz="16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1) 통신비가 필요하지만 일정한 소득이 없어 통신비가 연체된 취업준비생.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2) 가난의 대물림으로 가정적 환경에 의해 신용점수가 낮아 대출을 받지 못하는 노동자.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3) 가족부양등의 사유로 카드값이 연체된 근로자.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4) 급전이 필요하지만 퇴직 후 일정한 수입 없이 소일거리만 하고있는 퇴직 노인 등</a:t>
            </a:r>
            <a:endParaRPr sz="1600"/>
          </a:p>
        </p:txBody>
      </p:sp>
      <p:sp>
        <p:nvSpPr>
          <p:cNvPr id="269" name="Google Shape;269;ge4f25dbb25_3_5"/>
          <p:cNvSpPr/>
          <p:nvPr/>
        </p:nvSpPr>
        <p:spPr>
          <a:xfrm>
            <a:off x="690161" y="3776750"/>
            <a:ext cx="1192800" cy="2988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수혜자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e4f25dbb25_3_5"/>
          <p:cNvSpPr/>
          <p:nvPr/>
        </p:nvSpPr>
        <p:spPr>
          <a:xfrm>
            <a:off x="7116475" y="2564925"/>
            <a:ext cx="1807800" cy="650100"/>
          </a:xfrm>
          <a:prstGeom prst="wedgeEllipseCallout">
            <a:avLst>
              <a:gd fmla="val 52002" name="adj1"/>
              <a:gd fmla="val 66728" name="adj2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수료했습니다</a:t>
            </a:r>
            <a:endParaRPr/>
          </a:p>
        </p:txBody>
      </p:sp>
      <p:sp>
        <p:nvSpPr>
          <p:cNvPr id="271" name="Google Shape;271;ge4f25dbb25_3_5"/>
          <p:cNvSpPr/>
          <p:nvPr/>
        </p:nvSpPr>
        <p:spPr>
          <a:xfrm>
            <a:off x="4746750" y="2161125"/>
            <a:ext cx="2014500" cy="708000"/>
          </a:xfrm>
          <a:prstGeom prst="wedgeEllipseCallout">
            <a:avLst>
              <a:gd fmla="val -47315" name="adj1"/>
              <a:gd fmla="val 66891" name="adj2"/>
            </a:avLst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 사람이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00 교육을 수료했습니까?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2015-12-09T06:00:14Z</dcterms:created>
  <dc:creator>기술과가치;피티위즈</dc:creator>
</cp:coreProperties>
</file>