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79" r:id="rId3"/>
    <p:sldId id="294" r:id="rId4"/>
    <p:sldId id="258" r:id="rId5"/>
    <p:sldId id="281" r:id="rId6"/>
    <p:sldId id="280" r:id="rId7"/>
    <p:sldId id="284" r:id="rId8"/>
    <p:sldId id="286" r:id="rId9"/>
    <p:sldId id="287" r:id="rId10"/>
    <p:sldId id="285" r:id="rId11"/>
    <p:sldId id="290" r:id="rId12"/>
    <p:sldId id="289" r:id="rId13"/>
    <p:sldId id="292" r:id="rId14"/>
    <p:sldId id="291" r:id="rId15"/>
    <p:sldId id="293" r:id="rId16"/>
    <p:sldId id="295" r:id="rId17"/>
    <p:sldId id="296" r:id="rId18"/>
    <p:sldId id="298" r:id="rId19"/>
    <p:sldId id="297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3" r:id="rId34"/>
    <p:sldId id="312" r:id="rId35"/>
    <p:sldId id="314" r:id="rId36"/>
    <p:sldId id="28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  <p:sldId id="270" r:id="rId48"/>
    <p:sldId id="269" r:id="rId49"/>
    <p:sldId id="271" r:id="rId50"/>
    <p:sldId id="272" r:id="rId51"/>
    <p:sldId id="273" r:id="rId52"/>
    <p:sldId id="274" r:id="rId53"/>
    <p:sldId id="275" r:id="rId54"/>
    <p:sldId id="276" r:id="rId55"/>
    <p:sldId id="282" r:id="rId56"/>
    <p:sldId id="277" r:id="rId57"/>
    <p:sldId id="278" r:id="rId58"/>
    <p:sldId id="283" r:id="rId59"/>
    <p:sldId id="315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30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5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540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0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67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70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5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3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0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5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40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10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2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3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3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2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98FFF4-BADE-406D-AEC6-56F1CA2644A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F5C83E-B26C-4FDC-A89D-6B805B882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1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번 네트워크 토폴로지 구축과정 및 결과 분석 내용</a:t>
            </a:r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r>
              <a:rPr lang="ko-KR" altLang="en-US" dirty="0"/>
              <a:t>번 네트워크 토폴로지 구축과정 및 결과 분석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47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그림의 </a:t>
            </a:r>
            <a:r>
              <a:rPr lang="en-US" altLang="ko-KR" dirty="0"/>
              <a:t>(1) </a:t>
            </a:r>
            <a:r>
              <a:rPr lang="ko-KR" altLang="en-US" dirty="0"/>
              <a:t>네트워크를 </a:t>
            </a:r>
            <a:r>
              <a:rPr lang="en-US" altLang="ko-KR" dirty="0"/>
              <a:t>RIP v2</a:t>
            </a:r>
            <a:r>
              <a:rPr lang="ko-KR" altLang="en-US" dirty="0"/>
              <a:t>로 </a:t>
            </a:r>
            <a:r>
              <a:rPr lang="ko-KR" altLang="en-US" dirty="0" err="1"/>
              <a:t>라우팅</a:t>
            </a:r>
            <a:r>
              <a:rPr lang="ko-KR" altLang="en-US" dirty="0"/>
              <a:t> 설정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33" y="1837765"/>
            <a:ext cx="2838450" cy="22048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24" y="1837765"/>
            <a:ext cx="2714625" cy="22048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541" y="1837765"/>
            <a:ext cx="2819400" cy="22048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5302" y="4271246"/>
            <a:ext cx="7284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R1,R2,R3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RIP V2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설정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9668" y="4259250"/>
            <a:ext cx="322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auto-summary</a:t>
            </a:r>
            <a:r>
              <a:rPr lang="ko-KR" altLang="en-US" dirty="0"/>
              <a:t>를 쓰는 </a:t>
            </a:r>
            <a:endParaRPr lang="en-US" altLang="ko-KR" dirty="0"/>
          </a:p>
          <a:p>
            <a:r>
              <a:rPr lang="ko-KR" altLang="en-US" dirty="0"/>
              <a:t>이유는 클래스 리스방식으로</a:t>
            </a:r>
            <a:r>
              <a:rPr lang="en-US" altLang="ko-KR" dirty="0"/>
              <a:t> </a:t>
            </a:r>
            <a:r>
              <a:rPr lang="ko-KR" altLang="en-US" dirty="0" err="1"/>
              <a:t>서브넷팅</a:t>
            </a:r>
            <a:r>
              <a:rPr lang="ko-KR" altLang="en-US" dirty="0"/>
              <a:t> 된 주소를 </a:t>
            </a:r>
            <a:endParaRPr lang="en-US" altLang="ko-KR" dirty="0"/>
          </a:p>
          <a:p>
            <a:r>
              <a:rPr lang="ko-KR" altLang="en-US" dirty="0"/>
              <a:t>사용하기 위해서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91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RIP v2 </a:t>
            </a:r>
            <a:r>
              <a:rPr lang="ko-KR" altLang="en-US" dirty="0"/>
              <a:t>영역의 모양</a:t>
            </a:r>
          </a:p>
        </p:txBody>
      </p:sp>
      <p:pic>
        <p:nvPicPr>
          <p:cNvPr id="4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87825" y="2119312"/>
            <a:ext cx="3390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2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그림의 </a:t>
            </a:r>
            <a:r>
              <a:rPr lang="en-US" altLang="ko-KR" dirty="0"/>
              <a:t>(2) </a:t>
            </a:r>
            <a:r>
              <a:rPr lang="ko-KR" altLang="en-US" dirty="0"/>
              <a:t>네트워크를 계층적 </a:t>
            </a:r>
            <a:r>
              <a:rPr lang="en-US" altLang="ko-KR" dirty="0"/>
              <a:t>OSPF 100</a:t>
            </a:r>
            <a:r>
              <a:rPr lang="ko-KR" altLang="en-US" dirty="0"/>
              <a:t>으로 </a:t>
            </a:r>
            <a:r>
              <a:rPr lang="ko-KR" altLang="en-US" dirty="0" err="1"/>
              <a:t>라우팅</a:t>
            </a:r>
            <a:r>
              <a:rPr lang="ko-KR" altLang="en-US" dirty="0"/>
              <a:t> 설정</a:t>
            </a:r>
            <a:r>
              <a:rPr lang="en-US" altLang="ko-KR" dirty="0"/>
              <a:t>. Area 0,1,2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2116554"/>
            <a:ext cx="3284620" cy="21426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1" y="2073442"/>
            <a:ext cx="3777916" cy="21857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4650" y="4552060"/>
            <a:ext cx="104294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area 0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쪽에서 정보를 주고받은 것을 확인 할 수 있다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337" y="2116554"/>
            <a:ext cx="3706483" cy="21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4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OSPF 100</a:t>
            </a:r>
            <a:r>
              <a:rPr lang="ko-KR" altLang="en-US" dirty="0"/>
              <a:t>으로 </a:t>
            </a:r>
            <a:r>
              <a:rPr lang="ko-KR" altLang="en-US" dirty="0" err="1"/>
              <a:t>라우팅</a:t>
            </a:r>
            <a:r>
              <a:rPr lang="ko-KR" altLang="en-US" dirty="0"/>
              <a:t> 설정</a:t>
            </a:r>
            <a:r>
              <a:rPr lang="en-US" altLang="ko-KR" dirty="0"/>
              <a:t>. Area 0,1,2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837765"/>
            <a:ext cx="4038600" cy="154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129" y="1729615"/>
            <a:ext cx="4314825" cy="1657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3514992"/>
            <a:ext cx="4086225" cy="1666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328" y="3514992"/>
            <a:ext cx="41624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8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37673"/>
            <a:ext cx="10396882" cy="1151965"/>
          </a:xfrm>
        </p:spPr>
        <p:txBody>
          <a:bodyPr/>
          <a:lstStyle/>
          <a:p>
            <a:pPr algn="ctr"/>
            <a:r>
              <a:rPr lang="en-US" altLang="ko-KR" dirty="0"/>
              <a:t>OSPF</a:t>
            </a:r>
            <a:r>
              <a:rPr lang="ko-KR" altLang="en-US" dirty="0"/>
              <a:t>의 모양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32982" y="2063750"/>
            <a:ext cx="4300586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26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그림의 </a:t>
            </a:r>
            <a:r>
              <a:rPr lang="en-US" altLang="ko-KR" dirty="0"/>
              <a:t>(3) </a:t>
            </a:r>
            <a:r>
              <a:rPr lang="ko-KR" altLang="en-US" dirty="0"/>
              <a:t>네트워크를 </a:t>
            </a:r>
            <a:r>
              <a:rPr lang="en-US" altLang="ko-KR" dirty="0"/>
              <a:t>EIGRP 200</a:t>
            </a:r>
            <a:r>
              <a:rPr lang="ko-KR" altLang="en-US" dirty="0"/>
              <a:t>으로 </a:t>
            </a:r>
            <a:r>
              <a:rPr lang="ko-KR" altLang="en-US" dirty="0" err="1"/>
              <a:t>라우팅</a:t>
            </a:r>
            <a:r>
              <a:rPr lang="ko-KR" altLang="en-US" dirty="0"/>
              <a:t> 설정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91816" y="2286057"/>
            <a:ext cx="3116179" cy="1895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488" y="2286057"/>
            <a:ext cx="3442034" cy="1895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031" y="2286057"/>
            <a:ext cx="3360821" cy="1895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90063" y="4413255"/>
            <a:ext cx="898835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EIGRP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에서 와일드 카드를 명시하는 이유는 </a:t>
            </a:r>
            <a:endParaRPr lang="en-US" altLang="ko-KR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3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서브넷팅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된 주소를 명확히 하기 위해서이다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050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EIGRP </a:t>
            </a:r>
            <a:r>
              <a:rPr lang="ko-KR" altLang="en-US" dirty="0"/>
              <a:t>의 토폴로지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41012" y="2063750"/>
            <a:ext cx="3684526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0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그림의 </a:t>
            </a:r>
            <a:r>
              <a:rPr lang="en-US" altLang="ko-KR" dirty="0"/>
              <a:t>(4) </a:t>
            </a:r>
            <a:r>
              <a:rPr lang="ko-KR" altLang="en-US" dirty="0"/>
              <a:t>네트워크를 </a:t>
            </a:r>
            <a:r>
              <a:rPr lang="ko-KR" altLang="en-US" dirty="0" err="1"/>
              <a:t>정적경로설정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719125"/>
            <a:ext cx="4343400" cy="1358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30" y="2113296"/>
            <a:ext cx="4572000" cy="12375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2113296"/>
            <a:ext cx="4305300" cy="123755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00030" y="3626383"/>
            <a:ext cx="457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각각의 최적의 경로에다가 </a:t>
            </a:r>
            <a:r>
              <a:rPr lang="en-US" altLang="ko-K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route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명령어를 사용해서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정적분배를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해준 모양이다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Se0/0/0,se0/0/1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두개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다 설정해 주면 속도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저하가 일어날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수있어서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최적의 길로만 경로를 제시해 놓았다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5419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정적경로</a:t>
            </a:r>
            <a:r>
              <a:rPr lang="ko-KR" altLang="en-US" dirty="0"/>
              <a:t> 토폴로지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902075" y="2309812"/>
            <a:ext cx="3962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93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그림의 </a:t>
            </a:r>
            <a:r>
              <a:rPr lang="en-US" altLang="ko-KR" dirty="0"/>
              <a:t>(5) </a:t>
            </a:r>
            <a:r>
              <a:rPr lang="ko-KR" altLang="en-US" dirty="0"/>
              <a:t>부분 연결을 </a:t>
            </a:r>
            <a:r>
              <a:rPr lang="ko-KR" altLang="en-US" dirty="0" err="1"/>
              <a:t>디폴트정적경로설정으로</a:t>
            </a:r>
            <a:r>
              <a:rPr lang="ko-KR" altLang="en-US" dirty="0"/>
              <a:t> 연결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2449931"/>
            <a:ext cx="6922107" cy="654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75682"/>
            <a:ext cx="3771900" cy="18002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57699" y="3475682"/>
            <a:ext cx="6624983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route 0.0.0.0 0.0.0.0 </a:t>
            </a:r>
          </a:p>
          <a:p>
            <a:pPr algn="ctr"/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add|exit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route </a:t>
            </a:r>
            <a:r>
              <a:rPr lang="ko-KR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모든주소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모든 </a:t>
            </a:r>
            <a:r>
              <a:rPr lang="ko-KR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서브넷마스크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이웃 </a:t>
            </a:r>
            <a:r>
              <a:rPr lang="ko-KR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라우터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주소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자신의 출력 인터페이스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1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61738" y="2610852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문제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>
                <a:solidFill>
                  <a:srgbClr val="0070C0"/>
                </a:solidFill>
              </a:rPr>
              <a:t>번 네트워크 토폴로지 구축과정 및 결과 분석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br>
              <a:rPr lang="en-US" altLang="ko-KR" dirty="0">
                <a:solidFill>
                  <a:srgbClr val="0070C0"/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202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그림의 </a:t>
            </a:r>
            <a:r>
              <a:rPr lang="en-US" altLang="ko-KR" dirty="0"/>
              <a:t>(6) </a:t>
            </a:r>
            <a:r>
              <a:rPr lang="ko-KR" altLang="en-US" dirty="0" err="1"/>
              <a:t>라우터에</a:t>
            </a:r>
            <a:r>
              <a:rPr lang="ko-KR" altLang="en-US" dirty="0"/>
              <a:t> 재분배 설정하여 전체 네트워크 연결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2077954"/>
            <a:ext cx="3562350" cy="19479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1" y="2077954"/>
            <a:ext cx="3409950" cy="19479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101" y="2077954"/>
            <a:ext cx="3848099" cy="19479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101" y="3797299"/>
            <a:ext cx="3848099" cy="2286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4086" y="4234498"/>
            <a:ext cx="8106706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각각의 </a:t>
            </a: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RIP,OSPF,EIGRP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재분배를 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해주는 모습이다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메트릭값과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subnets 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사용해 </a:t>
            </a:r>
            <a:r>
              <a:rPr lang="ko-KR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재분배를해주었다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Subnets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뒤에 적어야 </a:t>
            </a:r>
            <a:r>
              <a:rPr lang="ko-KR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서브넷팅을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사용할수있다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8225" y="4025900"/>
            <a:ext cx="28479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18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정적</a:t>
            </a:r>
            <a:r>
              <a:rPr lang="en-US" altLang="ko-KR" dirty="0"/>
              <a:t>)</a:t>
            </a:r>
            <a:r>
              <a:rPr lang="ko-KR" altLang="en-US" dirty="0"/>
              <a:t>재분배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2141537"/>
            <a:ext cx="4133850" cy="2724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1" y="2141536"/>
            <a:ext cx="3098497" cy="3312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1" y="2572866"/>
            <a:ext cx="3098497" cy="3100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651" y="2982956"/>
            <a:ext cx="3098497" cy="310591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999" y="3393603"/>
            <a:ext cx="2670175" cy="18999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1496" y="2106139"/>
            <a:ext cx="2847975" cy="15144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679487" y="3720670"/>
            <a:ext cx="364394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R4</a:t>
            </a:r>
            <a:r>
              <a:rPr lang="ko-KR" alt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rip,eigrp,ospf</a:t>
            </a:r>
            <a:r>
              <a:rPr lang="ko-KR" alt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</a:t>
            </a:r>
            <a:endParaRPr lang="en-US" altLang="ko-KR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정적 </a:t>
            </a:r>
            <a:r>
              <a:rPr lang="ko-KR" alt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</a:t>
            </a:r>
            <a:r>
              <a:rPr lang="ko-KR" alt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분배 및 광고</a:t>
            </a:r>
            <a:r>
              <a:rPr lang="ko-KR" alt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</a:t>
            </a:r>
            <a:endParaRPr lang="en-US" altLang="ko-KR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하고 </a:t>
            </a:r>
            <a:r>
              <a:rPr lang="en-US" altLang="ko-KR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R5,R6,R7</a:t>
            </a:r>
            <a:r>
              <a:rPr lang="ko-KR" alt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에가서 </a:t>
            </a:r>
            <a:endParaRPr lang="en-US" altLang="ko-KR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en-US" altLang="ko-KR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route 0.0.0.0 0.0.0.0 </a:t>
            </a:r>
            <a:r>
              <a:rPr lang="ko-KR" alt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설정</a:t>
            </a:r>
            <a:endParaRPr lang="en-US" altLang="ko-KR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0553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구축 결과</a:t>
            </a:r>
            <a:r>
              <a:rPr lang="en-US" altLang="ko-KR" dirty="0"/>
              <a:t>(</a:t>
            </a:r>
            <a:r>
              <a:rPr lang="ko-KR" altLang="en-US" dirty="0" err="1"/>
              <a:t>라우팅테이블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425892" y="1641475"/>
            <a:ext cx="4837341" cy="38941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1" y="1641475"/>
            <a:ext cx="4686299" cy="3905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800" y="3403878"/>
            <a:ext cx="82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RIP</a:t>
            </a:r>
          </a:p>
          <a:p>
            <a:r>
              <a:rPr lang="en-US" altLang="ko-KR" dirty="0"/>
              <a:t>route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9900" y="3376501"/>
            <a:ext cx="1143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재분배</a:t>
            </a:r>
            <a:endParaRPr lang="en-US" altLang="ko-KR" b="1" dirty="0"/>
          </a:p>
          <a:p>
            <a:r>
              <a:rPr lang="ko-KR" altLang="en-US" b="1" dirty="0" err="1"/>
              <a:t>라우터</a:t>
            </a:r>
            <a:endParaRPr lang="en-US" altLang="ko-KR" b="1" dirty="0"/>
          </a:p>
          <a:p>
            <a:r>
              <a:rPr lang="en-US" altLang="ko-KR" b="1" dirty="0"/>
              <a:t>R4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5491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구축결과</a:t>
            </a:r>
            <a:r>
              <a:rPr lang="en-US" altLang="ko-KR" dirty="0"/>
              <a:t>(</a:t>
            </a:r>
            <a:r>
              <a:rPr lang="ko-KR" altLang="en-US" dirty="0" err="1"/>
              <a:t>라우팅테이블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837765"/>
            <a:ext cx="4439743" cy="3242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242" y="1837765"/>
            <a:ext cx="4983162" cy="32422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61480" y="5105400"/>
            <a:ext cx="8883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OSPF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71518" y="5105400"/>
            <a:ext cx="1008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EIGRP</a:t>
            </a:r>
          </a:p>
        </p:txBody>
      </p:sp>
    </p:spTree>
    <p:extLst>
      <p:ext uri="{BB962C8B-B14F-4D97-AF65-F5344CB8AC3E}">
        <p14:creationId xmlns:p14="http://schemas.microsoft.com/office/powerpoint/2010/main" val="1302973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구축결과</a:t>
            </a:r>
            <a:r>
              <a:rPr lang="en-US" altLang="ko-KR" dirty="0"/>
              <a:t>(</a:t>
            </a:r>
            <a:r>
              <a:rPr lang="ko-KR" altLang="en-US" dirty="0" err="1"/>
              <a:t>라우팅테이블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837765"/>
            <a:ext cx="3943350" cy="1190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14691" y="2063745"/>
            <a:ext cx="2339102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1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정적분배라우터의</a:t>
            </a:r>
            <a:endParaRPr lang="en-US" altLang="ko-KR" sz="2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라우팅테이블</a:t>
            </a:r>
            <a:r>
              <a:rPr lang="ko-KR" altLang="en-US" sz="2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2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2869" y="3426302"/>
            <a:ext cx="10262746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이러한 </a:t>
            </a:r>
            <a:r>
              <a:rPr lang="ko-KR" altLang="en-US" sz="23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라우팅</a:t>
            </a:r>
            <a:r>
              <a:rPr lang="ko-KR" altLang="en-US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테이블이 생성되었는데 각각의 테이블들에는 </a:t>
            </a:r>
            <a:br>
              <a:rPr lang="en-US" altLang="ko-KR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디폴트 </a:t>
            </a:r>
            <a:r>
              <a:rPr lang="ko-KR" altLang="en-US" sz="23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정적경로</a:t>
            </a:r>
            <a:r>
              <a:rPr lang="en-US" altLang="ko-KR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(R*)</a:t>
            </a:r>
            <a:r>
              <a:rPr lang="ko-KR" altLang="en-US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각각의 </a:t>
            </a:r>
            <a:r>
              <a:rPr lang="ko-KR" altLang="en-US" sz="23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라우팅</a:t>
            </a:r>
            <a:r>
              <a:rPr lang="ko-KR" altLang="en-US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정보 </a:t>
            </a:r>
            <a:r>
              <a:rPr lang="en-US" altLang="ko-KR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RIP</a:t>
            </a:r>
            <a:r>
              <a:rPr lang="ko-KR" altLang="en-US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어디랑 어디에 연결되어있는지</a:t>
            </a:r>
            <a:endParaRPr lang="en-US" altLang="ko-KR" sz="23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OSPF</a:t>
            </a:r>
            <a:r>
              <a:rPr lang="ko-KR" altLang="en-US" sz="2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각 계층들의 정보 </a:t>
            </a:r>
            <a:r>
              <a:rPr lang="en-US" altLang="ko-KR" sz="2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EIGRP</a:t>
            </a:r>
            <a:r>
              <a:rPr lang="ko-KR" altLang="en-US" sz="2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토폴로지 정보들을 </a:t>
            </a:r>
            <a:r>
              <a:rPr lang="ko-KR" altLang="en-US" sz="23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알아볼수있엇다</a:t>
            </a:r>
            <a:r>
              <a:rPr lang="en-US" altLang="ko-KR" sz="2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재분배의 </a:t>
            </a:r>
            <a:r>
              <a:rPr lang="ko-KR" altLang="en-US" sz="23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라우팅</a:t>
            </a:r>
            <a:r>
              <a:rPr lang="ko-KR" altLang="en-US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정보도 들어있었다</a:t>
            </a:r>
            <a:r>
              <a:rPr lang="en-US" altLang="ko-KR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(D E2, D EX </a:t>
            </a:r>
            <a:r>
              <a:rPr lang="ko-KR" altLang="en-US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등등</a:t>
            </a:r>
            <a:r>
              <a:rPr lang="en-US" altLang="ko-KR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 )</a:t>
            </a:r>
            <a:endParaRPr lang="en-US" altLang="ko-KR" sz="2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23200" y="1951172"/>
            <a:ext cx="34417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- EIGRP, EX - EIGRP external, O - OSPF, IA - OSPF inter area</a:t>
            </a: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E1 - OSPF external type 1, E2 - OSPF external type 2</a:t>
            </a:r>
            <a:endParaRPr lang="en-US" altLang="ko-KR" sz="16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9669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구축결과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2046288"/>
            <a:ext cx="2997199" cy="13328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410" y="2046288"/>
            <a:ext cx="3111500" cy="13319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320" y="2046288"/>
            <a:ext cx="3801363" cy="13319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61342" y="3586724"/>
            <a:ext cx="7515199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</a:t>
            </a:r>
            <a:r>
              <a:rPr lang="en-US" altLang="ko-KR" sz="3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en-US" altLang="ko-KR" sz="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eigrp</a:t>
            </a:r>
            <a:r>
              <a:rPr lang="en-US" altLang="ko-KR" sz="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200 </a:t>
            </a:r>
            <a:r>
              <a:rPr lang="ko-KR" altLang="en-US" sz="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neighbors</a:t>
            </a:r>
            <a:r>
              <a:rPr lang="ko-KR" altLang="en-US" sz="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들을 </a:t>
            </a:r>
            <a:endParaRPr lang="en-US" altLang="ko-KR" sz="3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 할 수 있었다</a:t>
            </a:r>
            <a:r>
              <a:rPr lang="en-US" altLang="ko-KR" sz="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R15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neighbors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198.169.30.46,38,33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neighbors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라는 것을 알 수 있었다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연결된 포트도 </a:t>
            </a:r>
            <a:r>
              <a:rPr lang="ko-KR" alt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알수있다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6254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구축결과</a:t>
            </a:r>
            <a:r>
              <a:rPr lang="en-US" altLang="ko-KR" dirty="0"/>
              <a:t>(</a:t>
            </a:r>
            <a:r>
              <a:rPr lang="en-US" altLang="ko-KR" dirty="0" err="1"/>
              <a:t>Tracert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Tracert</a:t>
            </a:r>
            <a:r>
              <a:rPr lang="ko-KR" altLang="en-US" dirty="0"/>
              <a:t>는 출발지에서 목적지까지 </a:t>
            </a:r>
            <a:r>
              <a:rPr lang="en-US" altLang="ko-KR" dirty="0"/>
              <a:t>30</a:t>
            </a:r>
            <a:r>
              <a:rPr lang="ko-KR" altLang="en-US" dirty="0"/>
              <a:t>홉 이내에 </a:t>
            </a:r>
            <a:r>
              <a:rPr lang="en-US" altLang="ko-KR" dirty="0"/>
              <a:t> </a:t>
            </a:r>
            <a:r>
              <a:rPr lang="ko-KR" altLang="en-US" dirty="0"/>
              <a:t>거치는 홉 수를 추적해주는 아주 좋은 명령어이다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각각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프로토콜들이 얼마나 어떻게 홉을 거치는지 판단할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292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구축결과</a:t>
            </a:r>
            <a:r>
              <a:rPr lang="en-US" altLang="ko-KR" dirty="0"/>
              <a:t>(</a:t>
            </a:r>
            <a:r>
              <a:rPr lang="en-US" altLang="ko-KR" dirty="0" err="1"/>
              <a:t>Tracert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0717" y="1837765"/>
            <a:ext cx="3878883" cy="3009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919" y="1837765"/>
            <a:ext cx="702444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3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7716" y="685800"/>
            <a:ext cx="10396882" cy="1151965"/>
          </a:xfrm>
        </p:spPr>
        <p:txBody>
          <a:bodyPr/>
          <a:lstStyle/>
          <a:p>
            <a:pPr algn="ctr"/>
            <a:r>
              <a:rPr lang="ko-KR" altLang="en-US" dirty="0"/>
              <a:t>구축결과</a:t>
            </a:r>
            <a:r>
              <a:rPr lang="en-US" altLang="ko-KR" dirty="0"/>
              <a:t>(</a:t>
            </a:r>
            <a:r>
              <a:rPr lang="en-US" altLang="ko-KR" dirty="0" err="1"/>
              <a:t>Tracert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67716" y="1837765"/>
            <a:ext cx="5343525" cy="30099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19500" y="1837765"/>
            <a:ext cx="5505033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r>
              <a:rPr lang="ko-KR" alt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번</a:t>
            </a:r>
            <a:r>
              <a:rPr lang="en-US" altLang="ko-KR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PC</a:t>
            </a:r>
            <a:r>
              <a:rPr lang="ko-KR" alt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에서 </a:t>
            </a:r>
            <a:r>
              <a:rPr lang="en-US" altLang="ko-KR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r>
              <a:rPr lang="ko-KR" alt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번 </a:t>
            </a:r>
            <a:r>
              <a:rPr lang="en-US" altLang="ko-KR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PC</a:t>
            </a:r>
            <a:r>
              <a:rPr lang="ko-KR" alt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로 </a:t>
            </a:r>
            <a:r>
              <a:rPr lang="en-US" altLang="ko-KR" sz="2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tracert</a:t>
            </a:r>
            <a:r>
              <a:rPr lang="ko-KR" alt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를 한결과</a:t>
            </a:r>
            <a:endParaRPr lang="en-US" altLang="ko-KR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(9</a:t>
            </a:r>
            <a:r>
              <a:rPr lang="ko-KR" alt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번은 정적</a:t>
            </a:r>
            <a:r>
              <a:rPr lang="en-US" altLang="ko-KR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,1</a:t>
            </a:r>
            <a:r>
              <a:rPr lang="ko-KR" alt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번은</a:t>
            </a:r>
            <a:r>
              <a:rPr lang="en-US" altLang="ko-KR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RIPv2 </a:t>
            </a:r>
            <a:r>
              <a:rPr lang="ko-KR" alt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설정</a:t>
            </a:r>
            <a:r>
              <a:rPr lang="en-US" altLang="ko-KR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r>
              <a:rPr lang="ko-KR" alt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번째로 </a:t>
            </a:r>
            <a:r>
              <a:rPr lang="en-US" altLang="ko-KR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117</a:t>
            </a:r>
            <a:r>
              <a:rPr lang="ko-KR" alt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을 거치고 </a:t>
            </a:r>
            <a:r>
              <a:rPr lang="en-US" altLang="ko-KR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29</a:t>
            </a:r>
            <a:r>
              <a:rPr lang="ko-KR" alt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를 거치고</a:t>
            </a:r>
            <a:endParaRPr lang="en-US" altLang="ko-KR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17</a:t>
            </a:r>
            <a:r>
              <a:rPr lang="ko-KR" alt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을 거치고 </a:t>
            </a:r>
            <a:r>
              <a:rPr lang="en-US" altLang="ko-KR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13</a:t>
            </a:r>
            <a:r>
              <a:rPr lang="ko-KR" alt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을 거치고 </a:t>
            </a:r>
            <a:r>
              <a:rPr lang="en-US" altLang="ko-KR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r>
              <a:rPr lang="ko-KR" alt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를 거쳐</a:t>
            </a:r>
            <a:endParaRPr lang="en-US" altLang="ko-KR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198.169.30.86 </a:t>
            </a:r>
            <a:r>
              <a:rPr lang="ko-KR" alt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에 도달한 모습을 볼 수 있었다</a:t>
            </a:r>
            <a:r>
              <a:rPr lang="en-US" altLang="ko-KR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지연시간을 보아 지연시간도 아주 짧게</a:t>
            </a:r>
            <a:endParaRPr lang="en-US" altLang="ko-KR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나타나 보이는 것을 알 수 있다</a:t>
            </a:r>
            <a:r>
              <a:rPr lang="en-US" altLang="ko-KR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ko-KR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ko-KR" alt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통신이 빠르다</a:t>
            </a:r>
            <a:r>
              <a:rPr lang="en-US" altLang="ko-KR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912606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구축결과</a:t>
            </a:r>
            <a:r>
              <a:rPr lang="en-US" altLang="ko-KR" dirty="0"/>
              <a:t>(</a:t>
            </a:r>
            <a:r>
              <a:rPr lang="ko-KR" altLang="en-US" dirty="0" err="1"/>
              <a:t>그외의</a:t>
            </a:r>
            <a:r>
              <a:rPr lang="ko-KR" altLang="en-US" dirty="0"/>
              <a:t> </a:t>
            </a:r>
            <a:r>
              <a:rPr lang="en-US" altLang="ko-KR" dirty="0" err="1"/>
              <a:t>Tracert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837765"/>
            <a:ext cx="3914775" cy="1743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25" y="1833003"/>
            <a:ext cx="3943350" cy="17483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93" y="3707280"/>
            <a:ext cx="4010025" cy="1790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726" y="3688230"/>
            <a:ext cx="3943350" cy="1828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2224" y="2707201"/>
            <a:ext cx="2370138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5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6117" y="2442411"/>
            <a:ext cx="10396882" cy="1151965"/>
          </a:xfrm>
        </p:spPr>
        <p:txBody>
          <a:bodyPr/>
          <a:lstStyle/>
          <a:p>
            <a:pPr algn="ctr"/>
            <a:r>
              <a:rPr lang="ko-KR" altLang="en-US" dirty="0"/>
              <a:t>구축 과정</a:t>
            </a:r>
          </a:p>
        </p:txBody>
      </p:sp>
    </p:spTree>
    <p:extLst>
      <p:ext uri="{BB962C8B-B14F-4D97-AF65-F5344CB8AC3E}">
        <p14:creationId xmlns:p14="http://schemas.microsoft.com/office/powerpoint/2010/main" val="2224308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구축결과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 err="1"/>
              <a:t>Tracert</a:t>
            </a:r>
            <a:r>
              <a:rPr lang="ko-KR" altLang="en-US" dirty="0"/>
              <a:t>결과가 잘 나와 있어 문제 없이 잘 돌아가는 환경을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149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구축결과</a:t>
            </a:r>
            <a:r>
              <a:rPr lang="en-US" altLang="ko-KR" dirty="0"/>
              <a:t>(ADD SIMPLE PDU)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7733" y="1621865"/>
            <a:ext cx="10394950" cy="20396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2" y="3659388"/>
            <a:ext cx="10396882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15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구축결과</a:t>
            </a:r>
            <a:r>
              <a:rPr lang="en-US" altLang="ko-KR" dirty="0"/>
              <a:t>(ADD SIMPLE PDU)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9133" y="1703676"/>
            <a:ext cx="10394950" cy="21869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3714" y="4277599"/>
            <a:ext cx="10605788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모든 </a:t>
            </a:r>
            <a:r>
              <a:rPr lang="en-US" altLang="ko-KR" sz="3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 SIMPLE PDU</a:t>
            </a:r>
            <a:r>
              <a:rPr lang="ko-KR" altLang="en-US" sz="3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가 </a:t>
            </a:r>
            <a:r>
              <a:rPr lang="en-US" altLang="ko-KR" sz="3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Succesful</a:t>
            </a:r>
            <a:r>
              <a:rPr lang="ko-KR" altLang="en-US" sz="3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이 잘 나오는 것을</a:t>
            </a:r>
            <a:endParaRPr lang="en-US" altLang="ko-KR" sz="3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확인이 가능했다</a:t>
            </a:r>
            <a:r>
              <a:rPr lang="en-US" altLang="ko-KR" sz="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9594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6301" y="2286000"/>
            <a:ext cx="10396882" cy="1151965"/>
          </a:xfrm>
        </p:spPr>
        <p:txBody>
          <a:bodyPr/>
          <a:lstStyle/>
          <a:p>
            <a:pPr algn="ctr"/>
            <a:r>
              <a:rPr lang="ko-KR" altLang="en-US" dirty="0"/>
              <a:t>완성된 모습</a:t>
            </a:r>
          </a:p>
        </p:txBody>
      </p:sp>
    </p:spTree>
    <p:extLst>
      <p:ext uri="{BB962C8B-B14F-4D97-AF65-F5344CB8AC3E}">
        <p14:creationId xmlns:p14="http://schemas.microsoft.com/office/powerpoint/2010/main" val="1181579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" y="156882"/>
            <a:ext cx="4373184" cy="3160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271182"/>
            <a:ext cx="6772275" cy="31609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0" y="2516208"/>
            <a:ext cx="2249487" cy="21827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00" y="2917825"/>
            <a:ext cx="3013649" cy="2339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3662" y="2516208"/>
            <a:ext cx="3289298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46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3101" y="2171700"/>
            <a:ext cx="10396882" cy="1151965"/>
          </a:xfrm>
        </p:spPr>
        <p:txBody>
          <a:bodyPr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 문제</a:t>
            </a:r>
          </a:p>
        </p:txBody>
      </p:sp>
    </p:spTree>
    <p:extLst>
      <p:ext uri="{BB962C8B-B14F-4D97-AF65-F5344CB8AC3E}">
        <p14:creationId xmlns:p14="http://schemas.microsoft.com/office/powerpoint/2010/main" val="28160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243" y="2851484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문제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번 네트워크 토폴로지 구축과정 및 결과 분석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br>
              <a:rPr lang="en-US" altLang="ko-KR" dirty="0">
                <a:solidFill>
                  <a:srgbClr val="0070C0"/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568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문제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번 네트워크 토폴로지 구축과정 및 결과 분석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br>
              <a:rPr lang="en-US" altLang="ko-KR" dirty="0">
                <a:solidFill>
                  <a:srgbClr val="0070C0"/>
                </a:solidFill>
              </a:rPr>
            </a:b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" y="2735599"/>
            <a:ext cx="4076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라우팅</a:t>
            </a:r>
            <a:r>
              <a:rPr lang="ko-KR" altLang="en-US" dirty="0"/>
              <a:t> 테이블에서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R1</a:t>
            </a:r>
            <a:r>
              <a:rPr lang="ko-KR" altLang="en-US" dirty="0"/>
              <a:t>에 </a:t>
            </a:r>
            <a:r>
              <a:rPr lang="en-US" altLang="ko-KR" dirty="0"/>
              <a:t>fa0/0 </a:t>
            </a:r>
            <a:r>
              <a:rPr lang="ko-KR" altLang="en-US" dirty="0"/>
              <a:t>부근에 자신이 연결된 주소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200.200.1.1</a:t>
            </a:r>
            <a:r>
              <a:rPr lang="ko-KR" altLang="en-US" dirty="0"/>
              <a:t>을 먼저 연결해줍니다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PC 0</a:t>
            </a:r>
            <a:r>
              <a:rPr lang="ko-KR" altLang="en-US" dirty="0"/>
              <a:t>에는 </a:t>
            </a:r>
            <a:r>
              <a:rPr lang="en-US" altLang="ko-KR" dirty="0"/>
              <a:t>200.200.1.2</a:t>
            </a:r>
            <a:r>
              <a:rPr lang="ko-KR" altLang="en-US" dirty="0"/>
              <a:t>를 부여합니다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62500" y="2095500"/>
            <a:ext cx="5025938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2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문제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번 네트워크 토폴로지 구축과정 및 결과 분석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br>
              <a:rPr lang="en-US" altLang="ko-KR" dirty="0">
                <a:solidFill>
                  <a:srgbClr val="0070C0"/>
                </a:solidFill>
              </a:rPr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04" y="1725009"/>
            <a:ext cx="3842274" cy="3311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630" y="2464858"/>
            <a:ext cx="40426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R1 </a:t>
            </a:r>
            <a:r>
              <a:rPr lang="ko-KR" altLang="en-US" dirty="0" err="1"/>
              <a:t>라우터에</a:t>
            </a:r>
            <a:r>
              <a:rPr lang="ko-KR" altLang="en-US" dirty="0"/>
              <a:t> </a:t>
            </a:r>
            <a:r>
              <a:rPr lang="en-US" altLang="ko-KR" dirty="0"/>
              <a:t>se0/3/0, se0/3/1 </a:t>
            </a:r>
            <a:r>
              <a:rPr lang="ko-KR" altLang="en-US" dirty="0"/>
              <a:t>에  </a:t>
            </a:r>
            <a:r>
              <a:rPr lang="en-US" altLang="ko-KR" dirty="0" err="1"/>
              <a:t>ip</a:t>
            </a:r>
            <a:r>
              <a:rPr lang="en-US" altLang="ko-KR" dirty="0"/>
              <a:t> add </a:t>
            </a:r>
            <a:r>
              <a:rPr lang="ko-KR" altLang="en-US" dirty="0"/>
              <a:t>를 설정해줍니다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(se0/3/0 </a:t>
            </a:r>
            <a:r>
              <a:rPr lang="ko-KR" altLang="en-US" dirty="0"/>
              <a:t>에는 </a:t>
            </a:r>
            <a:r>
              <a:rPr lang="en-US" altLang="ko-KR" dirty="0"/>
              <a:t>200.200.11.1 </a:t>
            </a:r>
            <a:r>
              <a:rPr lang="ko-KR" altLang="en-US" dirty="0"/>
              <a:t>을</a:t>
            </a:r>
            <a:r>
              <a:rPr lang="en-US" altLang="ko-KR" dirty="0"/>
              <a:t> Se0/3/1 </a:t>
            </a:r>
          </a:p>
          <a:p>
            <a:r>
              <a:rPr lang="ko-KR" altLang="en-US" dirty="0"/>
              <a:t>에는 </a:t>
            </a:r>
            <a:r>
              <a:rPr lang="en-US" altLang="ko-KR" dirty="0"/>
              <a:t>200.200.12.1 </a:t>
            </a:r>
            <a:r>
              <a:rPr lang="ko-KR" altLang="en-US" dirty="0"/>
              <a:t>을 설정해줍니다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R: via </a:t>
            </a:r>
            <a:r>
              <a:rPr lang="ko-KR" altLang="en-US" dirty="0"/>
              <a:t>주소는 직접 연결된 상대 </a:t>
            </a:r>
            <a:r>
              <a:rPr lang="ko-KR" altLang="en-US" dirty="0" err="1"/>
              <a:t>라우터의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주소를 나타냅니다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(11.1 , 12.1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설정한 이유</a:t>
            </a:r>
            <a:r>
              <a:rPr lang="en-US" altLang="ko-KR" dirty="0"/>
              <a:t>.)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83242" y="1725008"/>
            <a:ext cx="4256577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52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문제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번 네트워크 토폴로지 구축과정 및 결과 분석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br>
              <a:rPr lang="en-US" altLang="ko-KR" dirty="0">
                <a:solidFill>
                  <a:srgbClr val="0070C0"/>
                </a:solidFill>
              </a:rPr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96101" y="2015623"/>
            <a:ext cx="6786582" cy="33115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3243" y="2425641"/>
            <a:ext cx="43634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라우팅</a:t>
            </a:r>
            <a:r>
              <a:rPr lang="ko-KR" altLang="en-US" dirty="0"/>
              <a:t> 테이블에서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R2</a:t>
            </a:r>
            <a:r>
              <a:rPr lang="ko-KR" altLang="en-US" dirty="0"/>
              <a:t>에 </a:t>
            </a:r>
            <a:r>
              <a:rPr lang="en-US" altLang="ko-KR" dirty="0"/>
              <a:t>fa0/0 </a:t>
            </a:r>
            <a:r>
              <a:rPr lang="ko-KR" altLang="en-US" dirty="0"/>
              <a:t>부근에 자신이 연결된 주소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200.200.2.1</a:t>
            </a:r>
            <a:r>
              <a:rPr lang="ko-KR" altLang="en-US" dirty="0"/>
              <a:t>을 먼저 연결해줍니다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PC 1</a:t>
            </a:r>
            <a:r>
              <a:rPr lang="ko-KR" altLang="en-US" dirty="0"/>
              <a:t>에는 </a:t>
            </a:r>
            <a:r>
              <a:rPr lang="en-US" altLang="ko-KR" dirty="0"/>
              <a:t>200.200.2.2</a:t>
            </a:r>
            <a:r>
              <a:rPr lang="ko-KR" altLang="en-US" dirty="0"/>
              <a:t>를 부여합니다</a:t>
            </a:r>
          </a:p>
        </p:txBody>
      </p:sp>
    </p:spTree>
    <p:extLst>
      <p:ext uri="{BB962C8B-B14F-4D97-AF65-F5344CB8AC3E}">
        <p14:creationId xmlns:p14="http://schemas.microsoft.com/office/powerpoint/2010/main" val="29967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토플로지 기본 틀 잡기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837765"/>
            <a:ext cx="10396882" cy="3528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89" y="3176338"/>
            <a:ext cx="1089488" cy="3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67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563148" y="1837765"/>
            <a:ext cx="3714750" cy="31718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문제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번 네트워크 토폴로지 구축과정 및 결과 분석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br>
              <a:rPr lang="en-US" altLang="ko-KR" dirty="0">
                <a:solidFill>
                  <a:srgbClr val="0070C0"/>
                </a:solidFill>
              </a:rPr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157" y="1837765"/>
            <a:ext cx="4073991" cy="3152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1727" y="2536989"/>
            <a:ext cx="30474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R2 </a:t>
            </a:r>
            <a:r>
              <a:rPr lang="ko-KR" altLang="en-US" dirty="0" err="1"/>
              <a:t>라우터에</a:t>
            </a:r>
            <a:r>
              <a:rPr lang="ko-KR" altLang="en-US" dirty="0"/>
              <a:t> </a:t>
            </a:r>
            <a:r>
              <a:rPr lang="en-US" altLang="ko-KR" dirty="0"/>
              <a:t>se0/3/0, se0/3/1 </a:t>
            </a:r>
            <a:r>
              <a:rPr lang="ko-KR" altLang="en-US" dirty="0"/>
              <a:t>에  </a:t>
            </a:r>
            <a:r>
              <a:rPr lang="en-US" altLang="ko-KR" dirty="0" err="1"/>
              <a:t>ip</a:t>
            </a:r>
            <a:r>
              <a:rPr lang="en-US" altLang="ko-KR" dirty="0"/>
              <a:t> add </a:t>
            </a:r>
            <a:r>
              <a:rPr lang="ko-KR" altLang="en-US" dirty="0"/>
              <a:t>를 설정해줍니다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(se0/3/0 </a:t>
            </a:r>
            <a:r>
              <a:rPr lang="ko-KR" altLang="en-US" dirty="0"/>
              <a:t>에는 </a:t>
            </a:r>
            <a:r>
              <a:rPr lang="en-US" altLang="ko-KR" dirty="0"/>
              <a:t>200.200.12.2 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en-US" altLang="ko-KR" dirty="0"/>
              <a:t>Se0/3/1 </a:t>
            </a:r>
            <a:r>
              <a:rPr lang="ko-KR" altLang="en-US" dirty="0"/>
              <a:t>에는 </a:t>
            </a:r>
            <a:r>
              <a:rPr lang="en-US" altLang="ko-KR" dirty="0"/>
              <a:t>200.200.13.1 </a:t>
            </a:r>
            <a:r>
              <a:rPr lang="ko-KR" altLang="en-US" dirty="0"/>
              <a:t>을 설정해줍니다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346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문제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번 네트워크 토폴로지 구축과정 및 결과 분석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br>
              <a:rPr lang="en-US" altLang="ko-KR" dirty="0">
                <a:solidFill>
                  <a:srgbClr val="0070C0"/>
                </a:solidFill>
              </a:rPr>
            </a:b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05833" y="1837765"/>
            <a:ext cx="5276850" cy="32956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5800" y="1837766"/>
            <a:ext cx="32605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라우팅</a:t>
            </a:r>
            <a:r>
              <a:rPr lang="ko-KR" altLang="en-US" dirty="0"/>
              <a:t> 테이블에서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R3</a:t>
            </a:r>
            <a:r>
              <a:rPr lang="ko-KR" altLang="en-US" dirty="0"/>
              <a:t>에  </a:t>
            </a:r>
            <a:r>
              <a:rPr lang="en-US" altLang="ko-KR" dirty="0"/>
              <a:t>fa0/0</a:t>
            </a:r>
            <a:r>
              <a:rPr lang="ko-KR" altLang="en-US" dirty="0"/>
              <a:t>에는 </a:t>
            </a:r>
            <a:r>
              <a:rPr lang="en-US" altLang="ko-KR" dirty="0"/>
              <a:t>200.200.3.1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en-US" altLang="ko-KR" dirty="0"/>
              <a:t>R3</a:t>
            </a:r>
            <a:r>
              <a:rPr lang="ko-KR" altLang="en-US" dirty="0"/>
              <a:t>에  </a:t>
            </a:r>
            <a:r>
              <a:rPr lang="en-US" altLang="ko-KR" dirty="0"/>
              <a:t>fa0/1 </a:t>
            </a:r>
            <a:r>
              <a:rPr lang="ko-KR" altLang="en-US" dirty="0"/>
              <a:t>에는 </a:t>
            </a:r>
            <a:r>
              <a:rPr lang="en-US" altLang="ko-KR" dirty="0"/>
              <a:t>200.200.4.1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부여해줍니다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R3</a:t>
            </a:r>
            <a:r>
              <a:rPr lang="ko-KR" altLang="en-US" dirty="0"/>
              <a:t>에 연결되어있는</a:t>
            </a:r>
            <a:r>
              <a:rPr lang="en-US" altLang="ko-KR" dirty="0"/>
              <a:t> </a:t>
            </a:r>
            <a:r>
              <a:rPr lang="ko-KR" altLang="en-US" dirty="0"/>
              <a:t>각각의</a:t>
            </a:r>
            <a:r>
              <a:rPr lang="en-US" altLang="ko-KR" dirty="0"/>
              <a:t> PC2,PC3</a:t>
            </a:r>
            <a:r>
              <a:rPr lang="ko-KR" altLang="en-US" dirty="0"/>
              <a:t>에는 </a:t>
            </a:r>
            <a:r>
              <a:rPr lang="en-US" altLang="ko-KR" dirty="0"/>
              <a:t>200.200.3.2</a:t>
            </a:r>
          </a:p>
          <a:p>
            <a:r>
              <a:rPr lang="en-US" altLang="ko-KR" dirty="0"/>
              <a:t>200.200.4.2</a:t>
            </a:r>
            <a:r>
              <a:rPr lang="ko-KR" altLang="en-US" dirty="0"/>
              <a:t>를 부여합니다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358" y="1798604"/>
            <a:ext cx="3487654" cy="33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64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문제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번 네트워크 토폴로지 구축과정 및 결과 분석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br>
              <a:rPr lang="en-US" altLang="ko-KR" dirty="0">
                <a:solidFill>
                  <a:srgbClr val="0070C0"/>
                </a:solidFill>
              </a:rPr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1457" y="2145996"/>
            <a:ext cx="5901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R3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en-US" altLang="ko-KR" dirty="0"/>
              <a:t>Se 0/3/0 11.2</a:t>
            </a:r>
          </a:p>
          <a:p>
            <a:r>
              <a:rPr lang="en-US" altLang="ko-KR" dirty="0"/>
              <a:t>Se 0/3/1  13.2</a:t>
            </a:r>
          </a:p>
          <a:p>
            <a:r>
              <a:rPr lang="en-US" altLang="ko-KR" dirty="0"/>
              <a:t> se 0/2/0 14.1</a:t>
            </a:r>
          </a:p>
          <a:p>
            <a:r>
              <a:rPr lang="en-US" altLang="ko-KR" dirty="0"/>
              <a:t> se 0/2/1 15.1</a:t>
            </a:r>
          </a:p>
          <a:p>
            <a:endParaRPr lang="en-US" altLang="ko-KR" dirty="0"/>
          </a:p>
          <a:p>
            <a:r>
              <a:rPr lang="ko-KR" altLang="en-US" dirty="0"/>
              <a:t>각각에 부여해줍니다 </a:t>
            </a:r>
            <a:r>
              <a:rPr lang="en-US" altLang="ko-KR" dirty="0"/>
              <a:t>11.2 13.2</a:t>
            </a:r>
            <a:r>
              <a:rPr lang="ko-KR" altLang="en-US" dirty="0"/>
              <a:t>를 쓰는 이유는 </a:t>
            </a:r>
            <a:r>
              <a:rPr lang="en-US" altLang="ko-KR" dirty="0"/>
              <a:t>R1</a:t>
            </a:r>
            <a:r>
              <a:rPr lang="ko-KR" altLang="en-US" dirty="0"/>
              <a:t>과 </a:t>
            </a:r>
            <a:r>
              <a:rPr lang="en-US" altLang="ko-KR" dirty="0"/>
              <a:t>R2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11.1 , 13.1 </a:t>
            </a:r>
            <a:r>
              <a:rPr lang="ko-KR" altLang="en-US" dirty="0"/>
              <a:t>을 가지고 있습니다 </a:t>
            </a:r>
            <a:r>
              <a:rPr lang="en-US" altLang="ko-KR" dirty="0"/>
              <a:t>. (</a:t>
            </a:r>
            <a:r>
              <a:rPr lang="ko-KR" altLang="en-US" dirty="0" err="1"/>
              <a:t>라우팅테이블에</a:t>
            </a:r>
            <a:r>
              <a:rPr lang="ko-KR" altLang="en-US" dirty="0"/>
              <a:t> </a:t>
            </a:r>
            <a:r>
              <a:rPr lang="en-US" altLang="ko-KR" dirty="0"/>
              <a:t> R: via)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93113" y="1837766"/>
            <a:ext cx="4435308" cy="333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33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문제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번 네트워크 토폴로지 구축과정 및 결과 분석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br>
              <a:rPr lang="en-US" altLang="ko-KR" dirty="0">
                <a:solidFill>
                  <a:srgbClr val="0070C0"/>
                </a:solidFill>
              </a:rPr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554601" y="1837765"/>
            <a:ext cx="3528082" cy="3311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405" y="1837765"/>
            <a:ext cx="3520196" cy="33115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5801" y="1837764"/>
            <a:ext cx="33486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라우팅</a:t>
            </a:r>
            <a:r>
              <a:rPr lang="ko-KR" altLang="en-US" dirty="0"/>
              <a:t> 테이블에서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R4</a:t>
            </a:r>
            <a:r>
              <a:rPr lang="ko-KR" altLang="en-US" dirty="0"/>
              <a:t>에  </a:t>
            </a:r>
            <a:r>
              <a:rPr lang="en-US" altLang="ko-KR" dirty="0"/>
              <a:t>fa0/0</a:t>
            </a:r>
            <a:r>
              <a:rPr lang="ko-KR" altLang="en-US" dirty="0"/>
              <a:t>에는 </a:t>
            </a:r>
            <a:r>
              <a:rPr lang="en-US" altLang="ko-KR" dirty="0"/>
              <a:t>200.200.5.1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en-US" altLang="ko-KR" dirty="0"/>
              <a:t>R4</a:t>
            </a:r>
            <a:r>
              <a:rPr lang="ko-KR" altLang="en-US" dirty="0"/>
              <a:t>에  </a:t>
            </a:r>
            <a:r>
              <a:rPr lang="en-US" altLang="ko-KR" dirty="0"/>
              <a:t>fa0/1 </a:t>
            </a:r>
            <a:r>
              <a:rPr lang="ko-KR" altLang="en-US" dirty="0"/>
              <a:t>에는 </a:t>
            </a:r>
            <a:r>
              <a:rPr lang="en-US" altLang="ko-KR" dirty="0"/>
              <a:t>200.200.6.1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부여해줍니다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각각의</a:t>
            </a:r>
            <a:r>
              <a:rPr lang="en-US" altLang="ko-KR" dirty="0"/>
              <a:t> PC4,PC6</a:t>
            </a:r>
            <a:r>
              <a:rPr lang="ko-KR" altLang="en-US" dirty="0"/>
              <a:t>에는 </a:t>
            </a:r>
            <a:r>
              <a:rPr lang="en-US" altLang="ko-KR" dirty="0"/>
              <a:t>200.200.5.2</a:t>
            </a:r>
          </a:p>
          <a:p>
            <a:r>
              <a:rPr lang="en-US" altLang="ko-KR" dirty="0"/>
              <a:t>200.200.6.2</a:t>
            </a:r>
            <a:r>
              <a:rPr lang="ko-KR" altLang="en-US" dirty="0"/>
              <a:t>를 부여합니다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856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문제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번 네트워크 토폴로지 구축과정 및 결과 분석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br>
              <a:rPr lang="en-US" altLang="ko-KR" dirty="0">
                <a:solidFill>
                  <a:srgbClr val="0070C0"/>
                </a:solidFill>
              </a:rPr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5801" y="2294964"/>
            <a:ext cx="54527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R4 </a:t>
            </a:r>
            <a:r>
              <a:rPr lang="ko-KR" altLang="en-US" dirty="0" err="1"/>
              <a:t>라우터에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 0/2/0 </a:t>
            </a:r>
          </a:p>
          <a:p>
            <a:r>
              <a:rPr lang="en-US" altLang="ko-KR" dirty="0"/>
              <a:t>IP add</a:t>
            </a:r>
            <a:r>
              <a:rPr lang="ko-KR" altLang="en-US" dirty="0"/>
              <a:t>를 </a:t>
            </a:r>
            <a:r>
              <a:rPr lang="en-US" altLang="ko-KR" dirty="0"/>
              <a:t>200.200.14.2,</a:t>
            </a:r>
          </a:p>
          <a:p>
            <a:r>
              <a:rPr lang="en-US" altLang="ko-KR" dirty="0"/>
              <a:t>Se 0/2/1</a:t>
            </a:r>
          </a:p>
          <a:p>
            <a:r>
              <a:rPr lang="en-US" altLang="ko-KR" dirty="0"/>
              <a:t> IP add</a:t>
            </a:r>
            <a:r>
              <a:rPr lang="ko-KR" altLang="en-US" dirty="0"/>
              <a:t>를 </a:t>
            </a:r>
            <a:r>
              <a:rPr lang="en-US" altLang="ko-KR" dirty="0"/>
              <a:t>200.200.16.1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설정해줍니다</a:t>
            </a:r>
            <a:r>
              <a:rPr lang="en-US" altLang="ko-KR" dirty="0"/>
              <a:t>.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90481" y="1837765"/>
            <a:ext cx="5317624" cy="34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66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문제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번 네트워크 토폴로지 구축과정 및 결과 분석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br>
              <a:rPr lang="en-US" altLang="ko-KR" dirty="0">
                <a:solidFill>
                  <a:srgbClr val="0070C0"/>
                </a:solidFill>
              </a:rPr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178907" y="1837765"/>
            <a:ext cx="4903776" cy="34995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5801" y="1837765"/>
            <a:ext cx="54931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테이블에서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R5</a:t>
            </a:r>
            <a:r>
              <a:rPr lang="ko-KR" altLang="en-US" dirty="0"/>
              <a:t>에  </a:t>
            </a:r>
            <a:r>
              <a:rPr lang="en-US" altLang="ko-KR" dirty="0"/>
              <a:t>fa0/0</a:t>
            </a:r>
            <a:r>
              <a:rPr lang="ko-KR" altLang="en-US" dirty="0"/>
              <a:t>에는 </a:t>
            </a:r>
            <a:r>
              <a:rPr lang="en-US" altLang="ko-KR" dirty="0"/>
              <a:t>200.200.7.1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en-US" altLang="ko-KR" dirty="0"/>
              <a:t>R5</a:t>
            </a:r>
            <a:r>
              <a:rPr lang="ko-KR" altLang="en-US" dirty="0"/>
              <a:t>에  </a:t>
            </a:r>
            <a:r>
              <a:rPr lang="en-US" altLang="ko-KR" dirty="0"/>
              <a:t>fa0/1 </a:t>
            </a:r>
            <a:r>
              <a:rPr lang="ko-KR" altLang="en-US" dirty="0"/>
              <a:t>에는 </a:t>
            </a:r>
            <a:r>
              <a:rPr lang="en-US" altLang="ko-KR" dirty="0"/>
              <a:t>200.200.8.1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부여해줍니다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각각의</a:t>
            </a:r>
            <a:r>
              <a:rPr lang="en-US" altLang="ko-KR" dirty="0"/>
              <a:t> PC6,PC7</a:t>
            </a:r>
            <a:r>
              <a:rPr lang="ko-KR" altLang="en-US" dirty="0"/>
              <a:t>에는 </a:t>
            </a:r>
            <a:r>
              <a:rPr lang="en-US" altLang="ko-KR" dirty="0"/>
              <a:t>200.200.7.2</a:t>
            </a:r>
          </a:p>
          <a:p>
            <a:r>
              <a:rPr lang="en-US" altLang="ko-KR" dirty="0"/>
              <a:t>200.200.8.2</a:t>
            </a:r>
            <a:r>
              <a:rPr lang="ko-KR" altLang="en-US" dirty="0"/>
              <a:t>를 부여합니다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565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문제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번 네트워크 토폴로지 구축과정 및 결과 분석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br>
              <a:rPr lang="en-US" altLang="ko-KR" dirty="0">
                <a:solidFill>
                  <a:srgbClr val="0070C0"/>
                </a:solidFill>
              </a:rPr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51096" y="1837764"/>
            <a:ext cx="5331588" cy="37137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5800" y="1837763"/>
            <a:ext cx="50652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R5 </a:t>
            </a:r>
            <a:r>
              <a:rPr lang="ko-KR" altLang="en-US" dirty="0" err="1"/>
              <a:t>라우터에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 0/2/0 </a:t>
            </a:r>
          </a:p>
          <a:p>
            <a:r>
              <a:rPr lang="en-US" altLang="ko-KR" dirty="0"/>
              <a:t>IP add</a:t>
            </a:r>
            <a:r>
              <a:rPr lang="ko-KR" altLang="en-US" dirty="0"/>
              <a:t>를 </a:t>
            </a:r>
            <a:r>
              <a:rPr lang="en-US" altLang="ko-KR" dirty="0"/>
              <a:t>200.200.16.2,</a:t>
            </a:r>
          </a:p>
          <a:p>
            <a:r>
              <a:rPr lang="en-US" altLang="ko-KR" dirty="0"/>
              <a:t>Se 0/2/1</a:t>
            </a:r>
          </a:p>
          <a:p>
            <a:r>
              <a:rPr lang="en-US" altLang="ko-KR" dirty="0"/>
              <a:t> IP add</a:t>
            </a:r>
            <a:r>
              <a:rPr lang="ko-KR" altLang="en-US" dirty="0"/>
              <a:t>를 </a:t>
            </a:r>
            <a:r>
              <a:rPr lang="en-US" altLang="ko-KR" dirty="0"/>
              <a:t>200.200.15.2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설정해줍니다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599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625" y="2567025"/>
            <a:ext cx="10396882" cy="1151965"/>
          </a:xfrm>
        </p:spPr>
        <p:txBody>
          <a:bodyPr/>
          <a:lstStyle/>
          <a:p>
            <a:pPr algn="ctr"/>
            <a:r>
              <a:rPr lang="ko-KR" altLang="en-US" dirty="0"/>
              <a:t>현재까지의 진행 상황</a:t>
            </a:r>
          </a:p>
        </p:txBody>
      </p:sp>
    </p:spTree>
    <p:extLst>
      <p:ext uri="{BB962C8B-B14F-4D97-AF65-F5344CB8AC3E}">
        <p14:creationId xmlns:p14="http://schemas.microsoft.com/office/powerpoint/2010/main" val="1184975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문제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번 네트워크 토폴로지 구축과정 및 결과 분석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br>
              <a:rPr lang="en-US" altLang="ko-KR" dirty="0">
                <a:solidFill>
                  <a:srgbClr val="0070C0"/>
                </a:solidFill>
              </a:rPr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33611" y="1970058"/>
            <a:ext cx="5649072" cy="3311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1" y="2835042"/>
            <a:ext cx="368299" cy="33599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38806" y="2410102"/>
            <a:ext cx="3568700" cy="24314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라우팅테이블의</a:t>
            </a:r>
            <a:endParaRPr lang="en-US" altLang="ko-KR" sz="3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C, R:via </a:t>
            </a:r>
            <a:r>
              <a:rPr lang="ko-KR" altLang="en-US" sz="3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를보며</a:t>
            </a:r>
            <a:r>
              <a:rPr lang="ko-KR" altLang="en-US" sz="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3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각각의 </a:t>
            </a:r>
            <a:r>
              <a:rPr lang="en-US" altLang="ko-KR" sz="3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en-US" altLang="ko-KR" sz="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add </a:t>
            </a:r>
            <a:r>
              <a:rPr lang="ko-KR" altLang="en-US" sz="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 설정 완료</a:t>
            </a:r>
            <a:endParaRPr lang="en-US" altLang="ko-KR" sz="3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929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문제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번 네트워크 토폴로지 구축과정 및 결과 분석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br>
              <a:rPr lang="en-US" altLang="ko-KR" dirty="0">
                <a:solidFill>
                  <a:srgbClr val="0070C0"/>
                </a:solidFill>
              </a:rPr>
            </a:b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837765"/>
            <a:ext cx="10190746" cy="36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6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토폴로지 기본 틀을 잡고 나서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토폴로지의 기본 틀을 잡고 나서 </a:t>
            </a:r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ko-KR" altLang="en-US" dirty="0" err="1"/>
              <a:t>팅</a:t>
            </a:r>
            <a:r>
              <a:rPr lang="ko-KR" altLang="en-US" dirty="0"/>
              <a:t> 된 주소를 적어줍니다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</a:t>
            </a:r>
            <a:r>
              <a:rPr lang="ko-KR" altLang="en-US" dirty="0" err="1"/>
              <a:t>라우터에</a:t>
            </a:r>
            <a:r>
              <a:rPr lang="ko-KR" altLang="en-US" dirty="0"/>
              <a:t>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를 부여해줍니다</a:t>
            </a:r>
            <a:r>
              <a:rPr lang="en-US" altLang="ko-KR" dirty="0"/>
              <a:t>. (198.169.30.0 /24 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라우터</a:t>
            </a:r>
            <a:r>
              <a:rPr lang="en-US" altLang="ko-KR" dirty="0"/>
              <a:t>,</a:t>
            </a:r>
            <a:r>
              <a:rPr lang="ko-KR" altLang="en-US" dirty="0" err="1"/>
              <a:t>랜</a:t>
            </a:r>
            <a:r>
              <a:rPr lang="ko-KR" altLang="en-US" dirty="0"/>
              <a:t> 모두 </a:t>
            </a:r>
            <a:r>
              <a:rPr lang="en-US" altLang="ko-KR" dirty="0"/>
              <a:t>255.255.255.252</a:t>
            </a:r>
            <a:r>
              <a:rPr lang="ko-KR" altLang="en-US" dirty="0"/>
              <a:t>를 </a:t>
            </a:r>
            <a:r>
              <a:rPr lang="ko-KR" altLang="en-US" dirty="0" err="1"/>
              <a:t>사용할예정입니다</a:t>
            </a:r>
            <a:r>
              <a:rPr lang="en-US" altLang="ko-KR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768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325" y="2198725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문제의 </a:t>
            </a:r>
            <a:r>
              <a:rPr lang="ko-KR" altLang="en-US" dirty="0" err="1"/>
              <a:t>라우팅</a:t>
            </a:r>
            <a:r>
              <a:rPr lang="ko-KR" altLang="en-US" dirty="0"/>
              <a:t> 테이블을 보며</a:t>
            </a:r>
            <a:br>
              <a:rPr lang="en-US" altLang="ko-KR" dirty="0"/>
            </a:br>
            <a:r>
              <a:rPr lang="ko-KR" altLang="en-US" dirty="0"/>
              <a:t>연결</a:t>
            </a:r>
            <a:r>
              <a:rPr lang="en-US" altLang="ko-KR" dirty="0"/>
              <a:t> (RIP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89908" y="4582696"/>
            <a:ext cx="606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R;via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[120/?] se ?/?/? </a:t>
            </a:r>
            <a:r>
              <a:rPr lang="ko-KR" altLang="en-US" dirty="0"/>
              <a:t>보며 연결</a:t>
            </a:r>
          </a:p>
        </p:txBody>
      </p:sp>
    </p:spTree>
    <p:extLst>
      <p:ext uri="{BB962C8B-B14F-4D97-AF65-F5344CB8AC3E}">
        <p14:creationId xmlns:p14="http://schemas.microsoft.com/office/powerpoint/2010/main" val="6781717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각각에 동적 프로토콜 </a:t>
            </a:r>
            <a:r>
              <a:rPr lang="en-US" altLang="ko-KR" dirty="0"/>
              <a:t>rip </a:t>
            </a:r>
            <a:r>
              <a:rPr lang="ko-KR" altLang="en-US" dirty="0"/>
              <a:t>을 설정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837765"/>
            <a:ext cx="3068052" cy="1362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023" y="1837764"/>
            <a:ext cx="3344779" cy="13626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475" y="3425990"/>
            <a:ext cx="3241508" cy="14618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802" y="1837763"/>
            <a:ext cx="3585411" cy="13626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157" y="3425991"/>
            <a:ext cx="3824650" cy="14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32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R1,R2</a:t>
            </a:r>
            <a:r>
              <a:rPr lang="ko-KR" altLang="en-US" dirty="0"/>
              <a:t>의 </a:t>
            </a:r>
            <a:r>
              <a:rPr lang="ko-KR" altLang="en-US" dirty="0" err="1"/>
              <a:t>라우팅</a:t>
            </a:r>
            <a:r>
              <a:rPr lang="ko-KR" altLang="en-US" dirty="0"/>
              <a:t> 테이블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4324" y="4876800"/>
            <a:ext cx="5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50552" y="4876800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R2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8187" y="1837765"/>
            <a:ext cx="4705350" cy="2705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772" y="1837765"/>
            <a:ext cx="46386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6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R3,R4</a:t>
            </a:r>
            <a:r>
              <a:rPr lang="ko-KR" altLang="en-US" dirty="0"/>
              <a:t>의 </a:t>
            </a:r>
            <a:r>
              <a:rPr lang="ko-KR" altLang="en-US" dirty="0" err="1"/>
              <a:t>라우팅</a:t>
            </a:r>
            <a:r>
              <a:rPr lang="ko-KR" altLang="en-US" dirty="0"/>
              <a:t> 테이블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15730" y="5009634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995784" y="5009634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R4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837765"/>
            <a:ext cx="4619625" cy="28866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667" y="1837765"/>
            <a:ext cx="4676775" cy="28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72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R5</a:t>
            </a:r>
            <a:r>
              <a:rPr lang="ko-KR" altLang="en-US" dirty="0"/>
              <a:t>의 </a:t>
            </a:r>
            <a:r>
              <a:rPr lang="ko-KR" altLang="en-US" dirty="0" err="1"/>
              <a:t>라우팅</a:t>
            </a:r>
            <a:r>
              <a:rPr lang="ko-KR" altLang="en-US" dirty="0"/>
              <a:t> 테이블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55379" y="1837765"/>
            <a:ext cx="4657725" cy="28866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71683" y="4996934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901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결과분석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1900" dirty="0"/>
              <a:t>문제 </a:t>
            </a:r>
            <a:r>
              <a:rPr lang="en-US" altLang="ko-KR" sz="1900" dirty="0"/>
              <a:t>2</a:t>
            </a:r>
            <a:r>
              <a:rPr lang="ko-KR" altLang="en-US" sz="1900" dirty="0"/>
              <a:t>번에 명시되어있는 </a:t>
            </a:r>
            <a:r>
              <a:rPr lang="ko-KR" altLang="en-US" sz="1900" dirty="0" err="1"/>
              <a:t>라우팅</a:t>
            </a:r>
            <a:r>
              <a:rPr lang="ko-KR" altLang="en-US" sz="1900" dirty="0"/>
              <a:t> 테이블이 형성 되었고 전부 통신이 잘 되고 있음을 볼 수 있다</a:t>
            </a:r>
            <a:r>
              <a:rPr lang="en-US" altLang="ko-KR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4042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라우팅</a:t>
            </a:r>
            <a:r>
              <a:rPr lang="ko-KR" altLang="en-US" dirty="0"/>
              <a:t> 테이블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각각 </a:t>
            </a:r>
            <a:r>
              <a:rPr lang="ko-KR" altLang="en-US" dirty="0" err="1"/>
              <a:t>라우팅테이블에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은 </a:t>
            </a:r>
            <a:r>
              <a:rPr lang="en-US" altLang="ko-KR" dirty="0"/>
              <a:t>RIP</a:t>
            </a:r>
            <a:r>
              <a:rPr lang="ko-KR" altLang="en-US" dirty="0"/>
              <a:t>을 의미하고 거치는 </a:t>
            </a:r>
            <a:r>
              <a:rPr lang="ko-KR" altLang="en-US" dirty="0" err="1"/>
              <a:t>홉수와</a:t>
            </a:r>
            <a:r>
              <a:rPr lang="ko-KR" altLang="en-US" dirty="0"/>
              <a:t> </a:t>
            </a:r>
            <a:r>
              <a:rPr lang="en-US" altLang="ko-KR" dirty="0"/>
              <a:t>R:via</a:t>
            </a:r>
            <a:r>
              <a:rPr lang="ko-KR" altLang="en-US" dirty="0"/>
              <a:t>로 주소는 직접 연결된 상대 </a:t>
            </a:r>
            <a:r>
              <a:rPr lang="ko-KR" altLang="en-US" dirty="0" err="1"/>
              <a:t>라우터의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주소를 알 수 있고  </a:t>
            </a:r>
            <a:r>
              <a:rPr lang="en-US" altLang="ko-KR" dirty="0"/>
              <a:t>C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자신의 인터페이스에 설정한 네트워크 주소를 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 err="1"/>
              <a:t>라우터</a:t>
            </a:r>
            <a:r>
              <a:rPr lang="en-US" altLang="ko-KR" dirty="0"/>
              <a:t> R5</a:t>
            </a:r>
            <a:r>
              <a:rPr lang="ko-KR" altLang="en-US" dirty="0"/>
              <a:t>번에서</a:t>
            </a:r>
            <a:r>
              <a:rPr lang="en-US" altLang="ko-KR" dirty="0"/>
              <a:t>  R 200.200.2.0/24 [120/2] via 200.200.15.1, 00:00:18, Serial0/2/1</a:t>
            </a:r>
            <a:r>
              <a:rPr lang="ko-KR" altLang="en-US" dirty="0"/>
              <a:t>이면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RIP</a:t>
            </a:r>
            <a:r>
              <a:rPr lang="ko-KR" altLang="en-US" dirty="0"/>
              <a:t>으로 연결된</a:t>
            </a:r>
            <a:r>
              <a:rPr lang="en-US" altLang="ko-KR" dirty="0"/>
              <a:t> 200.200.2.0/24 </a:t>
            </a:r>
            <a:r>
              <a:rPr lang="ko-KR" altLang="en-US" dirty="0"/>
              <a:t>로 가려면  </a:t>
            </a:r>
            <a:r>
              <a:rPr lang="en-US" altLang="ko-KR" dirty="0"/>
              <a:t>R5</a:t>
            </a:r>
            <a:r>
              <a:rPr lang="ko-KR" altLang="en-US" dirty="0"/>
              <a:t>의</a:t>
            </a:r>
            <a:r>
              <a:rPr lang="en-US" altLang="ko-KR" dirty="0"/>
              <a:t> 200.200.15.1</a:t>
            </a:r>
            <a:r>
              <a:rPr lang="ko-KR" altLang="en-US" dirty="0"/>
              <a:t>의 </a:t>
            </a:r>
            <a:r>
              <a:rPr lang="en-US" altLang="ko-KR" dirty="0"/>
              <a:t>SE0/2/1</a:t>
            </a:r>
            <a:r>
              <a:rPr lang="ko-KR" altLang="en-US" dirty="0"/>
              <a:t>을지나 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라우터를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거쳐야</a:t>
            </a:r>
            <a:r>
              <a:rPr lang="en-US" altLang="ko-KR" dirty="0"/>
              <a:t> 200.200.2.0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도착을 한다라는 내용이 담겨있다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목적지로 가기 위한 경로 정보가 저장되어있음을 의미한다</a:t>
            </a:r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라우팅테이블은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토폴로지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네이버의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정보들을 가지고 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336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Tracert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453533" y="1837765"/>
            <a:ext cx="4629150" cy="3181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5801" y="1837765"/>
            <a:ext cx="57677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PC0(200.200.1.2)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tracert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하면 출발지부터 목적지까지 최대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홉 이상의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경로들을 추적해서 알려줍니다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또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,ICMP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사용하여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지연시간들을 보여줍니다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그결과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200.200.1.2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200.200.6.2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가기위해서는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번째로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200.200.1.1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거치고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번째로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200.200.11.2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거치고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200.200.14.2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거쳐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200.200.6.2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도달하는 것을 알 수 있다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지연시간들을 보고 네트워크가 안정적인 상태임을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알 수 있다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4587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그 외의</a:t>
            </a:r>
            <a:r>
              <a:rPr lang="en-US" altLang="ko-KR" dirty="0"/>
              <a:t> </a:t>
            </a:r>
            <a:r>
              <a:rPr lang="en-US" altLang="ko-KR" dirty="0" err="1"/>
              <a:t>Tracert</a:t>
            </a:r>
            <a:r>
              <a:rPr lang="en-US" altLang="ko-KR" dirty="0"/>
              <a:t> </a:t>
            </a:r>
            <a:r>
              <a:rPr lang="ko-KR" altLang="en-US" dirty="0"/>
              <a:t>결과 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3900" y="1837765"/>
            <a:ext cx="3786548" cy="2589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448" y="1866311"/>
            <a:ext cx="3590682" cy="25898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612" y="1837765"/>
            <a:ext cx="3455972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74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완성된모습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974850"/>
            <a:ext cx="6261286" cy="3311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087" y="1974850"/>
            <a:ext cx="4404561" cy="1428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39000" y="3695701"/>
            <a:ext cx="3669520" cy="13976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모두가 전부 통신이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원활하게 되고 있음을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볼 수 있었다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5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200" dirty="0" err="1"/>
              <a:t>서브네팅주소</a:t>
            </a:r>
            <a:r>
              <a:rPr lang="en-US" altLang="ko-KR" sz="4200" dirty="0"/>
              <a:t>,</a:t>
            </a:r>
            <a:r>
              <a:rPr lang="ko-KR" altLang="en-US" sz="4200" dirty="0"/>
              <a:t> </a:t>
            </a:r>
            <a:r>
              <a:rPr lang="ko-KR" altLang="en-US" sz="4200" dirty="0" err="1"/>
              <a:t>프로토콜별</a:t>
            </a:r>
            <a:r>
              <a:rPr lang="ko-KR" altLang="en-US" sz="4200" dirty="0"/>
              <a:t> 영역을 표시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837765"/>
            <a:ext cx="10396882" cy="355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5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IP </a:t>
            </a:r>
            <a:r>
              <a:rPr lang="ko-KR" altLang="en-US" dirty="0"/>
              <a:t>주소들을 부여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837765"/>
            <a:ext cx="3390900" cy="3200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2" y="1723465"/>
            <a:ext cx="4128836" cy="3314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2" y="1691263"/>
            <a:ext cx="3962400" cy="334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3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IP </a:t>
            </a:r>
            <a:r>
              <a:rPr lang="ko-KR" altLang="en-US" dirty="0"/>
              <a:t>주소들을 부여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837763"/>
            <a:ext cx="2971800" cy="32616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04" y="1823979"/>
            <a:ext cx="2990850" cy="32754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058" y="1837763"/>
            <a:ext cx="3857625" cy="32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전체 토폴로지 모습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837765"/>
            <a:ext cx="10396882" cy="35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48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734</TotalTime>
  <Words>1281</Words>
  <Application>Microsoft Office PowerPoint</Application>
  <PresentationFormat>와이드스크린</PresentationFormat>
  <Paragraphs>214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2" baseType="lpstr">
      <vt:lpstr>Arial</vt:lpstr>
      <vt:lpstr>Impact</vt:lpstr>
      <vt:lpstr>주요 이벤트</vt:lpstr>
      <vt:lpstr>InDEX</vt:lpstr>
      <vt:lpstr>문제 1번 네트워크 토폴로지 구축과정 및 결과 분석 내용 </vt:lpstr>
      <vt:lpstr>구축 과정</vt:lpstr>
      <vt:lpstr>토플로지 기본 틀 잡기!</vt:lpstr>
      <vt:lpstr>토폴로지 기본 틀을 잡고 나서…</vt:lpstr>
      <vt:lpstr>서브네팅주소, 프로토콜별 영역을 표시</vt:lpstr>
      <vt:lpstr>IP 주소들을 부여</vt:lpstr>
      <vt:lpstr>IP 주소들을 부여</vt:lpstr>
      <vt:lpstr>전체 토폴로지 모습</vt:lpstr>
      <vt:lpstr>그림의 (1) 네트워크를 RIP v2로 라우팅 설정</vt:lpstr>
      <vt:lpstr>RIP v2 영역의 모양</vt:lpstr>
      <vt:lpstr>그림의 (2) 네트워크를 계층적 OSPF 100으로 라우팅 설정. Area 0,1,2</vt:lpstr>
      <vt:lpstr>OSPF 100으로 라우팅 설정. Area 0,1,2</vt:lpstr>
      <vt:lpstr>OSPF의 모양</vt:lpstr>
      <vt:lpstr>그림의 (3) 네트워크를 EIGRP 200으로 라우팅 설정</vt:lpstr>
      <vt:lpstr>EIGRP 의 토폴로지</vt:lpstr>
      <vt:lpstr>그림의 (4) 네트워크를 정적경로설정</vt:lpstr>
      <vt:lpstr>정적경로 토폴로지</vt:lpstr>
      <vt:lpstr>그림의 (5) 부분 연결을 디폴트정적경로설정으로 연결</vt:lpstr>
      <vt:lpstr>그림의 (6) 라우터에 재분배 설정하여 전체 네트워크 연결</vt:lpstr>
      <vt:lpstr>(정적)재분배</vt:lpstr>
      <vt:lpstr>구축 결과(라우팅테이블)</vt:lpstr>
      <vt:lpstr>구축결과(라우팅테이블)</vt:lpstr>
      <vt:lpstr>구축결과(라우팅테이블)</vt:lpstr>
      <vt:lpstr>구축결과</vt:lpstr>
      <vt:lpstr>구축결과(Tracert)</vt:lpstr>
      <vt:lpstr>구축결과(Tracert)</vt:lpstr>
      <vt:lpstr>구축결과(Tracert)</vt:lpstr>
      <vt:lpstr>구축결과(그외의 Tracert)</vt:lpstr>
      <vt:lpstr>구축결과</vt:lpstr>
      <vt:lpstr>구축결과(ADD SIMPLE PDU)</vt:lpstr>
      <vt:lpstr>구축결과(ADD SIMPLE PDU)</vt:lpstr>
      <vt:lpstr>완성된 모습</vt:lpstr>
      <vt:lpstr>PowerPoint 프레젠테이션</vt:lpstr>
      <vt:lpstr>2번 문제</vt:lpstr>
      <vt:lpstr>문제 2번 네트워크 토폴로지 구축과정 및 결과 분석 내용 </vt:lpstr>
      <vt:lpstr>문제 2번 네트워크 토폴로지 구축과정 및 결과 분석 내용 </vt:lpstr>
      <vt:lpstr>문제 2번 네트워크 토폴로지 구축과정 및 결과 분석 내용 </vt:lpstr>
      <vt:lpstr>문제 2번 네트워크 토폴로지 구축과정 및 결과 분석 내용 </vt:lpstr>
      <vt:lpstr>문제 2번 네트워크 토폴로지 구축과정 및 결과 분석 내용 </vt:lpstr>
      <vt:lpstr>문제 2번 네트워크 토폴로지 구축과정 및 결과 분석 내용 </vt:lpstr>
      <vt:lpstr>문제 2번 네트워크 토폴로지 구축과정 및 결과 분석 내용 </vt:lpstr>
      <vt:lpstr>문제 2번 네트워크 토폴로지 구축과정 및 결과 분석 내용 </vt:lpstr>
      <vt:lpstr>문제 2번 네트워크 토폴로지 구축과정 및 결과 분석 내용 </vt:lpstr>
      <vt:lpstr>문제 2번 네트워크 토폴로지 구축과정 및 결과 분석 내용 </vt:lpstr>
      <vt:lpstr>문제 2번 네트워크 토폴로지 구축과정 및 결과 분석 내용 </vt:lpstr>
      <vt:lpstr>현재까지의 진행 상황</vt:lpstr>
      <vt:lpstr>문제 2번 네트워크 토폴로지 구축과정 및 결과 분석 내용 </vt:lpstr>
      <vt:lpstr>문제 2번 네트워크 토폴로지 구축과정 및 결과 분석 내용 </vt:lpstr>
      <vt:lpstr>문제의 라우팅 테이블을 보며 연결 (RIP설정)</vt:lpstr>
      <vt:lpstr>각각에 동적 프로토콜 rip 을 설정.</vt:lpstr>
      <vt:lpstr>R1,R2의 라우팅 테이블</vt:lpstr>
      <vt:lpstr>R3,R4의 라우팅 테이블</vt:lpstr>
      <vt:lpstr>R5의 라우팅 테이블</vt:lpstr>
      <vt:lpstr>결과분석</vt:lpstr>
      <vt:lpstr>라우팅 테이블</vt:lpstr>
      <vt:lpstr>Tracert</vt:lpstr>
      <vt:lpstr>그 외의 Tracert 결과 들..</vt:lpstr>
      <vt:lpstr>완성된모습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구축 실무!</dc:title>
  <dc:creator>김 효성</dc:creator>
  <cp:lastModifiedBy>hyo</cp:lastModifiedBy>
  <cp:revision>159</cp:revision>
  <dcterms:created xsi:type="dcterms:W3CDTF">2019-10-24T02:55:36Z</dcterms:created>
  <dcterms:modified xsi:type="dcterms:W3CDTF">2021-12-02T07:19:29Z</dcterms:modified>
</cp:coreProperties>
</file>