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8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95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323495&amp;picture=covid-19-concep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A1BFE-32F5-450A-A1B7-64BD0D391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000" dirty="0">
                <a:solidFill>
                  <a:schemeClr val="tx1"/>
                </a:solidFill>
              </a:rPr>
              <a:t>세계의 바이러스 사망률과 나라별 </a:t>
            </a:r>
            <a:r>
              <a:rPr lang="en-US" altLang="ko-KR" sz="4000" dirty="0">
                <a:solidFill>
                  <a:schemeClr val="tx1"/>
                </a:solidFill>
              </a:rPr>
              <a:t>1</a:t>
            </a:r>
            <a:r>
              <a:rPr lang="ko-KR" altLang="en-US" sz="4000" dirty="0">
                <a:solidFill>
                  <a:schemeClr val="tx1"/>
                </a:solidFill>
              </a:rPr>
              <a:t>인당 </a:t>
            </a:r>
            <a:r>
              <a:rPr lang="en-US" altLang="ko-KR" sz="4000" dirty="0">
                <a:solidFill>
                  <a:schemeClr val="tx1"/>
                </a:solidFill>
              </a:rPr>
              <a:t>GDP </a:t>
            </a:r>
            <a:r>
              <a:rPr lang="ko-KR" altLang="en-US" sz="4000" dirty="0">
                <a:solidFill>
                  <a:schemeClr val="tx1"/>
                </a:solidFill>
              </a:rPr>
              <a:t>와의 관계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A800C1-950E-4A07-ADD7-A0888A7A61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600" dirty="0">
                <a:solidFill>
                  <a:schemeClr val="tx1"/>
                </a:solidFill>
                <a:latin typeface="+mj-ea"/>
                <a:ea typeface="+mj-ea"/>
              </a:rPr>
              <a:t>새싹 </a:t>
            </a:r>
            <a:r>
              <a:rPr lang="en-US" altLang="ko-KR" sz="2600" dirty="0">
                <a:solidFill>
                  <a:schemeClr val="tx1"/>
                </a:solidFill>
                <a:latin typeface="+mj-ea"/>
                <a:ea typeface="+mj-ea"/>
              </a:rPr>
              <a:t>AI </a:t>
            </a:r>
            <a:r>
              <a:rPr lang="ko-KR" altLang="en-US" sz="2600" dirty="0">
                <a:solidFill>
                  <a:schemeClr val="tx1"/>
                </a:solidFill>
                <a:latin typeface="+mj-ea"/>
                <a:ea typeface="+mj-ea"/>
              </a:rPr>
              <a:t>융합 서비스 개발자 양성과정</a:t>
            </a:r>
            <a:endParaRPr lang="en-US" altLang="ko-KR" sz="2600" dirty="0">
              <a:solidFill>
                <a:schemeClr val="tx1"/>
              </a:solidFill>
              <a:latin typeface="+mj-ea"/>
              <a:ea typeface="+mj-ea"/>
            </a:endParaRPr>
          </a:p>
          <a:p>
            <a:r>
              <a:rPr lang="ko-KR" altLang="en-US" sz="2600" dirty="0">
                <a:solidFill>
                  <a:schemeClr val="tx1"/>
                </a:solidFill>
                <a:latin typeface="+mj-ea"/>
                <a:ea typeface="+mj-ea"/>
              </a:rPr>
              <a:t>최 효 준</a:t>
            </a:r>
          </a:p>
        </p:txBody>
      </p:sp>
    </p:spTree>
    <p:extLst>
      <p:ext uri="{BB962C8B-B14F-4D97-AF65-F5344CB8AC3E}">
        <p14:creationId xmlns:p14="http://schemas.microsoft.com/office/powerpoint/2010/main" val="185944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F142B-263C-4932-B915-4288C76F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7700"/>
          </a:xfrm>
        </p:spPr>
        <p:txBody>
          <a:bodyPr/>
          <a:lstStyle/>
          <a:p>
            <a:r>
              <a:rPr lang="ko-KR" altLang="en-US" dirty="0"/>
              <a:t>프로젝트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C34142-517E-42B1-9018-EB4E3FDEB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3839"/>
            <a:ext cx="8596668" cy="4637524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에이즈 사망률 및 발생 국가</a:t>
            </a:r>
            <a:endParaRPr lang="en-US" altLang="ko-KR" sz="1400" dirty="0">
              <a:latin typeface="+mj-ea"/>
              <a:ea typeface="+mj-ea"/>
            </a:endParaRPr>
          </a:p>
          <a:p>
            <a:pPr lvl="1"/>
            <a:r>
              <a:rPr lang="ko-KR" altLang="en-US" sz="1200" dirty="0">
                <a:latin typeface="+mj-ea"/>
                <a:ea typeface="+mj-ea"/>
              </a:rPr>
              <a:t>최소 사망률</a:t>
            </a:r>
            <a:r>
              <a:rPr lang="en-US" altLang="ko-KR" sz="1200" dirty="0">
                <a:latin typeface="+mj-ea"/>
                <a:ea typeface="+mj-ea"/>
              </a:rPr>
              <a:t>: 1.08%, </a:t>
            </a:r>
            <a:r>
              <a:rPr lang="ko-KR" altLang="en-US" sz="1200" dirty="0">
                <a:latin typeface="+mj-ea"/>
                <a:ea typeface="+mj-ea"/>
              </a:rPr>
              <a:t>최대 사망률</a:t>
            </a:r>
            <a:r>
              <a:rPr lang="en-US" altLang="ko-KR" sz="1200" dirty="0">
                <a:latin typeface="+mj-ea"/>
                <a:ea typeface="+mj-ea"/>
              </a:rPr>
              <a:t>: 8.33%</a:t>
            </a:r>
          </a:p>
          <a:p>
            <a:pPr lvl="1"/>
            <a:r>
              <a:rPr lang="ko-KR" altLang="en-US" sz="1200" dirty="0">
                <a:latin typeface="+mj-ea"/>
                <a:ea typeface="+mj-ea"/>
              </a:rPr>
              <a:t>남미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아프리카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동남아 쪽에서 사망자가 많이 발생</a:t>
            </a:r>
            <a:endParaRPr lang="en-US" altLang="ko-KR" sz="1200" dirty="0">
              <a:latin typeface="+mj-ea"/>
              <a:ea typeface="+mj-ea"/>
            </a:endParaRPr>
          </a:p>
          <a:p>
            <a:pPr lvl="1"/>
            <a:r>
              <a:rPr lang="ko-KR" altLang="en-US" sz="1200" dirty="0">
                <a:latin typeface="+mj-ea"/>
                <a:ea typeface="+mj-ea"/>
              </a:rPr>
              <a:t>생명 </a:t>
            </a:r>
            <a:r>
              <a:rPr lang="ko-KR" altLang="en-US" sz="1200" dirty="0" err="1">
                <a:latin typeface="+mj-ea"/>
                <a:ea typeface="+mj-ea"/>
              </a:rPr>
              <a:t>연장법</a:t>
            </a:r>
            <a:r>
              <a:rPr lang="ko-KR" altLang="en-US" sz="1200" dirty="0">
                <a:latin typeface="+mj-ea"/>
                <a:ea typeface="+mj-ea"/>
              </a:rPr>
              <a:t> 개발로 사망률이 대체로 낮아졌다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200" dirty="0">
                <a:latin typeface="+mj-ea"/>
                <a:ea typeface="+mj-ea"/>
              </a:rPr>
              <a:t>에이즈 감염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사망 사실 은폐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5D6BBC-67B5-4F47-A9DD-4279019C2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808" y="3053103"/>
            <a:ext cx="6849208" cy="34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27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9D22D-81E2-4DFF-9413-DB04CF51D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9246"/>
          </a:xfrm>
        </p:spPr>
        <p:txBody>
          <a:bodyPr/>
          <a:lstStyle/>
          <a:p>
            <a:r>
              <a:rPr lang="ko-KR" altLang="en-US" dirty="0"/>
              <a:t>프로젝트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FC227D-0DF9-46C9-88F0-FD3CC0CCF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8669"/>
            <a:ext cx="8596668" cy="4672693"/>
          </a:xfrm>
        </p:spPr>
        <p:txBody>
          <a:bodyPr>
            <a:normAutofit/>
          </a:bodyPr>
          <a:lstStyle/>
          <a:p>
            <a:r>
              <a:rPr lang="ko-KR" altLang="en-US" sz="1400" dirty="0" err="1">
                <a:latin typeface="+mj-ea"/>
                <a:ea typeface="+mj-ea"/>
              </a:rPr>
              <a:t>엠폭스</a:t>
            </a:r>
            <a:r>
              <a:rPr lang="ko-KR" altLang="en-US" sz="1400" dirty="0">
                <a:latin typeface="+mj-ea"/>
                <a:ea typeface="+mj-ea"/>
              </a:rPr>
              <a:t> 사망률 및 발생 국가</a:t>
            </a:r>
            <a:endParaRPr lang="en-US" altLang="ko-KR" sz="1400" dirty="0">
              <a:latin typeface="+mj-ea"/>
              <a:ea typeface="+mj-ea"/>
            </a:endParaRPr>
          </a:p>
          <a:p>
            <a:pPr lvl="1"/>
            <a:r>
              <a:rPr lang="ko-KR" altLang="en-US" sz="1200" dirty="0">
                <a:latin typeface="+mj-ea"/>
                <a:ea typeface="+mj-ea"/>
              </a:rPr>
              <a:t>최소 사망률</a:t>
            </a:r>
            <a:r>
              <a:rPr lang="en-US" altLang="ko-KR" sz="1200" dirty="0">
                <a:latin typeface="+mj-ea"/>
                <a:ea typeface="+mj-ea"/>
              </a:rPr>
              <a:t>: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0.05%, </a:t>
            </a:r>
            <a:r>
              <a:rPr lang="ko-KR" altLang="en-US" sz="1200" dirty="0">
                <a:latin typeface="+mj-ea"/>
                <a:ea typeface="+mj-ea"/>
              </a:rPr>
              <a:t>최대 사망률</a:t>
            </a:r>
            <a:r>
              <a:rPr lang="en-US" altLang="ko-KR" sz="1200" dirty="0">
                <a:latin typeface="+mj-ea"/>
                <a:ea typeface="+mj-ea"/>
              </a:rPr>
              <a:t>: 15.79%</a:t>
            </a:r>
          </a:p>
          <a:p>
            <a:pPr lvl="1"/>
            <a:r>
              <a:rPr lang="ko-KR" altLang="en-US" sz="1200" dirty="0">
                <a:latin typeface="+mj-ea"/>
                <a:ea typeface="+mj-ea"/>
              </a:rPr>
              <a:t>북미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남미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아프리카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인도 등 특정 지역에서 사망자 발생</a:t>
            </a:r>
            <a:endParaRPr lang="en-US" altLang="ko-KR" sz="1200" dirty="0">
              <a:latin typeface="+mj-ea"/>
              <a:ea typeface="+mj-ea"/>
            </a:endParaRPr>
          </a:p>
          <a:p>
            <a:pPr lvl="1"/>
            <a:r>
              <a:rPr lang="en-US" altLang="ko-KR" sz="1200" dirty="0">
                <a:latin typeface="+mj-ea"/>
                <a:ea typeface="+mj-ea"/>
              </a:rPr>
              <a:t>1</a:t>
            </a:r>
            <a:r>
              <a:rPr lang="ko-KR" altLang="en-US" sz="1200" dirty="0">
                <a:latin typeface="+mj-ea"/>
                <a:ea typeface="+mj-ea"/>
              </a:rPr>
              <a:t>인당 </a:t>
            </a:r>
            <a:r>
              <a:rPr lang="en-US" altLang="ko-KR" sz="1200" dirty="0">
                <a:latin typeface="+mj-ea"/>
                <a:ea typeface="+mj-ea"/>
              </a:rPr>
              <a:t>GDP</a:t>
            </a:r>
            <a:r>
              <a:rPr lang="ko-KR" altLang="en-US" sz="1200" dirty="0">
                <a:latin typeface="+mj-ea"/>
                <a:ea typeface="+mj-ea"/>
              </a:rPr>
              <a:t>가 낮은 나라에서 사망률이 높은 경향이 있다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200" dirty="0">
                <a:latin typeface="+mj-ea"/>
                <a:ea typeface="+mj-ea"/>
              </a:rPr>
              <a:t>인구 수가 많은 나라에서도 사망률 높음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79FA81-06CF-405F-AC13-478F74745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873" y="3089257"/>
            <a:ext cx="6851451" cy="350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55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0E668-D1BC-45C7-B942-89FD25DF2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1146"/>
          </a:xfrm>
        </p:spPr>
        <p:txBody>
          <a:bodyPr/>
          <a:lstStyle/>
          <a:p>
            <a:r>
              <a:rPr lang="ko-KR" altLang="en-US" dirty="0"/>
              <a:t>프로젝트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DDC280-8CB1-46C5-AF86-E713F34F9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9363"/>
            <a:ext cx="8596668" cy="4702000"/>
          </a:xfrm>
        </p:spPr>
        <p:txBody>
          <a:bodyPr>
            <a:normAutofit/>
          </a:bodyPr>
          <a:lstStyle/>
          <a:p>
            <a:r>
              <a:rPr lang="ko-KR" altLang="en-US" sz="1400" dirty="0" err="1">
                <a:latin typeface="+mj-ea"/>
                <a:ea typeface="+mj-ea"/>
              </a:rPr>
              <a:t>메르스</a:t>
            </a:r>
            <a:r>
              <a:rPr lang="ko-KR" altLang="en-US" sz="1400" dirty="0">
                <a:latin typeface="+mj-ea"/>
                <a:ea typeface="+mj-ea"/>
              </a:rPr>
              <a:t> 사망률 및 발생 국가</a:t>
            </a:r>
            <a:endParaRPr lang="en-US" altLang="ko-KR" sz="1400" dirty="0">
              <a:latin typeface="+mj-ea"/>
              <a:ea typeface="+mj-ea"/>
            </a:endParaRPr>
          </a:p>
          <a:p>
            <a:pPr lvl="1"/>
            <a:r>
              <a:rPr lang="ko-KR" altLang="en-US" sz="1200" dirty="0">
                <a:latin typeface="+mj-ea"/>
                <a:ea typeface="+mj-ea"/>
              </a:rPr>
              <a:t>최소 사망률 </a:t>
            </a:r>
            <a:r>
              <a:rPr lang="en-US" altLang="ko-KR" sz="1200" dirty="0">
                <a:latin typeface="+mj-ea"/>
                <a:ea typeface="+mj-ea"/>
              </a:rPr>
              <a:t>0%, </a:t>
            </a:r>
            <a:r>
              <a:rPr lang="ko-KR" altLang="en-US" sz="1200" dirty="0">
                <a:latin typeface="+mj-ea"/>
                <a:ea typeface="+mj-ea"/>
              </a:rPr>
              <a:t>최대 사망률 </a:t>
            </a:r>
            <a:r>
              <a:rPr lang="en-US" altLang="ko-KR" sz="1200" dirty="0">
                <a:latin typeface="+mj-ea"/>
                <a:ea typeface="+mj-ea"/>
              </a:rPr>
              <a:t>100%</a:t>
            </a:r>
          </a:p>
          <a:p>
            <a:pPr lvl="1"/>
            <a:r>
              <a:rPr lang="ko-KR" altLang="en-US" sz="1200" dirty="0">
                <a:latin typeface="+mj-ea"/>
                <a:ea typeface="+mj-ea"/>
              </a:rPr>
              <a:t>통계 자료가 부정확하고 적다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200" dirty="0">
                <a:latin typeface="+mj-ea"/>
                <a:ea typeface="+mj-ea"/>
              </a:rPr>
              <a:t>예방 방법이 없고 백신 개발에 소극적이라서 사망률이 상대적으로 높다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200" dirty="0">
                <a:latin typeface="+mj-ea"/>
                <a:ea typeface="+mj-ea"/>
              </a:rPr>
              <a:t>백신 개발이 더딘 이유는 중동</a:t>
            </a:r>
            <a:r>
              <a:rPr lang="en-US" altLang="ko-KR" sz="1200" dirty="0">
                <a:latin typeface="+mj-ea"/>
                <a:ea typeface="+mj-ea"/>
              </a:rPr>
              <a:t>, </a:t>
            </a:r>
            <a:r>
              <a:rPr lang="ko-KR" altLang="en-US" sz="1200" dirty="0">
                <a:latin typeface="+mj-ea"/>
                <a:ea typeface="+mj-ea"/>
              </a:rPr>
              <a:t>아프리카 등 일부 지역에만 유행하기 때문으로 추정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C98E4E-82D6-49BB-90F4-D25FDBFA3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914793"/>
            <a:ext cx="6887308" cy="363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38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5E21B-0BB2-40A9-BC1B-3DBD17644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631"/>
          </a:xfrm>
        </p:spPr>
        <p:txBody>
          <a:bodyPr/>
          <a:lstStyle/>
          <a:p>
            <a:r>
              <a:rPr lang="ko-KR" altLang="en-US" dirty="0"/>
              <a:t>프로젝트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3A185-C682-49D1-A8EA-B05080CFD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5739"/>
            <a:ext cx="8596668" cy="4675624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코로나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에이즈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>
                <a:latin typeface="+mj-ea"/>
                <a:ea typeface="+mj-ea"/>
              </a:rPr>
              <a:t>엠폭스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>
                <a:latin typeface="+mj-ea"/>
                <a:ea typeface="+mj-ea"/>
              </a:rPr>
              <a:t>메르스</a:t>
            </a:r>
            <a:r>
              <a:rPr lang="ko-KR" altLang="en-US" sz="1400" dirty="0">
                <a:latin typeface="+mj-ea"/>
                <a:ea typeface="+mj-ea"/>
              </a:rPr>
              <a:t> 사망률 모두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인당 </a:t>
            </a:r>
            <a:r>
              <a:rPr lang="en-US" altLang="ko-KR" sz="1400" dirty="0">
                <a:latin typeface="+mj-ea"/>
                <a:ea typeface="+mj-ea"/>
              </a:rPr>
              <a:t>GDP</a:t>
            </a:r>
            <a:r>
              <a:rPr lang="ko-KR" altLang="en-US" sz="1400" dirty="0">
                <a:latin typeface="+mj-ea"/>
                <a:ea typeface="+mj-ea"/>
              </a:rPr>
              <a:t>와 음의 상관관계가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사망률에 영향을 미치는 요인에는 여러 가지가 있지만 그 나라의 경제적인 상황이 백신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방역 시스템 등에 어느 정도 영향을 미친다고 분석할 수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C2C3F0-85AD-4C8B-9EA1-AD5CC26D1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343" y="2712338"/>
            <a:ext cx="3796649" cy="34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41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CC254-6F49-47CE-BE1A-2584DB08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9069"/>
          </a:xfrm>
        </p:spPr>
        <p:txBody>
          <a:bodyPr/>
          <a:lstStyle/>
          <a:p>
            <a:r>
              <a:rPr lang="ko-KR" altLang="en-US"/>
              <a:t>느낀점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BC9314-D25F-46A3-9EDC-42BCB720D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5209"/>
            <a:ext cx="8596668" cy="4526154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프로젝트에 필요한 데이터를 수집하고 </a:t>
            </a:r>
            <a:r>
              <a:rPr lang="ko-KR" altLang="en-US" sz="1400" dirty="0" err="1">
                <a:latin typeface="+mj-ea"/>
                <a:ea typeface="+mj-ea"/>
              </a:rPr>
              <a:t>파이썬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>
                <a:latin typeface="+mj-ea"/>
                <a:ea typeface="+mj-ea"/>
              </a:rPr>
              <a:t>판다스를</a:t>
            </a:r>
            <a:r>
              <a:rPr lang="ko-KR" altLang="en-US" sz="1400" dirty="0">
                <a:latin typeface="+mj-ea"/>
                <a:ea typeface="+mj-ea"/>
              </a:rPr>
              <a:t> 이용하여 데이터를 다뤄볼 수 있었다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상관분석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시각화 등으로 데이터를 쉽게 정리하고 분석할 수 있는 좋은 기회였다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데이터가 적거나 부정확한 경우도 있어서 분석의 객관성이 떨어질 수 있다는 점이 아쉬웠다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추후에 더 많은 종류의 바이러스에 대한 데이터를 활용하여 사망률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백신에 따른 </a:t>
            </a:r>
            <a:r>
              <a:rPr lang="ko-KR" altLang="en-US" sz="1400" dirty="0" err="1">
                <a:latin typeface="+mj-ea"/>
                <a:ea typeface="+mj-ea"/>
              </a:rPr>
              <a:t>치료율</a:t>
            </a:r>
            <a:r>
              <a:rPr lang="ko-KR" altLang="en-US" sz="1400" dirty="0">
                <a:latin typeface="+mj-ea"/>
                <a:ea typeface="+mj-ea"/>
              </a:rPr>
              <a:t> 등 다양한 분석을 해 보면 좋을 것이다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8589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913B6-8F82-4DC4-B622-2C25E8E5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7415F-F58D-499A-82F0-222F06F43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1. </a:t>
            </a:r>
            <a:r>
              <a:rPr lang="ko-KR" altLang="en-US" dirty="0">
                <a:latin typeface="+mj-ea"/>
                <a:ea typeface="+mj-ea"/>
              </a:rPr>
              <a:t>프로젝트 배경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2. </a:t>
            </a:r>
            <a:r>
              <a:rPr lang="ko-KR" altLang="en-US" dirty="0">
                <a:latin typeface="+mj-ea"/>
                <a:ea typeface="+mj-ea"/>
              </a:rPr>
              <a:t>프로젝트 수행 절차 및 방법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3. </a:t>
            </a:r>
            <a:r>
              <a:rPr lang="ko-KR" altLang="en-US" dirty="0">
                <a:latin typeface="+mj-ea"/>
                <a:ea typeface="+mj-ea"/>
              </a:rPr>
              <a:t>수행 결과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4. </a:t>
            </a:r>
            <a:r>
              <a:rPr lang="ko-KR" altLang="en-US" dirty="0" err="1">
                <a:latin typeface="+mj-ea"/>
                <a:ea typeface="+mj-ea"/>
              </a:rPr>
              <a:t>느낀점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084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DD51A-161B-43D6-994D-5825271F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프로젝트 배경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973D2-433D-4934-8C18-8C3BB6185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802423"/>
            <a:ext cx="4184035" cy="4238938"/>
          </a:xfrm>
        </p:spPr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많은 </a:t>
            </a:r>
            <a:r>
              <a:rPr lang="ko-KR" altLang="en-US" dirty="0" err="1">
                <a:latin typeface="+mj-ea"/>
                <a:ea typeface="+mj-ea"/>
              </a:rPr>
              <a:t>국가들에서</a:t>
            </a:r>
            <a:r>
              <a:rPr lang="ko-KR" altLang="en-US" dirty="0">
                <a:latin typeface="+mj-ea"/>
                <a:ea typeface="+mj-ea"/>
              </a:rPr>
              <a:t> 코로나로 인한 사망 발생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r>
              <a:rPr lang="ko-KR" altLang="en-US" dirty="0">
                <a:latin typeface="+mj-ea"/>
                <a:ea typeface="+mj-ea"/>
              </a:rPr>
              <a:t>앞으로 변이 바이러스 및 다른 여러 종류의 바이러스가 유행할 것이라고 예고되고 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r>
              <a:rPr lang="en-US" altLang="ko-KR" dirty="0">
                <a:latin typeface="+mj-ea"/>
                <a:ea typeface="+mj-ea"/>
              </a:rPr>
              <a:t>2019</a:t>
            </a:r>
            <a:r>
              <a:rPr lang="ko-KR" altLang="en-US" dirty="0">
                <a:latin typeface="+mj-ea"/>
                <a:ea typeface="+mj-ea"/>
              </a:rPr>
              <a:t>년 중국 우한에서 시작하여 전 세계를 위협한 코로나 </a:t>
            </a:r>
            <a:r>
              <a:rPr lang="en-US" altLang="ko-KR" dirty="0">
                <a:latin typeface="+mj-ea"/>
                <a:ea typeface="+mj-ea"/>
              </a:rPr>
              <a:t>19</a:t>
            </a:r>
            <a:r>
              <a:rPr lang="ko-KR" altLang="en-US" dirty="0">
                <a:latin typeface="+mj-ea"/>
                <a:ea typeface="+mj-ea"/>
              </a:rPr>
              <a:t>를 시작으로 지금 현재 유행하고 있고 과거에 유행했던 주요 바이러스의 감염으로 인한 치사율과 나라별 국민소득과의 관계를 통해서 각 나라의 방역 수준을 파악할 수 있다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3AF9751B-4A63-4438-ADFE-BBFF7F324B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89525" y="2924374"/>
            <a:ext cx="4184650" cy="2353865"/>
          </a:xfrm>
        </p:spPr>
      </p:pic>
    </p:spTree>
    <p:extLst>
      <p:ext uri="{BB962C8B-B14F-4D97-AF65-F5344CB8AC3E}">
        <p14:creationId xmlns:p14="http://schemas.microsoft.com/office/powerpoint/2010/main" val="270708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56855-5F82-4FE5-832F-BFAB1179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 절차 및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5524E-39AD-441D-9386-DEA5916F4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각 나라의 </a:t>
            </a:r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인당 </a:t>
            </a:r>
            <a:r>
              <a:rPr lang="en-US" altLang="ko-KR" dirty="0">
                <a:latin typeface="+mj-ea"/>
                <a:ea typeface="+mj-ea"/>
              </a:rPr>
              <a:t>GDP </a:t>
            </a:r>
            <a:r>
              <a:rPr lang="ko-KR" altLang="en-US" dirty="0">
                <a:latin typeface="+mj-ea"/>
                <a:ea typeface="+mj-ea"/>
              </a:rPr>
              <a:t>조사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나라별 </a:t>
            </a:r>
            <a:r>
              <a:rPr lang="en-US" altLang="ko-KR" dirty="0">
                <a:latin typeface="+mj-ea"/>
                <a:ea typeface="+mj-ea"/>
              </a:rPr>
              <a:t>4</a:t>
            </a:r>
            <a:r>
              <a:rPr lang="ko-KR" altLang="en-US" dirty="0">
                <a:latin typeface="+mj-ea"/>
                <a:ea typeface="+mj-ea"/>
              </a:rPr>
              <a:t>개의 주요 바이러스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코로나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에이즈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 err="1">
                <a:latin typeface="+mj-ea"/>
                <a:ea typeface="+mj-ea"/>
              </a:rPr>
              <a:t>엠폭스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 err="1">
                <a:latin typeface="+mj-ea"/>
                <a:ea typeface="+mj-ea"/>
              </a:rPr>
              <a:t>메르스</a:t>
            </a:r>
            <a:r>
              <a:rPr lang="en-US" altLang="ko-KR" dirty="0">
                <a:latin typeface="+mj-ea"/>
                <a:ea typeface="+mj-ea"/>
              </a:rPr>
              <a:t>)</a:t>
            </a:r>
            <a:r>
              <a:rPr lang="ko-KR" altLang="en-US" dirty="0">
                <a:latin typeface="+mj-ea"/>
                <a:ea typeface="+mj-ea"/>
              </a:rPr>
              <a:t> 사망률 조사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인당 </a:t>
            </a:r>
            <a:r>
              <a:rPr lang="en-US" altLang="ko-KR" dirty="0">
                <a:latin typeface="+mj-ea"/>
                <a:ea typeface="+mj-ea"/>
              </a:rPr>
              <a:t>GDP</a:t>
            </a:r>
            <a:r>
              <a:rPr lang="ko-KR" altLang="en-US" dirty="0">
                <a:latin typeface="+mj-ea"/>
                <a:ea typeface="+mj-ea"/>
              </a:rPr>
              <a:t>와 바이러스 치사율과의 상관 관계 시각화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코로나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에이즈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 err="1">
                <a:latin typeface="+mj-ea"/>
                <a:ea typeface="+mj-ea"/>
              </a:rPr>
              <a:t>엠폭스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 err="1">
                <a:latin typeface="+mj-ea"/>
                <a:ea typeface="+mj-ea"/>
              </a:rPr>
              <a:t>메르스의</a:t>
            </a:r>
            <a:r>
              <a:rPr lang="ko-KR" altLang="en-US" dirty="0">
                <a:latin typeface="+mj-ea"/>
                <a:ea typeface="+mj-ea"/>
              </a:rPr>
              <a:t> 전 세계 사망률 시각화</a:t>
            </a:r>
          </a:p>
        </p:txBody>
      </p:sp>
    </p:spTree>
    <p:extLst>
      <p:ext uri="{BB962C8B-B14F-4D97-AF65-F5344CB8AC3E}">
        <p14:creationId xmlns:p14="http://schemas.microsoft.com/office/powerpoint/2010/main" val="360843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460AC-3D06-42F4-8063-B155CAE6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6138"/>
          </a:xfrm>
        </p:spPr>
        <p:txBody>
          <a:bodyPr/>
          <a:lstStyle/>
          <a:p>
            <a:r>
              <a:rPr lang="ko-KR" altLang="en-US" dirty="0"/>
              <a:t>프로젝트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EABA8-21DD-4E25-8060-408068104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8139"/>
            <a:ext cx="8596668" cy="4523224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코로나 </a:t>
            </a:r>
            <a:r>
              <a:rPr lang="en-US" altLang="ko-KR" sz="1400" dirty="0">
                <a:latin typeface="+mj-ea"/>
                <a:ea typeface="+mj-ea"/>
              </a:rPr>
              <a:t>19</a:t>
            </a:r>
            <a:r>
              <a:rPr lang="ko-KR" altLang="en-US" sz="1400" dirty="0">
                <a:latin typeface="+mj-ea"/>
                <a:ea typeface="+mj-ea"/>
              </a:rPr>
              <a:t>의 사망률과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인당 </a:t>
            </a:r>
            <a:r>
              <a:rPr lang="en-US" altLang="ko-KR" sz="1400" dirty="0">
                <a:latin typeface="+mj-ea"/>
                <a:ea typeface="+mj-ea"/>
              </a:rPr>
              <a:t>GDP </a:t>
            </a:r>
            <a:r>
              <a:rPr lang="ko-KR" altLang="en-US" sz="1400" dirty="0">
                <a:latin typeface="+mj-ea"/>
                <a:ea typeface="+mj-ea"/>
              </a:rPr>
              <a:t>와의 관계</a:t>
            </a:r>
            <a:endParaRPr lang="en-US" altLang="ko-KR" sz="1400" dirty="0">
              <a:latin typeface="+mj-ea"/>
              <a:ea typeface="+mj-ea"/>
            </a:endParaRPr>
          </a:p>
          <a:p>
            <a:pPr lvl="1"/>
            <a:r>
              <a:rPr lang="en-US" altLang="ko-KR" sz="1200" dirty="0">
                <a:latin typeface="+mj-ea"/>
                <a:ea typeface="+mj-ea"/>
              </a:rPr>
              <a:t>1</a:t>
            </a:r>
            <a:r>
              <a:rPr lang="ko-KR" altLang="en-US" sz="1200" dirty="0">
                <a:latin typeface="+mj-ea"/>
                <a:ea typeface="+mj-ea"/>
              </a:rPr>
              <a:t>인당 </a:t>
            </a:r>
            <a:r>
              <a:rPr lang="en-US" altLang="ko-KR" sz="1200" dirty="0">
                <a:latin typeface="+mj-ea"/>
                <a:ea typeface="+mj-ea"/>
              </a:rPr>
              <a:t>GDP</a:t>
            </a:r>
            <a:r>
              <a:rPr lang="ko-KR" altLang="en-US" sz="1200" dirty="0">
                <a:latin typeface="+mj-ea"/>
                <a:ea typeface="+mj-ea"/>
              </a:rPr>
              <a:t>가 낮은 나라부터 높은 나라까지 골고루 사망 발생</a:t>
            </a:r>
            <a:endParaRPr lang="en-US" altLang="ko-KR" sz="1200" dirty="0">
              <a:latin typeface="+mj-ea"/>
              <a:ea typeface="+mj-ea"/>
            </a:endParaRPr>
          </a:p>
          <a:p>
            <a:pPr lvl="1"/>
            <a:r>
              <a:rPr lang="ko-KR" altLang="en-US" sz="1200" dirty="0">
                <a:latin typeface="+mj-ea"/>
                <a:ea typeface="+mj-ea"/>
              </a:rPr>
              <a:t>상관계수 </a:t>
            </a:r>
            <a:r>
              <a:rPr lang="en-US" altLang="ko-KR" sz="1200" dirty="0">
                <a:latin typeface="+mj-ea"/>
                <a:ea typeface="+mj-ea"/>
              </a:rPr>
              <a:t>: -0.2874</a:t>
            </a:r>
          </a:p>
          <a:p>
            <a:pPr lvl="1"/>
            <a:r>
              <a:rPr lang="ko-KR" altLang="en-US" sz="1200" dirty="0">
                <a:latin typeface="+mj-ea"/>
                <a:ea typeface="+mj-ea"/>
              </a:rPr>
              <a:t>미약한 상관관계가 있음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B90FC0-1475-42E6-BC85-F23AEF309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06" y="3017819"/>
            <a:ext cx="5144994" cy="33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3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4C040-E477-4D03-BDAB-4D79714B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r>
              <a:rPr lang="ko-KR" altLang="en-US" dirty="0"/>
              <a:t>프로젝트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8FCF3E-43BF-4E6A-97F0-76FEDDDD4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7623"/>
            <a:ext cx="8596668" cy="4543739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에이즈 사망률과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인당 </a:t>
            </a:r>
            <a:r>
              <a:rPr lang="en-US" altLang="ko-KR" sz="1400" dirty="0">
                <a:latin typeface="+mj-ea"/>
                <a:ea typeface="+mj-ea"/>
              </a:rPr>
              <a:t>GDP</a:t>
            </a:r>
            <a:r>
              <a:rPr lang="ko-KR" altLang="en-US" sz="1400" dirty="0">
                <a:latin typeface="+mj-ea"/>
                <a:ea typeface="+mj-ea"/>
              </a:rPr>
              <a:t>의 관계</a:t>
            </a:r>
            <a:endParaRPr lang="en-US" altLang="ko-KR" sz="1400" dirty="0">
              <a:latin typeface="+mj-ea"/>
              <a:ea typeface="+mj-ea"/>
            </a:endParaRPr>
          </a:p>
          <a:p>
            <a:pPr lvl="1"/>
            <a:r>
              <a:rPr lang="en-US" altLang="ko-KR" sz="1200" dirty="0">
                <a:latin typeface="+mj-ea"/>
                <a:ea typeface="+mj-ea"/>
              </a:rPr>
              <a:t>1</a:t>
            </a:r>
            <a:r>
              <a:rPr lang="ko-KR" altLang="en-US" sz="1200" dirty="0">
                <a:latin typeface="+mj-ea"/>
                <a:ea typeface="+mj-ea"/>
              </a:rPr>
              <a:t>인당 </a:t>
            </a:r>
            <a:r>
              <a:rPr lang="en-US" altLang="ko-KR" sz="1200" dirty="0">
                <a:latin typeface="+mj-ea"/>
                <a:ea typeface="+mj-ea"/>
              </a:rPr>
              <a:t>GDP</a:t>
            </a:r>
            <a:r>
              <a:rPr lang="ko-KR" altLang="en-US" sz="1200" dirty="0">
                <a:latin typeface="+mj-ea"/>
                <a:ea typeface="+mj-ea"/>
              </a:rPr>
              <a:t>가 </a:t>
            </a:r>
            <a:r>
              <a:rPr lang="en-US" altLang="ko-KR" sz="1200" dirty="0">
                <a:latin typeface="+mj-ea"/>
                <a:ea typeface="+mj-ea"/>
              </a:rPr>
              <a:t>20000</a:t>
            </a:r>
            <a:r>
              <a:rPr lang="ko-KR" altLang="en-US" sz="1200" dirty="0">
                <a:latin typeface="+mj-ea"/>
                <a:ea typeface="+mj-ea"/>
              </a:rPr>
              <a:t>달러 미만인 국가에서 주로 발생</a:t>
            </a:r>
            <a:endParaRPr lang="en-US" altLang="ko-KR" sz="1200" dirty="0">
              <a:latin typeface="+mj-ea"/>
              <a:ea typeface="+mj-ea"/>
            </a:endParaRPr>
          </a:p>
          <a:p>
            <a:pPr lvl="1"/>
            <a:r>
              <a:rPr lang="ko-KR" altLang="en-US" sz="1200" dirty="0">
                <a:latin typeface="+mj-ea"/>
                <a:ea typeface="+mj-ea"/>
              </a:rPr>
              <a:t>상관계수 </a:t>
            </a:r>
            <a:r>
              <a:rPr lang="en-US" altLang="ko-KR" sz="1200" dirty="0">
                <a:latin typeface="+mj-ea"/>
                <a:ea typeface="+mj-ea"/>
              </a:rPr>
              <a:t>: -0.2518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7B6B95-C1C6-46B3-B2BA-BD42230C2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236" y="2858547"/>
            <a:ext cx="4902864" cy="323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67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7D042-55C8-4E71-BC56-78A517C6E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3208"/>
          </a:xfrm>
        </p:spPr>
        <p:txBody>
          <a:bodyPr/>
          <a:lstStyle/>
          <a:p>
            <a:r>
              <a:rPr lang="ko-KR" altLang="en-US" dirty="0"/>
              <a:t>프로젝트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F00850-E363-4DC9-BE9C-D79E6CAF2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0215"/>
            <a:ext cx="8596668" cy="4611147"/>
          </a:xfrm>
        </p:spPr>
        <p:txBody>
          <a:bodyPr>
            <a:normAutofit/>
          </a:bodyPr>
          <a:lstStyle/>
          <a:p>
            <a:r>
              <a:rPr lang="ko-KR" altLang="en-US" sz="1400" dirty="0" err="1">
                <a:latin typeface="+mj-ea"/>
                <a:ea typeface="+mj-ea"/>
              </a:rPr>
              <a:t>엠폭스</a:t>
            </a:r>
            <a:r>
              <a:rPr lang="ko-KR" altLang="en-US" sz="1400" dirty="0">
                <a:latin typeface="+mj-ea"/>
                <a:ea typeface="+mj-ea"/>
              </a:rPr>
              <a:t> 사망률과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인당 </a:t>
            </a:r>
            <a:r>
              <a:rPr lang="en-US" altLang="ko-KR" sz="1400" dirty="0">
                <a:latin typeface="+mj-ea"/>
                <a:ea typeface="+mj-ea"/>
              </a:rPr>
              <a:t>GDP</a:t>
            </a:r>
            <a:r>
              <a:rPr lang="ko-KR" altLang="en-US" sz="1400" dirty="0">
                <a:latin typeface="+mj-ea"/>
                <a:ea typeface="+mj-ea"/>
              </a:rPr>
              <a:t>와의 관계</a:t>
            </a:r>
            <a:endParaRPr lang="en-US" altLang="ko-KR" sz="1400" dirty="0">
              <a:latin typeface="+mj-ea"/>
              <a:ea typeface="+mj-ea"/>
            </a:endParaRPr>
          </a:p>
          <a:p>
            <a:pPr lvl="1"/>
            <a:r>
              <a:rPr lang="ko-KR" altLang="en-US" sz="1200" dirty="0">
                <a:latin typeface="+mj-ea"/>
                <a:ea typeface="+mj-ea"/>
              </a:rPr>
              <a:t>중서부 아프리카의 열대우림에 서식하는 원숭이 사이에서 전파되는 바이러스</a:t>
            </a:r>
            <a:endParaRPr lang="en-US" altLang="ko-KR" sz="1200" dirty="0">
              <a:latin typeface="+mj-ea"/>
              <a:ea typeface="+mj-ea"/>
            </a:endParaRPr>
          </a:p>
          <a:p>
            <a:pPr lvl="1"/>
            <a:r>
              <a:rPr lang="ko-KR" altLang="en-US" sz="1200" dirty="0">
                <a:latin typeface="+mj-ea"/>
                <a:ea typeface="+mj-ea"/>
              </a:rPr>
              <a:t>조사된 국가의 수가 적지만 </a:t>
            </a:r>
            <a:r>
              <a:rPr lang="en-US" altLang="ko-KR" sz="1200" dirty="0">
                <a:latin typeface="+mj-ea"/>
                <a:ea typeface="+mj-ea"/>
              </a:rPr>
              <a:t>GDP</a:t>
            </a:r>
            <a:r>
              <a:rPr lang="ko-KR" altLang="en-US" sz="1200" dirty="0">
                <a:latin typeface="+mj-ea"/>
                <a:ea typeface="+mj-ea"/>
              </a:rPr>
              <a:t>가 높을수록 사망률이 줄어드는 경향을 보인다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200" dirty="0">
                <a:latin typeface="+mj-ea"/>
                <a:ea typeface="+mj-ea"/>
              </a:rPr>
              <a:t>상관계수 </a:t>
            </a:r>
            <a:r>
              <a:rPr lang="en-US" altLang="ko-KR" sz="1200" dirty="0">
                <a:latin typeface="+mj-ea"/>
                <a:ea typeface="+mj-ea"/>
              </a:rPr>
              <a:t>: -0.3615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6BA017-46EE-40A8-8D5B-7285814C0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028" y="2833562"/>
            <a:ext cx="5604236" cy="368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2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EF403-41A0-4765-AD2B-374F334F6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2354"/>
          </a:xfrm>
        </p:spPr>
        <p:txBody>
          <a:bodyPr/>
          <a:lstStyle/>
          <a:p>
            <a:r>
              <a:rPr lang="ko-KR" altLang="en-US" dirty="0"/>
              <a:t>프로젝트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DB410-6638-4CB0-A538-19E4876EF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1763"/>
            <a:ext cx="8596668" cy="4549600"/>
          </a:xfrm>
        </p:spPr>
        <p:txBody>
          <a:bodyPr>
            <a:normAutofit/>
          </a:bodyPr>
          <a:lstStyle/>
          <a:p>
            <a:r>
              <a:rPr lang="ko-KR" altLang="en-US" sz="1400" dirty="0" err="1">
                <a:latin typeface="+mj-ea"/>
                <a:ea typeface="+mj-ea"/>
              </a:rPr>
              <a:t>메르스</a:t>
            </a:r>
            <a:r>
              <a:rPr lang="ko-KR" altLang="en-US" sz="1400" dirty="0">
                <a:latin typeface="+mj-ea"/>
                <a:ea typeface="+mj-ea"/>
              </a:rPr>
              <a:t> 사망률과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인당 </a:t>
            </a:r>
            <a:r>
              <a:rPr lang="en-US" altLang="ko-KR" sz="1400" dirty="0">
                <a:latin typeface="+mj-ea"/>
                <a:ea typeface="+mj-ea"/>
              </a:rPr>
              <a:t>GDP</a:t>
            </a:r>
            <a:r>
              <a:rPr lang="ko-KR" altLang="en-US" sz="1400" dirty="0">
                <a:latin typeface="+mj-ea"/>
                <a:ea typeface="+mj-ea"/>
              </a:rPr>
              <a:t>와의 관계</a:t>
            </a:r>
            <a:endParaRPr lang="en-US" altLang="ko-KR" sz="1400" dirty="0">
              <a:latin typeface="+mj-ea"/>
              <a:ea typeface="+mj-ea"/>
            </a:endParaRPr>
          </a:p>
          <a:p>
            <a:pPr lvl="1"/>
            <a:r>
              <a:rPr lang="ko-KR" altLang="en-US" sz="1200" dirty="0">
                <a:latin typeface="+mj-ea"/>
                <a:ea typeface="+mj-ea"/>
              </a:rPr>
              <a:t>조사된 국가의 수가 적다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200" dirty="0">
                <a:latin typeface="+mj-ea"/>
                <a:ea typeface="+mj-ea"/>
              </a:rPr>
              <a:t>특정 지역에서만 유행했던 것으로 추정</a:t>
            </a:r>
            <a:endParaRPr lang="en-US" altLang="ko-KR" sz="1200" dirty="0">
              <a:latin typeface="+mj-ea"/>
              <a:ea typeface="+mj-ea"/>
            </a:endParaRPr>
          </a:p>
          <a:p>
            <a:pPr lvl="1"/>
            <a:r>
              <a:rPr lang="ko-KR" altLang="en-US" sz="1200" dirty="0">
                <a:latin typeface="+mj-ea"/>
                <a:ea typeface="+mj-ea"/>
              </a:rPr>
              <a:t>상관 계수 </a:t>
            </a:r>
            <a:r>
              <a:rPr lang="en-US" altLang="ko-KR" sz="1200" dirty="0">
                <a:latin typeface="+mj-ea"/>
                <a:ea typeface="+mj-ea"/>
              </a:rPr>
              <a:t>: -0.2803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855614-6BA7-44D9-B241-59A899F3B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80" y="2971106"/>
            <a:ext cx="5571320" cy="366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39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CCAC8-1A5B-46DD-A63D-DF3F7AF5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4077"/>
          </a:xfrm>
        </p:spPr>
        <p:txBody>
          <a:bodyPr/>
          <a:lstStyle/>
          <a:p>
            <a:r>
              <a:rPr lang="ko-KR" altLang="en-US" dirty="0"/>
              <a:t>프로젝트 수행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EEEB91-DD92-478A-B807-4D2818E22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8655"/>
            <a:ext cx="8596668" cy="4502708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코로나 </a:t>
            </a:r>
            <a:r>
              <a:rPr lang="en-US" altLang="ko-KR" sz="1400" dirty="0">
                <a:latin typeface="+mj-ea"/>
                <a:ea typeface="+mj-ea"/>
              </a:rPr>
              <a:t>19 </a:t>
            </a:r>
            <a:r>
              <a:rPr lang="ko-KR" altLang="en-US" sz="1400" dirty="0">
                <a:latin typeface="+mj-ea"/>
                <a:ea typeface="+mj-ea"/>
              </a:rPr>
              <a:t>사망률 및 발생 국가</a:t>
            </a:r>
            <a:endParaRPr lang="en-US" altLang="ko-KR" sz="1400" dirty="0">
              <a:latin typeface="+mj-ea"/>
              <a:ea typeface="+mj-ea"/>
            </a:endParaRPr>
          </a:p>
          <a:p>
            <a:pPr lvl="1"/>
            <a:r>
              <a:rPr lang="ko-KR" altLang="en-US" sz="1200" dirty="0">
                <a:latin typeface="+mj-ea"/>
                <a:ea typeface="+mj-ea"/>
              </a:rPr>
              <a:t>전 세계적으로 유행하였으며 거의 모든 국가에서 사망 발생</a:t>
            </a:r>
            <a:endParaRPr lang="en-US" altLang="ko-KR" sz="1200" dirty="0">
              <a:latin typeface="+mj-ea"/>
              <a:ea typeface="+mj-ea"/>
            </a:endParaRPr>
          </a:p>
          <a:p>
            <a:pPr lvl="1"/>
            <a:r>
              <a:rPr lang="ko-KR" altLang="en-US" sz="1200" dirty="0">
                <a:latin typeface="+mj-ea"/>
                <a:ea typeface="+mj-ea"/>
              </a:rPr>
              <a:t>누적 공식 사망자는 </a:t>
            </a:r>
            <a:r>
              <a:rPr lang="en-US" altLang="ko-KR" sz="1200" dirty="0">
                <a:latin typeface="+mj-ea"/>
                <a:ea typeface="+mj-ea"/>
              </a:rPr>
              <a:t>600</a:t>
            </a:r>
            <a:r>
              <a:rPr lang="ko-KR" altLang="en-US" sz="1200" dirty="0">
                <a:latin typeface="+mj-ea"/>
                <a:ea typeface="+mj-ea"/>
              </a:rPr>
              <a:t>만명을 넘어섰음</a:t>
            </a:r>
            <a:r>
              <a:rPr lang="en-US" altLang="ko-KR" sz="1200" dirty="0">
                <a:latin typeface="+mj-ea"/>
                <a:ea typeface="+mj-ea"/>
              </a:rPr>
              <a:t>.</a:t>
            </a:r>
          </a:p>
          <a:p>
            <a:pPr lvl="1"/>
            <a:r>
              <a:rPr lang="ko-KR" altLang="en-US" sz="1200" dirty="0">
                <a:latin typeface="+mj-ea"/>
                <a:ea typeface="+mj-ea"/>
              </a:rPr>
              <a:t>최소 사망률 </a:t>
            </a:r>
            <a:r>
              <a:rPr lang="en-US" altLang="ko-KR" sz="1200" dirty="0">
                <a:latin typeface="+mj-ea"/>
                <a:ea typeface="+mj-ea"/>
              </a:rPr>
              <a:t>: 0%, </a:t>
            </a:r>
            <a:r>
              <a:rPr lang="ko-KR" altLang="en-US" sz="1200" dirty="0">
                <a:latin typeface="+mj-ea"/>
                <a:ea typeface="+mj-ea"/>
              </a:rPr>
              <a:t>최대 사망률 </a:t>
            </a:r>
            <a:r>
              <a:rPr lang="en-US" altLang="ko-KR" sz="1200" dirty="0">
                <a:latin typeface="+mj-ea"/>
                <a:ea typeface="+mj-ea"/>
              </a:rPr>
              <a:t>: 18.07%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695CAC-B824-45C4-9EF6-A65006D54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724" y="2956644"/>
            <a:ext cx="6878515" cy="36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4495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355</TotalTime>
  <Words>524</Words>
  <Application>Microsoft Office PowerPoint</Application>
  <PresentationFormat>와이드스크린</PresentationFormat>
  <Paragraphs>72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HY그래픽M</vt:lpstr>
      <vt:lpstr>Arial</vt:lpstr>
      <vt:lpstr>Trebuchet MS</vt:lpstr>
      <vt:lpstr>Wingdings 3</vt:lpstr>
      <vt:lpstr>맑은 고딕</vt:lpstr>
      <vt:lpstr>패싯</vt:lpstr>
      <vt:lpstr>세계의 바이러스 사망률과 나라별 1인당 GDP 와의 관계</vt:lpstr>
      <vt:lpstr>목차</vt:lpstr>
      <vt:lpstr>프로젝트 배경</vt:lpstr>
      <vt:lpstr>프로젝트 수행 절차 및 방법</vt:lpstr>
      <vt:lpstr>프로젝트 수행 결과</vt:lpstr>
      <vt:lpstr>프로젝트 수행 결과</vt:lpstr>
      <vt:lpstr>프로젝트 수행 결과</vt:lpstr>
      <vt:lpstr>프로젝트 수행 결과</vt:lpstr>
      <vt:lpstr>프로젝트 수행 결과</vt:lpstr>
      <vt:lpstr>프로젝트 수행 결과</vt:lpstr>
      <vt:lpstr>프로젝트 수행 결과</vt:lpstr>
      <vt:lpstr>프로젝트 수행 결과</vt:lpstr>
      <vt:lpstr>프로젝트 수행 결과</vt:lpstr>
      <vt:lpstr>느낀점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33</cp:revision>
  <dcterms:created xsi:type="dcterms:W3CDTF">2023-10-10T01:58:20Z</dcterms:created>
  <dcterms:modified xsi:type="dcterms:W3CDTF">2023-10-10T07:53:52Z</dcterms:modified>
</cp:coreProperties>
</file>