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6" r:id="rId5"/>
    <p:sldId id="270" r:id="rId6"/>
    <p:sldId id="269" r:id="rId7"/>
    <p:sldId id="262" r:id="rId8"/>
    <p:sldId id="258" r:id="rId9"/>
    <p:sldId id="265" r:id="rId10"/>
    <p:sldId id="264" r:id="rId11"/>
    <p:sldId id="259" r:id="rId12"/>
    <p:sldId id="260" r:id="rId13"/>
    <p:sldId id="261" r:id="rId14"/>
    <p:sldId id="263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E14FC-A7D8-4A91-8AE4-E28F46F9C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11AC0-77AC-433E-8795-E40378406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184C9-2E98-44C5-B00D-2E9618FD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0ED78-27C8-4F84-9615-AED22193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7F740-4280-4160-9591-71BFB0B1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836BA-2E82-40ED-B2F6-D4C48093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72D32-7269-42C6-B149-3571F15B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05620-20DF-4323-943E-D9EDDF41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6A99C-5C2E-4CC5-9612-414CAA7D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2F8DD-F54E-4F42-842F-E3384982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0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86008-6148-484E-B6EF-985711A1F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B8CC8-1CC3-4816-8C48-BEE21D4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EB3F3-CD70-4E3C-A345-97463B74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C3C17-9AB9-49D5-8A12-06FB5229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834BF-B49A-4F4A-8C82-915A4AA7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54940-0583-4051-B713-EED24061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6EAE2-8F12-4E74-900B-F34FF392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11DD-0CAD-4515-8E05-68A6291D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55128-056D-49CC-8F5D-0114F3F6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630AF-4015-4E7E-A51E-2D2520A1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9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723A-81B6-4D9B-949D-0B3B90B9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F0DA5-C897-4E9C-93AD-F020E431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E4894-432C-4CEB-B16E-30AE8CE8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77C04-1325-4ED0-8B67-DF911626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FD1F6-A88C-4BBE-8046-471731AD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9061F-EAFE-452D-8603-0DA422E1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C5C16-5009-4105-95AE-59F73CE33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0DD2F-1CB8-4C59-B434-12A8E3A89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55B50-815A-48D2-BFAD-41A5076E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33274-D247-4DFF-875C-9C662284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589F3-29A8-44B7-BACD-C0BA2B4B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7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85F3D-41E6-4609-A731-04EDB573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4875F-8501-4652-B8AF-3E76EF9F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E2308-5934-425C-B3C7-CA5A75220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23B796-3774-466B-89A5-106678C4E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2862E8-A941-43EA-9E31-CF88DAA75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A9CC53-C7FF-4BD7-B3D4-96B8C0DD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EFE9B6-A0F4-49E9-9E5D-9CDFD8C2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B5523-47AD-4301-A60A-08D7A0DF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4273B-A23D-4310-B914-E61F5056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19EF4-A285-4E82-B287-9E38DE04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964BFC-09E4-4588-B96B-E1D89A01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B1294-374A-4E29-B6FD-BC52779A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8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A3DF5-9688-409B-B470-64539B75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663F5-64F9-4F47-94EB-CB49928A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402DA-4A83-4CB1-A2EC-5D153D3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7FEB6-8319-47AD-ABAE-6804E1D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B7380-6254-452C-A23E-9F534B58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3A470-1336-481E-93C9-54D198B50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EEFF4-3BBA-4ACE-A410-88B081B9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FDD2B-F805-4FFD-ACB5-47210745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4EC2D-9E2A-459D-9E10-B29C5ADB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0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6DE4A-49A3-4395-BC4B-5B6040E6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464B83-1B12-461F-B4E6-588C35594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2C80F-58FF-466D-B515-C8CBA692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10A50-DC4D-4111-9635-92166129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CC8C8-C4CC-4E35-8487-6EACDEE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32C95-F401-4DCB-B779-38EEB4B4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908ABD-7BD7-4790-9CF5-DB0DD118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C2453-3423-42E8-85C4-C9D3B0A6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30BD3-2CF3-4627-8F8F-7B2B6172E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FD04-05AE-4B2F-AB48-1BE09149F9F0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E32E-6329-4E37-A2FC-C50251A6A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5F4E8-A663-4496-8449-36A3C631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F77A-8ADF-47A1-8D10-4602567C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3F412B-228C-4B37-BD69-B69EC4D26A9F}"/>
              </a:ext>
            </a:extLst>
          </p:cNvPr>
          <p:cNvGrpSpPr/>
          <p:nvPr/>
        </p:nvGrpSpPr>
        <p:grpSpPr>
          <a:xfrm>
            <a:off x="2192036" y="953008"/>
            <a:ext cx="7805168" cy="4951983"/>
            <a:chOff x="2833055" y="686262"/>
            <a:chExt cx="7805168" cy="49519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3A5B03-3E60-4AF3-8F17-287AF27CBF33}"/>
                </a:ext>
              </a:extLst>
            </p:cNvPr>
            <p:cNvSpPr/>
            <p:nvPr/>
          </p:nvSpPr>
          <p:spPr>
            <a:xfrm>
              <a:off x="7957167" y="2962274"/>
              <a:ext cx="2681056" cy="26759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INGREDIENTS(</a:t>
              </a:r>
              <a:r>
                <a:rPr lang="ko-KR" altLang="en-US" b="1" dirty="0">
                  <a:solidFill>
                    <a:schemeClr val="tx1"/>
                  </a:solidFill>
                </a:rPr>
                <a:t>재료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I_name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Poc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Order_price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Order_unit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Delivery_time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Maintenance_cost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D5E8AD-B47A-407E-8B90-B696695F1E0C}"/>
                </a:ext>
              </a:extLst>
            </p:cNvPr>
            <p:cNvSpPr/>
            <p:nvPr/>
          </p:nvSpPr>
          <p:spPr>
            <a:xfrm>
              <a:off x="5252899" y="3548246"/>
              <a:ext cx="1986933" cy="15040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IPCROSSTABLE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I_amount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0612F1-E0FC-4C8C-BB33-66B7468F38C6}"/>
                </a:ext>
              </a:extLst>
            </p:cNvPr>
            <p:cNvSpPr/>
            <p:nvPr/>
          </p:nvSpPr>
          <p:spPr>
            <a:xfrm>
              <a:off x="8304228" y="686262"/>
              <a:ext cx="1986933" cy="15040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STOCKS(</a:t>
              </a:r>
              <a:r>
                <a:rPr lang="ko-KR" altLang="en-US" b="1" dirty="0">
                  <a:solidFill>
                    <a:schemeClr val="tx1"/>
                  </a:solidFill>
                </a:rPr>
                <a:t>축적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order_no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Amount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Delivered_date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33651F-2D6B-4CD6-B867-3D7A8CDA6331}"/>
                </a:ext>
              </a:extLst>
            </p:cNvPr>
            <p:cNvSpPr/>
            <p:nvPr/>
          </p:nvSpPr>
          <p:spPr>
            <a:xfrm>
              <a:off x="2833055" y="686262"/>
              <a:ext cx="1699749" cy="16842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SALES(</a:t>
              </a:r>
              <a:r>
                <a:rPr lang="ko-KR" altLang="en-US" b="1" dirty="0">
                  <a:solidFill>
                    <a:schemeClr val="tx1"/>
                  </a:solidFill>
                </a:rPr>
                <a:t>할인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Sales_date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P_amount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income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16FF64-FB80-41D5-9E55-641722BD5D95}"/>
                </a:ext>
              </a:extLst>
            </p:cNvPr>
            <p:cNvSpPr/>
            <p:nvPr/>
          </p:nvSpPr>
          <p:spPr>
            <a:xfrm>
              <a:off x="2835815" y="3548246"/>
              <a:ext cx="1699749" cy="15040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PRODUCTS(</a:t>
              </a:r>
              <a:r>
                <a:rPr lang="ko-KR" altLang="en-US" b="1" dirty="0">
                  <a:solidFill>
                    <a:schemeClr val="tx1"/>
                  </a:solidFill>
                </a:rPr>
                <a:t>상품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P_name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Price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4759AAC-BE31-47CB-B43D-C36D84710053}"/>
                </a:ext>
              </a:extLst>
            </p:cNvPr>
            <p:cNvGrpSpPr/>
            <p:nvPr/>
          </p:nvGrpSpPr>
          <p:grpSpPr>
            <a:xfrm rot="10800000">
              <a:off x="4535564" y="4005580"/>
              <a:ext cx="717335" cy="589359"/>
              <a:chOff x="4535564" y="4005580"/>
              <a:chExt cx="717335" cy="589359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147CF74-3FD7-4383-A3C1-7FC82FA00E43}"/>
                  </a:ext>
                </a:extLst>
              </p:cNvPr>
              <p:cNvCxnSpPr>
                <a:stCxn id="9" idx="3"/>
                <a:endCxn id="6" idx="1"/>
              </p:cNvCxnSpPr>
              <p:nvPr/>
            </p:nvCxnSpPr>
            <p:spPr>
              <a:xfrm>
                <a:off x="4535564" y="4300259"/>
                <a:ext cx="7173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28F014C-B453-448E-A346-E84D014F3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5380" y="4005580"/>
                <a:ext cx="294679" cy="294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A561E0B-F4ED-4E10-9FF2-1DEE84D86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45380" y="4300260"/>
                <a:ext cx="294678" cy="2946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8D87BE0-70E6-41C6-9553-28F015680EDB}"/>
                </a:ext>
              </a:extLst>
            </p:cNvPr>
            <p:cNvGrpSpPr/>
            <p:nvPr/>
          </p:nvGrpSpPr>
          <p:grpSpPr>
            <a:xfrm>
              <a:off x="7239832" y="4005580"/>
              <a:ext cx="717335" cy="589359"/>
              <a:chOff x="4535564" y="4005580"/>
              <a:chExt cx="717335" cy="589359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6081366-1800-4374-927D-202A70528BE7}"/>
                  </a:ext>
                </a:extLst>
              </p:cNvPr>
              <p:cNvCxnSpPr/>
              <p:nvPr/>
            </p:nvCxnSpPr>
            <p:spPr>
              <a:xfrm>
                <a:off x="4535564" y="4300259"/>
                <a:ext cx="7173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37E12CBD-9D71-4F1F-B3CD-D07D7D053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5380" y="4005580"/>
                <a:ext cx="294679" cy="294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5EC1CBF-871A-4610-B2DD-9159CAE51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45380" y="4300260"/>
                <a:ext cx="294678" cy="2946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23F5A91-DC02-4F2E-8285-7A6A7F5F4CBC}"/>
                </a:ext>
              </a:extLst>
            </p:cNvPr>
            <p:cNvGrpSpPr/>
            <p:nvPr/>
          </p:nvGrpSpPr>
          <p:grpSpPr>
            <a:xfrm>
              <a:off x="3391008" y="2370466"/>
              <a:ext cx="589360" cy="1177780"/>
              <a:chOff x="3391008" y="2370466"/>
              <a:chExt cx="589360" cy="1177780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CC8CBD7-D735-4179-AF3A-D670648939C0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3682930" y="2370466"/>
                <a:ext cx="2760" cy="11777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255BC5E-E160-4A9A-87D1-D590ED0917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685688" y="3247804"/>
                <a:ext cx="294679" cy="294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96D8FFC-E25D-452E-8A01-A51655F1EC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391009" y="3247804"/>
                <a:ext cx="294678" cy="2946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4661F61-C980-43A6-9751-90D64C9629C6}"/>
                </a:ext>
              </a:extLst>
            </p:cNvPr>
            <p:cNvGrpSpPr/>
            <p:nvPr/>
          </p:nvGrpSpPr>
          <p:grpSpPr>
            <a:xfrm>
              <a:off x="9003014" y="2190288"/>
              <a:ext cx="589360" cy="771986"/>
              <a:chOff x="9003014" y="2190288"/>
              <a:chExt cx="589360" cy="771986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9FF02B0-3EA8-498E-9408-7AF71CF759E2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9297695" y="2190288"/>
                <a:ext cx="0" cy="771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B0F0CE6-BCAE-4263-A013-8FE674E164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297694" y="2650904"/>
                <a:ext cx="294679" cy="294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19134BB-671B-40F5-9A4A-B9BA6F6E3C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03015" y="2650904"/>
                <a:ext cx="294678" cy="2946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5E338C-1286-43BC-840D-E29A4B9D4621}"/>
              </a:ext>
            </a:extLst>
          </p:cNvPr>
          <p:cNvSpPr/>
          <p:nvPr/>
        </p:nvSpPr>
        <p:spPr>
          <a:xfrm>
            <a:off x="208344" y="208344"/>
            <a:ext cx="1805651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관계도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33406-62FD-43EE-B6F6-6D748631DD77}"/>
              </a:ext>
            </a:extLst>
          </p:cNvPr>
          <p:cNvSpPr txBox="1"/>
          <p:nvPr/>
        </p:nvSpPr>
        <p:spPr>
          <a:xfrm>
            <a:off x="208344" y="6280324"/>
            <a:ext cx="1177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실재 테이블 변수명에서는 </a:t>
            </a:r>
            <a:r>
              <a:rPr lang="en-US" altLang="ko-KR" dirty="0"/>
              <a:t>‘_’</a:t>
            </a:r>
            <a:r>
              <a:rPr lang="ko-KR" altLang="en-US" dirty="0"/>
              <a:t>를 모두 제거한 형태</a:t>
            </a:r>
          </a:p>
        </p:txBody>
      </p:sp>
    </p:spTree>
    <p:extLst>
      <p:ext uri="{BB962C8B-B14F-4D97-AF65-F5344CB8AC3E}">
        <p14:creationId xmlns:p14="http://schemas.microsoft.com/office/powerpoint/2010/main" val="423546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데이터 수정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CECAB6-C10D-40BD-B9B5-DD41F3C85BBD}"/>
              </a:ext>
            </a:extLst>
          </p:cNvPr>
          <p:cNvGraphicFramePr>
            <a:graphicFrameLocks noGrp="1"/>
          </p:cNvGraphicFramePr>
          <p:nvPr/>
        </p:nvGraphicFramePr>
        <p:xfrm>
          <a:off x="208344" y="1027720"/>
          <a:ext cx="11678856" cy="5535128"/>
        </p:xfrm>
        <a:graphic>
          <a:graphicData uri="http://schemas.openxmlformats.org/drawingml/2006/table">
            <a:tbl>
              <a:tblPr/>
              <a:tblGrid>
                <a:gridCol w="2919714">
                  <a:extLst>
                    <a:ext uri="{9D8B030D-6E8A-4147-A177-3AD203B41FA5}">
                      <a16:colId xmlns:a16="http://schemas.microsoft.com/office/drawing/2014/main" val="148759062"/>
                    </a:ext>
                  </a:extLst>
                </a:gridCol>
                <a:gridCol w="2919714">
                  <a:extLst>
                    <a:ext uri="{9D8B030D-6E8A-4147-A177-3AD203B41FA5}">
                      <a16:colId xmlns:a16="http://schemas.microsoft.com/office/drawing/2014/main" val="3324971485"/>
                    </a:ext>
                  </a:extLst>
                </a:gridCol>
                <a:gridCol w="2919714">
                  <a:extLst>
                    <a:ext uri="{9D8B030D-6E8A-4147-A177-3AD203B41FA5}">
                      <a16:colId xmlns:a16="http://schemas.microsoft.com/office/drawing/2014/main" val="3078521501"/>
                    </a:ext>
                  </a:extLst>
                </a:gridCol>
                <a:gridCol w="2919714">
                  <a:extLst>
                    <a:ext uri="{9D8B030D-6E8A-4147-A177-3AD203B41FA5}">
                      <a16:colId xmlns:a16="http://schemas.microsoft.com/office/drawing/2014/main" val="2080308234"/>
                    </a:ext>
                  </a:extLst>
                </a:gridCol>
              </a:tblGrid>
              <a:tr h="691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날짜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품목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재고량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 기한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7987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91031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00350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91339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2918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87798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51966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21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 재고 상황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77D22B-6C63-4A0D-800E-37D7B8724BB7}"/>
              </a:ext>
            </a:extLst>
          </p:cNvPr>
          <p:cNvSpPr/>
          <p:nvPr/>
        </p:nvSpPr>
        <p:spPr>
          <a:xfrm>
            <a:off x="5086109" y="2700275"/>
            <a:ext cx="201978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발주 </a:t>
            </a:r>
            <a:r>
              <a:rPr lang="ko-KR" altLang="en-US" dirty="0" err="1">
                <a:solidFill>
                  <a:schemeClr val="tx1"/>
                </a:solidFill>
              </a:rPr>
              <a:t>일자별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A90909-234F-400C-A3A3-B1A03D2F0D22}"/>
              </a:ext>
            </a:extLst>
          </p:cNvPr>
          <p:cNvSpPr/>
          <p:nvPr/>
        </p:nvSpPr>
        <p:spPr>
          <a:xfrm>
            <a:off x="5086109" y="3688949"/>
            <a:ext cx="201978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재고 품목별</a:t>
            </a:r>
          </a:p>
        </p:txBody>
      </p:sp>
    </p:spTree>
    <p:extLst>
      <p:ext uri="{BB962C8B-B14F-4D97-AF65-F5344CB8AC3E}">
        <p14:creationId xmlns:p14="http://schemas.microsoft.com/office/powerpoint/2010/main" val="287260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 </a:t>
            </a:r>
            <a:r>
              <a:rPr lang="ko-KR" altLang="en-US" dirty="0" err="1"/>
              <a:t>일자별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CECAB6-C10D-40BD-B9B5-DD41F3C85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9495"/>
              </p:ext>
            </p:extLst>
          </p:nvPr>
        </p:nvGraphicFramePr>
        <p:xfrm>
          <a:off x="208344" y="1027720"/>
          <a:ext cx="11678856" cy="5535128"/>
        </p:xfrm>
        <a:graphic>
          <a:graphicData uri="http://schemas.openxmlformats.org/drawingml/2006/table">
            <a:tbl>
              <a:tblPr/>
              <a:tblGrid>
                <a:gridCol w="2919714">
                  <a:extLst>
                    <a:ext uri="{9D8B030D-6E8A-4147-A177-3AD203B41FA5}">
                      <a16:colId xmlns:a16="http://schemas.microsoft.com/office/drawing/2014/main" val="148759062"/>
                    </a:ext>
                  </a:extLst>
                </a:gridCol>
                <a:gridCol w="2919714">
                  <a:extLst>
                    <a:ext uri="{9D8B030D-6E8A-4147-A177-3AD203B41FA5}">
                      <a16:colId xmlns:a16="http://schemas.microsoft.com/office/drawing/2014/main" val="3324971485"/>
                    </a:ext>
                  </a:extLst>
                </a:gridCol>
                <a:gridCol w="2919714">
                  <a:extLst>
                    <a:ext uri="{9D8B030D-6E8A-4147-A177-3AD203B41FA5}">
                      <a16:colId xmlns:a16="http://schemas.microsoft.com/office/drawing/2014/main" val="3078521501"/>
                    </a:ext>
                  </a:extLst>
                </a:gridCol>
                <a:gridCol w="2919714">
                  <a:extLst>
                    <a:ext uri="{9D8B030D-6E8A-4147-A177-3AD203B41FA5}">
                      <a16:colId xmlns:a16="http://schemas.microsoft.com/office/drawing/2014/main" val="2080308234"/>
                    </a:ext>
                  </a:extLst>
                </a:gridCol>
              </a:tblGrid>
              <a:tr h="691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날짜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품목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재고량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 기한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7987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91031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00350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91339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2918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87798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51966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1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품목별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CECAB6-C10D-40BD-B9B5-DD41F3C85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52084"/>
              </p:ext>
            </p:extLst>
          </p:nvPr>
        </p:nvGraphicFramePr>
        <p:xfrm>
          <a:off x="208343" y="1027720"/>
          <a:ext cx="11736729" cy="5535128"/>
        </p:xfrm>
        <a:graphic>
          <a:graphicData uri="http://schemas.openxmlformats.org/drawingml/2006/table">
            <a:tbl>
              <a:tblPr/>
              <a:tblGrid>
                <a:gridCol w="3912243">
                  <a:extLst>
                    <a:ext uri="{9D8B030D-6E8A-4147-A177-3AD203B41FA5}">
                      <a16:colId xmlns:a16="http://schemas.microsoft.com/office/drawing/2014/main" val="148759062"/>
                    </a:ext>
                  </a:extLst>
                </a:gridCol>
                <a:gridCol w="3912243">
                  <a:extLst>
                    <a:ext uri="{9D8B030D-6E8A-4147-A177-3AD203B41FA5}">
                      <a16:colId xmlns:a16="http://schemas.microsoft.com/office/drawing/2014/main" val="3324971485"/>
                    </a:ext>
                  </a:extLst>
                </a:gridCol>
                <a:gridCol w="3912243">
                  <a:extLst>
                    <a:ext uri="{9D8B030D-6E8A-4147-A177-3AD203B41FA5}">
                      <a16:colId xmlns:a16="http://schemas.microsoft.com/office/drawing/2014/main" val="3078521501"/>
                    </a:ext>
                  </a:extLst>
                </a:gridCol>
              </a:tblGrid>
              <a:tr h="691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품목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재고량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최단 유통 기한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7987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91031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00350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91339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2918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87798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51966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25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최적 </a:t>
            </a:r>
            <a:r>
              <a:rPr lang="ko-KR" altLang="en-US" dirty="0" err="1"/>
              <a:t>발주량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발주시점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356BFA-0AB1-4B9E-916A-B4BB73DE5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77852"/>
              </p:ext>
            </p:extLst>
          </p:nvPr>
        </p:nvGraphicFramePr>
        <p:xfrm>
          <a:off x="208343" y="1027720"/>
          <a:ext cx="11736730" cy="5535128"/>
        </p:xfrm>
        <a:graphic>
          <a:graphicData uri="http://schemas.openxmlformats.org/drawingml/2006/table">
            <a:tbl>
              <a:tblPr/>
              <a:tblGrid>
                <a:gridCol w="2347346">
                  <a:extLst>
                    <a:ext uri="{9D8B030D-6E8A-4147-A177-3AD203B41FA5}">
                      <a16:colId xmlns:a16="http://schemas.microsoft.com/office/drawing/2014/main" val="148759062"/>
                    </a:ext>
                  </a:extLst>
                </a:gridCol>
                <a:gridCol w="2347346">
                  <a:extLst>
                    <a:ext uri="{9D8B030D-6E8A-4147-A177-3AD203B41FA5}">
                      <a16:colId xmlns:a16="http://schemas.microsoft.com/office/drawing/2014/main" val="3324971485"/>
                    </a:ext>
                  </a:extLst>
                </a:gridCol>
                <a:gridCol w="2347346">
                  <a:extLst>
                    <a:ext uri="{9D8B030D-6E8A-4147-A177-3AD203B41FA5}">
                      <a16:colId xmlns:a16="http://schemas.microsoft.com/office/drawing/2014/main" val="3573947099"/>
                    </a:ext>
                  </a:extLst>
                </a:gridCol>
                <a:gridCol w="2347346">
                  <a:extLst>
                    <a:ext uri="{9D8B030D-6E8A-4147-A177-3AD203B41FA5}">
                      <a16:colId xmlns:a16="http://schemas.microsoft.com/office/drawing/2014/main" val="2759828110"/>
                    </a:ext>
                  </a:extLst>
                </a:gridCol>
                <a:gridCol w="2347346">
                  <a:extLst>
                    <a:ext uri="{9D8B030D-6E8A-4147-A177-3AD203B41FA5}">
                      <a16:colId xmlns:a16="http://schemas.microsoft.com/office/drawing/2014/main" val="3078521501"/>
                    </a:ext>
                  </a:extLst>
                </a:gridCol>
              </a:tblGrid>
              <a:tr h="691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품목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재고량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유통 기한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</a:t>
                      </a:r>
                      <a:r>
                        <a:rPr lang="ko-KR" altLang="en-US" sz="25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발주량</a:t>
                      </a:r>
                      <a:endParaRPr lang="ko-KR" altLang="en-US" sz="25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발주시점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7987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91031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00350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91339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2918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87798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51966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69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C9E7FD-205C-48A9-9C5D-E82605AED5A7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8DCD4-F3C3-46D7-B506-3B23D8D63EF9}"/>
              </a:ext>
            </a:extLst>
          </p:cNvPr>
          <p:cNvSpPr txBox="1"/>
          <p:nvPr/>
        </p:nvSpPr>
        <p:spPr>
          <a:xfrm>
            <a:off x="208344" y="1083076"/>
            <a:ext cx="1141252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발주한 물품은 무조건 납부기한 내에 착오없이 도착한다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프로그램 상에서는 구현의 편의상 발주 입력과 동시에 재고가 채워지는 것으로 가정한다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재고 유지비는 가격의 일정한 비율로써 소모된다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회당 발주비용은 </a:t>
            </a:r>
            <a:r>
              <a:rPr lang="en-US" altLang="ko-KR" dirty="0"/>
              <a:t>20,000</a:t>
            </a:r>
            <a:r>
              <a:rPr lang="ko-KR" altLang="en-US" dirty="0"/>
              <a:t>원으로 가정한다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유통기간의 시작점은 발주시점으로 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5E338C-1286-43BC-840D-E29A4B9D4621}"/>
              </a:ext>
            </a:extLst>
          </p:cNvPr>
          <p:cNvSpPr/>
          <p:nvPr/>
        </p:nvSpPr>
        <p:spPr>
          <a:xfrm>
            <a:off x="208344" y="208344"/>
            <a:ext cx="1805651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관계도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33406-62FD-43EE-B6F6-6D748631DD77}"/>
              </a:ext>
            </a:extLst>
          </p:cNvPr>
          <p:cNvSpPr txBox="1"/>
          <p:nvPr/>
        </p:nvSpPr>
        <p:spPr>
          <a:xfrm>
            <a:off x="208344" y="6280324"/>
            <a:ext cx="1177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실재 테이블 변수명에서는 </a:t>
            </a:r>
            <a:r>
              <a:rPr lang="en-US" altLang="ko-KR" dirty="0"/>
              <a:t>‘_’</a:t>
            </a:r>
            <a:r>
              <a:rPr lang="ko-KR" altLang="en-US" dirty="0"/>
              <a:t>를 모두 제거한 형태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6EEE8D-C1E2-4669-B285-149E7266B600}"/>
              </a:ext>
            </a:extLst>
          </p:cNvPr>
          <p:cNvGrpSpPr/>
          <p:nvPr/>
        </p:nvGrpSpPr>
        <p:grpSpPr>
          <a:xfrm>
            <a:off x="1728220" y="1189657"/>
            <a:ext cx="8735561" cy="5076108"/>
            <a:chOff x="1261642" y="1358804"/>
            <a:chExt cx="8735561" cy="5076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3A5B03-3E60-4AF3-8F17-287AF27CBF33}"/>
                </a:ext>
              </a:extLst>
            </p:cNvPr>
            <p:cNvSpPr/>
            <p:nvPr/>
          </p:nvSpPr>
          <p:spPr>
            <a:xfrm>
              <a:off x="7316147" y="3758941"/>
              <a:ext cx="2681056" cy="26759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Meta_INGREDIENTS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I_name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Period_of_circulation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Order_price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Order_unit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Delivery_time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Maintenance_cost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D5E8AD-B47A-407E-8B90-B696695F1E0C}"/>
                </a:ext>
              </a:extLst>
            </p:cNvPr>
            <p:cNvSpPr/>
            <p:nvPr/>
          </p:nvSpPr>
          <p:spPr>
            <a:xfrm>
              <a:off x="4611880" y="3765724"/>
              <a:ext cx="1986933" cy="15040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Meta_P_I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Amount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33651F-2D6B-4CD6-B867-3D7A8CDA6331}"/>
                </a:ext>
              </a:extLst>
            </p:cNvPr>
            <p:cNvSpPr/>
            <p:nvPr/>
          </p:nvSpPr>
          <p:spPr>
            <a:xfrm>
              <a:off x="1728219" y="1358804"/>
              <a:ext cx="1699749" cy="16842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SALES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Sales_date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P_amount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16FF64-FB80-41D5-9E55-641722BD5D95}"/>
                </a:ext>
              </a:extLst>
            </p:cNvPr>
            <p:cNvSpPr/>
            <p:nvPr/>
          </p:nvSpPr>
          <p:spPr>
            <a:xfrm>
              <a:off x="1261642" y="3758941"/>
              <a:ext cx="2632904" cy="15040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Meta_PRODUCTS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P_name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Price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8D87BE0-70E6-41C6-9553-28F015680EDB}"/>
                </a:ext>
              </a:extLst>
            </p:cNvPr>
            <p:cNvGrpSpPr/>
            <p:nvPr/>
          </p:nvGrpSpPr>
          <p:grpSpPr>
            <a:xfrm rot="10800000">
              <a:off x="3881703" y="4223057"/>
              <a:ext cx="717335" cy="589359"/>
              <a:chOff x="4535564" y="4005580"/>
              <a:chExt cx="717335" cy="589359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6081366-1800-4374-927D-202A70528BE7}"/>
                  </a:ext>
                </a:extLst>
              </p:cNvPr>
              <p:cNvCxnSpPr/>
              <p:nvPr/>
            </p:nvCxnSpPr>
            <p:spPr>
              <a:xfrm>
                <a:off x="4535564" y="4300259"/>
                <a:ext cx="7173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37E12CBD-9D71-4F1F-B3CD-D07D7D053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5380" y="4005580"/>
                <a:ext cx="294679" cy="294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5EC1CBF-871A-4610-B2DD-9159CAE51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45380" y="4300260"/>
                <a:ext cx="294678" cy="2946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BBBB7D-81B5-4610-9328-1CEDAED8C444}"/>
                </a:ext>
              </a:extLst>
            </p:cNvPr>
            <p:cNvSpPr/>
            <p:nvPr/>
          </p:nvSpPr>
          <p:spPr>
            <a:xfrm>
              <a:off x="7316147" y="1358804"/>
              <a:ext cx="2681056" cy="16842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INGREDIENTS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I_no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Order_date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I_amount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8877AAA-7C31-4183-B2A5-E1931D975A3F}"/>
                </a:ext>
              </a:extLst>
            </p:cNvPr>
            <p:cNvGrpSpPr/>
            <p:nvPr/>
          </p:nvGrpSpPr>
          <p:grpSpPr>
            <a:xfrm rot="5400000">
              <a:off x="8298007" y="3112377"/>
              <a:ext cx="717335" cy="589359"/>
              <a:chOff x="4535564" y="4005580"/>
              <a:chExt cx="717335" cy="589359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2CEFA63A-EEAC-485F-AC72-968423E27224}"/>
                  </a:ext>
                </a:extLst>
              </p:cNvPr>
              <p:cNvCxnSpPr/>
              <p:nvPr/>
            </p:nvCxnSpPr>
            <p:spPr>
              <a:xfrm>
                <a:off x="4535564" y="4300259"/>
                <a:ext cx="7173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6E51538-1C5B-44D2-ADF3-8FC9C3367F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5380" y="4005580"/>
                <a:ext cx="294679" cy="294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D47545C-37A7-49AA-B3D8-1B5D2DDAF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45380" y="4300260"/>
                <a:ext cx="294678" cy="2946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C310BDA-4F07-4646-892F-0F0968F9DE42}"/>
                </a:ext>
              </a:extLst>
            </p:cNvPr>
            <p:cNvGrpSpPr/>
            <p:nvPr/>
          </p:nvGrpSpPr>
          <p:grpSpPr>
            <a:xfrm rot="5400000">
              <a:off x="2219425" y="3096196"/>
              <a:ext cx="717335" cy="589359"/>
              <a:chOff x="4535564" y="4005580"/>
              <a:chExt cx="717335" cy="589359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390BC2B-3ED6-41A9-A53A-E27C19856356}"/>
                  </a:ext>
                </a:extLst>
              </p:cNvPr>
              <p:cNvCxnSpPr/>
              <p:nvPr/>
            </p:nvCxnSpPr>
            <p:spPr>
              <a:xfrm>
                <a:off x="4535564" y="4300259"/>
                <a:ext cx="7173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1F495EA1-0513-4941-8423-DD413ABA4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5380" y="4005580"/>
                <a:ext cx="294679" cy="294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5039652-0D96-4957-9637-EE0057226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45380" y="4300260"/>
                <a:ext cx="294678" cy="2946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A1B139B-0D38-459D-A195-6C73B153F088}"/>
                </a:ext>
              </a:extLst>
            </p:cNvPr>
            <p:cNvGrpSpPr/>
            <p:nvPr/>
          </p:nvGrpSpPr>
          <p:grpSpPr>
            <a:xfrm>
              <a:off x="6598811" y="4216274"/>
              <a:ext cx="717335" cy="589359"/>
              <a:chOff x="4535564" y="4005580"/>
              <a:chExt cx="717335" cy="589359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1C26F3D9-9871-4657-A45C-A6B8F67B4A87}"/>
                  </a:ext>
                </a:extLst>
              </p:cNvPr>
              <p:cNvCxnSpPr/>
              <p:nvPr/>
            </p:nvCxnSpPr>
            <p:spPr>
              <a:xfrm>
                <a:off x="4535564" y="4300259"/>
                <a:ext cx="7173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781049C-12C1-4846-AF54-44270F818A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5380" y="4005580"/>
                <a:ext cx="294679" cy="294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F807B2A6-DD7D-4C6E-83FC-952CCD9C6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45380" y="4300260"/>
                <a:ext cx="294678" cy="2946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152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1805651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메뉴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54865-C8FA-4A30-B098-D863E24576B6}"/>
              </a:ext>
            </a:extLst>
          </p:cNvPr>
          <p:cNvSpPr txBox="1"/>
          <p:nvPr/>
        </p:nvSpPr>
        <p:spPr>
          <a:xfrm>
            <a:off x="208344" y="6280324"/>
            <a:ext cx="1177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매상 데이터 수정 및 삭제 입력 시 조회 </a:t>
            </a:r>
            <a:r>
              <a:rPr lang="en-US" altLang="ko-KR" dirty="0"/>
              <a:t>UI</a:t>
            </a:r>
            <a:r>
              <a:rPr lang="ko-KR" altLang="en-US" dirty="0"/>
              <a:t>로 넘어간 다음 해당 데이터 </a:t>
            </a:r>
            <a:r>
              <a:rPr lang="en-US" altLang="ko-KR" dirty="0"/>
              <a:t>row</a:t>
            </a:r>
            <a:r>
              <a:rPr lang="ko-KR" altLang="en-US" dirty="0"/>
              <a:t>를 클릭하여 수정하는 형태로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D41C54-F6B6-4AE6-8607-DE87CBC1360C}"/>
              </a:ext>
            </a:extLst>
          </p:cNvPr>
          <p:cNvGrpSpPr/>
          <p:nvPr/>
        </p:nvGrpSpPr>
        <p:grpSpPr>
          <a:xfrm>
            <a:off x="2713300" y="1247173"/>
            <a:ext cx="6765401" cy="4363654"/>
            <a:chOff x="2713300" y="1717756"/>
            <a:chExt cx="6765401" cy="436365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A1C65E3-75B6-4442-A421-2BF6DF77D7CC}"/>
                </a:ext>
              </a:extLst>
            </p:cNvPr>
            <p:cNvGrpSpPr/>
            <p:nvPr/>
          </p:nvGrpSpPr>
          <p:grpSpPr>
            <a:xfrm>
              <a:off x="2713300" y="1717756"/>
              <a:ext cx="6765401" cy="3422488"/>
              <a:chOff x="625033" y="1805650"/>
              <a:chExt cx="6765401" cy="3422488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E01D97D-FA6F-455D-B0BA-836A8DC44381}"/>
                  </a:ext>
                </a:extLst>
              </p:cNvPr>
              <p:cNvSpPr/>
              <p:nvPr/>
            </p:nvSpPr>
            <p:spPr>
              <a:xfrm>
                <a:off x="625033" y="1805650"/>
                <a:ext cx="3275636" cy="5989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매상 데이터 입력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1F905A0-B65C-425B-BF78-D7FF83B16BAC}"/>
                  </a:ext>
                </a:extLst>
              </p:cNvPr>
              <p:cNvSpPr/>
              <p:nvPr/>
            </p:nvSpPr>
            <p:spPr>
              <a:xfrm>
                <a:off x="625033" y="3687982"/>
                <a:ext cx="3275636" cy="5989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매상 데이터 삭제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1C02C84-900A-498D-B357-14CAF2CA5468}"/>
                  </a:ext>
                </a:extLst>
              </p:cNvPr>
              <p:cNvSpPr/>
              <p:nvPr/>
            </p:nvSpPr>
            <p:spPr>
              <a:xfrm>
                <a:off x="4114798" y="4629148"/>
                <a:ext cx="3275636" cy="5989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최적 </a:t>
                </a:r>
                <a:r>
                  <a:rPr lang="ko-KR" altLang="en-US" sz="2000" dirty="0" err="1">
                    <a:solidFill>
                      <a:schemeClr val="tx1"/>
                    </a:solidFill>
                  </a:rPr>
                  <a:t>발주량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발주시점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EB11C44-EAA2-4AE3-8FE5-B937B220295E}"/>
                  </a:ext>
                </a:extLst>
              </p:cNvPr>
              <p:cNvSpPr/>
              <p:nvPr/>
            </p:nvSpPr>
            <p:spPr>
              <a:xfrm>
                <a:off x="4114798" y="3687982"/>
                <a:ext cx="3275636" cy="5989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 재고 상황 조회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3AB2470-CC4F-4C61-B704-C1ABF2DEB51E}"/>
                  </a:ext>
                </a:extLst>
              </p:cNvPr>
              <p:cNvSpPr/>
              <p:nvPr/>
            </p:nvSpPr>
            <p:spPr>
              <a:xfrm>
                <a:off x="625033" y="2746816"/>
                <a:ext cx="3275636" cy="5989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매상 데이터 수정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5DC80C0-BE85-4C69-9783-41F2D4DE7AD4}"/>
                  </a:ext>
                </a:extLst>
              </p:cNvPr>
              <p:cNvSpPr/>
              <p:nvPr/>
            </p:nvSpPr>
            <p:spPr>
              <a:xfrm>
                <a:off x="625033" y="4629148"/>
                <a:ext cx="3275636" cy="5989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매상 데이터 조회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6026FDC-02D2-4603-A75E-A92F407D877E}"/>
                  </a:ext>
                </a:extLst>
              </p:cNvPr>
              <p:cNvSpPr/>
              <p:nvPr/>
            </p:nvSpPr>
            <p:spPr>
              <a:xfrm>
                <a:off x="4114798" y="2746816"/>
                <a:ext cx="3275636" cy="5989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rgbClr val="FF0000"/>
                    </a:solidFill>
                  </a:rPr>
                  <a:t>재고 데이터 수정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A3E74FA-4866-4E9C-A81D-E9C0A3444A3C}"/>
                  </a:ext>
                </a:extLst>
              </p:cNvPr>
              <p:cNvSpPr/>
              <p:nvPr/>
            </p:nvSpPr>
            <p:spPr>
              <a:xfrm>
                <a:off x="4114798" y="1805650"/>
                <a:ext cx="3275636" cy="5989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발주 입력</a:t>
                </a: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62DB36A-DAF5-4272-A0F9-EFEAAF7CE0F4}"/>
                </a:ext>
              </a:extLst>
            </p:cNvPr>
            <p:cNvSpPr/>
            <p:nvPr/>
          </p:nvSpPr>
          <p:spPr>
            <a:xfrm>
              <a:off x="6203065" y="5482420"/>
              <a:ext cx="3275636" cy="5989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FF0000"/>
                  </a:solidFill>
                </a:rPr>
                <a:t>상세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50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01D97D-FA6F-455D-B0BA-836A8DC44381}"/>
              </a:ext>
            </a:extLst>
          </p:cNvPr>
          <p:cNvSpPr/>
          <p:nvPr/>
        </p:nvSpPr>
        <p:spPr>
          <a:xfrm>
            <a:off x="1834588" y="1354239"/>
            <a:ext cx="201978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F905A0-B65C-425B-BF78-D7FF83B16BAC}"/>
              </a:ext>
            </a:extLst>
          </p:cNvPr>
          <p:cNvSpPr/>
          <p:nvPr/>
        </p:nvSpPr>
        <p:spPr>
          <a:xfrm>
            <a:off x="1834585" y="200641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불고기 버거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설정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322622-3DDB-4A8F-8405-66DD472D70BE}"/>
              </a:ext>
            </a:extLst>
          </p:cNvPr>
          <p:cNvSpPr/>
          <p:nvPr/>
        </p:nvSpPr>
        <p:spPr>
          <a:xfrm>
            <a:off x="1834585" y="265859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치즈 버거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DA1F95-FDAE-4D64-8049-2352C3155D52}"/>
              </a:ext>
            </a:extLst>
          </p:cNvPr>
          <p:cNvSpPr/>
          <p:nvPr/>
        </p:nvSpPr>
        <p:spPr>
          <a:xfrm>
            <a:off x="1834585" y="331077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버섯 버거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10217-AD4F-47CA-85F6-C1F11A8E8FA6}"/>
              </a:ext>
            </a:extLst>
          </p:cNvPr>
          <p:cNvSpPr/>
          <p:nvPr/>
        </p:nvSpPr>
        <p:spPr>
          <a:xfrm>
            <a:off x="1834585" y="396295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치킨 버거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31D382-653F-479C-B4E0-30171AD33C1B}"/>
              </a:ext>
            </a:extLst>
          </p:cNvPr>
          <p:cNvSpPr/>
          <p:nvPr/>
        </p:nvSpPr>
        <p:spPr>
          <a:xfrm>
            <a:off x="1834584" y="461513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포크 버거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CD0D85-F083-4F18-B1FC-A62AEA4FC609}"/>
              </a:ext>
            </a:extLst>
          </p:cNvPr>
          <p:cNvSpPr/>
          <p:nvPr/>
        </p:nvSpPr>
        <p:spPr>
          <a:xfrm>
            <a:off x="4122516" y="1354238"/>
            <a:ext cx="475526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03D430-42F9-47D2-B9A6-16517CCD9FEA}"/>
              </a:ext>
            </a:extLst>
          </p:cNvPr>
          <p:cNvSpPr/>
          <p:nvPr/>
        </p:nvSpPr>
        <p:spPr>
          <a:xfrm>
            <a:off x="4122512" y="200641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96CA0-BB48-46F0-9E6E-E75F3FDB9929}"/>
              </a:ext>
            </a:extLst>
          </p:cNvPr>
          <p:cNvSpPr/>
          <p:nvPr/>
        </p:nvSpPr>
        <p:spPr>
          <a:xfrm>
            <a:off x="4122512" y="265859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DDB406-9018-423E-8E3C-492E83D45DEA}"/>
              </a:ext>
            </a:extLst>
          </p:cNvPr>
          <p:cNvSpPr/>
          <p:nvPr/>
        </p:nvSpPr>
        <p:spPr>
          <a:xfrm>
            <a:off x="4122512" y="331077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E9E759-B472-4CB4-8A5E-D710C16560FF}"/>
              </a:ext>
            </a:extLst>
          </p:cNvPr>
          <p:cNvSpPr/>
          <p:nvPr/>
        </p:nvSpPr>
        <p:spPr>
          <a:xfrm>
            <a:off x="4122512" y="396295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21CEC5-F098-4015-BF16-FA567321105C}"/>
              </a:ext>
            </a:extLst>
          </p:cNvPr>
          <p:cNvSpPr/>
          <p:nvPr/>
        </p:nvSpPr>
        <p:spPr>
          <a:xfrm>
            <a:off x="4122511" y="4615139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374F13-1C0B-430F-A941-BCEC361F5083}"/>
              </a:ext>
            </a:extLst>
          </p:cNvPr>
          <p:cNvSpPr/>
          <p:nvPr/>
        </p:nvSpPr>
        <p:spPr>
          <a:xfrm>
            <a:off x="7046083" y="5685111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663772-1149-4F00-ADD1-4E9BB5D7E529}"/>
              </a:ext>
            </a:extLst>
          </p:cNvPr>
          <p:cNvSpPr/>
          <p:nvPr/>
        </p:nvSpPr>
        <p:spPr>
          <a:xfrm>
            <a:off x="9432397" y="5685111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95677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매상 데이터 조회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0BABD-BE0E-43BB-9C22-162436E33618}"/>
              </a:ext>
            </a:extLst>
          </p:cNvPr>
          <p:cNvSpPr/>
          <p:nvPr/>
        </p:nvSpPr>
        <p:spPr>
          <a:xfrm>
            <a:off x="5086109" y="2700275"/>
            <a:ext cx="201978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일일 </a:t>
            </a:r>
            <a:r>
              <a:rPr lang="ko-KR" altLang="en-US" dirty="0" err="1">
                <a:solidFill>
                  <a:schemeClr val="tx1"/>
                </a:solidFill>
              </a:rPr>
              <a:t>총매상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1843E4-17F3-4BE4-92F7-588A8A3BDD98}"/>
              </a:ext>
            </a:extLst>
          </p:cNvPr>
          <p:cNvSpPr/>
          <p:nvPr/>
        </p:nvSpPr>
        <p:spPr>
          <a:xfrm>
            <a:off x="5086109" y="3688949"/>
            <a:ext cx="201978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상품별 매상</a:t>
            </a:r>
          </a:p>
        </p:txBody>
      </p:sp>
    </p:spTree>
    <p:extLst>
      <p:ext uri="{BB962C8B-B14F-4D97-AF65-F5344CB8AC3E}">
        <p14:creationId xmlns:p14="http://schemas.microsoft.com/office/powerpoint/2010/main" val="78102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매상 데이터 조회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일일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CECAB6-C10D-40BD-B9B5-DD41F3C85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49280"/>
              </p:ext>
            </p:extLst>
          </p:nvPr>
        </p:nvGraphicFramePr>
        <p:xfrm>
          <a:off x="208343" y="1027720"/>
          <a:ext cx="11696616" cy="5535128"/>
        </p:xfrm>
        <a:graphic>
          <a:graphicData uri="http://schemas.openxmlformats.org/drawingml/2006/table">
            <a:tbl>
              <a:tblPr/>
              <a:tblGrid>
                <a:gridCol w="2924154">
                  <a:extLst>
                    <a:ext uri="{9D8B030D-6E8A-4147-A177-3AD203B41FA5}">
                      <a16:colId xmlns:a16="http://schemas.microsoft.com/office/drawing/2014/main" val="148759062"/>
                    </a:ext>
                  </a:extLst>
                </a:gridCol>
                <a:gridCol w="2924154">
                  <a:extLst>
                    <a:ext uri="{9D8B030D-6E8A-4147-A177-3AD203B41FA5}">
                      <a16:colId xmlns:a16="http://schemas.microsoft.com/office/drawing/2014/main" val="2520318230"/>
                    </a:ext>
                  </a:extLst>
                </a:gridCol>
                <a:gridCol w="2924154">
                  <a:extLst>
                    <a:ext uri="{9D8B030D-6E8A-4147-A177-3AD203B41FA5}">
                      <a16:colId xmlns:a16="http://schemas.microsoft.com/office/drawing/2014/main" val="1312787903"/>
                    </a:ext>
                  </a:extLst>
                </a:gridCol>
                <a:gridCol w="2924154">
                  <a:extLst>
                    <a:ext uri="{9D8B030D-6E8A-4147-A177-3AD203B41FA5}">
                      <a16:colId xmlns:a16="http://schemas.microsoft.com/office/drawing/2014/main" val="3273159049"/>
                    </a:ext>
                  </a:extLst>
                </a:gridCol>
              </a:tblGrid>
              <a:tr h="691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판매액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재료비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순이익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7987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91031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00350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91339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2918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87798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51966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4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매상 데이터 조회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상품별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CECAB6-C10D-40BD-B9B5-DD41F3C85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28298"/>
              </p:ext>
            </p:extLst>
          </p:nvPr>
        </p:nvGraphicFramePr>
        <p:xfrm>
          <a:off x="208343" y="1027720"/>
          <a:ext cx="11725158" cy="5535128"/>
        </p:xfrm>
        <a:graphic>
          <a:graphicData uri="http://schemas.openxmlformats.org/drawingml/2006/table">
            <a:tbl>
              <a:tblPr/>
              <a:tblGrid>
                <a:gridCol w="1954193">
                  <a:extLst>
                    <a:ext uri="{9D8B030D-6E8A-4147-A177-3AD203B41FA5}">
                      <a16:colId xmlns:a16="http://schemas.microsoft.com/office/drawing/2014/main" val="148759062"/>
                    </a:ext>
                  </a:extLst>
                </a:gridCol>
                <a:gridCol w="1954193">
                  <a:extLst>
                    <a:ext uri="{9D8B030D-6E8A-4147-A177-3AD203B41FA5}">
                      <a16:colId xmlns:a16="http://schemas.microsoft.com/office/drawing/2014/main" val="3324971485"/>
                    </a:ext>
                  </a:extLst>
                </a:gridCol>
                <a:gridCol w="1954193">
                  <a:extLst>
                    <a:ext uri="{9D8B030D-6E8A-4147-A177-3AD203B41FA5}">
                      <a16:colId xmlns:a16="http://schemas.microsoft.com/office/drawing/2014/main" val="3078521501"/>
                    </a:ext>
                  </a:extLst>
                </a:gridCol>
                <a:gridCol w="1954193">
                  <a:extLst>
                    <a:ext uri="{9D8B030D-6E8A-4147-A177-3AD203B41FA5}">
                      <a16:colId xmlns:a16="http://schemas.microsoft.com/office/drawing/2014/main" val="2520318230"/>
                    </a:ext>
                  </a:extLst>
                </a:gridCol>
                <a:gridCol w="1954193">
                  <a:extLst>
                    <a:ext uri="{9D8B030D-6E8A-4147-A177-3AD203B41FA5}">
                      <a16:colId xmlns:a16="http://schemas.microsoft.com/office/drawing/2014/main" val="4090176830"/>
                    </a:ext>
                  </a:extLst>
                </a:gridCol>
                <a:gridCol w="1954193">
                  <a:extLst>
                    <a:ext uri="{9D8B030D-6E8A-4147-A177-3AD203B41FA5}">
                      <a16:colId xmlns:a16="http://schemas.microsoft.com/office/drawing/2014/main" val="3037459017"/>
                    </a:ext>
                  </a:extLst>
                </a:gridCol>
              </a:tblGrid>
              <a:tr h="691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상품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수량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판매액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순이익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7987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91031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003500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91339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29181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87798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51966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1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01D97D-FA6F-455D-B0BA-836A8DC44381}"/>
              </a:ext>
            </a:extLst>
          </p:cNvPr>
          <p:cNvSpPr/>
          <p:nvPr/>
        </p:nvSpPr>
        <p:spPr>
          <a:xfrm>
            <a:off x="1834588" y="1354239"/>
            <a:ext cx="201978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F905A0-B65C-425B-BF78-D7FF83B16BAC}"/>
              </a:ext>
            </a:extLst>
          </p:cNvPr>
          <p:cNvSpPr/>
          <p:nvPr/>
        </p:nvSpPr>
        <p:spPr>
          <a:xfrm>
            <a:off x="1834585" y="200641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불고기 버거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매상 데이터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322622-3DDB-4A8F-8405-66DD472D70BE}"/>
              </a:ext>
            </a:extLst>
          </p:cNvPr>
          <p:cNvSpPr/>
          <p:nvPr/>
        </p:nvSpPr>
        <p:spPr>
          <a:xfrm>
            <a:off x="1834585" y="265859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치즈 버거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DA1F95-FDAE-4D64-8049-2352C3155D52}"/>
              </a:ext>
            </a:extLst>
          </p:cNvPr>
          <p:cNvSpPr/>
          <p:nvPr/>
        </p:nvSpPr>
        <p:spPr>
          <a:xfrm>
            <a:off x="1834585" y="331077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버섯 버거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10217-AD4F-47CA-85F6-C1F11A8E8FA6}"/>
              </a:ext>
            </a:extLst>
          </p:cNvPr>
          <p:cNvSpPr/>
          <p:nvPr/>
        </p:nvSpPr>
        <p:spPr>
          <a:xfrm>
            <a:off x="1834585" y="396295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치킨 버거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31D382-653F-479C-B4E0-30171AD33C1B}"/>
              </a:ext>
            </a:extLst>
          </p:cNvPr>
          <p:cNvSpPr/>
          <p:nvPr/>
        </p:nvSpPr>
        <p:spPr>
          <a:xfrm>
            <a:off x="1834584" y="461513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포크 버거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CD0D85-F083-4F18-B1FC-A62AEA4FC609}"/>
              </a:ext>
            </a:extLst>
          </p:cNvPr>
          <p:cNvSpPr/>
          <p:nvPr/>
        </p:nvSpPr>
        <p:spPr>
          <a:xfrm>
            <a:off x="4122516" y="1354238"/>
            <a:ext cx="475526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03D430-42F9-47D2-B9A6-16517CCD9FEA}"/>
              </a:ext>
            </a:extLst>
          </p:cNvPr>
          <p:cNvSpPr/>
          <p:nvPr/>
        </p:nvSpPr>
        <p:spPr>
          <a:xfrm>
            <a:off x="4122512" y="200641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96CA0-BB48-46F0-9E6E-E75F3FDB9929}"/>
              </a:ext>
            </a:extLst>
          </p:cNvPr>
          <p:cNvSpPr/>
          <p:nvPr/>
        </p:nvSpPr>
        <p:spPr>
          <a:xfrm>
            <a:off x="4122512" y="265859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DDB406-9018-423E-8E3C-492E83D45DEA}"/>
              </a:ext>
            </a:extLst>
          </p:cNvPr>
          <p:cNvSpPr/>
          <p:nvPr/>
        </p:nvSpPr>
        <p:spPr>
          <a:xfrm>
            <a:off x="4122512" y="331077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E9E759-B472-4CB4-8A5E-D710C16560FF}"/>
              </a:ext>
            </a:extLst>
          </p:cNvPr>
          <p:cNvSpPr/>
          <p:nvPr/>
        </p:nvSpPr>
        <p:spPr>
          <a:xfrm>
            <a:off x="4122512" y="396295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21CEC5-F098-4015-BF16-FA567321105C}"/>
              </a:ext>
            </a:extLst>
          </p:cNvPr>
          <p:cNvSpPr/>
          <p:nvPr/>
        </p:nvSpPr>
        <p:spPr>
          <a:xfrm>
            <a:off x="4122511" y="4615139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374F13-1C0B-430F-A941-BCEC361F5083}"/>
              </a:ext>
            </a:extLst>
          </p:cNvPr>
          <p:cNvSpPr/>
          <p:nvPr/>
        </p:nvSpPr>
        <p:spPr>
          <a:xfrm>
            <a:off x="7046083" y="5685111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663772-1149-4F00-ADD1-4E9BB5D7E529}"/>
              </a:ext>
            </a:extLst>
          </p:cNvPr>
          <p:cNvSpPr/>
          <p:nvPr/>
        </p:nvSpPr>
        <p:spPr>
          <a:xfrm>
            <a:off x="9432397" y="5685111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29608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01D97D-FA6F-455D-B0BA-836A8DC44381}"/>
              </a:ext>
            </a:extLst>
          </p:cNvPr>
          <p:cNvSpPr/>
          <p:nvPr/>
        </p:nvSpPr>
        <p:spPr>
          <a:xfrm>
            <a:off x="1834588" y="1354239"/>
            <a:ext cx="201978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소고기 패티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F905A0-B65C-425B-BF78-D7FF83B16BAC}"/>
              </a:ext>
            </a:extLst>
          </p:cNvPr>
          <p:cNvSpPr/>
          <p:nvPr/>
        </p:nvSpPr>
        <p:spPr>
          <a:xfrm>
            <a:off x="1834585" y="200641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돼지고기 패티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283E54-98D2-4633-8EDD-8C7B8DADBEDD}"/>
              </a:ext>
            </a:extLst>
          </p:cNvPr>
          <p:cNvSpPr/>
          <p:nvPr/>
        </p:nvSpPr>
        <p:spPr>
          <a:xfrm>
            <a:off x="208344" y="208344"/>
            <a:ext cx="2754775" cy="598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322622-3DDB-4A8F-8405-66DD472D70BE}"/>
              </a:ext>
            </a:extLst>
          </p:cNvPr>
          <p:cNvSpPr/>
          <p:nvPr/>
        </p:nvSpPr>
        <p:spPr>
          <a:xfrm>
            <a:off x="1834585" y="265859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닭고기 패티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DA1F95-FDAE-4D64-8049-2352C3155D52}"/>
              </a:ext>
            </a:extLst>
          </p:cNvPr>
          <p:cNvSpPr/>
          <p:nvPr/>
        </p:nvSpPr>
        <p:spPr>
          <a:xfrm>
            <a:off x="1834585" y="331077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토마토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10217-AD4F-47CA-85F6-C1F11A8E8FA6}"/>
              </a:ext>
            </a:extLst>
          </p:cNvPr>
          <p:cNvSpPr/>
          <p:nvPr/>
        </p:nvSpPr>
        <p:spPr>
          <a:xfrm>
            <a:off x="1834585" y="396295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양상추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31D382-653F-479C-B4E0-30171AD33C1B}"/>
              </a:ext>
            </a:extLst>
          </p:cNvPr>
          <p:cNvSpPr/>
          <p:nvPr/>
        </p:nvSpPr>
        <p:spPr>
          <a:xfrm>
            <a:off x="1834584" y="4615139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CD0D85-F083-4F18-B1FC-A62AEA4FC609}"/>
              </a:ext>
            </a:extLst>
          </p:cNvPr>
          <p:cNvSpPr/>
          <p:nvPr/>
        </p:nvSpPr>
        <p:spPr>
          <a:xfrm>
            <a:off x="4122516" y="1354238"/>
            <a:ext cx="4755262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03D430-42F9-47D2-B9A6-16517CCD9FEA}"/>
              </a:ext>
            </a:extLst>
          </p:cNvPr>
          <p:cNvSpPr/>
          <p:nvPr/>
        </p:nvSpPr>
        <p:spPr>
          <a:xfrm>
            <a:off x="4122512" y="200641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96CA0-BB48-46F0-9E6E-E75F3FDB9929}"/>
              </a:ext>
            </a:extLst>
          </p:cNvPr>
          <p:cNvSpPr/>
          <p:nvPr/>
        </p:nvSpPr>
        <p:spPr>
          <a:xfrm>
            <a:off x="4122512" y="265859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DDB406-9018-423E-8E3C-492E83D45DEA}"/>
              </a:ext>
            </a:extLst>
          </p:cNvPr>
          <p:cNvSpPr/>
          <p:nvPr/>
        </p:nvSpPr>
        <p:spPr>
          <a:xfrm>
            <a:off x="4122512" y="331077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E9E759-B472-4CB4-8A5E-D710C16560FF}"/>
              </a:ext>
            </a:extLst>
          </p:cNvPr>
          <p:cNvSpPr/>
          <p:nvPr/>
        </p:nvSpPr>
        <p:spPr>
          <a:xfrm>
            <a:off x="4122512" y="3962958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21CEC5-F098-4015-BF16-FA567321105C}"/>
              </a:ext>
            </a:extLst>
          </p:cNvPr>
          <p:cNvSpPr/>
          <p:nvPr/>
        </p:nvSpPr>
        <p:spPr>
          <a:xfrm>
            <a:off x="4122511" y="4615139"/>
            <a:ext cx="4755267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374F13-1C0B-430F-A941-BCEC361F5083}"/>
              </a:ext>
            </a:extLst>
          </p:cNvPr>
          <p:cNvSpPr/>
          <p:nvPr/>
        </p:nvSpPr>
        <p:spPr>
          <a:xfrm>
            <a:off x="7046083" y="5685111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663772-1149-4F00-ADD1-4E9BB5D7E529}"/>
              </a:ext>
            </a:extLst>
          </p:cNvPr>
          <p:cNvSpPr/>
          <p:nvPr/>
        </p:nvSpPr>
        <p:spPr>
          <a:xfrm>
            <a:off x="9432397" y="5685111"/>
            <a:ext cx="2019784" cy="468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발주</a:t>
            </a:r>
          </a:p>
        </p:txBody>
      </p:sp>
    </p:spTree>
    <p:extLst>
      <p:ext uri="{BB962C8B-B14F-4D97-AF65-F5344CB8AC3E}">
        <p14:creationId xmlns:p14="http://schemas.microsoft.com/office/powerpoint/2010/main" val="163730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379</Words>
  <Application>Microsoft Office PowerPoint</Application>
  <PresentationFormat>와이드스크린</PresentationFormat>
  <Paragraphs>138</Paragraphs>
  <Slides>15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</dc:creator>
  <cp:lastModifiedBy>user</cp:lastModifiedBy>
  <cp:revision>33</cp:revision>
  <dcterms:created xsi:type="dcterms:W3CDTF">2018-05-10T23:29:03Z</dcterms:created>
  <dcterms:modified xsi:type="dcterms:W3CDTF">2018-05-12T08:18:04Z</dcterms:modified>
</cp:coreProperties>
</file>