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8" r:id="rId15"/>
    <p:sldId id="270" r:id="rId16"/>
    <p:sldId id="271" r:id="rId17"/>
    <p:sldId id="272" r:id="rId18"/>
    <p:sldId id="274" r:id="rId19"/>
    <p:sldId id="273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7" autoAdjust="0"/>
  </p:normalViewPr>
  <p:slideViewPr>
    <p:cSldViewPr>
      <p:cViewPr varScale="1">
        <p:scale>
          <a:sx n="106" d="100"/>
          <a:sy n="106" d="100"/>
        </p:scale>
        <p:origin x="176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94A-5BAA-4D23-9949-160E924BED06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6D84-649A-4726-A914-7053BAB9A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94A-5BAA-4D23-9949-160E924BED06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6D84-649A-4726-A914-7053BAB9A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94A-5BAA-4D23-9949-160E924BED06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6D84-649A-4726-A914-7053BAB9A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94A-5BAA-4D23-9949-160E924BED06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6D84-649A-4726-A914-7053BAB9A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94A-5BAA-4D23-9949-160E924BED06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6D84-649A-4726-A914-7053BAB9A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94A-5BAA-4D23-9949-160E924BED06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6D84-649A-4726-A914-7053BAB9A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94A-5BAA-4D23-9949-160E924BED06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6D84-649A-4726-A914-7053BAB9A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94A-5BAA-4D23-9949-160E924BED06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6D84-649A-4726-A914-7053BAB9A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94A-5BAA-4D23-9949-160E924BED06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6D84-649A-4726-A914-7053BAB9A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94A-5BAA-4D23-9949-160E924BED06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6D84-649A-4726-A914-7053BAB9A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94A-5BAA-4D23-9949-160E924BED06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6D84-649A-4726-A914-7053BAB9A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E894A-5BAA-4D23-9949-160E924BED06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6D84-649A-4726-A914-7053BAB9A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2"/>
            <a:ext cx="2428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0" y="500042"/>
          <a:ext cx="9144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04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98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75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프로세서 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2023.08.30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요구사항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E-M1-001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윤강혁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김예린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980728"/>
          <a:ext cx="9144000" cy="5877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Actor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Activity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8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직원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8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인사</a:t>
                      </a:r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총무과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육각형 7"/>
          <p:cNvSpPr/>
          <p:nvPr/>
        </p:nvSpPr>
        <p:spPr>
          <a:xfrm>
            <a:off x="1857356" y="2386458"/>
            <a:ext cx="994417" cy="85725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시작</a:t>
            </a:r>
          </a:p>
        </p:txBody>
      </p:sp>
      <p:cxnSp>
        <p:nvCxnSpPr>
          <p:cNvPr id="10" name="직선 화살표 연결선 9"/>
          <p:cNvCxnSpPr>
            <a:stCxn id="8" idx="0"/>
            <a:endCxn id="11" idx="1"/>
          </p:cNvCxnSpPr>
          <p:nvPr/>
        </p:nvCxnSpPr>
        <p:spPr>
          <a:xfrm>
            <a:off x="2851773" y="2815086"/>
            <a:ext cx="505781" cy="6691"/>
          </a:xfrm>
          <a:prstGeom prst="straightConnector1">
            <a:avLst/>
          </a:prstGeom>
          <a:ln w="28575">
            <a:solidFill>
              <a:srgbClr val="63252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357554" y="2428868"/>
            <a:ext cx="164307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 신청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355976" y="4662826"/>
            <a:ext cx="178595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 승인</a:t>
            </a:r>
          </a:p>
        </p:txBody>
      </p:sp>
      <p:sp>
        <p:nvSpPr>
          <p:cNvPr id="25" name="육각형 24"/>
          <p:cNvSpPr/>
          <p:nvPr/>
        </p:nvSpPr>
        <p:spPr>
          <a:xfrm>
            <a:off x="7236296" y="5204394"/>
            <a:ext cx="994417" cy="85725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1AA473-5EB4-8F57-44DD-A3228CEC7BDF}"/>
              </a:ext>
            </a:extLst>
          </p:cNvPr>
          <p:cNvSpPr/>
          <p:nvPr/>
        </p:nvSpPr>
        <p:spPr>
          <a:xfrm>
            <a:off x="4355976" y="5712435"/>
            <a:ext cx="178595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 반려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F241AD2-0530-AC38-ABFD-51B0DA3A3EA3}"/>
              </a:ext>
            </a:extLst>
          </p:cNvPr>
          <p:cNvCxnSpPr/>
          <p:nvPr/>
        </p:nvCxnSpPr>
        <p:spPr>
          <a:xfrm>
            <a:off x="3563888" y="3214686"/>
            <a:ext cx="0" cy="2878610"/>
          </a:xfrm>
          <a:prstGeom prst="line">
            <a:avLst/>
          </a:prstGeom>
          <a:ln w="28575">
            <a:solidFill>
              <a:srgbClr val="632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BD732DE-A2BF-2CDF-FD68-FED015A57E3E}"/>
              </a:ext>
            </a:extLst>
          </p:cNvPr>
          <p:cNvCxnSpPr>
            <a:endCxn id="18" idx="1"/>
          </p:cNvCxnSpPr>
          <p:nvPr/>
        </p:nvCxnSpPr>
        <p:spPr>
          <a:xfrm>
            <a:off x="3563888" y="5055735"/>
            <a:ext cx="792088" cy="0"/>
          </a:xfrm>
          <a:prstGeom prst="straightConnector1">
            <a:avLst/>
          </a:prstGeom>
          <a:ln w="28575">
            <a:solidFill>
              <a:srgbClr val="6325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148C8A7-7674-7267-8A3E-CB5A6396A42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563888" y="6093296"/>
            <a:ext cx="792088" cy="12048"/>
          </a:xfrm>
          <a:prstGeom prst="straightConnector1">
            <a:avLst/>
          </a:prstGeom>
          <a:ln w="28575">
            <a:solidFill>
              <a:srgbClr val="6325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58F4F4D-F342-9413-ABF2-57B4A0437A4D}"/>
              </a:ext>
            </a:extLst>
          </p:cNvPr>
          <p:cNvCxnSpPr>
            <a:cxnSpLocks/>
            <a:endCxn id="25" idx="3"/>
          </p:cNvCxnSpPr>
          <p:nvPr/>
        </p:nvCxnSpPr>
        <p:spPr>
          <a:xfrm>
            <a:off x="6141926" y="5058127"/>
            <a:ext cx="1094370" cy="574895"/>
          </a:xfrm>
          <a:prstGeom prst="straightConnector1">
            <a:avLst/>
          </a:prstGeom>
          <a:ln w="28575">
            <a:solidFill>
              <a:srgbClr val="6325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528D267-D159-37E9-20E9-DA351CF5758F}"/>
              </a:ext>
            </a:extLst>
          </p:cNvPr>
          <p:cNvCxnSpPr>
            <a:cxnSpLocks/>
            <a:stCxn id="13" idx="3"/>
            <a:endCxn id="25" idx="3"/>
          </p:cNvCxnSpPr>
          <p:nvPr/>
        </p:nvCxnSpPr>
        <p:spPr>
          <a:xfrm flipV="1">
            <a:off x="6141926" y="5633022"/>
            <a:ext cx="1094370" cy="472322"/>
          </a:xfrm>
          <a:prstGeom prst="straightConnector1">
            <a:avLst/>
          </a:prstGeom>
          <a:ln w="28575">
            <a:solidFill>
              <a:srgbClr val="6325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2"/>
            <a:ext cx="2428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928670"/>
          <a:ext cx="9144000" cy="592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Actor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Activity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0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의사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육각형 21"/>
          <p:cNvSpPr/>
          <p:nvPr/>
        </p:nvSpPr>
        <p:spPr>
          <a:xfrm>
            <a:off x="1785918" y="3681414"/>
            <a:ext cx="857255" cy="73901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시작</a:t>
            </a: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2643174" y="4038604"/>
            <a:ext cx="357191" cy="3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000364" y="3571876"/>
            <a:ext cx="1546236" cy="94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내 진료실</a:t>
            </a:r>
            <a:endParaRPr lang="en-US" altLang="ko-KR" sz="1600" dirty="0"/>
          </a:p>
          <a:p>
            <a:pPr algn="ctr"/>
            <a:r>
              <a:rPr lang="ko-KR" altLang="en-US" sz="1600" dirty="0"/>
              <a:t>대기환자 조회</a:t>
            </a:r>
          </a:p>
        </p:txBody>
      </p:sp>
      <p:cxnSp>
        <p:nvCxnSpPr>
          <p:cNvPr id="31" name="직선 화살표 연결선 30"/>
          <p:cNvCxnSpPr>
            <a:stCxn id="23" idx="3"/>
            <a:endCxn id="37" idx="1"/>
          </p:cNvCxnSpPr>
          <p:nvPr/>
        </p:nvCxnSpPr>
        <p:spPr>
          <a:xfrm flipV="1">
            <a:off x="4546600" y="4036223"/>
            <a:ext cx="382590" cy="635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929190" y="3714752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환자 호출</a:t>
            </a:r>
          </a:p>
        </p:txBody>
      </p:sp>
      <p:sp>
        <p:nvSpPr>
          <p:cNvPr id="65" name="육각형 64"/>
          <p:cNvSpPr/>
          <p:nvPr/>
        </p:nvSpPr>
        <p:spPr>
          <a:xfrm>
            <a:off x="7143768" y="3609976"/>
            <a:ext cx="994417" cy="85725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68" name="직선 화살표 연결선 67"/>
          <p:cNvCxnSpPr>
            <a:endCxn id="65" idx="3"/>
          </p:cNvCxnSpPr>
          <p:nvPr/>
        </p:nvCxnSpPr>
        <p:spPr>
          <a:xfrm flipV="1">
            <a:off x="6572264" y="4038604"/>
            <a:ext cx="571504" cy="238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0" y="451520"/>
          <a:ext cx="9144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75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프로세서 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대기실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관리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2023.08.30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요구사항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E-M3-001</a:t>
                      </a:r>
                    </a:p>
                    <a:p>
                      <a:pPr algn="ctr" latinLnBrk="1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~E-M3-002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정은비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2"/>
            <a:ext cx="2428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928670"/>
          <a:ext cx="9144000" cy="592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Actor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Activity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0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의사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육각형 21"/>
          <p:cNvSpPr/>
          <p:nvPr/>
        </p:nvSpPr>
        <p:spPr>
          <a:xfrm>
            <a:off x="1687120" y="1500174"/>
            <a:ext cx="857255" cy="73901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시작</a:t>
            </a: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2544376" y="1857364"/>
            <a:ext cx="357191" cy="3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901566" y="1571612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환자선택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330326" y="1857364"/>
            <a:ext cx="357191" cy="3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87516" y="1571612"/>
            <a:ext cx="178595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진료차트 조회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635896" y="3573016"/>
            <a:ext cx="5130" cy="38621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2"/>
          </p:cNvCxnSpPr>
          <p:nvPr/>
        </p:nvCxnSpPr>
        <p:spPr>
          <a:xfrm rot="16200000" flipH="1">
            <a:off x="3376232" y="2382830"/>
            <a:ext cx="487366" cy="793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355330" y="3959228"/>
            <a:ext cx="128588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검사 조회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843808" y="3959228"/>
            <a:ext cx="128588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질병 조회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427984" y="3933056"/>
            <a:ext cx="15462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처치 조회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342470" y="5072074"/>
            <a:ext cx="1285314" cy="59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검사 신청</a:t>
            </a:r>
            <a:endParaRPr lang="en-US" altLang="ko-KR" sz="1600" dirty="0"/>
          </a:p>
          <a:p>
            <a:pPr algn="ctr"/>
            <a:r>
              <a:rPr lang="ko-KR" altLang="en-US" sz="1600" dirty="0"/>
              <a:t>작성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 rot="16200000" flipH="1">
            <a:off x="1733158" y="4811722"/>
            <a:ext cx="487366" cy="793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843808" y="5072074"/>
            <a:ext cx="1296144" cy="59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질병 작성</a:t>
            </a:r>
          </a:p>
        </p:txBody>
      </p:sp>
      <p:cxnSp>
        <p:nvCxnSpPr>
          <p:cNvPr id="36" name="직선 화살표 연결선 35"/>
          <p:cNvCxnSpPr>
            <a:endCxn id="35" idx="0"/>
          </p:cNvCxnSpPr>
          <p:nvPr/>
        </p:nvCxnSpPr>
        <p:spPr>
          <a:xfrm>
            <a:off x="3491880" y="4653136"/>
            <a:ext cx="0" cy="41893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427984" y="5090314"/>
            <a:ext cx="1546236" cy="57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처치 신청</a:t>
            </a:r>
            <a:endParaRPr lang="en-US" altLang="ko-KR" sz="1600" dirty="0"/>
          </a:p>
          <a:p>
            <a:pPr algn="ctr"/>
            <a:r>
              <a:rPr lang="ko-KR" altLang="en-US" sz="1600" dirty="0"/>
              <a:t>작성</a:t>
            </a:r>
          </a:p>
        </p:txBody>
      </p:sp>
      <p:cxnSp>
        <p:nvCxnSpPr>
          <p:cNvPr id="43" name="직선 화살표 연결선 42"/>
          <p:cNvCxnSpPr>
            <a:stCxn id="21" idx="2"/>
            <a:endCxn id="42" idx="0"/>
          </p:cNvCxnSpPr>
          <p:nvPr/>
        </p:nvCxnSpPr>
        <p:spPr>
          <a:xfrm>
            <a:off x="5201102" y="4575998"/>
            <a:ext cx="0" cy="51431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8591748" y="3573016"/>
            <a:ext cx="10640" cy="37186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6300192" y="3933056"/>
            <a:ext cx="126688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물리치료 조회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329930" y="6143644"/>
            <a:ext cx="1357322" cy="59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결과조회</a:t>
            </a:r>
          </a:p>
        </p:txBody>
      </p:sp>
      <p:cxnSp>
        <p:nvCxnSpPr>
          <p:cNvPr id="58" name="직선 화살표 연결선 57"/>
          <p:cNvCxnSpPr/>
          <p:nvPr/>
        </p:nvCxnSpPr>
        <p:spPr>
          <a:xfrm rot="16200000" flipH="1">
            <a:off x="1766496" y="5883292"/>
            <a:ext cx="487366" cy="793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7" idx="1"/>
            <a:endCxn id="15" idx="1"/>
          </p:cNvCxnSpPr>
          <p:nvPr/>
        </p:nvCxnSpPr>
        <p:spPr>
          <a:xfrm rot="10800000" flipH="1">
            <a:off x="1329930" y="2941634"/>
            <a:ext cx="1643074" cy="3500462"/>
          </a:xfrm>
          <a:prstGeom prst="bentConnector3">
            <a:avLst>
              <a:gd name="adj1" fmla="val -13913"/>
            </a:avLst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115616" y="25003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재진료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300192" y="5085184"/>
            <a:ext cx="1266886" cy="57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물리치료 신청작성</a:t>
            </a:r>
          </a:p>
        </p:txBody>
      </p:sp>
      <p:cxnSp>
        <p:nvCxnSpPr>
          <p:cNvPr id="63" name="직선 화살표 연결선 62"/>
          <p:cNvCxnSpPr>
            <a:stCxn id="48" idx="2"/>
            <a:endCxn id="62" idx="0"/>
          </p:cNvCxnSpPr>
          <p:nvPr/>
        </p:nvCxnSpPr>
        <p:spPr>
          <a:xfrm>
            <a:off x="6933635" y="4581128"/>
            <a:ext cx="0" cy="50405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육각형 63"/>
          <p:cNvSpPr/>
          <p:nvPr/>
        </p:nvSpPr>
        <p:spPr>
          <a:xfrm>
            <a:off x="7830788" y="6072206"/>
            <a:ext cx="857255" cy="64291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종료</a:t>
            </a:r>
          </a:p>
        </p:txBody>
      </p:sp>
      <p:cxnSp>
        <p:nvCxnSpPr>
          <p:cNvPr id="69" name="Shape 68"/>
          <p:cNvCxnSpPr>
            <a:stCxn id="35" idx="2"/>
            <a:endCxn id="64" idx="3"/>
          </p:cNvCxnSpPr>
          <p:nvPr/>
        </p:nvCxnSpPr>
        <p:spPr>
          <a:xfrm rot="16200000" flipH="1">
            <a:off x="5298991" y="3861867"/>
            <a:ext cx="724687" cy="4338908"/>
          </a:xfrm>
          <a:prstGeom prst="bentConnector2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42" idx="2"/>
          </p:cNvCxnSpPr>
          <p:nvPr/>
        </p:nvCxnSpPr>
        <p:spPr>
          <a:xfrm>
            <a:off x="5201102" y="5661248"/>
            <a:ext cx="18970" cy="72008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62" idx="2"/>
          </p:cNvCxnSpPr>
          <p:nvPr/>
        </p:nvCxnSpPr>
        <p:spPr>
          <a:xfrm>
            <a:off x="6933635" y="5656118"/>
            <a:ext cx="14629" cy="72521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0" y="451520"/>
          <a:ext cx="9144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75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프로세서 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진료차트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및 오더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2023.08.30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요구사항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E-M3-003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~E-M3-005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정은비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1979712" y="3573016"/>
            <a:ext cx="6624736" cy="0"/>
          </a:xfrm>
          <a:prstGeom prst="line">
            <a:avLst/>
          </a:prstGeom>
          <a:ln w="28575">
            <a:solidFill>
              <a:srgbClr val="632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40352" y="3933056"/>
            <a:ext cx="1266886" cy="662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약품 조회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7740352" y="5085184"/>
            <a:ext cx="126688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약품 처방</a:t>
            </a:r>
          </a:p>
        </p:txBody>
      </p:sp>
      <p:cxnSp>
        <p:nvCxnSpPr>
          <p:cNvPr id="75" name="직선 화살표 연결선 74"/>
          <p:cNvCxnSpPr>
            <a:endCxn id="48" idx="0"/>
          </p:cNvCxnSpPr>
          <p:nvPr/>
        </p:nvCxnSpPr>
        <p:spPr>
          <a:xfrm flipH="1">
            <a:off x="6933635" y="3573016"/>
            <a:ext cx="14629" cy="36004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H="1">
            <a:off x="5220072" y="3573016"/>
            <a:ext cx="10640" cy="37186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H="1">
            <a:off x="1979712" y="3573016"/>
            <a:ext cx="10640" cy="37186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973004" y="2643182"/>
            <a:ext cx="1357322" cy="59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진료차트</a:t>
            </a:r>
            <a:endParaRPr lang="en-US" altLang="ko-KR" sz="1600" dirty="0"/>
          </a:p>
          <a:p>
            <a:pPr algn="ctr"/>
            <a:r>
              <a:rPr lang="ko-KR" altLang="en-US" sz="1600" dirty="0"/>
              <a:t>작성</a:t>
            </a:r>
          </a:p>
        </p:txBody>
      </p:sp>
      <p:cxnSp>
        <p:nvCxnSpPr>
          <p:cNvPr id="104" name="직선 연결선 103"/>
          <p:cNvCxnSpPr>
            <a:stCxn id="15" idx="2"/>
          </p:cNvCxnSpPr>
          <p:nvPr/>
        </p:nvCxnSpPr>
        <p:spPr>
          <a:xfrm flipH="1">
            <a:off x="3635896" y="3240086"/>
            <a:ext cx="15769" cy="332930"/>
          </a:xfrm>
          <a:prstGeom prst="line">
            <a:avLst/>
          </a:prstGeom>
          <a:ln w="28575">
            <a:solidFill>
              <a:srgbClr val="632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2"/>
            <a:ext cx="2428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655436"/>
              </p:ext>
            </p:extLst>
          </p:nvPr>
        </p:nvGraphicFramePr>
        <p:xfrm>
          <a:off x="0" y="451520"/>
          <a:ext cx="9144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75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프로세서 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처방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처치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오더 수행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2023.08.30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요구사항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E-M4-001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정수지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0" y="928670"/>
          <a:ext cx="9144000" cy="592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Actor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Activity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0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간호사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육각형 1">
            <a:extLst>
              <a:ext uri="{FF2B5EF4-FFF2-40B4-BE49-F238E27FC236}">
                <a16:creationId xmlns:a16="http://schemas.microsoft.com/office/drawing/2014/main" id="{88D4A7F6-5431-C70B-B81B-E71E1E758FE4}"/>
              </a:ext>
            </a:extLst>
          </p:cNvPr>
          <p:cNvSpPr/>
          <p:nvPr/>
        </p:nvSpPr>
        <p:spPr>
          <a:xfrm>
            <a:off x="1125306" y="1621181"/>
            <a:ext cx="857255" cy="73901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시작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91D9BE9-8C35-813E-C577-6043E8BBF30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82562" y="1978371"/>
            <a:ext cx="2054001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7CE027-9075-789B-71E4-7FF9E3C399D2}"/>
              </a:ext>
            </a:extLst>
          </p:cNvPr>
          <p:cNvSpPr/>
          <p:nvPr/>
        </p:nvSpPr>
        <p:spPr>
          <a:xfrm>
            <a:off x="4036563" y="1692619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환자선택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4E41D7E-DC05-CF9A-384C-AA7451D1AF2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465323" y="1978371"/>
            <a:ext cx="1544331" cy="1231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B37CCC-6371-5D66-3A42-40D377D8AF4B}"/>
              </a:ext>
            </a:extLst>
          </p:cNvPr>
          <p:cNvSpPr/>
          <p:nvPr/>
        </p:nvSpPr>
        <p:spPr>
          <a:xfrm>
            <a:off x="7009654" y="1704935"/>
            <a:ext cx="178595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진료차트 조회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C0C29B2-E885-4837-3874-726B4414BBA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4490" y="2882896"/>
            <a:ext cx="487366" cy="793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육각형 8">
            <a:extLst>
              <a:ext uri="{FF2B5EF4-FFF2-40B4-BE49-F238E27FC236}">
                <a16:creationId xmlns:a16="http://schemas.microsoft.com/office/drawing/2014/main" id="{9B090073-A72A-61A4-28EB-51442A75D90C}"/>
              </a:ext>
            </a:extLst>
          </p:cNvPr>
          <p:cNvSpPr/>
          <p:nvPr/>
        </p:nvSpPr>
        <p:spPr>
          <a:xfrm>
            <a:off x="4322315" y="5916903"/>
            <a:ext cx="857255" cy="64291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종료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75A43C-E2B3-4DEF-419F-B3722AF224A3}"/>
              </a:ext>
            </a:extLst>
          </p:cNvPr>
          <p:cNvSpPr/>
          <p:nvPr/>
        </p:nvSpPr>
        <p:spPr>
          <a:xfrm>
            <a:off x="3009562" y="3130548"/>
            <a:ext cx="1357322" cy="59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처치 오더</a:t>
            </a:r>
            <a:endParaRPr lang="en-US" altLang="ko-KR" sz="1600" dirty="0"/>
          </a:p>
          <a:p>
            <a:pPr algn="ctr"/>
            <a:r>
              <a:rPr lang="ko-KR" altLang="en-US" sz="1600" dirty="0"/>
              <a:t>수행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7E589D-2157-E503-F953-D5C425AC7B57}"/>
              </a:ext>
            </a:extLst>
          </p:cNvPr>
          <p:cNvSpPr/>
          <p:nvPr/>
        </p:nvSpPr>
        <p:spPr>
          <a:xfrm>
            <a:off x="5220072" y="3130548"/>
            <a:ext cx="1357322" cy="59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처방 오더</a:t>
            </a:r>
            <a:endParaRPr lang="en-US" altLang="ko-KR" sz="1600" dirty="0"/>
          </a:p>
          <a:p>
            <a:pPr algn="ctr"/>
            <a:r>
              <a:rPr lang="ko-KR" altLang="en-US" sz="1600" dirty="0"/>
              <a:t>수행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DEC1677-18FD-B2BA-1F0B-2C5DE6F37F6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00438" y="2886766"/>
            <a:ext cx="487366" cy="793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6387228-A27B-7051-1DFD-752C59973980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688223" y="3727452"/>
            <a:ext cx="23919" cy="86642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ECCBB3-DE99-F09F-49C0-6B0FC8C19F7B}"/>
              </a:ext>
            </a:extLst>
          </p:cNvPr>
          <p:cNvSpPr/>
          <p:nvPr/>
        </p:nvSpPr>
        <p:spPr>
          <a:xfrm>
            <a:off x="3009562" y="4593877"/>
            <a:ext cx="1357322" cy="59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처치 오더</a:t>
            </a:r>
            <a:endParaRPr lang="en-US" altLang="ko-KR" sz="1600" dirty="0"/>
          </a:p>
          <a:p>
            <a:pPr algn="ctr"/>
            <a:r>
              <a:rPr lang="ko-KR" altLang="en-US" sz="1600" dirty="0"/>
              <a:t>수행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574A7E-9ED4-770B-ADD5-276DD10A6991}"/>
              </a:ext>
            </a:extLst>
          </p:cNvPr>
          <p:cNvSpPr/>
          <p:nvPr/>
        </p:nvSpPr>
        <p:spPr>
          <a:xfrm>
            <a:off x="5220072" y="4593877"/>
            <a:ext cx="1357322" cy="59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처방 오더</a:t>
            </a:r>
            <a:endParaRPr lang="en-US" altLang="ko-KR" sz="1600" dirty="0"/>
          </a:p>
          <a:p>
            <a:pPr algn="ctr"/>
            <a:r>
              <a:rPr lang="ko-KR" altLang="en-US" sz="1600" dirty="0"/>
              <a:t>수행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1A0B82F-0668-F7AD-D47C-A244F32D63E9}"/>
              </a:ext>
            </a:extLst>
          </p:cNvPr>
          <p:cNvCxnSpPr>
            <a:cxnSpLocks/>
          </p:cNvCxnSpPr>
          <p:nvPr/>
        </p:nvCxnSpPr>
        <p:spPr>
          <a:xfrm>
            <a:off x="5948090" y="3790782"/>
            <a:ext cx="0" cy="80696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91D605B-ED3A-54B8-A1CE-39F384562A08}"/>
              </a:ext>
            </a:extLst>
          </p:cNvPr>
          <p:cNvCxnSpPr>
            <a:cxnSpLocks/>
          </p:cNvCxnSpPr>
          <p:nvPr/>
        </p:nvCxnSpPr>
        <p:spPr>
          <a:xfrm>
            <a:off x="3707904" y="2643181"/>
            <a:ext cx="2232248" cy="0"/>
          </a:xfrm>
          <a:prstGeom prst="line">
            <a:avLst/>
          </a:prstGeom>
          <a:ln w="28575">
            <a:solidFill>
              <a:srgbClr val="632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097EFE-D22B-74BC-777D-4A7639572707}"/>
              </a:ext>
            </a:extLst>
          </p:cNvPr>
          <p:cNvCxnSpPr>
            <a:cxnSpLocks/>
          </p:cNvCxnSpPr>
          <p:nvPr/>
        </p:nvCxnSpPr>
        <p:spPr>
          <a:xfrm>
            <a:off x="4788024" y="2276439"/>
            <a:ext cx="0" cy="366742"/>
          </a:xfrm>
          <a:prstGeom prst="line">
            <a:avLst/>
          </a:prstGeom>
          <a:ln w="28575">
            <a:solidFill>
              <a:srgbClr val="632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EE6C38E-8924-730A-E749-DAE2CC1CD4C4}"/>
              </a:ext>
            </a:extLst>
          </p:cNvPr>
          <p:cNvCxnSpPr>
            <a:cxnSpLocks/>
            <a:endCxn id="9" idx="4"/>
          </p:cNvCxnSpPr>
          <p:nvPr/>
        </p:nvCxnSpPr>
        <p:spPr>
          <a:xfrm>
            <a:off x="3712101" y="5190781"/>
            <a:ext cx="770944" cy="72612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362409F-30C0-12E1-82C5-5630BB06F67D}"/>
              </a:ext>
            </a:extLst>
          </p:cNvPr>
          <p:cNvCxnSpPr>
            <a:cxnSpLocks/>
            <a:endCxn id="9" idx="5"/>
          </p:cNvCxnSpPr>
          <p:nvPr/>
        </p:nvCxnSpPr>
        <p:spPr>
          <a:xfrm flipH="1">
            <a:off x="5018841" y="5210731"/>
            <a:ext cx="879892" cy="70617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2"/>
            <a:ext cx="2428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928670"/>
          <a:ext cx="9144000" cy="592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Actor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Activity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0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간호사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육각형 21"/>
          <p:cNvSpPr/>
          <p:nvPr/>
        </p:nvSpPr>
        <p:spPr>
          <a:xfrm>
            <a:off x="1028675" y="3162298"/>
            <a:ext cx="857255" cy="73901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시작</a:t>
            </a: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1885931" y="3519488"/>
            <a:ext cx="357191" cy="3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243121" y="3233736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약품 조회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671881" y="3519488"/>
            <a:ext cx="357191" cy="3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029071" y="3233736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약품 신청 작성</a:t>
            </a:r>
          </a:p>
        </p:txBody>
      </p:sp>
      <p:cxnSp>
        <p:nvCxnSpPr>
          <p:cNvPr id="38" name="직선 화살표 연결선 37"/>
          <p:cNvCxnSpPr>
            <a:stCxn id="22" idx="0"/>
            <a:endCxn id="39" idx="1"/>
          </p:cNvCxnSpPr>
          <p:nvPr/>
        </p:nvCxnSpPr>
        <p:spPr>
          <a:xfrm>
            <a:off x="1885930" y="3531805"/>
            <a:ext cx="357191" cy="916377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243121" y="4162430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비품 조회</a:t>
            </a:r>
          </a:p>
        </p:txBody>
      </p:sp>
      <p:cxnSp>
        <p:nvCxnSpPr>
          <p:cNvPr id="46" name="직선 화살표 연결선 45"/>
          <p:cNvCxnSpPr>
            <a:stCxn id="39" idx="3"/>
          </p:cNvCxnSpPr>
          <p:nvPr/>
        </p:nvCxnSpPr>
        <p:spPr>
          <a:xfrm>
            <a:off x="3671881" y="4448182"/>
            <a:ext cx="357190" cy="158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029071" y="4162430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비품 신청 작성</a:t>
            </a:r>
          </a:p>
        </p:txBody>
      </p:sp>
      <p:cxnSp>
        <p:nvCxnSpPr>
          <p:cNvPr id="23" name="직선 화살표 연결선 22"/>
          <p:cNvCxnSpPr>
            <a:stCxn id="14" idx="3"/>
            <a:endCxn id="26" idx="1"/>
          </p:cNvCxnSpPr>
          <p:nvPr/>
        </p:nvCxnSpPr>
        <p:spPr>
          <a:xfrm>
            <a:off x="5457831" y="3519488"/>
            <a:ext cx="571504" cy="50006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0" idx="3"/>
            <a:endCxn id="26" idx="1"/>
          </p:cNvCxnSpPr>
          <p:nvPr/>
        </p:nvCxnSpPr>
        <p:spPr>
          <a:xfrm flipV="1">
            <a:off x="5457831" y="4019554"/>
            <a:ext cx="571504" cy="42862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29335" y="3733802"/>
            <a:ext cx="157163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소모품 발주 신청</a:t>
            </a:r>
            <a:endParaRPr lang="ko-KR" altLang="en-US" sz="1400" dirty="0"/>
          </a:p>
        </p:txBody>
      </p:sp>
      <p:sp>
        <p:nvSpPr>
          <p:cNvPr id="29" name="육각형 28"/>
          <p:cNvSpPr/>
          <p:nvPr/>
        </p:nvSpPr>
        <p:spPr>
          <a:xfrm>
            <a:off x="8172475" y="3656916"/>
            <a:ext cx="851573" cy="73411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종료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3"/>
          </p:cNvCxnSpPr>
          <p:nvPr/>
        </p:nvCxnSpPr>
        <p:spPr>
          <a:xfrm>
            <a:off x="7600971" y="4019554"/>
            <a:ext cx="571504" cy="442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0" y="451520"/>
          <a:ext cx="9144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75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프로세서 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소모품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관리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2023.08.30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요구사항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E-M4-002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정수지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2"/>
            <a:ext cx="2428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928670"/>
          <a:ext cx="9144000" cy="592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Actor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Activity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0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간호사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육각형 21"/>
          <p:cNvSpPr/>
          <p:nvPr/>
        </p:nvSpPr>
        <p:spPr>
          <a:xfrm>
            <a:off x="1571604" y="2643182"/>
            <a:ext cx="857255" cy="73901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시작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438385" y="3019422"/>
            <a:ext cx="357191" cy="3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795575" y="2733670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입원 내역 조회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224335" y="3019422"/>
            <a:ext cx="357191" cy="3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581525" y="2733670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병실 조회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010285" y="2995610"/>
            <a:ext cx="357191" cy="3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367475" y="2709858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침상 조회</a:t>
            </a:r>
          </a:p>
        </p:txBody>
      </p:sp>
      <p:cxnSp>
        <p:nvCxnSpPr>
          <p:cNvPr id="33" name="직선 화살표 연결선 32"/>
          <p:cNvCxnSpPr>
            <a:stCxn id="31" idx="2"/>
            <a:endCxn id="34" idx="0"/>
          </p:cNvCxnSpPr>
          <p:nvPr/>
        </p:nvCxnSpPr>
        <p:spPr>
          <a:xfrm rot="16200000" flipH="1">
            <a:off x="6872304" y="3490913"/>
            <a:ext cx="433390" cy="1428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381763" y="3714752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입원 내역</a:t>
            </a:r>
            <a:endParaRPr lang="en-US" altLang="ko-KR" sz="1600" dirty="0"/>
          </a:p>
          <a:p>
            <a:pPr algn="ctr"/>
            <a:r>
              <a:rPr lang="ko-KR" altLang="en-US" sz="1600" dirty="0"/>
              <a:t>등록</a:t>
            </a:r>
          </a:p>
        </p:txBody>
      </p:sp>
      <p:cxnSp>
        <p:nvCxnSpPr>
          <p:cNvPr id="40" name="직선 화살표 연결선 39"/>
          <p:cNvCxnSpPr>
            <a:stCxn id="34" idx="1"/>
          </p:cNvCxnSpPr>
          <p:nvPr/>
        </p:nvCxnSpPr>
        <p:spPr>
          <a:xfrm rot="10800000">
            <a:off x="5857885" y="4000504"/>
            <a:ext cx="523879" cy="158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429124" y="3714752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입원 내역</a:t>
            </a:r>
            <a:endParaRPr lang="en-US" altLang="ko-KR" sz="1600" dirty="0"/>
          </a:p>
          <a:p>
            <a:pPr algn="ctr"/>
            <a:r>
              <a:rPr lang="ko-KR" altLang="en-US" sz="1600" dirty="0"/>
              <a:t>조회</a:t>
            </a:r>
          </a:p>
        </p:txBody>
      </p:sp>
      <p:cxnSp>
        <p:nvCxnSpPr>
          <p:cNvPr id="43" name="직선 화살표 연결선 42"/>
          <p:cNvCxnSpPr>
            <a:stCxn id="41" idx="1"/>
          </p:cNvCxnSpPr>
          <p:nvPr/>
        </p:nvCxnSpPr>
        <p:spPr>
          <a:xfrm rot="10800000">
            <a:off x="3929058" y="4000504"/>
            <a:ext cx="500066" cy="158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1" idx="2"/>
          </p:cNvCxnSpPr>
          <p:nvPr/>
        </p:nvCxnSpPr>
        <p:spPr>
          <a:xfrm rot="5400000">
            <a:off x="4893471" y="4536289"/>
            <a:ext cx="500066" cy="158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500298" y="3714752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입원 내역</a:t>
            </a:r>
            <a:endParaRPr lang="en-US" altLang="ko-KR" sz="1600" dirty="0"/>
          </a:p>
          <a:p>
            <a:pPr algn="ctr"/>
            <a:r>
              <a:rPr lang="ko-KR" altLang="en-US" sz="1600" dirty="0"/>
              <a:t>수정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429124" y="4786322"/>
            <a:ext cx="1428760" cy="581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입원 내역</a:t>
            </a:r>
            <a:endParaRPr lang="en-US" altLang="ko-KR" sz="1600" dirty="0"/>
          </a:p>
          <a:p>
            <a:pPr algn="ctr"/>
            <a:r>
              <a:rPr lang="ko-KR" altLang="en-US" sz="1600" dirty="0"/>
              <a:t>삭제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0" y="451520"/>
          <a:ext cx="9144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75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프로세서 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입원 관리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2023.08.30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요구사항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E-M4-003</a:t>
                      </a:r>
                    </a:p>
                    <a:p>
                      <a:pPr algn="ctr" latinLnBrk="1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~E-M4-008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정수지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2"/>
            <a:ext cx="2428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928670"/>
          <a:ext cx="9144000" cy="592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Actor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Activity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0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영상</a:t>
                      </a:r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의학과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육각형 21"/>
          <p:cNvSpPr/>
          <p:nvPr/>
        </p:nvSpPr>
        <p:spPr>
          <a:xfrm>
            <a:off x="1214414" y="3786190"/>
            <a:ext cx="857255" cy="73901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시작</a:t>
            </a: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2071670" y="4143380"/>
            <a:ext cx="357191" cy="3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428860" y="3857628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 검사 신청조회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857620" y="4143380"/>
            <a:ext cx="357191" cy="3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214810" y="3857628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환자 검사 </a:t>
            </a:r>
            <a:endParaRPr lang="en-US" altLang="ko-KR" sz="1400" dirty="0"/>
          </a:p>
          <a:p>
            <a:pPr algn="ctr"/>
            <a:r>
              <a:rPr lang="ko-KR" altLang="en-US" sz="1400" dirty="0"/>
              <a:t>파일 첨부</a:t>
            </a:r>
          </a:p>
        </p:txBody>
      </p:sp>
      <p:sp>
        <p:nvSpPr>
          <p:cNvPr id="29" name="육각형 28"/>
          <p:cNvSpPr/>
          <p:nvPr/>
        </p:nvSpPr>
        <p:spPr>
          <a:xfrm>
            <a:off x="8043887" y="3767140"/>
            <a:ext cx="851573" cy="73411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종료</a:t>
            </a:r>
          </a:p>
        </p:txBody>
      </p:sp>
      <p:cxnSp>
        <p:nvCxnSpPr>
          <p:cNvPr id="30" name="직선 화살표 연결선 29"/>
          <p:cNvCxnSpPr>
            <a:stCxn id="28" idx="3"/>
          </p:cNvCxnSpPr>
          <p:nvPr/>
        </p:nvCxnSpPr>
        <p:spPr>
          <a:xfrm>
            <a:off x="7400945" y="4152905"/>
            <a:ext cx="642942" cy="158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4" idx="3"/>
            <a:endCxn id="28" idx="1"/>
          </p:cNvCxnSpPr>
          <p:nvPr/>
        </p:nvCxnSpPr>
        <p:spPr>
          <a:xfrm>
            <a:off x="5643570" y="4143380"/>
            <a:ext cx="328615" cy="952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972185" y="3867153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검사 완료 처리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0" y="451520"/>
          <a:ext cx="9144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75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프로세서 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검사 업무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2023.08.30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요구사항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E-M6-001</a:t>
                      </a:r>
                    </a:p>
                    <a:p>
                      <a:pPr algn="ctr" latinLnBrk="1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~E-M6-002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정수지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2"/>
            <a:ext cx="2428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928670"/>
          <a:ext cx="9144000" cy="592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Actor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Activity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0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인사</a:t>
                      </a:r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총무과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육각형 21"/>
          <p:cNvSpPr/>
          <p:nvPr/>
        </p:nvSpPr>
        <p:spPr>
          <a:xfrm>
            <a:off x="2428860" y="3786190"/>
            <a:ext cx="857255" cy="73901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시작</a:t>
            </a: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3286116" y="4143380"/>
            <a:ext cx="357191" cy="3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643306" y="3857628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직원 계정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072066" y="4143380"/>
            <a:ext cx="357191" cy="3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429256" y="3857628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직원 계정 조회</a:t>
            </a:r>
          </a:p>
        </p:txBody>
      </p:sp>
      <p:cxnSp>
        <p:nvCxnSpPr>
          <p:cNvPr id="15" name="직선 화살표 연결선 14"/>
          <p:cNvCxnSpPr>
            <a:stCxn id="12" idx="3"/>
          </p:cNvCxnSpPr>
          <p:nvPr/>
        </p:nvCxnSpPr>
        <p:spPr>
          <a:xfrm flipV="1">
            <a:off x="5072066" y="3286507"/>
            <a:ext cx="357191" cy="85687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429256" y="3000372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직원 계정 수정</a:t>
            </a:r>
          </a:p>
        </p:txBody>
      </p:sp>
      <p:cxnSp>
        <p:nvCxnSpPr>
          <p:cNvPr id="17" name="직선 화살표 연결선 16"/>
          <p:cNvCxnSpPr>
            <a:stCxn id="12" idx="3"/>
          </p:cNvCxnSpPr>
          <p:nvPr/>
        </p:nvCxnSpPr>
        <p:spPr>
          <a:xfrm>
            <a:off x="5072066" y="4143380"/>
            <a:ext cx="357191" cy="857639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429256" y="4714884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직원 계정 삭제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0" y="451520"/>
          <a:ext cx="9144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75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프로세서 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직원 계정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관리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2023.08.30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요구사항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E-M7-002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김예린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2"/>
            <a:ext cx="2428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928670"/>
          <a:ext cx="9144000" cy="592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Actor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Activity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0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인사</a:t>
                      </a:r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총무과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육각형 21"/>
          <p:cNvSpPr/>
          <p:nvPr/>
        </p:nvSpPr>
        <p:spPr>
          <a:xfrm>
            <a:off x="2000232" y="3786190"/>
            <a:ext cx="857255" cy="73901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시작</a:t>
            </a: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2857488" y="4143380"/>
            <a:ext cx="357191" cy="3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214678" y="3857628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 신청</a:t>
            </a:r>
            <a:endParaRPr lang="en-US" altLang="ko-KR" sz="1400" dirty="0"/>
          </a:p>
          <a:p>
            <a:pPr algn="ctr"/>
            <a:r>
              <a:rPr lang="ko-KR" altLang="en-US" sz="1400" dirty="0"/>
              <a:t>내역 조회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643438" y="4143380"/>
            <a:ext cx="357191" cy="3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00628" y="3857628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 신청</a:t>
            </a:r>
            <a:endParaRPr lang="en-US" altLang="ko-KR" sz="1400" dirty="0"/>
          </a:p>
          <a:p>
            <a:pPr algn="ctr"/>
            <a:r>
              <a:rPr lang="ko-KR" altLang="en-US" sz="1400" dirty="0"/>
              <a:t>승인</a:t>
            </a:r>
            <a:r>
              <a:rPr lang="en-US" altLang="ko-KR" sz="1400" dirty="0"/>
              <a:t>/</a:t>
            </a:r>
            <a:r>
              <a:rPr lang="ko-KR" altLang="en-US" sz="1400" dirty="0"/>
              <a:t>반려</a:t>
            </a:r>
          </a:p>
        </p:txBody>
      </p:sp>
      <p:sp>
        <p:nvSpPr>
          <p:cNvPr id="19" name="육각형 18"/>
          <p:cNvSpPr/>
          <p:nvPr/>
        </p:nvSpPr>
        <p:spPr>
          <a:xfrm>
            <a:off x="7072330" y="3752852"/>
            <a:ext cx="851573" cy="73411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종료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429388" y="4138617"/>
            <a:ext cx="642942" cy="158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0" y="451520"/>
          <a:ext cx="9144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75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프로세서 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관리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2023.08.30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요구사항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E-M7-003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김예린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2"/>
            <a:ext cx="2428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908720"/>
          <a:ext cx="9144000" cy="594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Actor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Activity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인사</a:t>
                      </a:r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총무과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육각형 14"/>
          <p:cNvSpPr/>
          <p:nvPr/>
        </p:nvSpPr>
        <p:spPr>
          <a:xfrm>
            <a:off x="2071670" y="3500438"/>
            <a:ext cx="857255" cy="73901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시작</a:t>
            </a:r>
          </a:p>
        </p:txBody>
      </p:sp>
      <p:cxnSp>
        <p:nvCxnSpPr>
          <p:cNvPr id="16" name="직선 화살표 연결선 15"/>
          <p:cNvCxnSpPr>
            <a:stCxn id="15" idx="0"/>
          </p:cNvCxnSpPr>
          <p:nvPr/>
        </p:nvCxnSpPr>
        <p:spPr>
          <a:xfrm flipV="1">
            <a:off x="2928925" y="3429383"/>
            <a:ext cx="428630" cy="44056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357554" y="3214686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약품 신청 조회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786314" y="3500438"/>
            <a:ext cx="357191" cy="3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143504" y="3214686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약품 발주</a:t>
            </a:r>
            <a:r>
              <a:rPr lang="en-US" altLang="ko-KR" sz="1400" dirty="0"/>
              <a:t>/</a:t>
            </a:r>
            <a:r>
              <a:rPr lang="ko-KR" altLang="en-US" sz="1400" dirty="0"/>
              <a:t>반려</a:t>
            </a:r>
          </a:p>
        </p:txBody>
      </p:sp>
      <p:cxnSp>
        <p:nvCxnSpPr>
          <p:cNvPr id="23" name="직선 화살표 연결선 22"/>
          <p:cNvCxnSpPr>
            <a:stCxn id="15" idx="0"/>
            <a:endCxn id="24" idx="1"/>
          </p:cNvCxnSpPr>
          <p:nvPr/>
        </p:nvCxnSpPr>
        <p:spPr>
          <a:xfrm>
            <a:off x="2928925" y="3869945"/>
            <a:ext cx="428629" cy="559187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357554" y="4143380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비품 신청 조회</a:t>
            </a:r>
          </a:p>
        </p:txBody>
      </p:sp>
      <p:cxnSp>
        <p:nvCxnSpPr>
          <p:cNvPr id="25" name="직선 화살표 연결선 24"/>
          <p:cNvCxnSpPr>
            <a:stCxn id="24" idx="3"/>
          </p:cNvCxnSpPr>
          <p:nvPr/>
        </p:nvCxnSpPr>
        <p:spPr>
          <a:xfrm>
            <a:off x="4786314" y="4429132"/>
            <a:ext cx="357190" cy="158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143504" y="4143380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비품 발주</a:t>
            </a:r>
            <a:r>
              <a:rPr lang="en-US" altLang="ko-KR" sz="1400" dirty="0"/>
              <a:t>/</a:t>
            </a:r>
            <a:r>
              <a:rPr lang="ko-KR" altLang="en-US" sz="1400" dirty="0"/>
              <a:t>반려</a:t>
            </a:r>
          </a:p>
        </p:txBody>
      </p:sp>
      <p:cxnSp>
        <p:nvCxnSpPr>
          <p:cNvPr id="27" name="직선 화살표 연결선 26"/>
          <p:cNvCxnSpPr>
            <a:stCxn id="21" idx="3"/>
          </p:cNvCxnSpPr>
          <p:nvPr/>
        </p:nvCxnSpPr>
        <p:spPr>
          <a:xfrm>
            <a:off x="6572264" y="3500438"/>
            <a:ext cx="571504" cy="50006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6" idx="3"/>
          </p:cNvCxnSpPr>
          <p:nvPr/>
        </p:nvCxnSpPr>
        <p:spPr>
          <a:xfrm flipV="1">
            <a:off x="6572264" y="4000504"/>
            <a:ext cx="571504" cy="42862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육각형 29"/>
          <p:cNvSpPr/>
          <p:nvPr/>
        </p:nvSpPr>
        <p:spPr>
          <a:xfrm>
            <a:off x="7148531" y="3624264"/>
            <a:ext cx="851573" cy="73411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종료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0" y="451520"/>
          <a:ext cx="9144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75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프로세서 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소모품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발주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2023.08.30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요구사항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E-M7-004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김예린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2"/>
            <a:ext cx="2428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908720"/>
          <a:ext cx="9144000" cy="594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Actor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Activity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인사</a:t>
                      </a:r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총무과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" name="육각형 73"/>
          <p:cNvSpPr/>
          <p:nvPr/>
        </p:nvSpPr>
        <p:spPr>
          <a:xfrm>
            <a:off x="2214546" y="4000504"/>
            <a:ext cx="857255" cy="73901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시작</a:t>
            </a:r>
          </a:p>
        </p:txBody>
      </p:sp>
      <p:cxnSp>
        <p:nvCxnSpPr>
          <p:cNvPr id="75" name="직선 화살표 연결선 74"/>
          <p:cNvCxnSpPr>
            <a:stCxn id="74" idx="0"/>
            <a:endCxn id="76" idx="1"/>
          </p:cNvCxnSpPr>
          <p:nvPr/>
        </p:nvCxnSpPr>
        <p:spPr>
          <a:xfrm flipV="1">
            <a:off x="3071801" y="2274085"/>
            <a:ext cx="1138241" cy="209592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210042" y="2024052"/>
            <a:ext cx="200026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성별 통계 조회</a:t>
            </a:r>
          </a:p>
        </p:txBody>
      </p:sp>
      <p:cxnSp>
        <p:nvCxnSpPr>
          <p:cNvPr id="77" name="직선 화살표 연결선 76"/>
          <p:cNvCxnSpPr>
            <a:stCxn id="74" idx="0"/>
            <a:endCxn id="78" idx="1"/>
          </p:cNvCxnSpPr>
          <p:nvPr/>
        </p:nvCxnSpPr>
        <p:spPr>
          <a:xfrm flipV="1">
            <a:off x="3071801" y="3045615"/>
            <a:ext cx="1138241" cy="132439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210042" y="2795582"/>
            <a:ext cx="200026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연령대 별 통계</a:t>
            </a:r>
            <a:r>
              <a:rPr lang="en-US" altLang="ko-KR" sz="1400" dirty="0"/>
              <a:t> </a:t>
            </a:r>
            <a:r>
              <a:rPr lang="ko-KR" altLang="en-US" sz="1400" dirty="0"/>
              <a:t>조회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4210042" y="3567112"/>
            <a:ext cx="200026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질병 부위별 통계 조회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4210042" y="4338642"/>
            <a:ext cx="200026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누적 환자 수 조회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4210042" y="5110172"/>
            <a:ext cx="200026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진료 현황 월별 조회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4210042" y="5881704"/>
            <a:ext cx="200026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월별 매출 통계 조회</a:t>
            </a:r>
          </a:p>
        </p:txBody>
      </p:sp>
      <p:cxnSp>
        <p:nvCxnSpPr>
          <p:cNvPr id="84" name="직선 화살표 연결선 83"/>
          <p:cNvCxnSpPr>
            <a:stCxn id="74" idx="0"/>
            <a:endCxn id="79" idx="1"/>
          </p:cNvCxnSpPr>
          <p:nvPr/>
        </p:nvCxnSpPr>
        <p:spPr>
          <a:xfrm flipV="1">
            <a:off x="3071801" y="3817145"/>
            <a:ext cx="1138241" cy="55286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4" idx="0"/>
            <a:endCxn id="80" idx="1"/>
          </p:cNvCxnSpPr>
          <p:nvPr/>
        </p:nvCxnSpPr>
        <p:spPr>
          <a:xfrm>
            <a:off x="3071801" y="4370011"/>
            <a:ext cx="1138241" cy="21866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4" idx="0"/>
            <a:endCxn id="81" idx="1"/>
          </p:cNvCxnSpPr>
          <p:nvPr/>
        </p:nvCxnSpPr>
        <p:spPr>
          <a:xfrm>
            <a:off x="3071801" y="4370011"/>
            <a:ext cx="1138241" cy="99019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74" idx="0"/>
            <a:endCxn id="83" idx="1"/>
          </p:cNvCxnSpPr>
          <p:nvPr/>
        </p:nvCxnSpPr>
        <p:spPr>
          <a:xfrm>
            <a:off x="3071801" y="4370011"/>
            <a:ext cx="1138241" cy="176172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0" y="500042"/>
          <a:ext cx="9144000" cy="408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75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프로세서 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통계 조회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2023.08.30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요구사항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E-M7-005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김예린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2"/>
            <a:ext cx="2428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928670"/>
          <a:ext cx="9144000" cy="6000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Actor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Activity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직원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육각형 7"/>
          <p:cNvSpPr/>
          <p:nvPr/>
        </p:nvSpPr>
        <p:spPr>
          <a:xfrm>
            <a:off x="1071538" y="1878670"/>
            <a:ext cx="994417" cy="85725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시작</a:t>
            </a:r>
          </a:p>
        </p:txBody>
      </p:sp>
      <p:cxnSp>
        <p:nvCxnSpPr>
          <p:cNvPr id="10" name="직선 화살표 연결선 9"/>
          <p:cNvCxnSpPr>
            <a:stCxn id="8" idx="0"/>
            <a:endCxn id="11" idx="1"/>
          </p:cNvCxnSpPr>
          <p:nvPr/>
        </p:nvCxnSpPr>
        <p:spPr>
          <a:xfrm>
            <a:off x="2065955" y="2307298"/>
            <a:ext cx="505781" cy="669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571736" y="1921080"/>
            <a:ext cx="164307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cxnSp>
        <p:nvCxnSpPr>
          <p:cNvPr id="17" name="직선 화살표 연결선 16"/>
          <p:cNvCxnSpPr>
            <a:stCxn id="11" idx="2"/>
            <a:endCxn id="12" idx="0"/>
          </p:cNvCxnSpPr>
          <p:nvPr/>
        </p:nvCxnSpPr>
        <p:spPr>
          <a:xfrm rot="16200000" flipH="1">
            <a:off x="3096403" y="3003768"/>
            <a:ext cx="608254" cy="1451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육각형 24"/>
          <p:cNvSpPr/>
          <p:nvPr/>
        </p:nvSpPr>
        <p:spPr>
          <a:xfrm>
            <a:off x="7143768" y="5128998"/>
            <a:ext cx="994417" cy="85725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26" name="직선 화살표 연결선 25"/>
          <p:cNvCxnSpPr>
            <a:stCxn id="27" idx="3"/>
            <a:endCxn id="25" idx="3"/>
          </p:cNvCxnSpPr>
          <p:nvPr/>
        </p:nvCxnSpPr>
        <p:spPr>
          <a:xfrm>
            <a:off x="4357686" y="5536421"/>
            <a:ext cx="2786082" cy="2120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판단 11"/>
          <p:cNvSpPr/>
          <p:nvPr/>
        </p:nvSpPr>
        <p:spPr>
          <a:xfrm>
            <a:off x="2157622" y="3315152"/>
            <a:ext cx="2500330" cy="114300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최초</a:t>
            </a:r>
            <a:r>
              <a:rPr lang="en-US" altLang="ko-KR" dirty="0"/>
              <a:t> </a:t>
            </a:r>
            <a:r>
              <a:rPr lang="ko-KR" altLang="en-US" dirty="0"/>
              <a:t>여부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643438" y="3878934"/>
            <a:ext cx="505781" cy="669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6200000" flipH="1">
            <a:off x="3132122" y="4747308"/>
            <a:ext cx="608254" cy="1451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00362" y="343579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928926" y="445043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5214942" y="3450306"/>
            <a:ext cx="178595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변경</a:t>
            </a:r>
          </a:p>
        </p:txBody>
      </p:sp>
      <p:cxnSp>
        <p:nvCxnSpPr>
          <p:cNvPr id="24" name="Shape 23"/>
          <p:cNvCxnSpPr>
            <a:stCxn id="20" idx="0"/>
            <a:endCxn id="11" idx="3"/>
          </p:cNvCxnSpPr>
          <p:nvPr/>
        </p:nvCxnSpPr>
        <p:spPr>
          <a:xfrm rot="16200000" flipV="1">
            <a:off x="4593206" y="1935594"/>
            <a:ext cx="1136317" cy="1893107"/>
          </a:xfrm>
          <a:prstGeom prst="bentConnector2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571736" y="5143512"/>
            <a:ext cx="178595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성공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4214810" y="2143116"/>
            <a:ext cx="2714644" cy="158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929454" y="1928802"/>
            <a:ext cx="178595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분실</a:t>
            </a:r>
          </a:p>
        </p:txBody>
      </p:sp>
      <p:cxnSp>
        <p:nvCxnSpPr>
          <p:cNvPr id="34" name="Shape 33"/>
          <p:cNvCxnSpPr>
            <a:stCxn id="32" idx="2"/>
            <a:endCxn id="20" idx="3"/>
          </p:cNvCxnSpPr>
          <p:nvPr/>
        </p:nvCxnSpPr>
        <p:spPr>
          <a:xfrm rot="5400000">
            <a:off x="6847364" y="2868149"/>
            <a:ext cx="1128595" cy="821537"/>
          </a:xfrm>
          <a:prstGeom prst="bentConnector2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0" y="500042"/>
          <a:ext cx="9144000" cy="408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04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98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75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프로세서 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2023.08.30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요구사항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E-M1-002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윤강혁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2"/>
            <a:ext cx="2428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980728"/>
          <a:ext cx="9144000" cy="5877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8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Actor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Activity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43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물리</a:t>
                      </a:r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bg1"/>
                          </a:solidFill>
                        </a:rPr>
                        <a:t>치료과</a:t>
                      </a:r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0" y="523528"/>
          <a:ext cx="9144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75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프로세서 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물리치료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2023.08.30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요구사항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E-M8-001</a:t>
                      </a:r>
                    </a:p>
                    <a:p>
                      <a:pPr algn="ctr" latinLnBrk="1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~E-M8-003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정수지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육각형 23"/>
          <p:cNvSpPr/>
          <p:nvPr/>
        </p:nvSpPr>
        <p:spPr>
          <a:xfrm>
            <a:off x="1326305" y="3786190"/>
            <a:ext cx="857255" cy="73901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시작</a:t>
            </a:r>
          </a:p>
        </p:txBody>
      </p:sp>
      <p:cxnSp>
        <p:nvCxnSpPr>
          <p:cNvPr id="30" name="직선 화살표 연결선 29"/>
          <p:cNvCxnSpPr>
            <a:stCxn id="24" idx="0"/>
            <a:endCxn id="31" idx="1"/>
          </p:cNvCxnSpPr>
          <p:nvPr/>
        </p:nvCxnSpPr>
        <p:spPr>
          <a:xfrm flipV="1">
            <a:off x="2183560" y="4146800"/>
            <a:ext cx="411529" cy="8897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595089" y="3861048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물리치료</a:t>
            </a:r>
            <a:endParaRPr lang="en-US" altLang="ko-KR" sz="1400" dirty="0"/>
          </a:p>
          <a:p>
            <a:pPr algn="ctr"/>
            <a:r>
              <a:rPr lang="ko-KR" altLang="en-US" sz="1400" dirty="0"/>
              <a:t>요청 조회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4023849" y="4146800"/>
            <a:ext cx="357191" cy="3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381039" y="3861048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환자 침상 배정</a:t>
            </a:r>
          </a:p>
        </p:txBody>
      </p:sp>
      <p:sp>
        <p:nvSpPr>
          <p:cNvPr id="35" name="육각형 34"/>
          <p:cNvSpPr/>
          <p:nvPr/>
        </p:nvSpPr>
        <p:spPr>
          <a:xfrm>
            <a:off x="8112915" y="3789040"/>
            <a:ext cx="851573" cy="73411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종료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809799" y="4146800"/>
            <a:ext cx="357191" cy="3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166989" y="3861048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치료 완료 처리</a:t>
            </a:r>
          </a:p>
        </p:txBody>
      </p:sp>
      <p:cxnSp>
        <p:nvCxnSpPr>
          <p:cNvPr id="42" name="직선 화살표 연결선 41"/>
          <p:cNvCxnSpPr>
            <a:stCxn id="41" idx="3"/>
            <a:endCxn id="35" idx="3"/>
          </p:cNvCxnSpPr>
          <p:nvPr/>
        </p:nvCxnSpPr>
        <p:spPr>
          <a:xfrm>
            <a:off x="7595749" y="4146800"/>
            <a:ext cx="517166" cy="929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2"/>
            <a:ext cx="2428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304210"/>
              </p:ext>
            </p:extLst>
          </p:nvPr>
        </p:nvGraphicFramePr>
        <p:xfrm>
          <a:off x="0" y="1052735"/>
          <a:ext cx="9144000" cy="5805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Actor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Activity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0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직원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원무과</a:t>
                      </a:r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인사</a:t>
                      </a:r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총무과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0" y="548680"/>
          <a:ext cx="9144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04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98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75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프로세서 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2023.08.30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요구사항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E-M1-003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윤강혁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김예린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육각형 24"/>
          <p:cNvSpPr/>
          <p:nvPr/>
        </p:nvSpPr>
        <p:spPr>
          <a:xfrm>
            <a:off x="1071538" y="1643050"/>
            <a:ext cx="994417" cy="85725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cxnSp>
        <p:nvCxnSpPr>
          <p:cNvPr id="26" name="직선 화살표 연결선 25"/>
          <p:cNvCxnSpPr>
            <a:stCxn id="25" idx="0"/>
            <a:endCxn id="27" idx="1"/>
          </p:cNvCxnSpPr>
          <p:nvPr/>
        </p:nvCxnSpPr>
        <p:spPr>
          <a:xfrm>
            <a:off x="2065955" y="2071678"/>
            <a:ext cx="505781" cy="669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571736" y="1685460"/>
            <a:ext cx="200026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공지사항 게시판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27" idx="3"/>
            <a:endCxn id="31" idx="1"/>
          </p:cNvCxnSpPr>
          <p:nvPr/>
        </p:nvCxnSpPr>
        <p:spPr>
          <a:xfrm flipV="1">
            <a:off x="4572000" y="2074848"/>
            <a:ext cx="603236" cy="352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175236" y="1668450"/>
            <a:ext cx="2000264" cy="812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병원 공지내역</a:t>
            </a:r>
          </a:p>
        </p:txBody>
      </p:sp>
      <p:cxnSp>
        <p:nvCxnSpPr>
          <p:cNvPr id="32" name="직선 화살표 연결선 31"/>
          <p:cNvCxnSpPr>
            <a:stCxn id="31" idx="3"/>
            <a:endCxn id="33" idx="1"/>
          </p:cNvCxnSpPr>
          <p:nvPr/>
        </p:nvCxnSpPr>
        <p:spPr>
          <a:xfrm>
            <a:off x="7175500" y="2074848"/>
            <a:ext cx="396896" cy="158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572396" y="1668450"/>
            <a:ext cx="1357290" cy="812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조회</a:t>
            </a:r>
          </a:p>
        </p:txBody>
      </p:sp>
      <p:cxnSp>
        <p:nvCxnSpPr>
          <p:cNvPr id="34" name="직선 화살표 연결선 33"/>
          <p:cNvCxnSpPr>
            <a:stCxn id="27" idx="2"/>
            <a:endCxn id="36" idx="0"/>
          </p:cNvCxnSpPr>
          <p:nvPr/>
        </p:nvCxnSpPr>
        <p:spPr>
          <a:xfrm rot="5400000">
            <a:off x="3021569" y="3021577"/>
            <a:ext cx="1100598" cy="158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555860" y="4975236"/>
            <a:ext cx="207170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</a:t>
            </a:r>
            <a:endParaRPr lang="en-US" altLang="ko-KR" dirty="0"/>
          </a:p>
          <a:p>
            <a:pPr algn="ctr"/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571736" y="3571876"/>
            <a:ext cx="2000264" cy="812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병원 공지내역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 rot="5400000">
            <a:off x="3272396" y="4657166"/>
            <a:ext cx="600532" cy="158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cxnSpLocks/>
            <a:stCxn id="35" idx="3"/>
            <a:endCxn id="39" idx="1"/>
          </p:cNvCxnSpPr>
          <p:nvPr/>
        </p:nvCxnSpPr>
        <p:spPr>
          <a:xfrm flipV="1">
            <a:off x="4627562" y="5364624"/>
            <a:ext cx="448494" cy="352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076056" y="4958226"/>
            <a:ext cx="2000264" cy="812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병원 공지내역</a:t>
            </a:r>
          </a:p>
        </p:txBody>
      </p:sp>
      <p:cxnSp>
        <p:nvCxnSpPr>
          <p:cNvPr id="41" name="직선 화살표 연결선 40"/>
          <p:cNvCxnSpPr>
            <a:stCxn id="39" idx="3"/>
            <a:endCxn id="42" idx="1"/>
          </p:cNvCxnSpPr>
          <p:nvPr/>
        </p:nvCxnSpPr>
        <p:spPr>
          <a:xfrm>
            <a:off x="7076320" y="5364624"/>
            <a:ext cx="531017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7607337" y="4958226"/>
            <a:ext cx="1357290" cy="812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조회</a:t>
            </a:r>
          </a:p>
        </p:txBody>
      </p:sp>
      <p:cxnSp>
        <p:nvCxnSpPr>
          <p:cNvPr id="43" name="직선 화살표 연결선 42"/>
          <p:cNvCxnSpPr>
            <a:stCxn id="33" idx="2"/>
          </p:cNvCxnSpPr>
          <p:nvPr/>
        </p:nvCxnSpPr>
        <p:spPr>
          <a:xfrm rot="16200000" flipH="1">
            <a:off x="7723593" y="3008693"/>
            <a:ext cx="1090630" cy="3573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</p:cNvCxnSpPr>
          <p:nvPr/>
        </p:nvCxnSpPr>
        <p:spPr>
          <a:xfrm flipH="1" flipV="1">
            <a:off x="8286776" y="4384672"/>
            <a:ext cx="0" cy="57355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육각형 44"/>
          <p:cNvSpPr/>
          <p:nvPr/>
        </p:nvSpPr>
        <p:spPr>
          <a:xfrm>
            <a:off x="7786710" y="3571876"/>
            <a:ext cx="994417" cy="85725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2"/>
            <a:ext cx="2428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980728"/>
          <a:ext cx="9144000" cy="5877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Actor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Activity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90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직원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2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인사</a:t>
                      </a:r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총무과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육각형 21"/>
          <p:cNvSpPr/>
          <p:nvPr/>
        </p:nvSpPr>
        <p:spPr>
          <a:xfrm>
            <a:off x="1071538" y="1643050"/>
            <a:ext cx="994417" cy="85725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cxnSp>
        <p:nvCxnSpPr>
          <p:cNvPr id="23" name="직선 화살표 연결선 22"/>
          <p:cNvCxnSpPr>
            <a:stCxn id="22" idx="0"/>
            <a:endCxn id="28" idx="1"/>
          </p:cNvCxnSpPr>
          <p:nvPr/>
        </p:nvCxnSpPr>
        <p:spPr>
          <a:xfrm>
            <a:off x="2065955" y="2071678"/>
            <a:ext cx="505781" cy="669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571736" y="1685460"/>
            <a:ext cx="200026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조직도</a:t>
            </a:r>
            <a:endParaRPr lang="en-US" altLang="ko-KR" dirty="0"/>
          </a:p>
          <a:p>
            <a:pPr algn="ctr"/>
            <a:r>
              <a:rPr lang="ko-KR" altLang="en-US" dirty="0"/>
              <a:t>비상연락망</a:t>
            </a:r>
          </a:p>
        </p:txBody>
      </p:sp>
      <p:cxnSp>
        <p:nvCxnSpPr>
          <p:cNvPr id="29" name="직선 화살표 연결선 28"/>
          <p:cNvCxnSpPr>
            <a:stCxn id="28" idx="3"/>
          </p:cNvCxnSpPr>
          <p:nvPr/>
        </p:nvCxnSpPr>
        <p:spPr>
          <a:xfrm flipV="1">
            <a:off x="4572000" y="2074848"/>
            <a:ext cx="603236" cy="352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176842" y="1689088"/>
            <a:ext cx="1357290" cy="812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조회</a:t>
            </a:r>
          </a:p>
        </p:txBody>
      </p:sp>
      <p:cxnSp>
        <p:nvCxnSpPr>
          <p:cNvPr id="58" name="직선 화살표 연결선 57"/>
          <p:cNvCxnSpPr>
            <a:stCxn id="28" idx="2"/>
          </p:cNvCxnSpPr>
          <p:nvPr/>
        </p:nvCxnSpPr>
        <p:spPr>
          <a:xfrm rot="5400000">
            <a:off x="3021569" y="3021577"/>
            <a:ext cx="1100598" cy="158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571736" y="3571876"/>
            <a:ext cx="207170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직원 정보 수정</a:t>
            </a:r>
          </a:p>
        </p:txBody>
      </p:sp>
      <p:cxnSp>
        <p:nvCxnSpPr>
          <p:cNvPr id="64" name="직선 화살표 연결선 63"/>
          <p:cNvCxnSpPr>
            <a:endCxn id="65" idx="1"/>
          </p:cNvCxnSpPr>
          <p:nvPr/>
        </p:nvCxnSpPr>
        <p:spPr>
          <a:xfrm flipV="1">
            <a:off x="4627582" y="3932236"/>
            <a:ext cx="603236" cy="352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230818" y="3525838"/>
            <a:ext cx="1341446" cy="812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조회</a:t>
            </a:r>
            <a:endParaRPr lang="ko-KR" altLang="en-US" dirty="0"/>
          </a:p>
        </p:txBody>
      </p:sp>
      <p:cxnSp>
        <p:nvCxnSpPr>
          <p:cNvPr id="66" name="직선 화살표 연결선 65"/>
          <p:cNvCxnSpPr>
            <a:stCxn id="65" idx="3"/>
          </p:cNvCxnSpPr>
          <p:nvPr/>
        </p:nvCxnSpPr>
        <p:spPr>
          <a:xfrm flipV="1">
            <a:off x="6572264" y="3906836"/>
            <a:ext cx="1000132" cy="2540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육각형 72"/>
          <p:cNvSpPr/>
          <p:nvPr/>
        </p:nvSpPr>
        <p:spPr>
          <a:xfrm>
            <a:off x="7572396" y="3500438"/>
            <a:ext cx="994417" cy="85725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31" name="꺾인 연결선 30"/>
          <p:cNvCxnSpPr>
            <a:endCxn id="73" idx="5"/>
          </p:cNvCxnSpPr>
          <p:nvPr/>
        </p:nvCxnSpPr>
        <p:spPr>
          <a:xfrm>
            <a:off x="6500826" y="2071678"/>
            <a:ext cx="1851673" cy="1428760"/>
          </a:xfrm>
          <a:prstGeom prst="bentConnector2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0" y="548680"/>
          <a:ext cx="9144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04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98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75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프로세서 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조직도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2023.08.30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요구사항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E-M1-004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윤강혁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김예린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2"/>
            <a:ext cx="2428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980728"/>
          <a:ext cx="9144000" cy="5877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Actor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Activity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직원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5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인사</a:t>
                      </a:r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총무과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육각형 21"/>
          <p:cNvSpPr/>
          <p:nvPr/>
        </p:nvSpPr>
        <p:spPr>
          <a:xfrm>
            <a:off x="1071538" y="1643050"/>
            <a:ext cx="994417" cy="85725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cxnSp>
        <p:nvCxnSpPr>
          <p:cNvPr id="23" name="직선 화살표 연결선 22"/>
          <p:cNvCxnSpPr>
            <a:stCxn id="22" idx="0"/>
            <a:endCxn id="28" idx="1"/>
          </p:cNvCxnSpPr>
          <p:nvPr/>
        </p:nvCxnSpPr>
        <p:spPr>
          <a:xfrm>
            <a:off x="2065955" y="2071678"/>
            <a:ext cx="505781" cy="669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571736" y="1685460"/>
            <a:ext cx="200026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 </a:t>
            </a:r>
            <a:r>
              <a:rPr lang="en-US" altLang="ko-KR" dirty="0"/>
              <a:t>NAV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cxnSpLocks/>
            <a:stCxn id="28" idx="3"/>
            <a:endCxn id="54" idx="1"/>
          </p:cNvCxnSpPr>
          <p:nvPr/>
        </p:nvCxnSpPr>
        <p:spPr>
          <a:xfrm>
            <a:off x="4572000" y="2078369"/>
            <a:ext cx="603236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175236" y="1687510"/>
            <a:ext cx="1806694" cy="812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의사 스케줄</a:t>
            </a:r>
          </a:p>
        </p:txBody>
      </p:sp>
      <p:cxnSp>
        <p:nvCxnSpPr>
          <p:cNvPr id="58" name="직선 화살표 연결선 57"/>
          <p:cNvCxnSpPr>
            <a:stCxn id="28" idx="2"/>
          </p:cNvCxnSpPr>
          <p:nvPr/>
        </p:nvCxnSpPr>
        <p:spPr>
          <a:xfrm rot="5400000">
            <a:off x="3164445" y="2878701"/>
            <a:ext cx="814846" cy="158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5175236" y="3003717"/>
            <a:ext cx="191543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병원 스케줄</a:t>
            </a: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1000100" y="2714620"/>
            <a:ext cx="1857388" cy="428628"/>
          </a:xfrm>
          <a:prstGeom prst="wedgeRoundRectCallout">
            <a:avLst>
              <a:gd name="adj1" fmla="val 45997"/>
              <a:gd name="adj2" fmla="val -9733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풀 캘린더 사용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endCxn id="19" idx="1"/>
          </p:cNvCxnSpPr>
          <p:nvPr/>
        </p:nvCxnSpPr>
        <p:spPr>
          <a:xfrm flipV="1">
            <a:off x="6929454" y="2117716"/>
            <a:ext cx="603236" cy="352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532690" y="1711318"/>
            <a:ext cx="1127164" cy="812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조회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112645" y="4581128"/>
            <a:ext cx="207170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스케줄</a:t>
            </a:r>
            <a:endParaRPr lang="en-US" altLang="ko-KR" dirty="0"/>
          </a:p>
          <a:p>
            <a:pPr algn="ctr"/>
            <a:r>
              <a:rPr lang="ko-KR" altLang="en-US" dirty="0"/>
              <a:t>등록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cxnSp>
        <p:nvCxnSpPr>
          <p:cNvPr id="21" name="직선 화살표 연결선 20"/>
          <p:cNvCxnSpPr>
            <a:cxnSpLocks/>
            <a:stCxn id="59" idx="2"/>
            <a:endCxn id="20" idx="0"/>
          </p:cNvCxnSpPr>
          <p:nvPr/>
        </p:nvCxnSpPr>
        <p:spPr>
          <a:xfrm>
            <a:off x="6132955" y="3789535"/>
            <a:ext cx="15541" cy="79159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  <a:stCxn id="59" idx="3"/>
            <a:endCxn id="26" idx="1"/>
          </p:cNvCxnSpPr>
          <p:nvPr/>
        </p:nvCxnSpPr>
        <p:spPr>
          <a:xfrm>
            <a:off x="7090674" y="3396626"/>
            <a:ext cx="442016" cy="181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532690" y="2992042"/>
            <a:ext cx="1127164" cy="812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조회</a:t>
            </a:r>
            <a:endParaRPr lang="ko-KR" altLang="en-US" dirty="0"/>
          </a:p>
        </p:txBody>
      </p:sp>
      <p:sp>
        <p:nvSpPr>
          <p:cNvPr id="36" name="육각형 35"/>
          <p:cNvSpPr/>
          <p:nvPr/>
        </p:nvSpPr>
        <p:spPr>
          <a:xfrm>
            <a:off x="5648430" y="5867013"/>
            <a:ext cx="1000132" cy="64296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37" name="직선 화살표 연결선 36"/>
          <p:cNvCxnSpPr>
            <a:cxnSpLocks/>
            <a:stCxn id="20" idx="2"/>
          </p:cNvCxnSpPr>
          <p:nvPr/>
        </p:nvCxnSpPr>
        <p:spPr>
          <a:xfrm>
            <a:off x="6148496" y="5366946"/>
            <a:ext cx="0" cy="500067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0" y="523528"/>
          <a:ext cx="9144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04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98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75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프로세서 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캘린더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2023.08.30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요구사항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E-M1-005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윤강혁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김예린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FDF927C-04FE-8ADC-BEE0-F94D9F8EF54B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4832860" y="3396626"/>
            <a:ext cx="342376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89F7F7-86CC-2A8C-5791-2678F4039AA8}"/>
              </a:ext>
            </a:extLst>
          </p:cNvPr>
          <p:cNvCxnSpPr>
            <a:cxnSpLocks/>
          </p:cNvCxnSpPr>
          <p:nvPr/>
        </p:nvCxnSpPr>
        <p:spPr>
          <a:xfrm>
            <a:off x="4832860" y="2071678"/>
            <a:ext cx="0" cy="133200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2"/>
            <a:ext cx="2428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333528"/>
              </p:ext>
            </p:extLst>
          </p:nvPr>
        </p:nvGraphicFramePr>
        <p:xfrm>
          <a:off x="0" y="523528"/>
          <a:ext cx="9144000" cy="408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04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98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75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프로세서 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sms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2023.08.30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요구사항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E-M1-006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이경민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50EF0E23-B1D7-687A-2E97-325DDA25381E}"/>
              </a:ext>
            </a:extLst>
          </p:cNvPr>
          <p:cNvGraphicFramePr>
            <a:graphicFrameLocks noGrp="1"/>
          </p:cNvGraphicFramePr>
          <p:nvPr/>
        </p:nvGraphicFramePr>
        <p:xfrm>
          <a:off x="0" y="980729"/>
          <a:ext cx="9144000" cy="5877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Actor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Activity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5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원무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육각형 52">
            <a:extLst>
              <a:ext uri="{FF2B5EF4-FFF2-40B4-BE49-F238E27FC236}">
                <a16:creationId xmlns:a16="http://schemas.microsoft.com/office/drawing/2014/main" id="{9535D2B1-4472-6B22-A147-5D1E42C993C4}"/>
              </a:ext>
            </a:extLst>
          </p:cNvPr>
          <p:cNvSpPr/>
          <p:nvPr/>
        </p:nvSpPr>
        <p:spPr>
          <a:xfrm>
            <a:off x="1187624" y="3047640"/>
            <a:ext cx="994417" cy="85725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C4FA321-3CE9-DECA-1FBD-3CF949BB3F2D}"/>
              </a:ext>
            </a:extLst>
          </p:cNvPr>
          <p:cNvCxnSpPr>
            <a:cxnSpLocks/>
            <a:stCxn id="53" idx="0"/>
            <a:endCxn id="56" idx="1"/>
          </p:cNvCxnSpPr>
          <p:nvPr/>
        </p:nvCxnSpPr>
        <p:spPr>
          <a:xfrm>
            <a:off x="2182041" y="3476268"/>
            <a:ext cx="505781" cy="669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E33DAB0-818A-6683-DC9A-784693BE7AC8}"/>
              </a:ext>
            </a:extLst>
          </p:cNvPr>
          <p:cNvSpPr/>
          <p:nvPr/>
        </p:nvSpPr>
        <p:spPr>
          <a:xfrm>
            <a:off x="2687822" y="3090050"/>
            <a:ext cx="200026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문자 매크로 선택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2ED6C2E-62BB-4943-A387-9E536FBB8E50}"/>
              </a:ext>
            </a:extLst>
          </p:cNvPr>
          <p:cNvCxnSpPr>
            <a:stCxn id="56" idx="3"/>
          </p:cNvCxnSpPr>
          <p:nvPr/>
        </p:nvCxnSpPr>
        <p:spPr>
          <a:xfrm flipV="1">
            <a:off x="4688086" y="3479438"/>
            <a:ext cx="603236" cy="352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A9FE4F-A934-0DD9-1007-FC52D2521FAF}"/>
              </a:ext>
            </a:extLst>
          </p:cNvPr>
          <p:cNvSpPr/>
          <p:nvPr/>
        </p:nvSpPr>
        <p:spPr>
          <a:xfrm>
            <a:off x="5292928" y="3093678"/>
            <a:ext cx="1752612" cy="812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수신자 선택</a:t>
            </a:r>
            <a:endParaRPr lang="en-US" altLang="ko-KR" dirty="0"/>
          </a:p>
          <a:p>
            <a:pPr algn="ctr"/>
            <a:r>
              <a:rPr lang="ko-KR" altLang="en-US" dirty="0"/>
              <a:t>및</a:t>
            </a:r>
            <a:endParaRPr lang="en-US" altLang="ko-KR" dirty="0"/>
          </a:p>
          <a:p>
            <a:pPr algn="ctr"/>
            <a:r>
              <a:rPr lang="ko-KR" altLang="en-US" dirty="0"/>
              <a:t>문자 내용 작성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2BEF96D-4472-B57A-5A12-2DCA6519FC03}"/>
              </a:ext>
            </a:extLst>
          </p:cNvPr>
          <p:cNvCxnSpPr>
            <a:cxnSpLocks/>
            <a:stCxn id="53" idx="1"/>
            <a:endCxn id="62" idx="0"/>
          </p:cNvCxnSpPr>
          <p:nvPr/>
        </p:nvCxnSpPr>
        <p:spPr>
          <a:xfrm rot="16200000" flipH="1">
            <a:off x="2309915" y="3562708"/>
            <a:ext cx="1000132" cy="168450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2912ABD-ED4D-8178-AB83-AAB1E85842F1}"/>
              </a:ext>
            </a:extLst>
          </p:cNvPr>
          <p:cNvSpPr/>
          <p:nvPr/>
        </p:nvSpPr>
        <p:spPr>
          <a:xfrm>
            <a:off x="2616384" y="4905028"/>
            <a:ext cx="207170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발송 문자 내역</a:t>
            </a:r>
            <a:endParaRPr lang="en-US" altLang="ko-KR" dirty="0"/>
          </a:p>
        </p:txBody>
      </p:sp>
      <p:sp>
        <p:nvSpPr>
          <p:cNvPr id="63" name="모서리가 둥근 사각형 설명선 16">
            <a:extLst>
              <a:ext uri="{FF2B5EF4-FFF2-40B4-BE49-F238E27FC236}">
                <a16:creationId xmlns:a16="http://schemas.microsoft.com/office/drawing/2014/main" id="{15B60A32-7AB3-9058-8C08-A3B767D1FEDF}"/>
              </a:ext>
            </a:extLst>
          </p:cNvPr>
          <p:cNvSpPr/>
          <p:nvPr/>
        </p:nvSpPr>
        <p:spPr>
          <a:xfrm>
            <a:off x="7116978" y="2304232"/>
            <a:ext cx="1659547" cy="428628"/>
          </a:xfrm>
          <a:prstGeom prst="wedgeRoundRectCallout">
            <a:avLst>
              <a:gd name="adj1" fmla="val 17682"/>
              <a:gd name="adj2" fmla="val 10710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문자</a:t>
            </a:r>
            <a:r>
              <a:rPr lang="en-US" altLang="ko-KR" dirty="0">
                <a:solidFill>
                  <a:schemeClr val="tx1"/>
                </a:solidFill>
              </a:rPr>
              <a:t>API </a:t>
            </a:r>
            <a:r>
              <a:rPr lang="ko-KR" altLang="en-US" dirty="0">
                <a:solidFill>
                  <a:schemeClr val="tx1"/>
                </a:solidFill>
              </a:rPr>
              <a:t>사용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BC781D7-3AD5-B2BA-67EB-C65E533EB92B}"/>
              </a:ext>
            </a:extLst>
          </p:cNvPr>
          <p:cNvCxnSpPr>
            <a:endCxn id="65" idx="1"/>
          </p:cNvCxnSpPr>
          <p:nvPr/>
        </p:nvCxnSpPr>
        <p:spPr>
          <a:xfrm flipV="1">
            <a:off x="7045540" y="3522306"/>
            <a:ext cx="603236" cy="352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07AA66F-7C4A-D9C3-7F4A-2DBB3790CCEA}"/>
              </a:ext>
            </a:extLst>
          </p:cNvPr>
          <p:cNvSpPr/>
          <p:nvPr/>
        </p:nvSpPr>
        <p:spPr>
          <a:xfrm>
            <a:off x="7648776" y="3115908"/>
            <a:ext cx="1127164" cy="812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문자</a:t>
            </a:r>
            <a:endParaRPr lang="en-US" altLang="ko-KR" dirty="0"/>
          </a:p>
          <a:p>
            <a:pPr algn="ctr"/>
            <a:r>
              <a:rPr lang="ko-KR" altLang="en-US" dirty="0"/>
              <a:t>발송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99FFECD-FBBA-91C2-A972-6A8A89B3FAB8}"/>
              </a:ext>
            </a:extLst>
          </p:cNvPr>
          <p:cNvCxnSpPr>
            <a:endCxn id="67" idx="1"/>
          </p:cNvCxnSpPr>
          <p:nvPr/>
        </p:nvCxnSpPr>
        <p:spPr>
          <a:xfrm>
            <a:off x="4688086" y="5308150"/>
            <a:ext cx="688980" cy="322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BFF53ED-7E47-FD25-6599-365939D04348}"/>
              </a:ext>
            </a:extLst>
          </p:cNvPr>
          <p:cNvSpPr/>
          <p:nvPr/>
        </p:nvSpPr>
        <p:spPr>
          <a:xfrm>
            <a:off x="5377066" y="4904980"/>
            <a:ext cx="1127164" cy="812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조회</a:t>
            </a:r>
            <a:endParaRPr lang="ko-KR" altLang="en-US" dirty="0"/>
          </a:p>
        </p:txBody>
      </p:sp>
      <p:cxnSp>
        <p:nvCxnSpPr>
          <p:cNvPr id="68" name="Shape 39">
            <a:extLst>
              <a:ext uri="{FF2B5EF4-FFF2-40B4-BE49-F238E27FC236}">
                <a16:creationId xmlns:a16="http://schemas.microsoft.com/office/drawing/2014/main" id="{F6DE1AD8-1191-790B-14C2-F0C9C4295EDA}"/>
              </a:ext>
            </a:extLst>
          </p:cNvPr>
          <p:cNvCxnSpPr>
            <a:cxnSpLocks/>
            <a:stCxn id="53" idx="5"/>
          </p:cNvCxnSpPr>
          <p:nvPr/>
        </p:nvCxnSpPr>
        <p:spPr>
          <a:xfrm rot="5400000" flipH="1" flipV="1">
            <a:off x="3706303" y="565658"/>
            <a:ext cx="743407" cy="4220558"/>
          </a:xfrm>
          <a:prstGeom prst="bentConnector2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D8F64C4-9318-C043-02C6-E47E851347A9}"/>
              </a:ext>
            </a:extLst>
          </p:cNvPr>
          <p:cNvCxnSpPr>
            <a:endCxn id="60" idx="0"/>
          </p:cNvCxnSpPr>
          <p:nvPr/>
        </p:nvCxnSpPr>
        <p:spPr>
          <a:xfrm rot="16200000" flipH="1">
            <a:off x="5764986" y="2689430"/>
            <a:ext cx="789446" cy="1905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육각형 69">
            <a:extLst>
              <a:ext uri="{FF2B5EF4-FFF2-40B4-BE49-F238E27FC236}">
                <a16:creationId xmlns:a16="http://schemas.microsoft.com/office/drawing/2014/main" id="{CAF62C41-A097-4F00-8217-9B8755C3D9CE}"/>
              </a:ext>
            </a:extLst>
          </p:cNvPr>
          <p:cNvSpPr/>
          <p:nvPr/>
        </p:nvSpPr>
        <p:spPr>
          <a:xfrm>
            <a:off x="7759920" y="4876000"/>
            <a:ext cx="994417" cy="85725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560803C-12DF-3263-CE40-7267E16C9D0C}"/>
              </a:ext>
            </a:extLst>
          </p:cNvPr>
          <p:cNvCxnSpPr>
            <a:endCxn id="70" idx="3"/>
          </p:cNvCxnSpPr>
          <p:nvPr/>
        </p:nvCxnSpPr>
        <p:spPr>
          <a:xfrm>
            <a:off x="6474036" y="5304628"/>
            <a:ext cx="1285884" cy="158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68DE513-C235-D4D6-A0BF-E4BB4F894A45}"/>
              </a:ext>
            </a:extLst>
          </p:cNvPr>
          <p:cNvCxnSpPr/>
          <p:nvPr/>
        </p:nvCxnSpPr>
        <p:spPr>
          <a:xfrm rot="5400000">
            <a:off x="7796433" y="4410859"/>
            <a:ext cx="928694" cy="158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2"/>
            <a:ext cx="2428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966770"/>
          <a:ext cx="9144000" cy="5891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Actor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Activity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8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원무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0" y="523528"/>
          <a:ext cx="9144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75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프로세서 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접수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2023.08.30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요구사항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E-M2-001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E-M2-002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이경민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육각형 39"/>
          <p:cNvSpPr/>
          <p:nvPr/>
        </p:nvSpPr>
        <p:spPr>
          <a:xfrm>
            <a:off x="1835696" y="2780358"/>
            <a:ext cx="857255" cy="73901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시작</a:t>
            </a:r>
          </a:p>
        </p:txBody>
      </p:sp>
      <p:sp>
        <p:nvSpPr>
          <p:cNvPr id="41" name="순서도: 판단 40"/>
          <p:cNvSpPr/>
          <p:nvPr/>
        </p:nvSpPr>
        <p:spPr>
          <a:xfrm>
            <a:off x="4764654" y="2708920"/>
            <a:ext cx="1812606" cy="8572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신규</a:t>
            </a:r>
            <a:endParaRPr lang="en-US" altLang="ko-KR" sz="1400" dirty="0"/>
          </a:p>
          <a:p>
            <a:pPr algn="ctr"/>
            <a:r>
              <a:rPr lang="ko-KR" altLang="en-US" sz="1400" dirty="0"/>
              <a:t>환자여부</a:t>
            </a:r>
          </a:p>
        </p:txBody>
      </p:sp>
      <p:cxnSp>
        <p:nvCxnSpPr>
          <p:cNvPr id="42" name="직선 화살표 연결선 41"/>
          <p:cNvCxnSpPr>
            <a:cxnSpLocks/>
            <a:endCxn id="41" idx="1"/>
          </p:cNvCxnSpPr>
          <p:nvPr/>
        </p:nvCxnSpPr>
        <p:spPr>
          <a:xfrm>
            <a:off x="4407463" y="3137165"/>
            <a:ext cx="357191" cy="3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6563303" y="3137165"/>
            <a:ext cx="357191" cy="3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907794" y="2839096"/>
            <a:ext cx="1357322" cy="59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신규 등록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93282" y="3553476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6550604" y="276765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Y</a:t>
            </a:r>
            <a:endParaRPr lang="ko-KR" altLang="en-US" sz="1600" dirty="0"/>
          </a:p>
        </p:txBody>
      </p:sp>
      <p:cxnSp>
        <p:nvCxnSpPr>
          <p:cNvPr id="48" name="직선 화살표 연결선 47"/>
          <p:cNvCxnSpPr>
            <a:cxnSpLocks/>
            <a:stCxn id="41" idx="2"/>
          </p:cNvCxnSpPr>
          <p:nvPr/>
        </p:nvCxnSpPr>
        <p:spPr>
          <a:xfrm rot="16200000" flipH="1">
            <a:off x="5449979" y="3787154"/>
            <a:ext cx="449266" cy="731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>
            <a:cxnSpLocks/>
            <a:stCxn id="45" idx="2"/>
          </p:cNvCxnSpPr>
          <p:nvPr/>
        </p:nvCxnSpPr>
        <p:spPr>
          <a:xfrm rot="5400000">
            <a:off x="6532745" y="3260184"/>
            <a:ext cx="877894" cy="1229527"/>
          </a:xfrm>
          <a:prstGeom prst="bentConnector2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004368" y="4005064"/>
            <a:ext cx="1357322" cy="59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접수 등록</a:t>
            </a: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2692952" y="3137548"/>
            <a:ext cx="357191" cy="3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050142" y="2851796"/>
            <a:ext cx="1357322" cy="59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환자 검색</a:t>
            </a:r>
          </a:p>
        </p:txBody>
      </p:sp>
      <p:cxnSp>
        <p:nvCxnSpPr>
          <p:cNvPr id="54" name="직선 화살표 연결선 53"/>
          <p:cNvCxnSpPr>
            <a:cxnSpLocks/>
            <a:stCxn id="50" idx="2"/>
          </p:cNvCxnSpPr>
          <p:nvPr/>
        </p:nvCxnSpPr>
        <p:spPr>
          <a:xfrm rot="16200000" flipH="1">
            <a:off x="5479034" y="4805963"/>
            <a:ext cx="415928" cy="793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육각형 54"/>
          <p:cNvSpPr/>
          <p:nvPr/>
        </p:nvSpPr>
        <p:spPr>
          <a:xfrm>
            <a:off x="5193282" y="5029296"/>
            <a:ext cx="1000132" cy="71440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2"/>
            <a:ext cx="2428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980728"/>
          <a:ext cx="9144000" cy="5877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Actor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Activity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5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원무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0" y="548680"/>
          <a:ext cx="9144000" cy="408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04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98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75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프로세서 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수납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2023.08.30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요구사항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E-M2-004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이경민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육각형 22"/>
          <p:cNvSpPr/>
          <p:nvPr/>
        </p:nvSpPr>
        <p:spPr>
          <a:xfrm>
            <a:off x="2000232" y="2925514"/>
            <a:ext cx="857255" cy="73901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시작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571999" y="3282321"/>
            <a:ext cx="357191" cy="3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37" idx="3"/>
            <a:endCxn id="28" idx="1"/>
          </p:cNvCxnSpPr>
          <p:nvPr/>
        </p:nvCxnSpPr>
        <p:spPr>
          <a:xfrm>
            <a:off x="6299212" y="3287466"/>
            <a:ext cx="558804" cy="158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858016" y="2989014"/>
            <a:ext cx="1357322" cy="59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진료비 내역</a:t>
            </a:r>
            <a:endParaRPr lang="en-US" altLang="ko-KR" sz="1600" dirty="0"/>
          </a:p>
          <a:p>
            <a:pPr algn="ctr"/>
            <a:r>
              <a:rPr lang="ko-KR" altLang="en-US" sz="1600" dirty="0"/>
              <a:t>조회</a:t>
            </a:r>
            <a:endParaRPr lang="en-US" altLang="ko-KR" sz="1600" dirty="0"/>
          </a:p>
        </p:txBody>
      </p:sp>
      <p:cxnSp>
        <p:nvCxnSpPr>
          <p:cNvPr id="29" name="직선 화살표 연결선 28"/>
          <p:cNvCxnSpPr>
            <a:stCxn id="28" idx="2"/>
            <a:endCxn id="31" idx="0"/>
          </p:cNvCxnSpPr>
          <p:nvPr/>
        </p:nvCxnSpPr>
        <p:spPr>
          <a:xfrm rot="5400000">
            <a:off x="7383482" y="3739113"/>
            <a:ext cx="306390" cy="158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858016" y="3892308"/>
            <a:ext cx="1357322" cy="59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수납 완료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857488" y="3282704"/>
            <a:ext cx="357191" cy="3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214678" y="2996952"/>
            <a:ext cx="1357322" cy="59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수납 대기</a:t>
            </a:r>
            <a:endParaRPr lang="en-US" altLang="ko-KR" sz="1600" dirty="0"/>
          </a:p>
          <a:p>
            <a:pPr algn="ctr"/>
            <a:r>
              <a:rPr lang="ko-KR" altLang="en-US" sz="1600" dirty="0"/>
              <a:t>목록</a:t>
            </a:r>
            <a:r>
              <a:rPr lang="en-US" altLang="ko-KR" sz="1600" dirty="0"/>
              <a:t> </a:t>
            </a:r>
            <a:r>
              <a:rPr lang="ko-KR" altLang="en-US" sz="1600" dirty="0"/>
              <a:t>조회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941890" y="2989014"/>
            <a:ext cx="1357322" cy="59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진료차트</a:t>
            </a:r>
            <a:endParaRPr lang="en-US" altLang="ko-KR" sz="1600" dirty="0"/>
          </a:p>
          <a:p>
            <a:pPr algn="ctr"/>
            <a:r>
              <a:rPr lang="ko-KR" altLang="en-US" sz="1600" dirty="0"/>
              <a:t>조회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2"/>
            <a:ext cx="2428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928670"/>
          <a:ext cx="9144000" cy="592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Actor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Activity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3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원무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6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의사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육각형 21"/>
          <p:cNvSpPr/>
          <p:nvPr/>
        </p:nvSpPr>
        <p:spPr>
          <a:xfrm>
            <a:off x="1285852" y="2071678"/>
            <a:ext cx="857255" cy="73901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시작</a:t>
            </a: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2143108" y="2428868"/>
            <a:ext cx="357191" cy="3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525698" y="2130416"/>
            <a:ext cx="1357322" cy="59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소견서 신청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571736" y="3000372"/>
            <a:ext cx="1357322" cy="59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진단서 신청</a:t>
            </a:r>
          </a:p>
        </p:txBody>
      </p:sp>
      <p:cxnSp>
        <p:nvCxnSpPr>
          <p:cNvPr id="27" name="직선 화살표 연결선 26"/>
          <p:cNvCxnSpPr>
            <a:stCxn id="22" idx="0"/>
            <a:endCxn id="24" idx="1"/>
          </p:cNvCxnSpPr>
          <p:nvPr/>
        </p:nvCxnSpPr>
        <p:spPr>
          <a:xfrm>
            <a:off x="2143107" y="2441185"/>
            <a:ext cx="428629" cy="857639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3" idx="3"/>
            <a:endCxn id="37" idx="1"/>
          </p:cNvCxnSpPr>
          <p:nvPr/>
        </p:nvCxnSpPr>
        <p:spPr>
          <a:xfrm>
            <a:off x="3883020" y="2428868"/>
            <a:ext cx="831856" cy="464347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4" idx="3"/>
            <a:endCxn id="37" idx="1"/>
          </p:cNvCxnSpPr>
          <p:nvPr/>
        </p:nvCxnSpPr>
        <p:spPr>
          <a:xfrm flipV="1">
            <a:off x="3929058" y="2893215"/>
            <a:ext cx="785818" cy="405609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714876" y="2571744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신청내역조회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285852" y="4500570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신청내역조회</a:t>
            </a:r>
          </a:p>
        </p:txBody>
      </p:sp>
      <p:cxnSp>
        <p:nvCxnSpPr>
          <p:cNvPr id="46" name="직선 화살표 연결선 45"/>
          <p:cNvCxnSpPr>
            <a:endCxn id="48" idx="1"/>
          </p:cNvCxnSpPr>
          <p:nvPr/>
        </p:nvCxnSpPr>
        <p:spPr>
          <a:xfrm>
            <a:off x="2928927" y="4774005"/>
            <a:ext cx="357189" cy="25017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9" idx="1"/>
          </p:cNvCxnSpPr>
          <p:nvPr/>
        </p:nvCxnSpPr>
        <p:spPr>
          <a:xfrm rot="16200000" flipH="1">
            <a:off x="2672543" y="5042705"/>
            <a:ext cx="869956" cy="35719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286116" y="4500570"/>
            <a:ext cx="1357322" cy="59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소견서 작성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286116" y="5357826"/>
            <a:ext cx="1357322" cy="59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진단서 작성</a:t>
            </a:r>
          </a:p>
        </p:txBody>
      </p:sp>
      <p:cxnSp>
        <p:nvCxnSpPr>
          <p:cNvPr id="51" name="Shape 50"/>
          <p:cNvCxnSpPr>
            <a:stCxn id="37" idx="3"/>
            <a:endCxn id="45" idx="1"/>
          </p:cNvCxnSpPr>
          <p:nvPr/>
        </p:nvCxnSpPr>
        <p:spPr>
          <a:xfrm flipH="1">
            <a:off x="1285852" y="2893215"/>
            <a:ext cx="5072098" cy="1928826"/>
          </a:xfrm>
          <a:prstGeom prst="bentConnector5">
            <a:avLst>
              <a:gd name="adj1" fmla="val -4507"/>
              <a:gd name="adj2" fmla="val 50000"/>
              <a:gd name="adj3" fmla="val 104507"/>
            </a:avLst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8" idx="3"/>
            <a:endCxn id="58" idx="1"/>
          </p:cNvCxnSpPr>
          <p:nvPr/>
        </p:nvCxnSpPr>
        <p:spPr>
          <a:xfrm>
            <a:off x="4643438" y="4799022"/>
            <a:ext cx="642942" cy="451647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9" idx="3"/>
            <a:endCxn id="58" idx="1"/>
          </p:cNvCxnSpPr>
          <p:nvPr/>
        </p:nvCxnSpPr>
        <p:spPr>
          <a:xfrm flipV="1">
            <a:off x="4643438" y="5250669"/>
            <a:ext cx="642942" cy="405609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육각형 64"/>
          <p:cNvSpPr/>
          <p:nvPr/>
        </p:nvSpPr>
        <p:spPr>
          <a:xfrm>
            <a:off x="7956376" y="3291824"/>
            <a:ext cx="994417" cy="85725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0" y="451520"/>
          <a:ext cx="9144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75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프로세서 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서류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2023.08.30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요구사항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E-M2-005</a:t>
                      </a:r>
                    </a:p>
                    <a:p>
                      <a:pPr algn="ctr" latinLnBrk="1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~E-M2-007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이경민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정은비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Shape 33"/>
          <p:cNvCxnSpPr/>
          <p:nvPr/>
        </p:nvCxnSpPr>
        <p:spPr>
          <a:xfrm flipV="1">
            <a:off x="7020272" y="3212976"/>
            <a:ext cx="307982" cy="2037693"/>
          </a:xfrm>
          <a:prstGeom prst="bentConnector2">
            <a:avLst/>
          </a:prstGeom>
          <a:ln w="28575">
            <a:solidFill>
              <a:srgbClr val="63252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/>
          <p:nvPr/>
        </p:nvCxnSpPr>
        <p:spPr>
          <a:xfrm>
            <a:off x="7464305" y="2780928"/>
            <a:ext cx="996127" cy="510896"/>
          </a:xfrm>
          <a:prstGeom prst="bentConnector2">
            <a:avLst/>
          </a:prstGeom>
          <a:ln w="28575">
            <a:solidFill>
              <a:srgbClr val="63252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804248" y="2564904"/>
            <a:ext cx="1080120" cy="641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진단서</a:t>
            </a:r>
            <a:r>
              <a:rPr lang="en-US" altLang="ko-KR" sz="1300" dirty="0"/>
              <a:t>/</a:t>
            </a:r>
          </a:p>
          <a:p>
            <a:pPr algn="ctr"/>
            <a:r>
              <a:rPr lang="ko-KR" altLang="en-US" sz="1300" dirty="0"/>
              <a:t>소견서 출력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286380" y="4857760"/>
            <a:ext cx="178595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원무과에 전송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684</Words>
  <Application>Microsoft Office PowerPoint</Application>
  <PresentationFormat>화면 슬라이드 쇼(4:3)</PresentationFormat>
  <Paragraphs>486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PC-15</dc:creator>
  <cp:lastModifiedBy>yerin kim</cp:lastModifiedBy>
  <cp:revision>146</cp:revision>
  <dcterms:created xsi:type="dcterms:W3CDTF">2023-08-30T08:10:56Z</dcterms:created>
  <dcterms:modified xsi:type="dcterms:W3CDTF">2023-09-05T07:33:47Z</dcterms:modified>
</cp:coreProperties>
</file>