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70" r:id="rId8"/>
    <p:sldId id="269" r:id="rId9"/>
    <p:sldId id="261" r:id="rId10"/>
    <p:sldId id="262" r:id="rId11"/>
    <p:sldId id="263" r:id="rId12"/>
    <p:sldId id="265" r:id="rId13"/>
    <p:sldId id="264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1D1D1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3099" autoAdjust="0"/>
  </p:normalViewPr>
  <p:slideViewPr>
    <p:cSldViewPr>
      <p:cViewPr>
        <p:scale>
          <a:sx n="60" d="100"/>
          <a:sy n="60" d="100"/>
        </p:scale>
        <p:origin x="-882" y="-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390" name="Rectangle 5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8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1"/>
          <p:cNvSpPr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oundRect">
            <a:avLst>
              <a:gd name="adj" fmla="val 46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anchorCtr="1">
            <a:spAutoFit/>
          </a:bodyPr>
          <a:lstStyle/>
          <a:p>
            <a:pPr>
              <a:lnSpc>
                <a:spcPct val="101000"/>
              </a:lnSpc>
              <a:spcBef>
                <a:spcPts val="450"/>
              </a:spcBef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 smtClean="0">
              <a:latin typeface="Arial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57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662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560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65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67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6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1"/>
          <p:cNvSpPr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oundRect">
            <a:avLst>
              <a:gd name="adj" fmla="val 46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 smtClean="0">
              <a:latin typeface="Arial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5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048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50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50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50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53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</p:spPr>
        <p:txBody>
          <a:bodyPr wrap="none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-47625"/>
            <a:ext cx="2111375" cy="65166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-47625"/>
            <a:ext cx="6186488" cy="65166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47625"/>
            <a:ext cx="7002463" cy="7254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4148138" cy="5478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1538" y="990600"/>
            <a:ext cx="4149725" cy="26622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1538" y="3805238"/>
            <a:ext cx="4149725" cy="2663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3838" cy="4518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604963"/>
            <a:ext cx="4035425" cy="4518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604963"/>
            <a:ext cx="2054225" cy="4518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5038" cy="4518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09800"/>
            <a:ext cx="7764463" cy="20494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48138" cy="5478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990600"/>
            <a:ext cx="4149725" cy="5478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04800" y="152400"/>
            <a:ext cx="838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-47625"/>
            <a:ext cx="7002463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4502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Garamond" pitchFamily="16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Garamond" pitchFamily="16" charset="0"/>
        <a:defRPr sz="3600">
          <a:solidFill>
            <a:srgbClr val="000000"/>
          </a:solidFill>
          <a:latin typeface="Garamond" pitchFamily="16" charset="0"/>
          <a:cs typeface="Arial Unicode M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Garamond" pitchFamily="16" charset="0"/>
        <a:defRPr sz="3600">
          <a:solidFill>
            <a:srgbClr val="000000"/>
          </a:solidFill>
          <a:latin typeface="Garamond" pitchFamily="16" charset="0"/>
          <a:cs typeface="Arial Unicode M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Garamond" pitchFamily="16" charset="0"/>
        <a:defRPr sz="3600">
          <a:solidFill>
            <a:srgbClr val="000000"/>
          </a:solidFill>
          <a:latin typeface="Garamond" pitchFamily="16" charset="0"/>
          <a:cs typeface="Arial Unicode M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Garamond" pitchFamily="16" charset="0"/>
        <a:defRPr sz="3600">
          <a:solidFill>
            <a:srgbClr val="000000"/>
          </a:solidFill>
          <a:latin typeface="Garamond" pitchFamily="16" charset="0"/>
          <a:cs typeface="Arial Unicode MS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aramond" pitchFamily="16" charset="0"/>
        <a:defRPr sz="4400">
          <a:solidFill>
            <a:srgbClr val="000000"/>
          </a:solidFill>
          <a:latin typeface="Times New Roman" pitchFamily="16" charset="0"/>
          <a:cs typeface="Arial Unicode MS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aramond" pitchFamily="16" charset="0"/>
        <a:defRPr sz="4400">
          <a:solidFill>
            <a:srgbClr val="000000"/>
          </a:solidFill>
          <a:latin typeface="Times New Roman" pitchFamily="16" charset="0"/>
          <a:cs typeface="Arial Unicode MS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aramond" pitchFamily="16" charset="0"/>
        <a:defRPr sz="4400">
          <a:solidFill>
            <a:srgbClr val="000000"/>
          </a:solidFill>
          <a:latin typeface="Times New Roman" pitchFamily="16" charset="0"/>
          <a:cs typeface="Arial Unicode MS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aramond" pitchFamily="16" charset="0"/>
        <a:defRPr sz="4400">
          <a:solidFill>
            <a:srgbClr val="000000"/>
          </a:solidFill>
          <a:latin typeface="Times New Roman" pitchFamily="16" charset="0"/>
          <a:cs typeface="Arial Unicode MS" charset="0"/>
        </a:defRPr>
      </a:lvl9pPr>
    </p:titleStyle>
    <p:bodyStyle>
      <a:lvl1pPr marL="334963" indent="-334963" algn="l" defTabSz="457200" rtl="0" eaLnBrk="0" fontAlgn="base" hangingPunct="0">
        <a:lnSpc>
          <a:spcPct val="93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Garamond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35013" indent="-277813" algn="l" defTabSz="457200" rtl="0" eaLnBrk="0" fontAlgn="base" hangingPunct="0">
        <a:lnSpc>
          <a:spcPct val="93000"/>
        </a:lnSpc>
        <a:spcBef>
          <a:spcPts val="650"/>
        </a:spcBef>
        <a:spcAft>
          <a:spcPct val="0"/>
        </a:spcAft>
        <a:buClr>
          <a:srgbClr val="000000"/>
        </a:buClr>
        <a:buSzPct val="100000"/>
        <a:buFont typeface="Garamond" pitchFamily="16" charset="0"/>
        <a:buChar char="•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Garamond" pitchFamily="16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Garamond" pitchFamily="16" charset="0"/>
        <a:buChar char="•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Garamond" pitchFamily="16" charset="0"/>
        <a:buChar char="•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Garamond" pitchFamily="16" charset="0"/>
        <a:buChar char="•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Garamond" pitchFamily="16" charset="0"/>
        <a:buChar char="•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Garamond" pitchFamily="16" charset="0"/>
        <a:buChar char="•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Garamond" pitchFamily="16" charset="0"/>
        <a:buChar char="•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09800"/>
            <a:ext cx="7764463" cy="204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1663" cy="451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Garamond" pitchFamily="16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Garamond" pitchFamily="16" charset="0"/>
        <a:defRPr sz="3600">
          <a:solidFill>
            <a:srgbClr val="000000"/>
          </a:solidFill>
          <a:latin typeface="Garamond" pitchFamily="16" charset="0"/>
          <a:cs typeface="Arial Unicode M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Garamond" pitchFamily="16" charset="0"/>
        <a:defRPr sz="3600">
          <a:solidFill>
            <a:srgbClr val="000000"/>
          </a:solidFill>
          <a:latin typeface="Garamond" pitchFamily="16" charset="0"/>
          <a:cs typeface="Arial Unicode M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Garamond" pitchFamily="16" charset="0"/>
        <a:defRPr sz="3600">
          <a:solidFill>
            <a:srgbClr val="000000"/>
          </a:solidFill>
          <a:latin typeface="Garamond" pitchFamily="16" charset="0"/>
          <a:cs typeface="Arial Unicode M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Garamond" pitchFamily="16" charset="0"/>
        <a:defRPr sz="3600">
          <a:solidFill>
            <a:srgbClr val="000000"/>
          </a:solidFill>
          <a:latin typeface="Garamond" pitchFamily="16" charset="0"/>
          <a:cs typeface="Arial Unicode MS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aramond" pitchFamily="16" charset="0"/>
        <a:defRPr sz="4400">
          <a:solidFill>
            <a:srgbClr val="000000"/>
          </a:solidFill>
          <a:latin typeface="Times New Roman" pitchFamily="16" charset="0"/>
          <a:cs typeface="Arial Unicode MS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aramond" pitchFamily="16" charset="0"/>
        <a:defRPr sz="4400">
          <a:solidFill>
            <a:srgbClr val="000000"/>
          </a:solidFill>
          <a:latin typeface="Times New Roman" pitchFamily="16" charset="0"/>
          <a:cs typeface="Arial Unicode MS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aramond" pitchFamily="16" charset="0"/>
        <a:defRPr sz="4400">
          <a:solidFill>
            <a:srgbClr val="000000"/>
          </a:solidFill>
          <a:latin typeface="Times New Roman" pitchFamily="16" charset="0"/>
          <a:cs typeface="Arial Unicode MS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aramond" pitchFamily="16" charset="0"/>
        <a:defRPr sz="4400">
          <a:solidFill>
            <a:srgbClr val="000000"/>
          </a:solidFill>
          <a:latin typeface="Times New Roman" pitchFamily="16" charset="0"/>
          <a:cs typeface="Arial Unicode MS" charset="0"/>
        </a:defRPr>
      </a:lvl9pPr>
    </p:titleStyle>
    <p:bodyStyle>
      <a:lvl1pPr marL="334963" indent="-334963" algn="l" defTabSz="457200" rtl="0" eaLnBrk="0" fontAlgn="base" hangingPunct="0">
        <a:lnSpc>
          <a:spcPct val="93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Garamond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35013" indent="-277813" algn="l" defTabSz="457200" rtl="0" eaLnBrk="0" fontAlgn="base" hangingPunct="0">
        <a:lnSpc>
          <a:spcPct val="93000"/>
        </a:lnSpc>
        <a:spcBef>
          <a:spcPts val="650"/>
        </a:spcBef>
        <a:spcAft>
          <a:spcPct val="0"/>
        </a:spcAft>
        <a:buClr>
          <a:srgbClr val="000000"/>
        </a:buClr>
        <a:buSzPct val="100000"/>
        <a:buFont typeface="Garamond" pitchFamily="16" charset="0"/>
        <a:buChar char="•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Garamond" pitchFamily="16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Garamond" pitchFamily="16" charset="0"/>
        <a:buChar char="•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Garamond" pitchFamily="16" charset="0"/>
        <a:buChar char="•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Garamond" pitchFamily="16" charset="0"/>
        <a:buChar char="•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Garamond" pitchFamily="16" charset="0"/>
        <a:buChar char="•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Garamond" pitchFamily="16" charset="0"/>
        <a:buChar char="•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Garamond" pitchFamily="16" charset="0"/>
        <a:buChar char="•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dfdap.hdfgroup.uiuc.edu/h5perf/index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133600"/>
            <a:ext cx="7772400" cy="20574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400" b="1" i="1" smtClean="0"/>
              <a:t>HDF Performance Framework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4191000"/>
            <a:ext cx="6400800" cy="1393825"/>
          </a:xfrm>
        </p:spPr>
        <p:txBody>
          <a:bodyPr lIns="90000" tIns="46800" rIns="90000" bIns="46800"/>
          <a:lstStyle/>
          <a:p>
            <a:pPr marL="0" lvl="1" indent="0" algn="ctr" eaLnBrk="1" hangingPunct="1">
              <a:spcBef>
                <a:spcPts val="600"/>
              </a:spcBef>
              <a:buFont typeface="Garamond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smtClean="0"/>
              <a:t>Hyo-Kyung Lee</a:t>
            </a:r>
          </a:p>
          <a:p>
            <a:pPr marL="0" lvl="1" indent="0" algn="ctr" eaLnBrk="1" hangingPunct="1">
              <a:lnSpc>
                <a:spcPct val="100000"/>
              </a:lnSpc>
              <a:spcBef>
                <a:spcPts val="600"/>
              </a:spcBef>
              <a:buFont typeface="Garamond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smtClean="0"/>
              <a:t>The HDF Group</a:t>
            </a:r>
          </a:p>
          <a:p>
            <a:pPr marL="0" lvl="1" indent="0" algn="ctr" eaLnBrk="1" hangingPunct="1">
              <a:lnSpc>
                <a:spcPct val="100000"/>
              </a:lnSpc>
              <a:spcBef>
                <a:spcPts val="600"/>
              </a:spcBef>
              <a:buFont typeface="Garamond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4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611563" y="952500"/>
            <a:ext cx="222250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40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389063" y="2122488"/>
            <a:ext cx="6569075" cy="295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5000"/>
              </a:lnSpc>
              <a:spcBef>
                <a:spcPts val="1138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 smtClean="0">
                <a:solidFill>
                  <a:schemeClr val="tx1"/>
                </a:solidFill>
              </a:rPr>
              <a:t>Help Debugging</a:t>
            </a:r>
            <a:endParaRPr lang="en-GB" sz="36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95000"/>
              </a:lnSpc>
              <a:spcBef>
                <a:spcPts val="1138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>
                <a:solidFill>
                  <a:schemeClr val="tx1"/>
                </a:solidFill>
              </a:rPr>
              <a:t> Graphical Output</a:t>
            </a:r>
          </a:p>
          <a:p>
            <a:pPr lvl="1" eaLnBrk="1" hangingPunct="1">
              <a:lnSpc>
                <a:spcPct val="95000"/>
              </a:lnSpc>
              <a:spcBef>
                <a:spcPts val="1138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>
                <a:solidFill>
                  <a:schemeClr val="tx1"/>
                </a:solidFill>
              </a:rPr>
              <a:t> Daily Warning E-mail </a:t>
            </a:r>
            <a:r>
              <a:rPr lang="en-GB" sz="3600" dirty="0" smtClean="0">
                <a:solidFill>
                  <a:schemeClr val="tx1"/>
                </a:solidFill>
              </a:rPr>
              <a:t>Report</a:t>
            </a:r>
          </a:p>
          <a:p>
            <a:pPr lvl="1" eaLnBrk="1" hangingPunct="1">
              <a:lnSpc>
                <a:spcPct val="95000"/>
              </a:lnSpc>
              <a:spcBef>
                <a:spcPts val="1138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 smtClean="0">
                <a:solidFill>
                  <a:schemeClr val="tx1"/>
                </a:solidFill>
              </a:rPr>
              <a:t> SVN diff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3095625" y="952500"/>
            <a:ext cx="2878138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400">
                <a:solidFill>
                  <a:schemeClr val="tx1"/>
                </a:solidFill>
              </a:rPr>
              <a:t>Experiment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371600" y="2286000"/>
            <a:ext cx="6629400" cy="328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>
                <a:solidFill>
                  <a:schemeClr val="tx1"/>
                </a:solidFill>
              </a:rPr>
              <a:t> 3 Sample / 2 Real Tests</a:t>
            </a:r>
          </a:p>
          <a:p>
            <a:pPr eaLnBrk="1" hangingPunct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>
                <a:solidFill>
                  <a:schemeClr val="tx1"/>
                </a:solidFill>
              </a:rPr>
              <a:t> 3 Platforms </a:t>
            </a:r>
            <a:r>
              <a:rPr lang="en-GB" sz="3600" dirty="0" smtClean="0">
                <a:solidFill>
                  <a:schemeClr val="tx1"/>
                </a:solidFill>
              </a:rPr>
              <a:t>/ </a:t>
            </a:r>
            <a:r>
              <a:rPr lang="en-GB" sz="3600" dirty="0">
                <a:solidFill>
                  <a:schemeClr val="tx1"/>
                </a:solidFill>
              </a:rPr>
              <a:t>4 Hosts </a:t>
            </a:r>
          </a:p>
          <a:p>
            <a:pPr lvl="1" eaLnBrk="1" hangingPunct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Clr>
                <a:srgbClr val="000000"/>
              </a:buClr>
              <a:buSzPct val="45000"/>
              <a:buFont typeface="Wingdings" pitchFamily="2" charset="2"/>
              <a:buChar char="v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 smtClean="0">
                <a:solidFill>
                  <a:schemeClr val="tx1"/>
                </a:solidFill>
              </a:rPr>
              <a:t> </a:t>
            </a:r>
            <a:r>
              <a:rPr lang="en-GB" sz="3600" dirty="0">
                <a:solidFill>
                  <a:schemeClr val="tx1"/>
                </a:solidFill>
              </a:rPr>
              <a:t>Solaris / Linux / Linux 64</a:t>
            </a:r>
          </a:p>
          <a:p>
            <a:pPr eaLnBrk="1" hangingPunct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>
                <a:solidFill>
                  <a:schemeClr val="tx1"/>
                </a:solidFill>
              </a:rPr>
              <a:t> 2 HDF5 Versions </a:t>
            </a:r>
          </a:p>
          <a:p>
            <a:pPr lvl="1" eaLnBrk="1" hangingPunct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Clr>
                <a:srgbClr val="000000"/>
              </a:buClr>
              <a:buSzPct val="45000"/>
              <a:buFont typeface="Wingdings" pitchFamily="2" charset="2"/>
              <a:buChar char="v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>
                <a:solidFill>
                  <a:schemeClr val="tx1"/>
                </a:solidFill>
              </a:rPr>
              <a:t> 1.6.6 / 1.8.0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3611563" y="952500"/>
            <a:ext cx="222250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40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133600"/>
            <a:ext cx="6553200" cy="830997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accent2"/>
                </a:solidFill>
                <a:cs typeface="+mn-cs"/>
                <a:hlinkClick r:id="rId3"/>
              </a:rPr>
              <a:t>http://hdfdap.hdfgroup.uiuc.edu/h5perf/index.html</a:t>
            </a:r>
            <a:endParaRPr lang="en-US" dirty="0">
              <a:solidFill>
                <a:schemeClr val="accent3">
                  <a:lumMod val="95000"/>
                </a:schemeClr>
              </a:solidFill>
              <a:cs typeface="+mn-cs"/>
            </a:endParaRPr>
          </a:p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581400" y="1066800"/>
            <a:ext cx="2878138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400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600200" y="1998663"/>
            <a:ext cx="6629400" cy="3927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>
                <a:solidFill>
                  <a:schemeClr val="tx1"/>
                </a:solidFill>
              </a:rPr>
              <a:t> Inconsistency </a:t>
            </a:r>
          </a:p>
          <a:p>
            <a:pPr marL="647700" lvl="2" indent="-215900" eaLnBrk="1" hangingPunct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Clr>
                <a:srgbClr val="000000"/>
              </a:buClr>
              <a:buSzPct val="45000"/>
              <a:buFont typeface="StarSymbol" charset="0"/>
              <a:buChar char="✔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>
                <a:solidFill>
                  <a:schemeClr val="tx1"/>
                </a:solidFill>
              </a:rPr>
              <a:t> Up to </a:t>
            </a:r>
            <a:r>
              <a:rPr lang="en-GB" sz="3600" dirty="0" smtClean="0">
                <a:solidFill>
                  <a:schemeClr val="tx1"/>
                </a:solidFill>
              </a:rPr>
              <a:t>+20% </a:t>
            </a:r>
          </a:p>
          <a:p>
            <a:pPr marL="647700" lvl="2" indent="-215900" eaLnBrk="1" hangingPunct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Clr>
                <a:srgbClr val="000000"/>
              </a:buClr>
              <a:buSzPct val="45000"/>
              <a:buFont typeface="StarSymbol" charset="0"/>
              <a:buChar char="✔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 smtClean="0">
                <a:solidFill>
                  <a:schemeClr val="tx1"/>
                </a:solidFill>
              </a:rPr>
              <a:t> </a:t>
            </a:r>
            <a:r>
              <a:rPr lang="en-GB" sz="3600" dirty="0">
                <a:solidFill>
                  <a:schemeClr val="tx1"/>
                </a:solidFill>
              </a:rPr>
              <a:t>Run </a:t>
            </a:r>
            <a:r>
              <a:rPr lang="en-GB" sz="3600" dirty="0" smtClean="0">
                <a:solidFill>
                  <a:schemeClr val="tx1"/>
                </a:solidFill>
              </a:rPr>
              <a:t>3 times if +20%</a:t>
            </a:r>
            <a:endParaRPr lang="en-GB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>
                <a:solidFill>
                  <a:schemeClr val="tx1"/>
                </a:solidFill>
              </a:rPr>
              <a:t> DB Failure</a:t>
            </a:r>
          </a:p>
          <a:p>
            <a:pPr lvl="1" eaLnBrk="1" hangingPunct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Clr>
                <a:srgbClr val="000000"/>
              </a:buClr>
              <a:buSzPct val="45000"/>
              <a:buFont typeface="StarSymbol" charset="0"/>
              <a:buChar char="✔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>
                <a:solidFill>
                  <a:schemeClr val="tx1"/>
                </a:solidFill>
              </a:rPr>
              <a:t> Connection </a:t>
            </a:r>
            <a:r>
              <a:rPr lang="en-GB" sz="3600" dirty="0" smtClean="0">
                <a:solidFill>
                  <a:schemeClr val="tx1"/>
                </a:solidFill>
              </a:rPr>
              <a:t>error / 10 trials</a:t>
            </a:r>
            <a:endParaRPr lang="en-GB" sz="36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Clr>
                <a:srgbClr val="000000"/>
              </a:buClr>
              <a:buSzPct val="45000"/>
              <a:buFont typeface="StarSymbol" charset="0"/>
              <a:buChar char="✔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>
                <a:solidFill>
                  <a:schemeClr val="tx1"/>
                </a:solidFill>
              </a:rPr>
              <a:t> Reliability </a:t>
            </a:r>
            <a:r>
              <a:rPr lang="en-GB" sz="3600" dirty="0" smtClean="0">
                <a:solidFill>
                  <a:schemeClr val="tx1"/>
                </a:solidFill>
              </a:rPr>
              <a:t>issue / DB Backup </a:t>
            </a:r>
            <a:endParaRPr lang="en-GB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3095625" y="952500"/>
            <a:ext cx="2878138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400">
                <a:solidFill>
                  <a:schemeClr val="tx1"/>
                </a:solidFill>
              </a:rPr>
              <a:t>Discussion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371600" y="1998663"/>
            <a:ext cx="6629400" cy="3927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>
                <a:solidFill>
                  <a:schemeClr val="tx1"/>
                </a:solidFill>
              </a:rPr>
              <a:t> Accuracy and consistency?</a:t>
            </a:r>
          </a:p>
          <a:p>
            <a:pPr lvl="1" eaLnBrk="1" hangingPunct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Clr>
                <a:srgbClr val="000000"/>
              </a:buClr>
              <a:buSzPct val="45000"/>
              <a:buFont typeface="StarSymbol" charset="0"/>
              <a:buChar char="➔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>
                <a:solidFill>
                  <a:schemeClr val="tx1"/>
                </a:solidFill>
              </a:rPr>
              <a:t> Use Averages</a:t>
            </a:r>
          </a:p>
          <a:p>
            <a:pPr lvl="1" eaLnBrk="1" hangingPunct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Clr>
                <a:srgbClr val="000000"/>
              </a:buClr>
              <a:buSzPct val="45000"/>
              <a:buFont typeface="StarSymbol" charset="0"/>
              <a:buChar char="➔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>
                <a:solidFill>
                  <a:schemeClr val="tx1"/>
                </a:solidFill>
              </a:rPr>
              <a:t> More </a:t>
            </a:r>
            <a:r>
              <a:rPr lang="en-GB" sz="3600" dirty="0" smtClean="0">
                <a:solidFill>
                  <a:schemeClr val="tx1"/>
                </a:solidFill>
              </a:rPr>
              <a:t>Random Intervals</a:t>
            </a:r>
            <a:endParaRPr lang="en-GB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>
                <a:solidFill>
                  <a:schemeClr val="tx1"/>
                </a:solidFill>
              </a:rPr>
              <a:t> DB Reliability?</a:t>
            </a:r>
          </a:p>
          <a:p>
            <a:pPr lvl="1" eaLnBrk="1" hangingPunct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Clr>
                <a:srgbClr val="000000"/>
              </a:buClr>
              <a:buSzPct val="45000"/>
              <a:buFont typeface="StarSymbol" charset="0"/>
              <a:buChar char="➔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>
                <a:solidFill>
                  <a:schemeClr val="tx1"/>
                </a:solidFill>
              </a:rPr>
              <a:t> Mandatory local storage</a:t>
            </a:r>
          </a:p>
          <a:p>
            <a:pPr lvl="1" eaLnBrk="1" hangingPunct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Clr>
                <a:srgbClr val="000000"/>
              </a:buClr>
              <a:buSzPct val="45000"/>
              <a:buFont typeface="StarSymbol" charset="0"/>
              <a:buChar char="➔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 smtClean="0">
                <a:solidFill>
                  <a:schemeClr val="tx1"/>
                </a:solidFill>
              </a:rPr>
              <a:t> Upload Script</a:t>
            </a:r>
            <a:endParaRPr lang="en-GB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3095625" y="952500"/>
            <a:ext cx="3533775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400">
                <a:solidFill>
                  <a:schemeClr val="tx1"/>
                </a:solidFill>
              </a:rPr>
              <a:t>Future Work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371600" y="2181225"/>
            <a:ext cx="66294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5000"/>
              </a:lnSpc>
              <a:spcBef>
                <a:spcPts val="1138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>
                <a:solidFill>
                  <a:schemeClr val="tx1"/>
                </a:solidFill>
              </a:rPr>
              <a:t> Long Term Statistics Reports</a:t>
            </a:r>
          </a:p>
          <a:p>
            <a:pPr eaLnBrk="1" hangingPunct="1">
              <a:lnSpc>
                <a:spcPct val="95000"/>
              </a:lnSpc>
              <a:spcBef>
                <a:spcPts val="1138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>
                <a:solidFill>
                  <a:schemeClr val="tx1"/>
                </a:solidFill>
              </a:rPr>
              <a:t> Better GUI</a:t>
            </a:r>
          </a:p>
          <a:p>
            <a:pPr eaLnBrk="1" hangingPunct="1">
              <a:lnSpc>
                <a:spcPct val="95000"/>
              </a:lnSpc>
              <a:spcBef>
                <a:spcPts val="1138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>
                <a:solidFill>
                  <a:schemeClr val="tx1"/>
                </a:solidFill>
              </a:rPr>
              <a:t> Journal Entry DB</a:t>
            </a:r>
          </a:p>
        </p:txBody>
      </p:sp>
      <p:pic>
        <p:nvPicPr>
          <p:cNvPr id="4" name="Picture 3" descr="h5perf_google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2056"/>
            <a:ext cx="9144000" cy="447388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0" y="1828800"/>
            <a:ext cx="5943600" cy="1066800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0" y="3048000"/>
            <a:ext cx="5943600" cy="2438400"/>
          </a:xfrm>
          <a:prstGeom prst="roundRect">
            <a:avLst/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019800" y="1828800"/>
            <a:ext cx="3124200" cy="3733800"/>
          </a:xfrm>
          <a:prstGeom prst="roundRect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1"/>
          <p:cNvGrpSpPr>
            <a:grpSpLocks/>
          </p:cNvGrpSpPr>
          <p:nvPr/>
        </p:nvGrpSpPr>
        <p:grpSpPr bwMode="auto">
          <a:xfrm>
            <a:off x="3071813" y="1123950"/>
            <a:ext cx="3471862" cy="354013"/>
            <a:chOff x="1935" y="708"/>
            <a:chExt cx="2187" cy="223"/>
          </a:xfrm>
        </p:grpSpPr>
        <p:sp>
          <p:nvSpPr>
            <p:cNvPr id="4100" name="AutoShape 2"/>
            <p:cNvSpPr>
              <a:spLocks noChangeArrowheads="1"/>
            </p:cNvSpPr>
            <p:nvPr/>
          </p:nvSpPr>
          <p:spPr bwMode="auto">
            <a:xfrm>
              <a:off x="1935" y="708"/>
              <a:ext cx="2188" cy="224"/>
            </a:xfrm>
            <a:prstGeom prst="roundRect">
              <a:avLst>
                <a:gd name="adj" fmla="val 444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01" name="Group 3"/>
            <p:cNvGrpSpPr>
              <a:grpSpLocks/>
            </p:cNvGrpSpPr>
            <p:nvPr/>
          </p:nvGrpSpPr>
          <p:grpSpPr bwMode="auto">
            <a:xfrm>
              <a:off x="1935" y="708"/>
              <a:ext cx="2186" cy="222"/>
              <a:chOff x="1935" y="708"/>
              <a:chExt cx="2186" cy="222"/>
            </a:xfrm>
          </p:grpSpPr>
          <p:sp>
            <p:nvSpPr>
              <p:cNvPr id="4102" name="AutoShape 4"/>
              <p:cNvSpPr>
                <a:spLocks noChangeArrowheads="1"/>
              </p:cNvSpPr>
              <p:nvPr/>
            </p:nvSpPr>
            <p:spPr bwMode="auto">
              <a:xfrm>
                <a:off x="1935" y="708"/>
                <a:ext cx="2187" cy="223"/>
              </a:xfrm>
              <a:prstGeom prst="roundRect">
                <a:avLst>
                  <a:gd name="adj" fmla="val 449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03" name="Group 5"/>
              <p:cNvGrpSpPr>
                <a:grpSpLocks/>
              </p:cNvGrpSpPr>
              <p:nvPr/>
            </p:nvGrpSpPr>
            <p:grpSpPr bwMode="auto">
              <a:xfrm>
                <a:off x="1935" y="708"/>
                <a:ext cx="2186" cy="222"/>
                <a:chOff x="1935" y="708"/>
                <a:chExt cx="2186" cy="222"/>
              </a:xfrm>
            </p:grpSpPr>
            <p:sp>
              <p:nvSpPr>
                <p:cNvPr id="4104" name="AutoShape 6"/>
                <p:cNvSpPr>
                  <a:spLocks noChangeArrowheads="1"/>
                </p:cNvSpPr>
                <p:nvPr/>
              </p:nvSpPr>
              <p:spPr bwMode="auto">
                <a:xfrm>
                  <a:off x="1935" y="708"/>
                  <a:ext cx="2187" cy="223"/>
                </a:xfrm>
                <a:prstGeom prst="roundRect">
                  <a:avLst>
                    <a:gd name="adj" fmla="val 449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5" name="AutoShape 7"/>
                <p:cNvSpPr>
                  <a:spLocks noChangeArrowheads="1"/>
                </p:cNvSpPr>
                <p:nvPr/>
              </p:nvSpPr>
              <p:spPr bwMode="auto">
                <a:xfrm>
                  <a:off x="1935" y="708"/>
                  <a:ext cx="2187" cy="223"/>
                </a:xfrm>
                <a:prstGeom prst="roundRect">
                  <a:avLst>
                    <a:gd name="adj" fmla="val 449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eaLnBrk="1" hangingPunct="1">
                    <a:lnSpc>
                      <a:spcPct val="95000"/>
                    </a:lnSpc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4400">
                      <a:solidFill>
                        <a:srgbClr val="000000"/>
                      </a:solidFill>
                    </a:rPr>
                    <a:t>Introduction</a:t>
                  </a:r>
                </a:p>
                <a:p>
                  <a:pPr eaLnBrk="1" hangingPunct="1"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4400">
                    <a:solidFill>
                      <a:srgbClr val="000000"/>
                    </a:solidFill>
                  </a:endParaRPr>
                </a:p>
                <a:p>
                  <a:pPr eaLnBrk="1" hangingPunct="1"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440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4099" name="Text Box 8"/>
          <p:cNvSpPr txBox="1">
            <a:spLocks noChangeArrowheads="1"/>
          </p:cNvSpPr>
          <p:nvPr/>
        </p:nvSpPr>
        <p:spPr bwMode="auto">
          <a:xfrm>
            <a:off x="841375" y="2286000"/>
            <a:ext cx="7335838" cy="2282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>
                <a:solidFill>
                  <a:srgbClr val="000000"/>
                </a:solidFill>
              </a:rPr>
              <a:t>   S</a:t>
            </a:r>
            <a:r>
              <a:rPr lang="en-GB" sz="3600" dirty="0">
                <a:solidFill>
                  <a:srgbClr val="000000"/>
                </a:solidFill>
                <a:latin typeface="Garamond" pitchFamily="16" charset="0"/>
              </a:rPr>
              <a:t>oftware benchmarking framework </a:t>
            </a:r>
          </a:p>
          <a:p>
            <a:pPr eaLnBrk="1" hangingPunct="1">
              <a:buClr>
                <a:srgbClr val="000000"/>
              </a:buClr>
              <a:buSzPct val="100000"/>
              <a:buFont typeface="Garamond" pitchFamily="16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>
                <a:solidFill>
                  <a:srgbClr val="000000"/>
                </a:solidFill>
                <a:latin typeface="Garamond" pitchFamily="16" charset="0"/>
              </a:rPr>
              <a:t>   Measure time of </a:t>
            </a:r>
            <a:r>
              <a:rPr lang="en-GB" sz="3600" dirty="0" smtClean="0">
                <a:solidFill>
                  <a:srgbClr val="000000"/>
                </a:solidFill>
                <a:latin typeface="Garamond" pitchFamily="16" charset="0"/>
              </a:rPr>
              <a:t>benchmarks</a:t>
            </a:r>
            <a:endParaRPr lang="en-GB" sz="3600" dirty="0">
              <a:solidFill>
                <a:srgbClr val="000000"/>
              </a:solidFill>
              <a:latin typeface="Garamond" pitchFamily="16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Garamond" pitchFamily="16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>
                <a:solidFill>
                  <a:srgbClr val="000000"/>
                </a:solidFill>
                <a:latin typeface="Garamond" pitchFamily="16" charset="0"/>
              </a:rPr>
              <a:t>   </a:t>
            </a:r>
            <a:r>
              <a:rPr lang="en-GB" sz="3600" dirty="0" smtClean="0">
                <a:solidFill>
                  <a:srgbClr val="000000"/>
                </a:solidFill>
                <a:latin typeface="Garamond" pitchFamily="16" charset="0"/>
              </a:rPr>
              <a:t>Web-based </a:t>
            </a:r>
            <a:r>
              <a:rPr lang="en-GB" sz="3600" dirty="0">
                <a:solidFill>
                  <a:srgbClr val="000000"/>
                </a:solidFill>
                <a:latin typeface="Garamond" pitchFamily="16" charset="0"/>
              </a:rPr>
              <a:t>GUI</a:t>
            </a:r>
          </a:p>
          <a:p>
            <a:pPr eaLnBrk="1" hangingPunct="1">
              <a:buClr>
                <a:srgbClr val="000000"/>
              </a:buClr>
              <a:buSzPct val="100000"/>
              <a:buFont typeface="Garamond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3600" dirty="0">
              <a:solidFill>
                <a:srgbClr val="000000"/>
              </a:solidFill>
              <a:latin typeface="Garamond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4146550" y="1052513"/>
            <a:ext cx="134620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4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914400" y="2438400"/>
            <a:ext cx="7183437" cy="256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smtClean="0">
                <a:solidFill>
                  <a:schemeClr val="tx1"/>
                </a:solidFill>
              </a:rPr>
              <a:t>Easy to Use for Various Benchmarks</a:t>
            </a:r>
            <a:endParaRPr lang="en-GB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>
                <a:solidFill>
                  <a:schemeClr val="tx1"/>
                </a:solidFill>
              </a:rPr>
              <a:t> Multiple </a:t>
            </a:r>
            <a:r>
              <a:rPr lang="en-GB" sz="3600" dirty="0" smtClean="0">
                <a:solidFill>
                  <a:schemeClr val="tx1"/>
                </a:solidFill>
              </a:rPr>
              <a:t>Platforms and Versions</a:t>
            </a:r>
            <a:endParaRPr lang="en-GB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>
                <a:solidFill>
                  <a:schemeClr val="tx1"/>
                </a:solidFill>
              </a:rPr>
              <a:t> Long Term </a:t>
            </a:r>
            <a:r>
              <a:rPr lang="en-GB" sz="3600" dirty="0" smtClean="0">
                <a:solidFill>
                  <a:schemeClr val="tx1"/>
                </a:solidFill>
              </a:rPr>
              <a:t>Regression Test</a:t>
            </a:r>
            <a:endParaRPr lang="en-GB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 smtClean="0">
                <a:solidFill>
                  <a:schemeClr val="tx1"/>
                </a:solidFill>
              </a:rPr>
              <a:t> Help Debugging</a:t>
            </a:r>
            <a:endParaRPr lang="en-GB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3352800" y="952500"/>
            <a:ext cx="2743200" cy="773113"/>
          </a:xfrm>
          <a:prstGeom prst="roundRect">
            <a:avLst>
              <a:gd name="adj" fmla="val 204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400">
                <a:solidFill>
                  <a:schemeClr val="tx1"/>
                </a:solidFill>
              </a:rPr>
              <a:t>Background</a:t>
            </a:r>
          </a:p>
        </p:txBody>
      </p:sp>
      <p:sp>
        <p:nvSpPr>
          <p:cNvPr id="6147" name="AutoShape 2"/>
          <p:cNvSpPr>
            <a:spLocks noChangeArrowheads="1"/>
          </p:cNvSpPr>
          <p:nvPr/>
        </p:nvSpPr>
        <p:spPr bwMode="auto">
          <a:xfrm>
            <a:off x="1143000" y="2438400"/>
            <a:ext cx="6934200" cy="3631763"/>
          </a:xfrm>
          <a:prstGeom prst="roundRect">
            <a:avLst>
              <a:gd name="adj" fmla="val 60"/>
            </a:avLst>
          </a:prstGeom>
          <a:noFill/>
          <a:ln w="9525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lnSpc>
                <a:spcPct val="200000"/>
              </a:lnSpc>
              <a:spcBef>
                <a:spcPts val="575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smtClean="0">
                <a:solidFill>
                  <a:schemeClr val="tx1"/>
                </a:solidFill>
              </a:rPr>
              <a:t>Backend: </a:t>
            </a:r>
            <a:r>
              <a:rPr lang="en-GB" sz="3600" dirty="0" err="1" smtClean="0">
                <a:solidFill>
                  <a:schemeClr val="tx1"/>
                </a:solidFill>
              </a:rPr>
              <a:t>Cron</a:t>
            </a:r>
            <a:r>
              <a:rPr lang="en-GB" sz="3600" dirty="0" smtClean="0">
                <a:solidFill>
                  <a:schemeClr val="tx1"/>
                </a:solidFill>
              </a:rPr>
              <a:t> job / DB Storage </a:t>
            </a:r>
          </a:p>
          <a:p>
            <a:pPr eaLnBrk="1" hangingPunct="1">
              <a:lnSpc>
                <a:spcPct val="200000"/>
              </a:lnSpc>
              <a:spcBef>
                <a:spcPts val="575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smtClean="0">
                <a:solidFill>
                  <a:schemeClr val="tx1"/>
                </a:solidFill>
              </a:rPr>
              <a:t>Core: Performance C/C++ Library</a:t>
            </a:r>
            <a:endParaRPr lang="en-GB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200000"/>
              </a:lnSpc>
              <a:spcBef>
                <a:spcPts val="575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smtClean="0">
                <a:solidFill>
                  <a:schemeClr val="tx1"/>
                </a:solidFill>
              </a:rPr>
              <a:t>Frontend: </a:t>
            </a:r>
            <a:r>
              <a:rPr lang="en-GB" sz="3600" dirty="0">
                <a:solidFill>
                  <a:schemeClr val="tx1"/>
                </a:solidFill>
              </a:rPr>
              <a:t>PHP / </a:t>
            </a:r>
            <a:r>
              <a:rPr lang="en-GB" sz="3600" dirty="0" err="1">
                <a:solidFill>
                  <a:schemeClr val="tx1"/>
                </a:solidFill>
              </a:rPr>
              <a:t>jpgraph</a:t>
            </a:r>
            <a:endParaRPr lang="en-GB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611563" y="952500"/>
            <a:ext cx="222250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400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352800" y="1905000"/>
            <a:ext cx="2819399" cy="52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smtClean="0">
                <a:solidFill>
                  <a:schemeClr val="tx1"/>
                </a:solidFill>
              </a:rPr>
              <a:t>Easy to Use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838200" y="3657600"/>
            <a:ext cx="2286000" cy="990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A User’s Benchmark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581400" y="3657600"/>
            <a:ext cx="1905000" cy="990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</a:rPr>
              <a:t>Performance </a:t>
            </a:r>
            <a:r>
              <a:rPr lang="en-US" dirty="0" smtClean="0"/>
              <a:t>Library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22" name="Straight Arrow Connector 21"/>
          <p:cNvCxnSpPr>
            <a:stCxn id="18" idx="3"/>
            <a:endCxn id="20" idx="1"/>
          </p:cNvCxnSpPr>
          <p:nvPr/>
        </p:nvCxnSpPr>
        <p:spPr bwMode="auto">
          <a:xfrm>
            <a:off x="3124200" y="41529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Can 24"/>
          <p:cNvSpPr/>
          <p:nvPr/>
        </p:nvSpPr>
        <p:spPr bwMode="auto">
          <a:xfrm>
            <a:off x="6477000" y="2667000"/>
            <a:ext cx="1371600" cy="1371600"/>
          </a:xfrm>
          <a:prstGeom prst="ca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</a:rPr>
              <a:t>Database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 bwMode="auto">
          <a:xfrm flipV="1">
            <a:off x="5486400" y="3352800"/>
            <a:ext cx="990600" cy="800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Flowchart: Document 31"/>
          <p:cNvSpPr/>
          <p:nvPr/>
        </p:nvSpPr>
        <p:spPr bwMode="auto">
          <a:xfrm>
            <a:off x="6477000" y="4953000"/>
            <a:ext cx="1676400" cy="990600"/>
          </a:xfrm>
          <a:prstGeom prst="flowChartDocumen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</a:rPr>
              <a:t>Web Server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00" y="3048000"/>
            <a:ext cx="7312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cron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23681" y="5024735"/>
            <a:ext cx="85311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www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28600" y="2667000"/>
            <a:ext cx="1524000" cy="609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</a:rPr>
              <a:t>HDF5 1.6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133600" y="2667000"/>
            <a:ext cx="1524000" cy="609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HDF5 </a:t>
            </a:r>
            <a:r>
              <a:rPr lang="en-US" dirty="0" smtClean="0"/>
              <a:t>1.8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rot="16200000" flipH="1">
            <a:off x="1219200" y="3352800"/>
            <a:ext cx="381000" cy="228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5400000">
            <a:off x="2400300" y="3314700"/>
            <a:ext cx="381000" cy="304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7" name="Picture 3" descr="C:\Documents and Settings\Owner\Local Settings\Temporary Internet Files\Content.IE5\OT85B6XR\MCj0415800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953000"/>
            <a:ext cx="1249362" cy="1239838"/>
          </a:xfrm>
          <a:prstGeom prst="rect">
            <a:avLst/>
          </a:prstGeom>
          <a:noFill/>
        </p:spPr>
      </p:pic>
      <p:cxnSp>
        <p:nvCxnSpPr>
          <p:cNvPr id="31" name="Straight Arrow Connector 30"/>
          <p:cNvCxnSpPr>
            <a:endCxn id="18" idx="2"/>
          </p:cNvCxnSpPr>
          <p:nvPr/>
        </p:nvCxnSpPr>
        <p:spPr bwMode="auto">
          <a:xfrm rot="5400000" flipH="1" flipV="1">
            <a:off x="1828800" y="4800600"/>
            <a:ext cx="3048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7239000" y="4267200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PHP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25" idx="3"/>
          </p:cNvCxnSpPr>
          <p:nvPr/>
        </p:nvCxnSpPr>
        <p:spPr bwMode="auto">
          <a:xfrm rot="5400000">
            <a:off x="6705600" y="4495800"/>
            <a:ext cx="914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2362200" y="5562600"/>
            <a:ext cx="41148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 rot="10800000">
            <a:off x="2438400" y="5715000"/>
            <a:ext cx="40386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3657600" y="5791200"/>
            <a:ext cx="167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Graph/Text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C:\Documents and Settings\Owner\Local Settings\Temporary Internet Files\Content.IE5\2Z1S8NLQ\MCj0415934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4953000"/>
            <a:ext cx="1676400" cy="1295012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5" grpId="0" animBg="1"/>
      <p:bldP spid="32" grpId="0" animBg="1"/>
      <p:bldP spid="11" grpId="0"/>
      <p:bldP spid="12" grpId="0"/>
      <p:bldP spid="13" grpId="0" animBg="1"/>
      <p:bldP spid="14" grpId="0" animBg="1"/>
      <p:bldP spid="51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 bwMode="auto">
          <a:xfrm>
            <a:off x="0" y="5638800"/>
            <a:ext cx="9144000" cy="38100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5715000"/>
            <a:ext cx="8763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2060"/>
                </a:solidFill>
              </a:rPr>
              <a:t>|          178820 | 2007-08-17 21:51:14 | 10000 groups                      | creating 10000 empty groups      | 1.8.0          | </a:t>
            </a:r>
            <a:r>
              <a:rPr lang="en-US" sz="1100" dirty="0" err="1" smtClean="0">
                <a:solidFill>
                  <a:srgbClr val="002060"/>
                </a:solidFill>
              </a:rPr>
              <a:t>hdfdap</a:t>
            </a:r>
            <a:r>
              <a:rPr lang="en-US" sz="1100" dirty="0" smtClean="0">
                <a:solidFill>
                  <a:srgbClr val="002060"/>
                </a:solidFill>
              </a:rPr>
              <a:t> |         0.670198 |          4384 |</a:t>
            </a:r>
          </a:p>
          <a:p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1828800"/>
            <a:ext cx="6248400" cy="1676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47800" y="1905000"/>
            <a:ext cx="601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for(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=0;i&lt;1000 ;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 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H5Gcreate(</a:t>
            </a:r>
            <a:r>
              <a:rPr lang="en-US" dirty="0" err="1" smtClean="0">
                <a:solidFill>
                  <a:schemeClr val="tx1"/>
                </a:solidFill>
              </a:rPr>
              <a:t>fileid,group_name</a:t>
            </a:r>
            <a:r>
              <a:rPr lang="en-US" dirty="0" smtClean="0">
                <a:solidFill>
                  <a:schemeClr val="tx1"/>
                </a:solidFill>
              </a:rPr>
              <a:t>,(</a:t>
            </a:r>
            <a:r>
              <a:rPr lang="en-US" dirty="0" err="1" smtClean="0">
                <a:solidFill>
                  <a:schemeClr val="tx1"/>
                </a:solidFill>
              </a:rPr>
              <a:t>size_t</a:t>
            </a:r>
            <a:r>
              <a:rPr lang="en-US" dirty="0" smtClean="0">
                <a:solidFill>
                  <a:schemeClr val="tx1"/>
                </a:solidFill>
              </a:rPr>
              <a:t>)0));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// Add groups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1000" y="1219200"/>
            <a:ext cx="8077200" cy="3429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3581400"/>
            <a:ext cx="3485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H5Perf_endTimer(&amp;time);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2000" y="1295400"/>
            <a:ext cx="3570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H5Perf_startTimer(&amp;time);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0" y="990600"/>
            <a:ext cx="9144000" cy="4495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2000" y="40386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H5Perf_addInstance(</a:t>
            </a:r>
            <a:r>
              <a:rPr lang="en-US" dirty="0" err="1" smtClean="0">
                <a:solidFill>
                  <a:schemeClr val="tx1"/>
                </a:solidFill>
              </a:rPr>
              <a:t>db_host</a:t>
            </a:r>
            <a:r>
              <a:rPr lang="en-US" dirty="0" smtClean="0">
                <a:solidFill>
                  <a:schemeClr val="tx1"/>
                </a:solidFill>
              </a:rPr>
              <a:t>, date, time);</a:t>
            </a:r>
            <a:endParaRPr lang="en-US" dirty="0"/>
          </a:p>
        </p:txBody>
      </p:sp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2743200" y="0"/>
            <a:ext cx="38100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400" dirty="0" smtClean="0">
                <a:solidFill>
                  <a:schemeClr val="tx1"/>
                </a:solidFill>
              </a:rPr>
              <a:t>Example Usage</a:t>
            </a:r>
            <a:endParaRPr lang="en-GB" sz="4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4800600"/>
            <a:ext cx="83118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00 21 * * * /home/local/</a:t>
            </a:r>
            <a:r>
              <a:rPr lang="en-US" dirty="0" err="1" smtClean="0">
                <a:solidFill>
                  <a:srgbClr val="FF0000"/>
                </a:solidFill>
              </a:rPr>
              <a:t>hyoklee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chicago</a:t>
            </a:r>
            <a:r>
              <a:rPr lang="en-US" dirty="0" smtClean="0">
                <a:solidFill>
                  <a:srgbClr val="FF0000"/>
                </a:solidFill>
              </a:rPr>
              <a:t>/test-perf-hdfdap-3.sh</a:t>
            </a:r>
          </a:p>
          <a:p>
            <a:endParaRPr lang="en-US" dirty="0"/>
          </a:p>
        </p:txBody>
      </p:sp>
      <p:sp>
        <p:nvSpPr>
          <p:cNvPr id="16" name="Right Brace 15"/>
          <p:cNvSpPr/>
          <p:nvPr/>
        </p:nvSpPr>
        <p:spPr bwMode="auto">
          <a:xfrm rot="5400000">
            <a:off x="1447800" y="5410200"/>
            <a:ext cx="304800" cy="13716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66800" y="6172200"/>
            <a:ext cx="110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Timestamp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ight Brace 21"/>
          <p:cNvSpPr/>
          <p:nvPr/>
        </p:nvSpPr>
        <p:spPr bwMode="auto">
          <a:xfrm rot="5400000">
            <a:off x="2819400" y="5410200"/>
            <a:ext cx="304800" cy="13716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38400" y="6172200"/>
            <a:ext cx="141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Instance Name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Right Brace 28"/>
          <p:cNvSpPr/>
          <p:nvPr/>
        </p:nvSpPr>
        <p:spPr bwMode="auto">
          <a:xfrm rot="5400000">
            <a:off x="5806440" y="5852160"/>
            <a:ext cx="365760" cy="54864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62600" y="6214646"/>
            <a:ext cx="81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Version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ight Brace 30"/>
          <p:cNvSpPr/>
          <p:nvPr/>
        </p:nvSpPr>
        <p:spPr bwMode="auto">
          <a:xfrm rot="5400000">
            <a:off x="6477000" y="5909846"/>
            <a:ext cx="304800" cy="4572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48400" y="6214646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Platform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ight Brace 33"/>
          <p:cNvSpPr/>
          <p:nvPr/>
        </p:nvSpPr>
        <p:spPr bwMode="auto">
          <a:xfrm rot="5400000">
            <a:off x="7336423" y="5736223"/>
            <a:ext cx="262354" cy="7620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39000" y="6214646"/>
            <a:ext cx="611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Time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4" name="Picture 13" descr="h5perf_sample_group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655894" cy="5562600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/>
      <p:bldP spid="18" grpId="0" animBg="1"/>
      <p:bldP spid="17" grpId="0"/>
      <p:bldP spid="19" grpId="0" animBg="1"/>
      <p:bldP spid="21" grpId="0"/>
      <p:bldP spid="23" grpId="0"/>
      <p:bldP spid="24" grpId="0" animBg="1"/>
      <p:bldP spid="26" grpId="0"/>
      <p:bldP spid="10" grpId="0"/>
      <p:bldP spid="16" grpId="0" animBg="1"/>
      <p:bldP spid="20" grpId="0"/>
      <p:bldP spid="22" grpId="0" animBg="1"/>
      <p:bldP spid="25" grpId="0"/>
      <p:bldP spid="29" grpId="0" animBg="1"/>
      <p:bldP spid="30" grpId="0"/>
      <p:bldP spid="31" grpId="0" animBg="1"/>
      <p:bldP spid="32" grpId="0"/>
      <p:bldP spid="34" grpId="0" animBg="1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611563" y="952500"/>
            <a:ext cx="222250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40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57200" y="1981200"/>
            <a:ext cx="7924800" cy="52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lnSpc>
                <a:spcPct val="95000"/>
              </a:lnSpc>
              <a:spcBef>
                <a:spcPts val="575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 smtClean="0">
                <a:solidFill>
                  <a:schemeClr val="tx1"/>
                </a:solidFill>
              </a:rPr>
              <a:t>Various Benchmarks: Hierarchical Model  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7172" name="AutoShape 3"/>
          <p:cNvSpPr>
            <a:spLocks noChangeArrowheads="1"/>
          </p:cNvSpPr>
          <p:nvPr/>
        </p:nvSpPr>
        <p:spPr bwMode="auto">
          <a:xfrm>
            <a:off x="3328988" y="2898775"/>
            <a:ext cx="2738437" cy="793750"/>
          </a:xfrm>
          <a:prstGeom prst="roundRect">
            <a:avLst>
              <a:gd name="adj" fmla="val 19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solidFill>
                  <a:schemeClr val="tx1"/>
                </a:solidFill>
              </a:rPr>
              <a:t>Test Routine</a:t>
            </a:r>
          </a:p>
        </p:txBody>
      </p:sp>
      <p:sp>
        <p:nvSpPr>
          <p:cNvPr id="7173" name="AutoShape 4"/>
          <p:cNvSpPr>
            <a:spLocks noChangeArrowheads="1"/>
          </p:cNvSpPr>
          <p:nvPr/>
        </p:nvSpPr>
        <p:spPr bwMode="auto">
          <a:xfrm>
            <a:off x="3330575" y="4157663"/>
            <a:ext cx="2738438" cy="793750"/>
          </a:xfrm>
          <a:prstGeom prst="roundRect">
            <a:avLst>
              <a:gd name="adj" fmla="val 19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chemeClr val="tx1"/>
                </a:solidFill>
              </a:rPr>
              <a:t>Test Action</a:t>
            </a:r>
          </a:p>
        </p:txBody>
      </p:sp>
      <p:sp>
        <p:nvSpPr>
          <p:cNvPr id="7174" name="AutoShape 5"/>
          <p:cNvSpPr>
            <a:spLocks noChangeArrowheads="1"/>
          </p:cNvSpPr>
          <p:nvPr/>
        </p:nvSpPr>
        <p:spPr bwMode="auto">
          <a:xfrm>
            <a:off x="3330575" y="5418138"/>
            <a:ext cx="2738438" cy="793750"/>
          </a:xfrm>
          <a:prstGeom prst="roundRect">
            <a:avLst>
              <a:gd name="adj" fmla="val 19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chemeClr val="tx1"/>
                </a:solidFill>
              </a:rPr>
              <a:t>Test Instance</a:t>
            </a:r>
          </a:p>
        </p:txBody>
      </p:sp>
      <p:sp>
        <p:nvSpPr>
          <p:cNvPr id="7175" name="Line 6"/>
          <p:cNvSpPr>
            <a:spLocks noChangeShapeType="1"/>
          </p:cNvSpPr>
          <p:nvPr/>
        </p:nvSpPr>
        <p:spPr bwMode="auto">
          <a:xfrm>
            <a:off x="4648200" y="3698875"/>
            <a:ext cx="1587" cy="415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6" name="Line 7"/>
          <p:cNvSpPr>
            <a:spLocks noChangeShapeType="1"/>
          </p:cNvSpPr>
          <p:nvPr/>
        </p:nvSpPr>
        <p:spPr bwMode="auto">
          <a:xfrm>
            <a:off x="4662488" y="4951413"/>
            <a:ext cx="1587" cy="415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6540500" y="3049111"/>
            <a:ext cx="1666875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oval" w="med" len="med"/>
          </a:ln>
        </p:spPr>
        <p:txBody>
          <a:bodyPr lIns="0" tIns="0" rIns="0" bIns="0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solidFill>
                  <a:schemeClr val="tx1"/>
                </a:solidFill>
              </a:rPr>
              <a:t>Motorola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178" name="Text Box 9"/>
          <p:cNvSpPr txBox="1">
            <a:spLocks noChangeArrowheads="1"/>
          </p:cNvSpPr>
          <p:nvPr/>
        </p:nvSpPr>
        <p:spPr bwMode="auto">
          <a:xfrm>
            <a:off x="6540500" y="4214336"/>
            <a:ext cx="1666875" cy="738664"/>
          </a:xfrm>
          <a:prstGeom prst="rect">
            <a:avLst/>
          </a:prstGeom>
          <a:noFill/>
          <a:ln w="9525">
            <a:noFill/>
            <a:miter lim="800000"/>
            <a:headEnd/>
            <a:tailEnd type="oval" w="med" len="med"/>
          </a:ln>
        </p:spPr>
        <p:txBody>
          <a:bodyPr lIns="0" tIns="0" rIns="0" bIns="0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solidFill>
                  <a:schemeClr val="tx1"/>
                </a:solidFill>
              </a:rPr>
              <a:t>Compound </a:t>
            </a:r>
            <a:r>
              <a:rPr lang="en-GB" dirty="0" smtClean="0">
                <a:solidFill>
                  <a:schemeClr val="tx1"/>
                </a:solidFill>
              </a:rPr>
              <a:t>Data Type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179" name="Text Box 10"/>
          <p:cNvSpPr txBox="1">
            <a:spLocks noChangeArrowheads="1"/>
          </p:cNvSpPr>
          <p:nvPr/>
        </p:nvSpPr>
        <p:spPr bwMode="auto">
          <a:xfrm>
            <a:off x="6553200" y="5369004"/>
            <a:ext cx="2209800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oval" w="med" len="med"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solidFill>
                  <a:schemeClr val="tx1"/>
                </a:solidFill>
              </a:rPr>
              <a:t>Write 1,000 Compound Records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054100" y="3091974"/>
            <a:ext cx="1666875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oval" w="med" len="med"/>
          </a:ln>
        </p:spPr>
        <p:txBody>
          <a:bodyPr lIns="0" tIns="0" rIns="0" bIns="0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solidFill>
                  <a:schemeClr val="tx1"/>
                </a:solidFill>
              </a:rPr>
              <a:t>Caterpillar	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054100" y="4257199"/>
            <a:ext cx="1666875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oval" w="med" len="med"/>
          </a:ln>
        </p:spPr>
        <p:txBody>
          <a:bodyPr lIns="0" tIns="0" rIns="0" bIns="0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solidFill>
                  <a:schemeClr val="tx1"/>
                </a:solidFill>
              </a:rPr>
              <a:t>Group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990600" y="5509736"/>
            <a:ext cx="2209800" cy="738664"/>
          </a:xfrm>
          <a:prstGeom prst="rect">
            <a:avLst/>
          </a:prstGeom>
          <a:noFill/>
          <a:ln w="9525">
            <a:noFill/>
            <a:miter lim="800000"/>
            <a:headEnd/>
            <a:tailEnd type="oval" w="med" len="med"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solidFill>
                  <a:schemeClr val="tx1"/>
                </a:solidFill>
              </a:rPr>
              <a:t>Write  1,000,000 Groups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9000" y="2743200"/>
            <a:ext cx="2468880" cy="4572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H5Perf_setRoutine(…)</a:t>
            </a:r>
            <a:endParaRPr 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3429000" y="4038600"/>
            <a:ext cx="2468880" cy="4572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/>
              <a:t>H5Perf_addAction(…)</a:t>
            </a:r>
            <a:endParaRPr 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3429000" y="5181600"/>
            <a:ext cx="2468880" cy="4572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/>
              <a:t>H5Perf_addInstance(…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/>
      <p:bldP spid="7174" grpId="0" animBg="1"/>
      <p:bldP spid="7175" grpId="0" animBg="1"/>
      <p:bldP spid="7176" grpId="0" animBg="1"/>
      <p:bldP spid="7178" grpId="0"/>
      <p:bldP spid="7179" grpId="0"/>
      <p:bldP spid="13" grpId="0"/>
      <p:bldP spid="14" grpId="0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3611563" y="952500"/>
            <a:ext cx="222250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40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609600" y="1944688"/>
            <a:ext cx="7924799" cy="295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1" hangingPunct="1">
              <a:lnSpc>
                <a:spcPct val="95000"/>
              </a:lnSpc>
              <a:spcBef>
                <a:spcPts val="1138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 smtClean="0">
                <a:solidFill>
                  <a:schemeClr val="tx1"/>
                </a:solidFill>
              </a:rPr>
              <a:t>Support Multiple Platforms &amp; Versions</a:t>
            </a:r>
            <a:endParaRPr lang="en-GB" sz="3600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95000"/>
              </a:lnSpc>
              <a:spcBef>
                <a:spcPts val="1138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smtClean="0">
                <a:solidFill>
                  <a:schemeClr val="tx1"/>
                </a:solidFill>
              </a:rPr>
              <a:t>Portable C/C</a:t>
            </a:r>
            <a:r>
              <a:rPr lang="en-GB" sz="3600" dirty="0">
                <a:solidFill>
                  <a:schemeClr val="tx1"/>
                </a:solidFill>
              </a:rPr>
              <a:t>++ API Library</a:t>
            </a:r>
          </a:p>
          <a:p>
            <a:pPr lvl="2" eaLnBrk="1" hangingPunct="1">
              <a:lnSpc>
                <a:spcPct val="95000"/>
              </a:lnSpc>
              <a:spcBef>
                <a:spcPts val="1138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>
                <a:solidFill>
                  <a:schemeClr val="tx1"/>
                </a:solidFill>
              </a:rPr>
              <a:t> Use of HDF5 Static </a:t>
            </a:r>
            <a:r>
              <a:rPr lang="en-GB" sz="3600" dirty="0" smtClean="0">
                <a:solidFill>
                  <a:schemeClr val="tx1"/>
                </a:solidFill>
              </a:rPr>
              <a:t>Library</a:t>
            </a:r>
          </a:p>
          <a:p>
            <a:pPr lvl="2" eaLnBrk="1" hangingPunct="1">
              <a:lnSpc>
                <a:spcPct val="95000"/>
              </a:lnSpc>
              <a:spcBef>
                <a:spcPts val="1138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 smtClean="0">
                <a:solidFill>
                  <a:schemeClr val="tx1"/>
                </a:solidFill>
              </a:rPr>
              <a:t> Shell Script / PHP Script</a:t>
            </a:r>
            <a:endParaRPr lang="en-GB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611563" y="952500"/>
            <a:ext cx="222250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40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1349375" y="1944688"/>
            <a:ext cx="6569075" cy="295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5000"/>
              </a:lnSpc>
              <a:spcBef>
                <a:spcPts val="1138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>
                <a:solidFill>
                  <a:schemeClr val="tx1"/>
                </a:solidFill>
              </a:rPr>
              <a:t> Measure Long-Term Performance</a:t>
            </a:r>
          </a:p>
          <a:p>
            <a:pPr lvl="1" eaLnBrk="1" hangingPunct="1">
              <a:lnSpc>
                <a:spcPct val="95000"/>
              </a:lnSpc>
              <a:spcBef>
                <a:spcPts val="1138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>
                <a:solidFill>
                  <a:schemeClr val="tx1"/>
                </a:solidFill>
              </a:rPr>
              <a:t> Two Storage Option</a:t>
            </a:r>
          </a:p>
          <a:p>
            <a:pPr lvl="1" eaLnBrk="1" hangingPunct="1">
              <a:lnSpc>
                <a:spcPct val="95000"/>
              </a:lnSpc>
              <a:spcBef>
                <a:spcPts val="1138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err="1">
                <a:solidFill>
                  <a:schemeClr val="tx1"/>
                </a:solidFill>
              </a:rPr>
              <a:t>MySQL</a:t>
            </a: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smtClean="0">
                <a:solidFill>
                  <a:schemeClr val="tx1"/>
                </a:solidFill>
              </a:rPr>
              <a:t>DB </a:t>
            </a:r>
            <a:r>
              <a:rPr lang="en-GB" sz="3600" dirty="0">
                <a:solidFill>
                  <a:schemeClr val="tx1"/>
                </a:solidFill>
              </a:rPr>
              <a:t>/ </a:t>
            </a:r>
            <a:r>
              <a:rPr lang="en-GB" sz="3600">
                <a:solidFill>
                  <a:schemeClr val="tx1"/>
                </a:solidFill>
              </a:rPr>
              <a:t>Local </a:t>
            </a:r>
            <a:r>
              <a:rPr lang="en-GB" sz="3600" smtClean="0">
                <a:solidFill>
                  <a:schemeClr val="tx1"/>
                </a:solidFill>
              </a:rPr>
              <a:t> TXT File</a:t>
            </a:r>
            <a:endParaRPr lang="en-GB" sz="36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95000"/>
              </a:lnSpc>
              <a:spcBef>
                <a:spcPts val="1138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>
                <a:solidFill>
                  <a:schemeClr val="tx1"/>
                </a:solidFill>
              </a:rPr>
              <a:t> Daily </a:t>
            </a:r>
            <a:r>
              <a:rPr lang="en-GB" sz="3600" dirty="0" err="1" smtClean="0">
                <a:solidFill>
                  <a:schemeClr val="tx1"/>
                </a:solidFill>
              </a:rPr>
              <a:t>Cron</a:t>
            </a:r>
            <a:r>
              <a:rPr lang="en-GB" sz="3600" dirty="0" smtClean="0">
                <a:solidFill>
                  <a:schemeClr val="tx1"/>
                </a:solidFill>
              </a:rPr>
              <a:t> job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 Unicode MS"/>
      </a:majorFont>
      <a:minorFont>
        <a:latin typeface="Garamond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 Unicode MS"/>
      </a:majorFont>
      <a:minorFont>
        <a:latin typeface="Garamond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2065</TotalTime>
  <Words>343</Words>
  <PresentationFormat>On-screen Show (4:3)</PresentationFormat>
  <Paragraphs>98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1_Office Theme</vt:lpstr>
      <vt:lpstr>HDF Performance Framework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HDF Performance Framework</dc:title>
  <cp:lastModifiedBy>Owner</cp:lastModifiedBy>
  <cp:revision>73</cp:revision>
  <dcterms:modified xsi:type="dcterms:W3CDTF">2007-10-03T14:48:20Z</dcterms:modified>
</cp:coreProperties>
</file>