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7" r:id="rId4"/>
    <p:sldId id="259" r:id="rId5"/>
    <p:sldId id="260"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p:scale>
          <a:sx n="112" d="100"/>
          <a:sy n="112" d="100"/>
        </p:scale>
        <p:origin x="811"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2FC2891-A40E-429E-BF52-3824C617F36F}" type="datetimeFigureOut">
              <a:rPr lang="en-GB" smtClean="0"/>
              <a:t>11/12/2020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4C1713-517E-460B-89E8-FD0B9CB1361D}"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397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2FC2891-A40E-429E-BF52-3824C617F36F}" type="datetimeFigureOut">
              <a:rPr lang="en-GB" smtClean="0"/>
              <a:t>11/12/2020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4C1713-517E-460B-89E8-FD0B9CB1361D}" type="slidenum">
              <a:rPr lang="en-GB" smtClean="0"/>
              <a:t>‹#›</a:t>
            </a:fld>
            <a:endParaRPr lang="en-GB"/>
          </a:p>
        </p:txBody>
      </p:sp>
    </p:spTree>
    <p:extLst>
      <p:ext uri="{BB962C8B-B14F-4D97-AF65-F5344CB8AC3E}">
        <p14:creationId xmlns:p14="http://schemas.microsoft.com/office/powerpoint/2010/main" val="1299991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2FC2891-A40E-429E-BF52-3824C617F36F}" type="datetimeFigureOut">
              <a:rPr lang="en-GB" smtClean="0"/>
              <a:t>11/12/2020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4C1713-517E-460B-89E8-FD0B9CB1361D}" type="slidenum">
              <a:rPr lang="en-GB" smtClean="0"/>
              <a:t>‹#›</a:t>
            </a:fld>
            <a:endParaRPr lang="en-GB"/>
          </a:p>
        </p:txBody>
      </p:sp>
    </p:spTree>
    <p:extLst>
      <p:ext uri="{BB962C8B-B14F-4D97-AF65-F5344CB8AC3E}">
        <p14:creationId xmlns:p14="http://schemas.microsoft.com/office/powerpoint/2010/main" val="121566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2FC2891-A40E-429E-BF52-3824C617F36F}" type="datetimeFigureOut">
              <a:rPr lang="en-GB" smtClean="0"/>
              <a:t>11/12/2020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4C1713-517E-460B-89E8-FD0B9CB1361D}" type="slidenum">
              <a:rPr lang="en-GB" smtClean="0"/>
              <a:t>‹#›</a:t>
            </a:fld>
            <a:endParaRPr lang="en-GB"/>
          </a:p>
        </p:txBody>
      </p:sp>
    </p:spTree>
    <p:extLst>
      <p:ext uri="{BB962C8B-B14F-4D97-AF65-F5344CB8AC3E}">
        <p14:creationId xmlns:p14="http://schemas.microsoft.com/office/powerpoint/2010/main" val="3808786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2FC2891-A40E-429E-BF52-3824C617F36F}" type="datetimeFigureOut">
              <a:rPr lang="en-GB" smtClean="0"/>
              <a:t>11/12/2020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4C1713-517E-460B-89E8-FD0B9CB1361D}"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977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2FC2891-A40E-429E-BF52-3824C617F36F}" type="datetimeFigureOut">
              <a:rPr lang="en-GB" smtClean="0"/>
              <a:t>11/12/2020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4C1713-517E-460B-89E8-FD0B9CB1361D}" type="slidenum">
              <a:rPr lang="en-GB" smtClean="0"/>
              <a:t>‹#›</a:t>
            </a:fld>
            <a:endParaRPr lang="en-GB"/>
          </a:p>
        </p:txBody>
      </p:sp>
    </p:spTree>
    <p:extLst>
      <p:ext uri="{BB962C8B-B14F-4D97-AF65-F5344CB8AC3E}">
        <p14:creationId xmlns:p14="http://schemas.microsoft.com/office/powerpoint/2010/main" val="2502769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2FC2891-A40E-429E-BF52-3824C617F36F}" type="datetimeFigureOut">
              <a:rPr lang="en-GB" smtClean="0"/>
              <a:t>11/12/2020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14C1713-517E-460B-89E8-FD0B9CB1361D}" type="slidenum">
              <a:rPr lang="en-GB" smtClean="0"/>
              <a:t>‹#›</a:t>
            </a:fld>
            <a:endParaRPr lang="en-GB"/>
          </a:p>
        </p:txBody>
      </p:sp>
    </p:spTree>
    <p:extLst>
      <p:ext uri="{BB962C8B-B14F-4D97-AF65-F5344CB8AC3E}">
        <p14:creationId xmlns:p14="http://schemas.microsoft.com/office/powerpoint/2010/main" val="104563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2FC2891-A40E-429E-BF52-3824C617F36F}" type="datetimeFigureOut">
              <a:rPr lang="en-GB" smtClean="0"/>
              <a:t>11/12/2020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14C1713-517E-460B-89E8-FD0B9CB1361D}" type="slidenum">
              <a:rPr lang="en-GB" smtClean="0"/>
              <a:t>‹#›</a:t>
            </a:fld>
            <a:endParaRPr lang="en-GB"/>
          </a:p>
        </p:txBody>
      </p:sp>
    </p:spTree>
    <p:extLst>
      <p:ext uri="{BB962C8B-B14F-4D97-AF65-F5344CB8AC3E}">
        <p14:creationId xmlns:p14="http://schemas.microsoft.com/office/powerpoint/2010/main" val="4103566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FC2891-A40E-429E-BF52-3824C617F36F}" type="datetimeFigureOut">
              <a:rPr lang="en-GB" smtClean="0"/>
              <a:t>11/12/2020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914C1713-517E-460B-89E8-FD0B9CB1361D}" type="slidenum">
              <a:rPr lang="en-GB" smtClean="0"/>
              <a:t>‹#›</a:t>
            </a:fld>
            <a:endParaRPr lang="en-GB"/>
          </a:p>
        </p:txBody>
      </p:sp>
    </p:spTree>
    <p:extLst>
      <p:ext uri="{BB962C8B-B14F-4D97-AF65-F5344CB8AC3E}">
        <p14:creationId xmlns:p14="http://schemas.microsoft.com/office/powerpoint/2010/main" val="3925115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2FC2891-A40E-429E-BF52-3824C617F36F}" type="datetimeFigureOut">
              <a:rPr lang="en-GB" smtClean="0"/>
              <a:t>11/12/2020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14C1713-517E-460B-89E8-FD0B9CB1361D}" type="slidenum">
              <a:rPr lang="en-GB" smtClean="0"/>
              <a:t>‹#›</a:t>
            </a:fld>
            <a:endParaRPr lang="en-GB"/>
          </a:p>
        </p:txBody>
      </p:sp>
    </p:spTree>
    <p:extLst>
      <p:ext uri="{BB962C8B-B14F-4D97-AF65-F5344CB8AC3E}">
        <p14:creationId xmlns:p14="http://schemas.microsoft.com/office/powerpoint/2010/main" val="204750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2FC2891-A40E-429E-BF52-3824C617F36F}" type="datetimeFigureOut">
              <a:rPr lang="en-GB" smtClean="0"/>
              <a:t>11/12/2020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4C1713-517E-460B-89E8-FD0B9CB1361D}" type="slidenum">
              <a:rPr lang="en-GB" smtClean="0"/>
              <a:t>‹#›</a:t>
            </a:fld>
            <a:endParaRPr lang="en-GB"/>
          </a:p>
        </p:txBody>
      </p:sp>
    </p:spTree>
    <p:extLst>
      <p:ext uri="{BB962C8B-B14F-4D97-AF65-F5344CB8AC3E}">
        <p14:creationId xmlns:p14="http://schemas.microsoft.com/office/powerpoint/2010/main" val="3258057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2FC2891-A40E-429E-BF52-3824C617F36F}" type="datetimeFigureOut">
              <a:rPr lang="en-GB" smtClean="0"/>
              <a:t>11/12/2020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14C1713-517E-460B-89E8-FD0B9CB1361D}"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84020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839A2-A9EB-4CD7-949A-6DFE2AD8BA45}"/>
              </a:ext>
            </a:extLst>
          </p:cNvPr>
          <p:cNvSpPr>
            <a:spLocks noGrp="1"/>
          </p:cNvSpPr>
          <p:nvPr>
            <p:ph type="ctrTitle"/>
          </p:nvPr>
        </p:nvSpPr>
        <p:spPr/>
        <p:txBody>
          <a:bodyPr>
            <a:normAutofit/>
          </a:bodyPr>
          <a:lstStyle/>
          <a:p>
            <a:r>
              <a:rPr lang="en-US" sz="4000" dirty="0"/>
              <a:t>Capstone Project - The Battle of Neighborhoods</a:t>
            </a:r>
            <a:endParaRPr lang="en-GB" sz="4000" dirty="0"/>
          </a:p>
        </p:txBody>
      </p:sp>
      <p:sp>
        <p:nvSpPr>
          <p:cNvPr id="3" name="副标题 2">
            <a:extLst>
              <a:ext uri="{FF2B5EF4-FFF2-40B4-BE49-F238E27FC236}">
                <a16:creationId xmlns:a16="http://schemas.microsoft.com/office/drawing/2014/main" id="{978E5606-82B4-4BD7-9087-147B6BA4A2D9}"/>
              </a:ext>
            </a:extLst>
          </p:cNvPr>
          <p:cNvSpPr>
            <a:spLocks noGrp="1"/>
          </p:cNvSpPr>
          <p:nvPr>
            <p:ph type="subTitle" idx="1"/>
          </p:nvPr>
        </p:nvSpPr>
        <p:spPr/>
        <p:txBody>
          <a:bodyPr/>
          <a:lstStyle/>
          <a:p>
            <a:r>
              <a:rPr lang="en-US" dirty="0"/>
              <a:t>---------Analysis of the </a:t>
            </a:r>
            <a:r>
              <a:rPr lang="en-US" dirty="0" err="1"/>
              <a:t>the</a:t>
            </a:r>
            <a:r>
              <a:rPr lang="en-US" dirty="0"/>
              <a:t> most Venues around Aachen, Germany</a:t>
            </a:r>
            <a:endParaRPr lang="en-GB" dirty="0"/>
          </a:p>
        </p:txBody>
      </p:sp>
    </p:spTree>
    <p:extLst>
      <p:ext uri="{BB962C8B-B14F-4D97-AF65-F5344CB8AC3E}">
        <p14:creationId xmlns:p14="http://schemas.microsoft.com/office/powerpoint/2010/main" val="147202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FA350-BDCD-4152-904F-2FDD6BE0C528}"/>
              </a:ext>
            </a:extLst>
          </p:cNvPr>
          <p:cNvSpPr>
            <a:spLocks noGrp="1"/>
          </p:cNvSpPr>
          <p:nvPr>
            <p:ph type="title"/>
          </p:nvPr>
        </p:nvSpPr>
        <p:spPr/>
        <p:txBody>
          <a:bodyPr/>
          <a:lstStyle/>
          <a:p>
            <a:r>
              <a:rPr lang="en-US" dirty="0"/>
              <a:t>Introduction</a:t>
            </a:r>
            <a:endParaRPr lang="en-GB" dirty="0"/>
          </a:p>
        </p:txBody>
      </p:sp>
      <p:sp>
        <p:nvSpPr>
          <p:cNvPr id="3" name="内容占位符 2">
            <a:extLst>
              <a:ext uri="{FF2B5EF4-FFF2-40B4-BE49-F238E27FC236}">
                <a16:creationId xmlns:a16="http://schemas.microsoft.com/office/drawing/2014/main" id="{C5FB08AA-4C62-4EB8-BDE0-F9EFFA91CF4F}"/>
              </a:ext>
            </a:extLst>
          </p:cNvPr>
          <p:cNvSpPr>
            <a:spLocks noGrp="1"/>
          </p:cNvSpPr>
          <p:nvPr>
            <p:ph idx="1"/>
          </p:nvPr>
        </p:nvSpPr>
        <p:spPr/>
        <p:txBody>
          <a:bodyPr/>
          <a:lstStyle/>
          <a:p>
            <a:pPr algn="just"/>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In week 3, we explored New York City and the city of Toronto and segmented and clustered their neighborhoods. Both cities are very diverse and are the financial capitals of their respective countries. One interesting idea would be to compare the neighborhoods of the two cities and determine how similar or dissimilar they are. But how will be this situation in a small city? Just like Aachen in Germany.</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So if I want to look to open a restaurant in </a:t>
            </a:r>
            <a:r>
              <a:rPr lang="en-US" altLang="zh-CN" sz="1800" dirty="0" err="1">
                <a:solidFill>
                  <a:srgbClr val="000000"/>
                </a:solidFill>
                <a:effectLst/>
                <a:latin typeface="Helvetica" panose="020B0604020202020204" pitchFamily="34" charset="0"/>
                <a:ea typeface="宋体" panose="02010600030101010101" pitchFamily="2" charset="-122"/>
                <a:cs typeface="宋体" panose="02010600030101010101" pitchFamily="2" charset="-122"/>
              </a:rPr>
              <a:t>aachen</a:t>
            </a:r>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 where should I open it? Similarly, if a contractor is trying to start their own business, where would you recommend that they setup their office?</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en-GB" dirty="0"/>
          </a:p>
        </p:txBody>
      </p:sp>
    </p:spTree>
    <p:extLst>
      <p:ext uri="{BB962C8B-B14F-4D97-AF65-F5344CB8AC3E}">
        <p14:creationId xmlns:p14="http://schemas.microsoft.com/office/powerpoint/2010/main" val="1839877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C2FB3-E4FB-4212-843E-6B6D2F71A5BC}"/>
              </a:ext>
            </a:extLst>
          </p:cNvPr>
          <p:cNvSpPr>
            <a:spLocks noGrp="1"/>
          </p:cNvSpPr>
          <p:nvPr>
            <p:ph type="title"/>
          </p:nvPr>
        </p:nvSpPr>
        <p:spPr/>
        <p:txBody>
          <a:bodyPr/>
          <a:lstStyle/>
          <a:p>
            <a:r>
              <a:rPr lang="de-DE" dirty="0"/>
              <a:t>Data</a:t>
            </a:r>
            <a:endParaRPr lang="en-GB" dirty="0"/>
          </a:p>
        </p:txBody>
      </p:sp>
      <p:sp>
        <p:nvSpPr>
          <p:cNvPr id="3" name="内容占位符 2">
            <a:extLst>
              <a:ext uri="{FF2B5EF4-FFF2-40B4-BE49-F238E27FC236}">
                <a16:creationId xmlns:a16="http://schemas.microsoft.com/office/drawing/2014/main" id="{B19EB224-C721-43E9-9BCE-7A82404555A3}"/>
              </a:ext>
            </a:extLst>
          </p:cNvPr>
          <p:cNvSpPr>
            <a:spLocks noGrp="1"/>
          </p:cNvSpPr>
          <p:nvPr>
            <p:ph idx="1"/>
          </p:nvPr>
        </p:nvSpPr>
        <p:spPr/>
        <p:txBody>
          <a:bodyPr>
            <a:normAutofit lnSpcReduction="10000"/>
          </a:bodyPr>
          <a:lstStyle/>
          <a:p>
            <a:pPr algn="just"/>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In order to accomplish this goal, latitudes and longitudes of the Aachen are required. We can find the </a:t>
            </a:r>
            <a:r>
              <a:rPr lang="en-US" altLang="zh-CN" sz="1800" dirty="0" err="1">
                <a:solidFill>
                  <a:srgbClr val="000000"/>
                </a:solidFill>
                <a:effectLst/>
                <a:latin typeface="Helvetica" panose="020B0604020202020204" pitchFamily="34" charset="0"/>
                <a:ea typeface="宋体" panose="02010600030101010101" pitchFamily="2" charset="-122"/>
                <a:cs typeface="宋体" panose="02010600030101010101" pitchFamily="2" charset="-122"/>
              </a:rPr>
              <a:t>PLZ</a:t>
            </a:r>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 in Aachen and also where is assigned for these </a:t>
            </a:r>
            <a:r>
              <a:rPr lang="en-US" altLang="zh-CN" sz="1800" dirty="0" err="1">
                <a:solidFill>
                  <a:srgbClr val="000000"/>
                </a:solidFill>
                <a:effectLst/>
                <a:latin typeface="Helvetica" panose="020B0604020202020204" pitchFamily="34" charset="0"/>
                <a:ea typeface="宋体" panose="02010600030101010101" pitchFamily="2" charset="-122"/>
                <a:cs typeface="宋体" panose="02010600030101010101" pitchFamily="2" charset="-122"/>
              </a:rPr>
              <a:t>PLZs</a:t>
            </a:r>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 We can use </a:t>
            </a:r>
            <a:r>
              <a:rPr lang="en-US" altLang="zh-CN" sz="1800" dirty="0" err="1">
                <a:solidFill>
                  <a:srgbClr val="000000"/>
                </a:solidFill>
                <a:effectLst/>
                <a:latin typeface="Helvetica" panose="020B0604020202020204" pitchFamily="34" charset="0"/>
                <a:ea typeface="宋体" panose="02010600030101010101" pitchFamily="2" charset="-122"/>
                <a:cs typeface="宋体" panose="02010600030101010101" pitchFamily="2" charset="-122"/>
              </a:rPr>
              <a:t>getcoder.arcgis</a:t>
            </a:r>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(‘Aachen Germany’) to get the location information of Aachen. From this data, I need to select the relevant shops and positions around the </a:t>
            </a:r>
            <a:r>
              <a:rPr lang="en-US" altLang="zh-CN" sz="1800" dirty="0" err="1">
                <a:solidFill>
                  <a:srgbClr val="000000"/>
                </a:solidFill>
                <a:effectLst/>
                <a:latin typeface="Helvetica" panose="020B0604020202020204" pitchFamily="34" charset="0"/>
                <a:ea typeface="宋体" panose="02010600030101010101" pitchFamily="2" charset="-122"/>
                <a:cs typeface="宋体" panose="02010600030101010101" pitchFamily="2" charset="-122"/>
              </a:rPr>
              <a:t>aachen</a:t>
            </a:r>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 and using their latitude and longitude values, I need to explore the venues with "art" section around Aachen by utilizing Foursquare API.</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The data contains regions, corresponding latitude, longitude and country name along with many other features. I only use the features that I mentioned in this data and then filtered the regions.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Then I used the acquired location data to explore the nearby art venues from the Foursquare API. Using the "explore" option, I look for top 10 art venues in 30 km radius for each city center and I get "Venue", "Venue Latitude", "Venue Longitude" and "Venue Category".</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en-GB" dirty="0"/>
          </a:p>
        </p:txBody>
      </p:sp>
    </p:spTree>
    <p:extLst>
      <p:ext uri="{BB962C8B-B14F-4D97-AF65-F5344CB8AC3E}">
        <p14:creationId xmlns:p14="http://schemas.microsoft.com/office/powerpoint/2010/main" val="293695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E0A0C-229D-4F53-9756-977CB42A7287}"/>
              </a:ext>
            </a:extLst>
          </p:cNvPr>
          <p:cNvSpPr>
            <a:spLocks noGrp="1"/>
          </p:cNvSpPr>
          <p:nvPr>
            <p:ph type="title"/>
          </p:nvPr>
        </p:nvSpPr>
        <p:spPr/>
        <p:txBody>
          <a:bodyPr/>
          <a:lstStyle/>
          <a:p>
            <a:r>
              <a:rPr lang="en-GB" dirty="0"/>
              <a:t>METHODOLOGY</a:t>
            </a:r>
          </a:p>
        </p:txBody>
      </p:sp>
      <p:sp>
        <p:nvSpPr>
          <p:cNvPr id="3" name="内容占位符 2">
            <a:extLst>
              <a:ext uri="{FF2B5EF4-FFF2-40B4-BE49-F238E27FC236}">
                <a16:creationId xmlns:a16="http://schemas.microsoft.com/office/drawing/2014/main" id="{324ACE8C-2947-4508-A868-E86ACA797338}"/>
              </a:ext>
            </a:extLst>
          </p:cNvPr>
          <p:cNvSpPr>
            <a:spLocks noGrp="1"/>
          </p:cNvSpPr>
          <p:nvPr>
            <p:ph idx="1"/>
          </p:nvPr>
        </p:nvSpPr>
        <p:spPr/>
        <p:txBody>
          <a:bodyPr/>
          <a:lstStyle/>
          <a:p>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Then we use the one hot encode and transform the data as we want. Finally we can get the relationship between the regions and the venues. Through the calculating the clusters, we set the clusters as 8, and then use the</a:t>
            </a:r>
            <a:r>
              <a:rPr lang="en-US" altLang="zh-CN" sz="1800" dirty="0">
                <a:solidFill>
                  <a:srgbClr val="FF0000"/>
                </a:solidFill>
                <a:effectLst/>
                <a:latin typeface="Helvetica" panose="020B0604020202020204" pitchFamily="34" charset="0"/>
                <a:ea typeface="宋体" panose="02010600030101010101" pitchFamily="2" charset="-122"/>
                <a:cs typeface="宋体" panose="02010600030101010101" pitchFamily="2" charset="-122"/>
              </a:rPr>
              <a:t> k-means </a:t>
            </a:r>
            <a:r>
              <a:rPr lang="en-US" altLang="zh-CN" sz="1800" dirty="0">
                <a:solidFill>
                  <a:srgbClr val="000000"/>
                </a:solidFill>
                <a:effectLst/>
                <a:latin typeface="Helvetica" panose="020B0604020202020204" pitchFamily="34" charset="0"/>
                <a:ea typeface="宋体" panose="02010600030101010101" pitchFamily="2" charset="-122"/>
                <a:cs typeface="宋体" panose="02010600030101010101" pitchFamily="2" charset="-122"/>
              </a:rPr>
              <a:t>algorithm and do the classification.</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en-GB" dirty="0"/>
          </a:p>
        </p:txBody>
      </p:sp>
    </p:spTree>
    <p:extLst>
      <p:ext uri="{BB962C8B-B14F-4D97-AF65-F5344CB8AC3E}">
        <p14:creationId xmlns:p14="http://schemas.microsoft.com/office/powerpoint/2010/main" val="353731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a:extLst>
              <a:ext uri="{FF2B5EF4-FFF2-40B4-BE49-F238E27FC236}">
                <a16:creationId xmlns:a16="http://schemas.microsoft.com/office/drawing/2014/main" id="{685730FA-CBD2-41BC-9CD5-5A924692ADEC}"/>
              </a:ext>
            </a:extLst>
          </p:cNvPr>
          <p:cNvSpPr>
            <a:spLocks noGrp="1"/>
          </p:cNvSpPr>
          <p:nvPr>
            <p:ph idx="1"/>
          </p:nvPr>
        </p:nvSpPr>
        <p:spPr/>
        <p:txBody>
          <a:bodyPr/>
          <a:lstStyle/>
          <a:p>
            <a:endParaRPr lang="en-GB" dirty="0"/>
          </a:p>
        </p:txBody>
      </p:sp>
      <p:sp>
        <p:nvSpPr>
          <p:cNvPr id="2" name="标题 1">
            <a:extLst>
              <a:ext uri="{FF2B5EF4-FFF2-40B4-BE49-F238E27FC236}">
                <a16:creationId xmlns:a16="http://schemas.microsoft.com/office/drawing/2014/main" id="{27FC2483-D706-4DA2-A1C3-2CC0633004F1}"/>
              </a:ext>
            </a:extLst>
          </p:cNvPr>
          <p:cNvSpPr>
            <a:spLocks noGrp="1"/>
          </p:cNvSpPr>
          <p:nvPr>
            <p:ph type="title"/>
          </p:nvPr>
        </p:nvSpPr>
        <p:spPr/>
        <p:txBody>
          <a:bodyPr/>
          <a:lstStyle/>
          <a:p>
            <a:r>
              <a:rPr lang="en-GB" dirty="0"/>
              <a:t>Results</a:t>
            </a:r>
          </a:p>
        </p:txBody>
      </p:sp>
      <p:pic>
        <p:nvPicPr>
          <p:cNvPr id="5" name="图片 4">
            <a:extLst>
              <a:ext uri="{FF2B5EF4-FFF2-40B4-BE49-F238E27FC236}">
                <a16:creationId xmlns:a16="http://schemas.microsoft.com/office/drawing/2014/main" id="{9B8DE11C-FDFD-4F4C-BDF2-CC5B0D0C99B5}"/>
              </a:ext>
            </a:extLst>
          </p:cNvPr>
          <p:cNvPicPr/>
          <p:nvPr/>
        </p:nvPicPr>
        <p:blipFill rotWithShape="1">
          <a:blip r:embed="rId2"/>
          <a:srcRect b="10708"/>
          <a:stretch/>
        </p:blipFill>
        <p:spPr>
          <a:xfrm>
            <a:off x="5486400" y="1796836"/>
            <a:ext cx="5555697" cy="3545664"/>
          </a:xfrm>
          <a:prstGeom prst="rect">
            <a:avLst/>
          </a:prstGeom>
        </p:spPr>
      </p:pic>
      <p:sp>
        <p:nvSpPr>
          <p:cNvPr id="6" name="矩形 5">
            <a:extLst>
              <a:ext uri="{FF2B5EF4-FFF2-40B4-BE49-F238E27FC236}">
                <a16:creationId xmlns:a16="http://schemas.microsoft.com/office/drawing/2014/main" id="{1C5CD5C2-2E35-4473-BBB0-625A66FCAE36}"/>
              </a:ext>
            </a:extLst>
          </p:cNvPr>
          <p:cNvSpPr/>
          <p:nvPr/>
        </p:nvSpPr>
        <p:spPr>
          <a:xfrm>
            <a:off x="10513399" y="2133936"/>
            <a:ext cx="551370" cy="9894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文本框 6">
            <a:extLst>
              <a:ext uri="{FF2B5EF4-FFF2-40B4-BE49-F238E27FC236}">
                <a16:creationId xmlns:a16="http://schemas.microsoft.com/office/drawing/2014/main" id="{F0087CF1-0950-42CF-9334-895B21D639A5}"/>
              </a:ext>
            </a:extLst>
          </p:cNvPr>
          <p:cNvSpPr txBox="1"/>
          <p:nvPr/>
        </p:nvSpPr>
        <p:spPr>
          <a:xfrm>
            <a:off x="5890342" y="5647038"/>
            <a:ext cx="2253181" cy="369332"/>
          </a:xfrm>
          <a:prstGeom prst="rect">
            <a:avLst/>
          </a:prstGeom>
          <a:noFill/>
        </p:spPr>
        <p:txBody>
          <a:bodyPr wrap="none" rtlCol="0">
            <a:spAutoFit/>
          </a:bodyPr>
          <a:lstStyle/>
          <a:p>
            <a:r>
              <a:rPr lang="de-DE" dirty="0" err="1"/>
              <a:t>Bakery</a:t>
            </a:r>
            <a:r>
              <a:rPr lang="de-DE" dirty="0"/>
              <a:t> </a:t>
            </a:r>
            <a:r>
              <a:rPr lang="de-DE" dirty="0" err="1"/>
              <a:t>is</a:t>
            </a:r>
            <a:r>
              <a:rPr lang="de-DE" dirty="0"/>
              <a:t> </a:t>
            </a:r>
            <a:r>
              <a:rPr lang="de-DE" dirty="0" err="1"/>
              <a:t>very</a:t>
            </a:r>
            <a:r>
              <a:rPr lang="de-DE" dirty="0"/>
              <a:t> </a:t>
            </a:r>
            <a:r>
              <a:rPr lang="de-DE" dirty="0" err="1"/>
              <a:t>popular</a:t>
            </a:r>
            <a:endParaRPr lang="en-GB" dirty="0"/>
          </a:p>
        </p:txBody>
      </p:sp>
      <p:pic>
        <p:nvPicPr>
          <p:cNvPr id="12" name="图片 11">
            <a:extLst>
              <a:ext uri="{FF2B5EF4-FFF2-40B4-BE49-F238E27FC236}">
                <a16:creationId xmlns:a16="http://schemas.microsoft.com/office/drawing/2014/main" id="{D135D1C1-D7CC-4AD1-BD2A-2A40552171D3}"/>
              </a:ext>
            </a:extLst>
          </p:cNvPr>
          <p:cNvPicPr>
            <a:picLocks noChangeAspect="1"/>
          </p:cNvPicPr>
          <p:nvPr/>
        </p:nvPicPr>
        <p:blipFill>
          <a:blip r:embed="rId3"/>
          <a:stretch>
            <a:fillRect/>
          </a:stretch>
        </p:blipFill>
        <p:spPr>
          <a:xfrm>
            <a:off x="1093111" y="1845734"/>
            <a:ext cx="3669958" cy="3545664"/>
          </a:xfrm>
          <a:prstGeom prst="rect">
            <a:avLst/>
          </a:prstGeom>
        </p:spPr>
      </p:pic>
    </p:spTree>
    <p:extLst>
      <p:ext uri="{BB962C8B-B14F-4D97-AF65-F5344CB8AC3E}">
        <p14:creationId xmlns:p14="http://schemas.microsoft.com/office/powerpoint/2010/main" val="3506430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60757AA1-8699-4124-91D2-76CFEC607392}"/>
              </a:ext>
            </a:extLst>
          </p:cNvPr>
          <p:cNvPicPr>
            <a:picLocks noChangeAspect="1"/>
          </p:cNvPicPr>
          <p:nvPr/>
        </p:nvPicPr>
        <p:blipFill>
          <a:blip r:embed="rId2"/>
          <a:stretch>
            <a:fillRect/>
          </a:stretch>
        </p:blipFill>
        <p:spPr>
          <a:xfrm>
            <a:off x="1411726" y="1845734"/>
            <a:ext cx="3339968" cy="3413240"/>
          </a:xfrm>
          <a:prstGeom prst="rect">
            <a:avLst/>
          </a:prstGeom>
        </p:spPr>
      </p:pic>
      <p:sp>
        <p:nvSpPr>
          <p:cNvPr id="2" name="标题 1">
            <a:extLst>
              <a:ext uri="{FF2B5EF4-FFF2-40B4-BE49-F238E27FC236}">
                <a16:creationId xmlns:a16="http://schemas.microsoft.com/office/drawing/2014/main" id="{27FC2483-D706-4DA2-A1C3-2CC0633004F1}"/>
              </a:ext>
            </a:extLst>
          </p:cNvPr>
          <p:cNvSpPr>
            <a:spLocks noGrp="1"/>
          </p:cNvSpPr>
          <p:nvPr>
            <p:ph type="title"/>
          </p:nvPr>
        </p:nvSpPr>
        <p:spPr/>
        <p:txBody>
          <a:bodyPr/>
          <a:lstStyle/>
          <a:p>
            <a:r>
              <a:rPr lang="en-GB" dirty="0"/>
              <a:t>Results</a:t>
            </a:r>
          </a:p>
        </p:txBody>
      </p:sp>
      <p:sp>
        <p:nvSpPr>
          <p:cNvPr id="12" name="内容占位符 11">
            <a:extLst>
              <a:ext uri="{FF2B5EF4-FFF2-40B4-BE49-F238E27FC236}">
                <a16:creationId xmlns:a16="http://schemas.microsoft.com/office/drawing/2014/main" id="{8D35EA35-FE90-4AAC-B02C-D9C870C26C8E}"/>
              </a:ext>
            </a:extLst>
          </p:cNvPr>
          <p:cNvSpPr>
            <a:spLocks noGrp="1"/>
          </p:cNvSpPr>
          <p:nvPr>
            <p:ph idx="1"/>
          </p:nvPr>
        </p:nvSpPr>
        <p:spPr>
          <a:xfrm>
            <a:off x="6096000" y="5359724"/>
            <a:ext cx="5059680" cy="369046"/>
          </a:xfrm>
        </p:spPr>
        <p:txBody>
          <a:bodyPr/>
          <a:lstStyle/>
          <a:p>
            <a:r>
              <a:rPr lang="de-DE" dirty="0" err="1"/>
              <a:t>Calculate</a:t>
            </a:r>
            <a:r>
              <a:rPr lang="de-DE" dirty="0"/>
              <a:t> </a:t>
            </a:r>
            <a:r>
              <a:rPr lang="de-DE" dirty="0" err="1"/>
              <a:t>the</a:t>
            </a:r>
            <a:r>
              <a:rPr lang="de-DE" dirty="0"/>
              <a:t> </a:t>
            </a:r>
            <a:r>
              <a:rPr lang="de-DE" dirty="0" err="1"/>
              <a:t>mean</a:t>
            </a:r>
            <a:r>
              <a:rPr lang="de-DE" dirty="0"/>
              <a:t> </a:t>
            </a:r>
            <a:r>
              <a:rPr lang="de-DE" dirty="0" err="1"/>
              <a:t>of</a:t>
            </a:r>
            <a:r>
              <a:rPr lang="de-DE" dirty="0"/>
              <a:t> </a:t>
            </a:r>
            <a:r>
              <a:rPr lang="de-DE" dirty="0" err="1"/>
              <a:t>the</a:t>
            </a:r>
            <a:r>
              <a:rPr lang="de-DE" dirty="0"/>
              <a:t> </a:t>
            </a:r>
            <a:r>
              <a:rPr lang="de-DE" dirty="0" err="1"/>
              <a:t>frequency</a:t>
            </a:r>
            <a:r>
              <a:rPr lang="de-DE" dirty="0"/>
              <a:t> and </a:t>
            </a:r>
            <a:r>
              <a:rPr lang="de-DE" dirty="0" err="1"/>
              <a:t>ploz</a:t>
            </a:r>
            <a:endParaRPr lang="en-GB" dirty="0"/>
          </a:p>
        </p:txBody>
      </p:sp>
      <p:pic>
        <p:nvPicPr>
          <p:cNvPr id="13" name="图片 12">
            <a:extLst>
              <a:ext uri="{FF2B5EF4-FFF2-40B4-BE49-F238E27FC236}">
                <a16:creationId xmlns:a16="http://schemas.microsoft.com/office/drawing/2014/main" id="{0D40986D-04F8-4EB3-B694-D0AAF2639308}"/>
              </a:ext>
            </a:extLst>
          </p:cNvPr>
          <p:cNvPicPr/>
          <p:nvPr/>
        </p:nvPicPr>
        <p:blipFill>
          <a:blip r:embed="rId3"/>
          <a:stretch>
            <a:fillRect/>
          </a:stretch>
        </p:blipFill>
        <p:spPr>
          <a:xfrm>
            <a:off x="6242505" y="1845734"/>
            <a:ext cx="4245800" cy="3164638"/>
          </a:xfrm>
          <a:prstGeom prst="rect">
            <a:avLst/>
          </a:prstGeom>
        </p:spPr>
      </p:pic>
      <p:sp>
        <p:nvSpPr>
          <p:cNvPr id="14" name="椭圆 13">
            <a:extLst>
              <a:ext uri="{FF2B5EF4-FFF2-40B4-BE49-F238E27FC236}">
                <a16:creationId xmlns:a16="http://schemas.microsoft.com/office/drawing/2014/main" id="{35C55B7E-64A9-425C-83C0-E1343264497F}"/>
              </a:ext>
            </a:extLst>
          </p:cNvPr>
          <p:cNvSpPr/>
          <p:nvPr/>
        </p:nvSpPr>
        <p:spPr>
          <a:xfrm>
            <a:off x="8447961" y="3138983"/>
            <a:ext cx="620973" cy="1296538"/>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椭圆 14">
            <a:extLst>
              <a:ext uri="{FF2B5EF4-FFF2-40B4-BE49-F238E27FC236}">
                <a16:creationId xmlns:a16="http://schemas.microsoft.com/office/drawing/2014/main" id="{35C55B7E-64A9-425C-83C0-E1343264497F}"/>
              </a:ext>
            </a:extLst>
          </p:cNvPr>
          <p:cNvSpPr/>
          <p:nvPr/>
        </p:nvSpPr>
        <p:spPr>
          <a:xfrm>
            <a:off x="6384875" y="3277104"/>
            <a:ext cx="620973" cy="1296538"/>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GB"/>
          </a:p>
        </p:txBody>
      </p:sp>
      <p:sp>
        <p:nvSpPr>
          <p:cNvPr id="16" name="椭圆 15">
            <a:extLst>
              <a:ext uri="{FF2B5EF4-FFF2-40B4-BE49-F238E27FC236}">
                <a16:creationId xmlns:a16="http://schemas.microsoft.com/office/drawing/2014/main" id="{35C55B7E-64A9-425C-83C0-E1343264497F}"/>
              </a:ext>
            </a:extLst>
          </p:cNvPr>
          <p:cNvSpPr/>
          <p:nvPr/>
        </p:nvSpPr>
        <p:spPr>
          <a:xfrm>
            <a:off x="1807550" y="3652419"/>
            <a:ext cx="403746" cy="858166"/>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GB"/>
          </a:p>
        </p:txBody>
      </p:sp>
      <p:sp>
        <p:nvSpPr>
          <p:cNvPr id="17" name="椭圆 16">
            <a:extLst>
              <a:ext uri="{FF2B5EF4-FFF2-40B4-BE49-F238E27FC236}">
                <a16:creationId xmlns:a16="http://schemas.microsoft.com/office/drawing/2014/main" id="{35C55B7E-64A9-425C-83C0-E1343264497F}"/>
              </a:ext>
            </a:extLst>
          </p:cNvPr>
          <p:cNvSpPr/>
          <p:nvPr/>
        </p:nvSpPr>
        <p:spPr>
          <a:xfrm>
            <a:off x="2813716" y="3475706"/>
            <a:ext cx="620973" cy="1296538"/>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GB"/>
          </a:p>
        </p:txBody>
      </p:sp>
      <p:sp>
        <p:nvSpPr>
          <p:cNvPr id="21" name="内容占位符 11">
            <a:extLst>
              <a:ext uri="{FF2B5EF4-FFF2-40B4-BE49-F238E27FC236}">
                <a16:creationId xmlns:a16="http://schemas.microsoft.com/office/drawing/2014/main" id="{6C697BBC-1734-40C9-9FD2-716BA60DBDD9}"/>
              </a:ext>
            </a:extLst>
          </p:cNvPr>
          <p:cNvSpPr txBox="1">
            <a:spLocks/>
          </p:cNvSpPr>
          <p:nvPr/>
        </p:nvSpPr>
        <p:spPr>
          <a:xfrm>
            <a:off x="400332" y="5347998"/>
            <a:ext cx="8702723" cy="11395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de-DE" dirty="0"/>
              <a:t>Central </a:t>
            </a:r>
            <a:r>
              <a:rPr lang="de-DE" dirty="0" err="1"/>
              <a:t>aachen</a:t>
            </a:r>
            <a:r>
              <a:rPr lang="de-DE" dirty="0"/>
              <a:t> and west-</a:t>
            </a:r>
            <a:r>
              <a:rPr lang="de-DE" dirty="0" err="1"/>
              <a:t>north</a:t>
            </a:r>
            <a:r>
              <a:rPr lang="de-DE" dirty="0"/>
              <a:t> </a:t>
            </a:r>
            <a:r>
              <a:rPr lang="de-DE" dirty="0" err="1"/>
              <a:t>aachen</a:t>
            </a:r>
            <a:r>
              <a:rPr lang="de-DE" dirty="0"/>
              <a:t> </a:t>
            </a:r>
            <a:r>
              <a:rPr lang="de-DE" dirty="0" err="1"/>
              <a:t>is</a:t>
            </a:r>
            <a:r>
              <a:rPr lang="de-DE" dirty="0"/>
              <a:t> </a:t>
            </a:r>
            <a:r>
              <a:rPr lang="de-DE" dirty="0" err="1"/>
              <a:t>suitbale</a:t>
            </a:r>
            <a:endParaRPr lang="de-DE" dirty="0"/>
          </a:p>
          <a:p>
            <a:r>
              <a:rPr lang="de-DE" dirty="0" err="1"/>
              <a:t>For</a:t>
            </a:r>
            <a:r>
              <a:rPr lang="de-DE" dirty="0"/>
              <a:t> </a:t>
            </a:r>
            <a:r>
              <a:rPr lang="de-DE" dirty="0" err="1"/>
              <a:t>Barkery</a:t>
            </a:r>
            <a:r>
              <a:rPr lang="de-DE" dirty="0"/>
              <a:t> </a:t>
            </a:r>
            <a:endParaRPr lang="en-GB" dirty="0"/>
          </a:p>
        </p:txBody>
      </p:sp>
    </p:spTree>
    <p:extLst>
      <p:ext uri="{BB962C8B-B14F-4D97-AF65-F5344CB8AC3E}">
        <p14:creationId xmlns:p14="http://schemas.microsoft.com/office/powerpoint/2010/main" val="2008069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0A708-9678-44E2-8828-F0AE6B7CD2A3}"/>
              </a:ext>
            </a:extLst>
          </p:cNvPr>
          <p:cNvSpPr>
            <a:spLocks noGrp="1"/>
          </p:cNvSpPr>
          <p:nvPr>
            <p:ph type="title"/>
          </p:nvPr>
        </p:nvSpPr>
        <p:spPr/>
        <p:txBody>
          <a:bodyPr/>
          <a:lstStyle/>
          <a:p>
            <a:r>
              <a:rPr lang="de-DE" dirty="0" err="1"/>
              <a:t>Conclusion</a:t>
            </a:r>
            <a:endParaRPr lang="en-GB" dirty="0"/>
          </a:p>
        </p:txBody>
      </p:sp>
      <p:sp>
        <p:nvSpPr>
          <p:cNvPr id="3" name="内容占位符 2">
            <a:extLst>
              <a:ext uri="{FF2B5EF4-FFF2-40B4-BE49-F238E27FC236}">
                <a16:creationId xmlns:a16="http://schemas.microsoft.com/office/drawing/2014/main" id="{18B2F8C4-AD79-4A59-A4FB-42244814502C}"/>
              </a:ext>
            </a:extLst>
          </p:cNvPr>
          <p:cNvSpPr>
            <a:spLocks noGrp="1"/>
          </p:cNvSpPr>
          <p:nvPr>
            <p:ph idx="1"/>
          </p:nvPr>
        </p:nvSpPr>
        <p:spPr/>
        <p:txBody>
          <a:bodyPr/>
          <a:lstStyle/>
          <a:p>
            <a:pPr>
              <a:buFont typeface="Wingdings" panose="05000000000000000000" pitchFamily="2" charset="2"/>
              <a:buChar char="l"/>
            </a:pPr>
            <a:r>
              <a:rPr lang="en-US" altLang="zh-CN" sz="1800" dirty="0">
                <a:solidFill>
                  <a:srgbClr val="000000"/>
                </a:solidFill>
                <a:effectLst/>
                <a:latin typeface="Helvetica" panose="020B0604020202020204" pitchFamily="34" charset="0"/>
                <a:ea typeface="等线" panose="02010600030101010101" pitchFamily="2" charset="-122"/>
              </a:rPr>
              <a:t> The most popular restaurant is pizza shop</a:t>
            </a:r>
          </a:p>
          <a:p>
            <a:pPr>
              <a:buFont typeface="Wingdings" panose="05000000000000000000" pitchFamily="2" charset="2"/>
              <a:buChar char="l"/>
            </a:pPr>
            <a:r>
              <a:rPr lang="en-US" altLang="zh-CN" sz="1800" dirty="0">
                <a:solidFill>
                  <a:srgbClr val="000000"/>
                </a:solidFill>
                <a:latin typeface="Helvetica" panose="020B0604020202020204" pitchFamily="34" charset="0"/>
                <a:ea typeface="等线" panose="02010600030101010101" pitchFamily="2" charset="-122"/>
              </a:rPr>
              <a:t> </a:t>
            </a:r>
            <a:r>
              <a:rPr lang="en-US" altLang="zh-CN" sz="1800" dirty="0">
                <a:solidFill>
                  <a:srgbClr val="000000"/>
                </a:solidFill>
                <a:effectLst/>
                <a:latin typeface="Helvetica" panose="020B0604020202020204" pitchFamily="34" charset="0"/>
                <a:ea typeface="等线" panose="02010600030101010101" pitchFamily="2" charset="-122"/>
              </a:rPr>
              <a:t>And the 1st Most Common Venue is bakery in some regions.</a:t>
            </a:r>
            <a:endParaRPr lang="en-GB" dirty="0"/>
          </a:p>
        </p:txBody>
      </p:sp>
    </p:spTree>
    <p:extLst>
      <p:ext uri="{BB962C8B-B14F-4D97-AF65-F5344CB8AC3E}">
        <p14:creationId xmlns:p14="http://schemas.microsoft.com/office/powerpoint/2010/main" val="801288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192A2-9F25-46EE-9EE2-CE132A6882E7}"/>
              </a:ext>
            </a:extLst>
          </p:cNvPr>
          <p:cNvSpPr txBox="1">
            <a:spLocks/>
          </p:cNvSpPr>
          <p:nvPr/>
        </p:nvSpPr>
        <p:spPr>
          <a:xfrm>
            <a:off x="1097280" y="3429000"/>
            <a:ext cx="10058400" cy="896112"/>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6000" dirty="0"/>
              <a:t>Thank you for your attentions!</a:t>
            </a:r>
            <a:endParaRPr lang="en-GB" sz="6000" dirty="0"/>
          </a:p>
        </p:txBody>
      </p:sp>
    </p:spTree>
    <p:extLst>
      <p:ext uri="{BB962C8B-B14F-4D97-AF65-F5344CB8AC3E}">
        <p14:creationId xmlns:p14="http://schemas.microsoft.com/office/powerpoint/2010/main" val="2731804662"/>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22</TotalTime>
  <Words>429</Words>
  <Application>Microsoft Office PowerPoint</Application>
  <PresentationFormat>宽屏</PresentationFormat>
  <Paragraphs>24</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宋体</vt:lpstr>
      <vt:lpstr>Calibri</vt:lpstr>
      <vt:lpstr>Calibri Light</vt:lpstr>
      <vt:lpstr>Helvetica</vt:lpstr>
      <vt:lpstr>Wingdings</vt:lpstr>
      <vt:lpstr>回顾</vt:lpstr>
      <vt:lpstr>Capstone Project - The Battle of Neighborhoods</vt:lpstr>
      <vt:lpstr>Introduction</vt:lpstr>
      <vt:lpstr>Data</vt:lpstr>
      <vt:lpstr>METHODOLOGY</vt:lpstr>
      <vt:lpstr>Results</vt:lpstr>
      <vt:lpstr>Results</vt:lpstr>
      <vt:lpstr>Conclusion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阳 胡</dc:creator>
  <cp:lastModifiedBy>阳 胡</cp:lastModifiedBy>
  <cp:revision>2</cp:revision>
  <dcterms:created xsi:type="dcterms:W3CDTF">2020-12-11T16:10:59Z</dcterms:created>
  <dcterms:modified xsi:type="dcterms:W3CDTF">2020-12-11T16:33:48Z</dcterms:modified>
</cp:coreProperties>
</file>