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3" r:id="rId4"/>
    <p:sldId id="261" r:id="rId5"/>
    <p:sldId id="264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2" r:id="rId17"/>
    <p:sldId id="265" r:id="rId18"/>
    <p:sldId id="26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170" y="108"/>
      </p:cViewPr>
      <p:guideLst>
        <p:guide orient="horz" pos="82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3DB91-B3A8-4316-9435-DA6BC8E32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8C7D24-F244-4007-A02A-8D65ABBFA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50ACB2-5DF6-44FB-8DE6-42EEF1A4B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79-02E1-47D0-BE41-89773BA4146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8AF907-7089-406D-BEB4-2D0DAA48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54E9C-C455-4070-8761-FE51CC10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AFB4-F653-4762-9713-4BB548F49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72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D2E50-3C48-4171-AB0F-B86D7F4D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8DAE2F-02AB-4E83-9CB9-3B1B0A1AC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D93FB5-7790-479B-A127-DADD578D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79-02E1-47D0-BE41-89773BA4146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00593-22AB-45DA-B62A-9FB0C72C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D7C86-92A8-433C-AA35-FECD8474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AFB4-F653-4762-9713-4BB548F49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08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11DC03-C7A6-4062-897E-8BC0C5BF1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EBFC0E-1B6E-4F4A-9315-270B6085B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15D17-A1E0-4ABC-BC45-C2C845B5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79-02E1-47D0-BE41-89773BA4146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E436FD-33FC-4C9F-A360-6766915E4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4E60EF-66D4-49D7-B268-893BF5AA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AFB4-F653-4762-9713-4BB548F49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20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A1D24-B3BA-4F7E-B2CE-E0F0F0C0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99C3F-E075-4F3E-85A4-1B5D83519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61BE2-C532-4BAF-80FB-15BAF7FE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79-02E1-47D0-BE41-89773BA4146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E9C88F-7AF8-49D0-87EE-BB6A93B2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095A78-C589-4EEF-9169-826C88C4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AFB4-F653-4762-9713-4BB548F49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72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7D2C0-B1D1-4250-8D18-E5F32E961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30A16A-3550-4CE2-B3C3-459699F61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614A0A-588B-42B0-ADB9-30A7EBA73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79-02E1-47D0-BE41-89773BA4146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34FA1-F292-410E-9938-442AECCC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FE7672-C209-4D2F-AD04-31868BC4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AFB4-F653-4762-9713-4BB548F49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0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9FD91-A00D-4E85-BF72-CCA963482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B8C811-368D-41D7-AB53-DB53A4D67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6CAD63-20AB-4EF1-A32F-9337DE92F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75CB30-E68D-4ABC-A7D8-50FBD054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79-02E1-47D0-BE41-89773BA4146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71D0F9-BFF2-482A-835E-C42EF9EB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AD6F30-F42F-4E16-B12E-5D64557E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AFB4-F653-4762-9713-4BB548F49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36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E75BF-4F7C-4D6B-9B4A-80FD8703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CDFE9F-6639-4018-A592-059F8B5E3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D32F76-0640-48EA-BF94-37D650980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E16DFB-D28C-414A-9C5C-048A2A349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141F0F-FFFC-45AB-B727-0E42C9EE1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260FAD-A6F4-4C8B-8D19-F4CB8C65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79-02E1-47D0-BE41-89773BA4146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C3F7A7-4654-487D-9C8A-F2979FAD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1DA55C-0B40-4AE7-8028-76F89E83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AFB4-F653-4762-9713-4BB548F49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97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EA994-8960-4CAE-95DB-023B17DC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8E7589-0CFB-4187-8B2D-D92E9619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79-02E1-47D0-BE41-89773BA4146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D281F6-5712-4885-AFA9-1AA4AB6E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0F5F17-11B1-4752-9CC5-857C9216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AFB4-F653-4762-9713-4BB548F49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93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655FC1-4B09-1B8D-3681-502D8530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79-02E1-47D0-BE41-89773BA4146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F5DF6A-BF80-F563-45C5-22F87255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818449-00BA-489D-FDD6-CF6D5E4C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AFB4-F653-4762-9713-4BB548F49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21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514" userDrawn="1">
          <p15:clr>
            <a:srgbClr val="FBAE40"/>
          </p15:clr>
        </p15:guide>
        <p15:guide id="2" orient="horz" pos="164" userDrawn="1">
          <p15:clr>
            <a:srgbClr val="FBAE40"/>
          </p15:clr>
        </p15:guide>
        <p15:guide id="3" pos="166" userDrawn="1">
          <p15:clr>
            <a:srgbClr val="FBAE40"/>
          </p15:clr>
        </p15:guide>
        <p15:guide id="4" orient="horz" pos="3974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72CF5-C7B8-4D80-A886-B66466CE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3C8399-FB85-48B2-B7C9-B395E0085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E84505-8FAB-4EFA-8FC0-EB6F1823C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D739BD-F8CC-4E82-80C2-1FB0CADF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79-02E1-47D0-BE41-89773BA4146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3FCD3D-9729-4E60-BA91-3DD198C9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D0FE59-6D94-4DC4-9536-7C23A944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AFB4-F653-4762-9713-4BB548F49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60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756E8-996B-44A9-9573-1E46831C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0B43E9-2AC1-4D4F-84C9-D20EB2EC7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B836FE-D9E8-421F-9C2E-E7F1A077E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AF64B4-5881-4B87-A29A-136C3F82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3E79-02E1-47D0-BE41-89773BA4146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89F6C4-E45D-42C1-ABB1-ED6E06F5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8D9144-2665-4DB6-BA19-CA7CFB6A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AFB4-F653-4762-9713-4BB548F49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06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57F9F1-7B66-491D-A9BD-68C8E8370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3E02D8-C40D-4423-8B22-852C112C9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6D3995-CFDF-4348-8690-AC5C445B3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C3E79-02E1-47D0-BE41-89773BA4146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5887A2-EB09-4F18-A90C-1EA4666B2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79EE8-A2CE-430B-90B5-18D110461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3AFB4-F653-4762-9713-4BB548F49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9823C42-0FB6-0103-E581-E4487C5CE3AF}"/>
              </a:ext>
            </a:extLst>
          </p:cNvPr>
          <p:cNvSpPr/>
          <p:nvPr/>
        </p:nvSpPr>
        <p:spPr>
          <a:xfrm>
            <a:off x="263525" y="260349"/>
            <a:ext cx="11664950" cy="336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</a:rPr>
              <a:t>Ⅰ. </a:t>
            </a:r>
            <a:r>
              <a:rPr lang="en-US" altLang="ko-KR" sz="1600" dirty="0" err="1">
                <a:solidFill>
                  <a:schemeClr val="tx1"/>
                </a:solidFill>
              </a:rPr>
              <a:t>nifi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1. </a:t>
            </a:r>
            <a:r>
              <a:rPr lang="ko-KR" altLang="en-US" sz="1400" dirty="0">
                <a:solidFill>
                  <a:schemeClr val="tx1"/>
                </a:solidFill>
              </a:rPr>
              <a:t>비정형데이터 </a:t>
            </a:r>
            <a:r>
              <a:rPr lang="ko-KR" altLang="en-US" sz="1400" dirty="0" err="1">
                <a:solidFill>
                  <a:schemeClr val="tx1"/>
                </a:solidFill>
              </a:rPr>
              <a:t>하둡</a:t>
            </a:r>
            <a:r>
              <a:rPr lang="ko-KR" altLang="en-US" sz="1400" dirty="0">
                <a:solidFill>
                  <a:schemeClr val="tx1"/>
                </a:solidFill>
              </a:rPr>
              <a:t> 적재 템플릿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collectUnstructuredDataTemplate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1.1. </a:t>
            </a:r>
            <a:r>
              <a:rPr lang="ko-KR" altLang="en-US" sz="1400" dirty="0">
                <a:solidFill>
                  <a:schemeClr val="tx1"/>
                </a:solidFill>
              </a:rPr>
              <a:t>플로우 개요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1A42097-E5C9-1941-D40E-73DF3F67B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343124"/>
            <a:ext cx="4513385" cy="494448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F663FF-4D2C-5309-B607-0F3A2F07803C}"/>
              </a:ext>
            </a:extLst>
          </p:cNvPr>
          <p:cNvSpPr/>
          <p:nvPr/>
        </p:nvSpPr>
        <p:spPr>
          <a:xfrm>
            <a:off x="5245100" y="1103793"/>
            <a:ext cx="6683375" cy="2019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1)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플로우 순서</a:t>
            </a:r>
            <a:endParaRPr lang="en-US" altLang="ko-KR" sz="1400" dirty="0">
              <a:solidFill>
                <a:schemeClr val="tx1"/>
              </a:solidFill>
              <a:latin typeface="+mn-ea"/>
              <a:cs typeface="Malgun Gothic Semilight" panose="020B0502040204020203" pitchFamily="50" charset="-127"/>
            </a:endParaRPr>
          </a:p>
          <a:p>
            <a:pPr marL="357188" indent="-182563">
              <a:lnSpc>
                <a:spcPct val="150000"/>
              </a:lnSpc>
              <a:buAutoNum type="arabicPeriod"/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ListSFTP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 : DP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로컬 폴더에 있는 파일 리스트화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,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각 파일에 대해 파일 이름 속성이 원격 서버의 파일 이름으로 설정된 새 </a:t>
            </a:r>
            <a:r>
              <a:rPr lang="en-US" altLang="ko-KR" sz="1400" b="0" i="0" dirty="0" err="1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FlowFile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이 생성</a:t>
            </a:r>
            <a:endParaRPr lang="en-US" altLang="ko-KR" sz="1400" dirty="0">
              <a:solidFill>
                <a:schemeClr val="tx1"/>
              </a:solidFill>
              <a:latin typeface="+mn-ea"/>
              <a:cs typeface="Malgun Gothic Semilight" panose="020B0502040204020203" pitchFamily="50" charset="-127"/>
            </a:endParaRPr>
          </a:p>
          <a:p>
            <a:pPr marL="357188" indent="-182563">
              <a:lnSpc>
                <a:spcPct val="150000"/>
              </a:lnSpc>
              <a:buAutoNum type="arabicPeriod"/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FetchSFTP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 : list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에 맞는 실제 파일을 서버에서 가져옴</a:t>
            </a:r>
            <a:endParaRPr lang="en-US" altLang="ko-KR" sz="1400" dirty="0">
              <a:solidFill>
                <a:schemeClr val="tx1"/>
              </a:solidFill>
              <a:latin typeface="+mn-ea"/>
              <a:cs typeface="Malgun Gothic Semilight" panose="020B0502040204020203" pitchFamily="50" charset="-127"/>
            </a:endParaRPr>
          </a:p>
          <a:p>
            <a:pPr marL="357188" indent="-182563">
              <a:lnSpc>
                <a:spcPct val="150000"/>
              </a:lnSpc>
              <a:buAutoNum type="arabicPeriod"/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UpdateAttribute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 :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hadoop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에 저장될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output path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설정</a:t>
            </a:r>
            <a:endParaRPr lang="en-US" altLang="ko-KR" sz="1400" dirty="0">
              <a:solidFill>
                <a:schemeClr val="tx1"/>
              </a:solidFill>
              <a:latin typeface="+mn-ea"/>
              <a:cs typeface="Malgun Gothic Semilight" panose="020B0502040204020203" pitchFamily="50" charset="-127"/>
            </a:endParaRPr>
          </a:p>
          <a:p>
            <a:pPr marL="357188" indent="-182563">
              <a:lnSpc>
                <a:spcPct val="150000"/>
              </a:lnSpc>
              <a:buAutoNum type="arabicPeriod"/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PutHDFS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 :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hadoop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에 적재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0D6210-B2CC-45BD-FB3A-3A0FE2A101E5}"/>
              </a:ext>
            </a:extLst>
          </p:cNvPr>
          <p:cNvSpPr/>
          <p:nvPr/>
        </p:nvSpPr>
        <p:spPr>
          <a:xfrm>
            <a:off x="5245100" y="3429000"/>
            <a:ext cx="6683375" cy="2019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※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참고사항</a:t>
            </a:r>
            <a:endParaRPr lang="en-US" altLang="ko-KR" sz="1400" dirty="0">
              <a:solidFill>
                <a:schemeClr val="tx1"/>
              </a:solidFill>
              <a:latin typeface="+mn-ea"/>
              <a:cs typeface="Malgun Gothic Semilight" panose="020B0502040204020203" pitchFamily="50" charset="-127"/>
            </a:endParaRPr>
          </a:p>
          <a:p>
            <a:pPr marL="357188" indent="-182563">
              <a:lnSpc>
                <a:spcPct val="150000"/>
              </a:lnSpc>
              <a:buAutoNum type="arabicPeriod"/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FetchSFTP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, Update Attribute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 사이의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fail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된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queue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를 다른 프로세서로 넘기는 작업이 필요함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LogAttribute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프로세서 등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)</a:t>
            </a:r>
          </a:p>
          <a:p>
            <a:pPr marL="357188" indent="-182563">
              <a:lnSpc>
                <a:spcPct val="150000"/>
              </a:lnSpc>
              <a:buAutoNum type="arabicPeriod"/>
            </a:pPr>
            <a:r>
              <a:rPr lang="en-US" altLang="ko-KR" sz="1400" dirty="0">
                <a:solidFill>
                  <a:srgbClr val="262626"/>
                </a:solidFill>
                <a:latin typeface="+mn-ea"/>
              </a:rPr>
              <a:t>DP</a:t>
            </a:r>
            <a:r>
              <a:rPr lang="ko-KR" altLang="en-US" sz="1400" dirty="0">
                <a:solidFill>
                  <a:srgbClr val="262626"/>
                </a:solidFill>
                <a:latin typeface="+mn-ea"/>
              </a:rPr>
              <a:t>로컬의 </a:t>
            </a:r>
            <a:r>
              <a:rPr lang="en-US" altLang="ko-KR" sz="1400" b="0" i="0" dirty="0">
                <a:solidFill>
                  <a:srgbClr val="262626"/>
                </a:solidFill>
                <a:effectLst/>
                <a:latin typeface="+mn-ea"/>
              </a:rPr>
              <a:t>/data/KITECH/test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 -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&gt;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하둡의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output/test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경로로 파일 이동 테스트 진행</a:t>
            </a:r>
            <a:endParaRPr lang="en-US" altLang="ko-KR" sz="1400" dirty="0">
              <a:solidFill>
                <a:schemeClr val="tx1"/>
              </a:solidFill>
              <a:latin typeface="+mn-ea"/>
              <a:cs typeface="Malgun Gothic Semilight" panose="020B0502040204020203" pitchFamily="50" charset="-127"/>
            </a:endParaRPr>
          </a:p>
          <a:p>
            <a:pPr marL="182563" indent="-182563">
              <a:lnSpc>
                <a:spcPct val="150000"/>
              </a:lnSpc>
              <a:buAutoNum type="arabicPeriod"/>
            </a:pPr>
            <a:endParaRPr lang="en-US" altLang="ko-KR" sz="1200" dirty="0">
              <a:solidFill>
                <a:schemeClr val="tx1"/>
              </a:solidFill>
              <a:latin typeface="+mn-ea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0357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AE4DE8-6519-FC14-D114-C3D8BC2BFA24}"/>
              </a:ext>
            </a:extLst>
          </p:cNvPr>
          <p:cNvSpPr/>
          <p:nvPr/>
        </p:nvSpPr>
        <p:spPr>
          <a:xfrm>
            <a:off x="263525" y="260349"/>
            <a:ext cx="11664950" cy="336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</a:rPr>
              <a:t>Ⅰ. </a:t>
            </a:r>
            <a:r>
              <a:rPr lang="en-US" altLang="ko-KR" sz="1600" dirty="0" err="1">
                <a:solidFill>
                  <a:schemeClr val="tx1"/>
                </a:solidFill>
              </a:rPr>
              <a:t>nifi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2. </a:t>
            </a:r>
            <a:r>
              <a:rPr lang="ko-KR" altLang="en-US" sz="1400" dirty="0">
                <a:solidFill>
                  <a:schemeClr val="tx1"/>
                </a:solidFill>
              </a:rPr>
              <a:t>메타데이터 </a:t>
            </a:r>
            <a:r>
              <a:rPr lang="ko-KR" altLang="en-US" sz="1400" dirty="0" err="1">
                <a:solidFill>
                  <a:schemeClr val="tx1"/>
                </a:solidFill>
              </a:rPr>
              <a:t>하이브</a:t>
            </a:r>
            <a:r>
              <a:rPr lang="ko-KR" altLang="en-US" sz="1400" dirty="0">
                <a:solidFill>
                  <a:schemeClr val="tx1"/>
                </a:solidFill>
              </a:rPr>
              <a:t> 저장 템플릿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metaToHiveTemplate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2.2. </a:t>
            </a:r>
            <a:r>
              <a:rPr lang="ko-KR" altLang="en-US" sz="1400" dirty="0">
                <a:solidFill>
                  <a:schemeClr val="tx1"/>
                </a:solidFill>
              </a:rPr>
              <a:t>각 프로세서 상세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8D8C17-9FB9-F58A-0FBA-7ADD4D4D6801}"/>
              </a:ext>
            </a:extLst>
          </p:cNvPr>
          <p:cNvSpPr/>
          <p:nvPr/>
        </p:nvSpPr>
        <p:spPr>
          <a:xfrm>
            <a:off x="5486400" y="1319675"/>
            <a:ext cx="6442075" cy="3060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3)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UpdateAttribute</a:t>
            </a:r>
            <a:endParaRPr lang="en-US" altLang="ko-KR" sz="1400" b="1" dirty="0">
              <a:solidFill>
                <a:srgbClr val="262626"/>
              </a:solidFill>
              <a:latin typeface="Roboto" panose="02000000000000000000" pitchFamily="2" charset="0"/>
              <a:cs typeface="Malgun Gothic Semilight" panose="020B0502040204020203" pitchFamily="50" charset="-127"/>
            </a:endParaRP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0" dirty="0">
                <a:solidFill>
                  <a:schemeClr val="tx1"/>
                </a:solidFill>
                <a:effectLst/>
                <a:latin typeface="Roboto Slab"/>
              </a:rPr>
              <a:t>‘</a:t>
            </a:r>
            <a:r>
              <a:rPr lang="en-US" altLang="ko-KR" sz="1400" b="1" i="0" dirty="0">
                <a:solidFill>
                  <a:schemeClr val="tx1"/>
                </a:solidFill>
                <a:effectLst/>
                <a:latin typeface="Roboto Slab"/>
              </a:rPr>
              <a:t>+</a:t>
            </a:r>
            <a:r>
              <a:rPr lang="en-US" altLang="ko-KR" sz="1400" i="0" dirty="0">
                <a:solidFill>
                  <a:schemeClr val="tx1"/>
                </a:solidFill>
                <a:effectLst/>
                <a:latin typeface="Roboto Slab"/>
              </a:rPr>
              <a:t>’ </a:t>
            </a:r>
            <a:r>
              <a:rPr lang="ko-KR" altLang="en-US" sz="1400" dirty="0">
                <a:solidFill>
                  <a:schemeClr val="tx1"/>
                </a:solidFill>
                <a:latin typeface="Roboto Slab"/>
              </a:rPr>
              <a:t>버튼을 눌러 </a:t>
            </a:r>
            <a:r>
              <a:rPr lang="en-US" altLang="ko-KR" sz="1400" dirty="0">
                <a:solidFill>
                  <a:schemeClr val="tx1"/>
                </a:solidFill>
                <a:latin typeface="Roboto Slab"/>
              </a:rPr>
              <a:t>Property </a:t>
            </a:r>
            <a:r>
              <a:rPr lang="ko-KR" altLang="en-US" sz="1400" dirty="0">
                <a:solidFill>
                  <a:schemeClr val="tx1"/>
                </a:solidFill>
                <a:latin typeface="Roboto Slab"/>
              </a:rPr>
              <a:t>추가</a:t>
            </a:r>
            <a:endParaRPr lang="en-US" altLang="ko-KR" sz="1400" dirty="0">
              <a:solidFill>
                <a:schemeClr val="tx1"/>
              </a:solidFill>
              <a:latin typeface="Roboto Slab"/>
            </a:endParaRP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effectLst/>
                <a:latin typeface="Roboto Slab"/>
              </a:rPr>
              <a:t>Add Property : Property Name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Roboto Slab"/>
              </a:rPr>
              <a:t>을 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Roboto Slab"/>
              </a:rPr>
              <a:t>OUTPUT_PATH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Roboto Slab"/>
              </a:rPr>
              <a:t>로 설정</a:t>
            </a:r>
            <a:endParaRPr lang="en-US" altLang="ko-KR" sz="1400" dirty="0">
              <a:solidFill>
                <a:schemeClr val="tx1"/>
              </a:solidFill>
              <a:effectLst/>
              <a:latin typeface="Roboto Slab"/>
            </a:endParaRP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OUTPUT_PATH : ${</a:t>
            </a:r>
            <a:r>
              <a:rPr lang="en-US" altLang="ko-KR" sz="140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path:substringAfter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(‘KITECH’)}</a:t>
            </a:r>
            <a:endParaRPr lang="en-US" altLang="ko-KR" sz="1400" dirty="0">
              <a:solidFill>
                <a:schemeClr val="tx1"/>
              </a:solidFill>
              <a:latin typeface="+mn-ea"/>
              <a:cs typeface="Malgun Gothic Semilight" panose="020B0502040204020203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AB08C0-1291-0396-3616-45FD41018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319675"/>
            <a:ext cx="5222875" cy="235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6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AE4DE8-6519-FC14-D114-C3D8BC2BFA24}"/>
              </a:ext>
            </a:extLst>
          </p:cNvPr>
          <p:cNvSpPr/>
          <p:nvPr/>
        </p:nvSpPr>
        <p:spPr>
          <a:xfrm>
            <a:off x="263525" y="260349"/>
            <a:ext cx="11664950" cy="336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</a:rPr>
              <a:t>Ⅰ. </a:t>
            </a:r>
            <a:r>
              <a:rPr lang="en-US" altLang="ko-KR" sz="1600" dirty="0" err="1">
                <a:solidFill>
                  <a:schemeClr val="tx1"/>
                </a:solidFill>
              </a:rPr>
              <a:t>nifi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2. </a:t>
            </a:r>
            <a:r>
              <a:rPr lang="ko-KR" altLang="en-US" sz="1400" dirty="0">
                <a:solidFill>
                  <a:schemeClr val="tx1"/>
                </a:solidFill>
              </a:rPr>
              <a:t>메타데이터 </a:t>
            </a:r>
            <a:r>
              <a:rPr lang="ko-KR" altLang="en-US" sz="1400" dirty="0" err="1">
                <a:solidFill>
                  <a:schemeClr val="tx1"/>
                </a:solidFill>
              </a:rPr>
              <a:t>하이브</a:t>
            </a:r>
            <a:r>
              <a:rPr lang="ko-KR" altLang="en-US" sz="1400" dirty="0">
                <a:solidFill>
                  <a:schemeClr val="tx1"/>
                </a:solidFill>
              </a:rPr>
              <a:t> 저장 템플릿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metaToHiveTemplate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2.2. </a:t>
            </a:r>
            <a:r>
              <a:rPr lang="ko-KR" altLang="en-US" sz="1400" dirty="0">
                <a:solidFill>
                  <a:schemeClr val="tx1"/>
                </a:solidFill>
              </a:rPr>
              <a:t>각 프로세서 상세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8D8C17-9FB9-F58A-0FBA-7ADD4D4D6801}"/>
              </a:ext>
            </a:extLst>
          </p:cNvPr>
          <p:cNvSpPr/>
          <p:nvPr/>
        </p:nvSpPr>
        <p:spPr>
          <a:xfrm>
            <a:off x="5486400" y="1319675"/>
            <a:ext cx="6442075" cy="3060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4)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PutHDFS</a:t>
            </a:r>
            <a:endParaRPr lang="en-US" altLang="ko-KR" sz="1400" dirty="0">
              <a:solidFill>
                <a:schemeClr val="tx1"/>
              </a:solidFill>
              <a:latin typeface="+mn-ea"/>
              <a:cs typeface="Malgun Gothic Semilight" panose="020B0502040204020203" pitchFamily="50" charset="-127"/>
            </a:endParaRP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Hadoop Configuration Resources : core-site.xml, hdfs-site.xml </a:t>
            </a:r>
            <a:r>
              <a:rPr lang="ko-KR" altLang="en-US" sz="1400" b="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파일의 위치</a:t>
            </a:r>
            <a:br>
              <a:rPr lang="en-US" altLang="ko-KR" sz="1400" b="0" i="0" dirty="0">
                <a:solidFill>
                  <a:schemeClr val="tx1"/>
                </a:solidFill>
                <a:latin typeface="Roboto" panose="02000000000000000000" pitchFamily="2" charset="0"/>
              </a:rPr>
            </a:br>
            <a:r>
              <a:rPr lang="en-US" altLang="ko-KR" sz="1400" b="0" i="0" dirty="0">
                <a:solidFill>
                  <a:schemeClr val="tx1"/>
                </a:solidFill>
                <a:latin typeface="Roboto" panose="02000000000000000000" pitchFamily="2" charset="0"/>
              </a:rPr>
              <a:t>- /home/</a:t>
            </a:r>
            <a:r>
              <a:rPr lang="en-US" altLang="ko-KR" sz="1400" b="0" i="0" dirty="0" err="1">
                <a:solidFill>
                  <a:schemeClr val="tx1"/>
                </a:solidFill>
                <a:latin typeface="Roboto" panose="02000000000000000000" pitchFamily="2" charset="0"/>
              </a:rPr>
              <a:t>brightics</a:t>
            </a:r>
            <a:r>
              <a:rPr lang="en-US" altLang="ko-KR" sz="1400" b="0" i="0" dirty="0">
                <a:solidFill>
                  <a:schemeClr val="tx1"/>
                </a:solidFill>
                <a:latin typeface="Roboto" panose="02000000000000000000" pitchFamily="2" charset="0"/>
              </a:rPr>
              <a:t>/BDH/packages/</a:t>
            </a:r>
            <a:r>
              <a:rPr lang="en-US" altLang="ko-KR" sz="1400" b="0" i="0" dirty="0" err="1">
                <a:solidFill>
                  <a:schemeClr val="tx1"/>
                </a:solidFill>
                <a:latin typeface="Roboto" panose="02000000000000000000" pitchFamily="2" charset="0"/>
              </a:rPr>
              <a:t>hadoop</a:t>
            </a:r>
            <a:r>
              <a:rPr lang="en-US" altLang="ko-KR" sz="1400" b="0" i="0" dirty="0">
                <a:solidFill>
                  <a:schemeClr val="tx1"/>
                </a:solidFill>
                <a:latin typeface="Roboto" panose="02000000000000000000" pitchFamily="2" charset="0"/>
              </a:rPr>
              <a:t>/conf/</a:t>
            </a:r>
            <a:r>
              <a:rPr lang="en-US" altLang="ko-KR" sz="1400" i="0" dirty="0">
                <a:solidFill>
                  <a:schemeClr val="tx1"/>
                </a:solidFill>
                <a:latin typeface="Roboto" panose="02000000000000000000" pitchFamily="2" charset="0"/>
              </a:rPr>
              <a:t>core-site.xml</a:t>
            </a:r>
            <a:r>
              <a:rPr lang="en-US" altLang="ko-KR" sz="1400" b="0" i="0" dirty="0">
                <a:solidFill>
                  <a:schemeClr val="tx1"/>
                </a:solidFill>
                <a:latin typeface="Roboto" panose="02000000000000000000" pitchFamily="2" charset="0"/>
              </a:rPr>
              <a:t>, /home/</a:t>
            </a:r>
            <a:r>
              <a:rPr lang="en-US" altLang="ko-KR" sz="1400" b="0" i="0" dirty="0" err="1">
                <a:solidFill>
                  <a:schemeClr val="tx1"/>
                </a:solidFill>
                <a:latin typeface="Roboto" panose="02000000000000000000" pitchFamily="2" charset="0"/>
              </a:rPr>
              <a:t>brightics</a:t>
            </a:r>
            <a:r>
              <a:rPr lang="en-US" altLang="ko-KR" sz="1400" b="0" i="0" dirty="0">
                <a:solidFill>
                  <a:schemeClr val="tx1"/>
                </a:solidFill>
                <a:latin typeface="Roboto" panose="02000000000000000000" pitchFamily="2" charset="0"/>
              </a:rPr>
              <a:t>/BDH/packages/</a:t>
            </a:r>
            <a:r>
              <a:rPr lang="en-US" altLang="ko-KR" sz="1400" b="0" i="0" dirty="0" err="1">
                <a:solidFill>
                  <a:schemeClr val="tx1"/>
                </a:solidFill>
                <a:latin typeface="Roboto" panose="02000000000000000000" pitchFamily="2" charset="0"/>
              </a:rPr>
              <a:t>hadoop</a:t>
            </a:r>
            <a:r>
              <a:rPr lang="en-US" altLang="ko-KR" sz="1400" b="0" i="0" dirty="0">
                <a:solidFill>
                  <a:schemeClr val="tx1"/>
                </a:solidFill>
                <a:latin typeface="Roboto" panose="02000000000000000000" pitchFamily="2" charset="0"/>
              </a:rPr>
              <a:t>/conf/</a:t>
            </a:r>
            <a:r>
              <a:rPr lang="en-US" altLang="ko-KR" sz="1400" i="0" dirty="0">
                <a:solidFill>
                  <a:schemeClr val="tx1"/>
                </a:solidFill>
                <a:latin typeface="Roboto" panose="02000000000000000000" pitchFamily="2" charset="0"/>
              </a:rPr>
              <a:t>hdfs-site.xml</a:t>
            </a: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Directory : /output/${OUTPUT_PATH} (output </a:t>
            </a:r>
            <a:r>
              <a:rPr lang="ko-KR" altLang="en-US" sz="140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밑에 폴더구조 그대로 적재</a:t>
            </a:r>
            <a:r>
              <a:rPr lang="en-US" altLang="ko-KR" sz="140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Conflict Resolution Strategy : replace</a:t>
            </a:r>
            <a:endParaRPr lang="en-US" altLang="ko-KR" sz="1400" dirty="0">
              <a:solidFill>
                <a:schemeClr val="tx1"/>
              </a:solidFill>
              <a:effectLst/>
              <a:latin typeface="Roboto Slab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931C6D-05F0-6552-49DD-CD76A51EF0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63525" y="1319675"/>
            <a:ext cx="5222875" cy="277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75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AE4DE8-6519-FC14-D114-C3D8BC2BFA24}"/>
              </a:ext>
            </a:extLst>
          </p:cNvPr>
          <p:cNvSpPr/>
          <p:nvPr/>
        </p:nvSpPr>
        <p:spPr>
          <a:xfrm>
            <a:off x="263525" y="260349"/>
            <a:ext cx="11664950" cy="336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</a:rPr>
              <a:t>Ⅰ. </a:t>
            </a:r>
            <a:r>
              <a:rPr lang="en-US" altLang="ko-KR" sz="1600" dirty="0" err="1">
                <a:solidFill>
                  <a:schemeClr val="tx1"/>
                </a:solidFill>
              </a:rPr>
              <a:t>nifi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2. </a:t>
            </a:r>
            <a:r>
              <a:rPr lang="ko-KR" altLang="en-US" sz="1400" dirty="0">
                <a:solidFill>
                  <a:schemeClr val="tx1"/>
                </a:solidFill>
              </a:rPr>
              <a:t>메타데이터 </a:t>
            </a:r>
            <a:r>
              <a:rPr lang="ko-KR" altLang="en-US" sz="1400" dirty="0" err="1">
                <a:solidFill>
                  <a:schemeClr val="tx1"/>
                </a:solidFill>
              </a:rPr>
              <a:t>하이브</a:t>
            </a:r>
            <a:r>
              <a:rPr lang="ko-KR" altLang="en-US" sz="1400" dirty="0">
                <a:solidFill>
                  <a:schemeClr val="tx1"/>
                </a:solidFill>
              </a:rPr>
              <a:t> 저장 템플릿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metaToHiveTemplate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2.2. </a:t>
            </a:r>
            <a:r>
              <a:rPr lang="ko-KR" altLang="en-US" sz="1400" dirty="0">
                <a:solidFill>
                  <a:schemeClr val="tx1"/>
                </a:solidFill>
              </a:rPr>
              <a:t>각 프로세서 상세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8D8C17-9FB9-F58A-0FBA-7ADD4D4D6801}"/>
              </a:ext>
            </a:extLst>
          </p:cNvPr>
          <p:cNvSpPr/>
          <p:nvPr/>
        </p:nvSpPr>
        <p:spPr>
          <a:xfrm>
            <a:off x="5486400" y="1319675"/>
            <a:ext cx="6442075" cy="3060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5)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ReplaceText</a:t>
            </a:r>
            <a:endParaRPr lang="en-US" altLang="ko-KR" sz="1400" dirty="0">
              <a:solidFill>
                <a:schemeClr val="tx1"/>
              </a:solidFill>
              <a:latin typeface="+mn-ea"/>
              <a:cs typeface="Malgun Gothic Semilight" panose="020B0502040204020203" pitchFamily="50" charset="-127"/>
            </a:endParaRP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Search Value : *.</a:t>
            </a:r>
            <a:endParaRPr lang="en-US" altLang="ko-KR" sz="1400" i="0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Replacement Value : load data </a:t>
            </a:r>
            <a:r>
              <a:rPr lang="en-US" altLang="ko-KR" sz="1400" i="0" dirty="0" err="1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inpath</a:t>
            </a:r>
            <a:r>
              <a:rPr lang="en-US" altLang="ko-KR" sz="140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 '</a:t>
            </a:r>
            <a:r>
              <a:rPr lang="en-US" altLang="ko-KR" sz="1400" i="0" dirty="0" err="1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hdfs</a:t>
            </a:r>
            <a:r>
              <a:rPr lang="en-US" altLang="ko-KR" sz="140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://172.16.0.78:9000/output/data/KITECH/temp/clc_atypical.csv' overwrite into table </a:t>
            </a:r>
            <a:r>
              <a:rPr lang="en-US" altLang="ko-KR" sz="1400" i="0" dirty="0" err="1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meta.clc_atypical</a:t>
            </a:r>
            <a:r>
              <a:rPr lang="en-US" altLang="ko-KR" sz="140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; (Hive </a:t>
            </a:r>
            <a:r>
              <a:rPr lang="ko-KR" altLang="en-US" sz="140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쿼리 작성</a:t>
            </a:r>
            <a:r>
              <a:rPr lang="en-US" altLang="ko-KR" sz="140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Replacement Strategy</a:t>
            </a:r>
            <a:r>
              <a:rPr lang="en-US" altLang="ko-KR" sz="1400" dirty="0">
                <a:solidFill>
                  <a:srgbClr val="262626"/>
                </a:solidFill>
                <a:latin typeface="Roboto" panose="02000000000000000000" pitchFamily="2" charset="0"/>
              </a:rPr>
              <a:t> : Always Replace</a:t>
            </a: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Evaluation Mode : Entire text</a:t>
            </a:r>
            <a:endParaRPr lang="en-US" altLang="ko-KR" sz="1400" dirty="0">
              <a:solidFill>
                <a:schemeClr val="tx1"/>
              </a:solidFill>
              <a:effectLst/>
              <a:latin typeface="Roboto Slab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48C75A-73E4-A1C2-67E5-DCA3A1B97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319676"/>
            <a:ext cx="5222875" cy="269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07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AE4DE8-6519-FC14-D114-C3D8BC2BFA24}"/>
              </a:ext>
            </a:extLst>
          </p:cNvPr>
          <p:cNvSpPr/>
          <p:nvPr/>
        </p:nvSpPr>
        <p:spPr>
          <a:xfrm>
            <a:off x="263525" y="260349"/>
            <a:ext cx="11664950" cy="336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</a:rPr>
              <a:t>Ⅰ. </a:t>
            </a:r>
            <a:r>
              <a:rPr lang="en-US" altLang="ko-KR" sz="1600" dirty="0" err="1">
                <a:solidFill>
                  <a:schemeClr val="tx1"/>
                </a:solidFill>
              </a:rPr>
              <a:t>nifi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2. </a:t>
            </a:r>
            <a:r>
              <a:rPr lang="ko-KR" altLang="en-US" sz="1400" dirty="0">
                <a:solidFill>
                  <a:schemeClr val="tx1"/>
                </a:solidFill>
              </a:rPr>
              <a:t>메타데이터 </a:t>
            </a:r>
            <a:r>
              <a:rPr lang="ko-KR" altLang="en-US" sz="1400" dirty="0" err="1">
                <a:solidFill>
                  <a:schemeClr val="tx1"/>
                </a:solidFill>
              </a:rPr>
              <a:t>하이브</a:t>
            </a:r>
            <a:r>
              <a:rPr lang="ko-KR" altLang="en-US" sz="1400" dirty="0">
                <a:solidFill>
                  <a:schemeClr val="tx1"/>
                </a:solidFill>
              </a:rPr>
              <a:t> 저장 템플릿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metaToHiveTemplate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2.2. </a:t>
            </a:r>
            <a:r>
              <a:rPr lang="ko-KR" altLang="en-US" sz="1400" dirty="0">
                <a:solidFill>
                  <a:schemeClr val="tx1"/>
                </a:solidFill>
              </a:rPr>
              <a:t>각 프로세서 상세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8D8C17-9FB9-F58A-0FBA-7ADD4D4D6801}"/>
              </a:ext>
            </a:extLst>
          </p:cNvPr>
          <p:cNvSpPr/>
          <p:nvPr/>
        </p:nvSpPr>
        <p:spPr>
          <a:xfrm>
            <a:off x="5486400" y="1319675"/>
            <a:ext cx="6442075" cy="3060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6)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PutHiveQL</a:t>
            </a:r>
            <a:endParaRPr lang="en-US" altLang="ko-KR" sz="1400" dirty="0">
              <a:solidFill>
                <a:schemeClr val="tx1"/>
              </a:solidFill>
              <a:latin typeface="+mn-ea"/>
              <a:cs typeface="Malgun Gothic Semilight" panose="020B0502040204020203" pitchFamily="50" charset="-127"/>
            </a:endParaRP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62626"/>
                </a:solidFill>
                <a:latin typeface="Roboto" panose="02000000000000000000" pitchFamily="2" charset="0"/>
              </a:rPr>
              <a:t>Hive </a:t>
            </a:r>
            <a:r>
              <a:rPr lang="en-US" altLang="ko-KR" sz="1400" dirty="0" err="1">
                <a:solidFill>
                  <a:srgbClr val="262626"/>
                </a:solidFill>
                <a:latin typeface="Roboto" panose="02000000000000000000" pitchFamily="2" charset="0"/>
              </a:rPr>
              <a:t>DatabaseConnection</a:t>
            </a:r>
            <a:r>
              <a:rPr lang="en-US" altLang="ko-KR" sz="1400" dirty="0">
                <a:solidFill>
                  <a:srgbClr val="262626"/>
                </a:solidFill>
                <a:latin typeface="Roboto" panose="02000000000000000000" pitchFamily="2" charset="0"/>
              </a:rPr>
              <a:t> </a:t>
            </a:r>
            <a:r>
              <a:rPr lang="en-US" altLang="ko-KR" sz="140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Pooling Service : </a:t>
            </a:r>
            <a:r>
              <a:rPr lang="en-US" altLang="ko-KR" sz="1400" i="0" dirty="0" err="1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H</a:t>
            </a:r>
            <a:r>
              <a:rPr lang="en-US" altLang="ko-KR" sz="1400" b="0" i="0" dirty="0" err="1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iveConnectionPool</a:t>
            </a:r>
            <a:r>
              <a:rPr lang="en-US" altLang="ko-KR" sz="1400" dirty="0">
                <a:solidFill>
                  <a:srgbClr val="262626"/>
                </a:solidFill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solidFill>
                  <a:srgbClr val="262626"/>
                </a:solidFill>
                <a:latin typeface="Roboto" panose="02000000000000000000" pitchFamily="2" charset="0"/>
              </a:rPr>
              <a:t>설정</a:t>
            </a:r>
            <a:endParaRPr lang="en-US" altLang="ko-KR" sz="1400" b="1" i="0" dirty="0">
              <a:solidFill>
                <a:srgbClr val="262626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15A4ED-C786-9F44-CCF6-159655932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319675"/>
            <a:ext cx="5222875" cy="240069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5435EC2-D508-AFDA-9440-3B513C73FEC8}"/>
              </a:ext>
            </a:extLst>
          </p:cNvPr>
          <p:cNvSpPr/>
          <p:nvPr/>
        </p:nvSpPr>
        <p:spPr>
          <a:xfrm>
            <a:off x="4765675" y="2739898"/>
            <a:ext cx="262503" cy="22014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30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AE4DE8-6519-FC14-D114-C3D8BC2BFA24}"/>
              </a:ext>
            </a:extLst>
          </p:cNvPr>
          <p:cNvSpPr/>
          <p:nvPr/>
        </p:nvSpPr>
        <p:spPr>
          <a:xfrm>
            <a:off x="263525" y="260349"/>
            <a:ext cx="11664950" cy="336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</a:rPr>
              <a:t>Ⅰ. </a:t>
            </a:r>
            <a:r>
              <a:rPr lang="en-US" altLang="ko-KR" sz="1600" dirty="0" err="1">
                <a:solidFill>
                  <a:schemeClr val="tx1"/>
                </a:solidFill>
              </a:rPr>
              <a:t>nifi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2. </a:t>
            </a:r>
            <a:r>
              <a:rPr lang="ko-KR" altLang="en-US" sz="1400" dirty="0">
                <a:solidFill>
                  <a:schemeClr val="tx1"/>
                </a:solidFill>
              </a:rPr>
              <a:t>메타데이터 </a:t>
            </a:r>
            <a:r>
              <a:rPr lang="ko-KR" altLang="en-US" sz="1400" dirty="0" err="1">
                <a:solidFill>
                  <a:schemeClr val="tx1"/>
                </a:solidFill>
              </a:rPr>
              <a:t>하이브</a:t>
            </a:r>
            <a:r>
              <a:rPr lang="ko-KR" altLang="en-US" sz="1400" dirty="0">
                <a:solidFill>
                  <a:schemeClr val="tx1"/>
                </a:solidFill>
              </a:rPr>
              <a:t> 저장 템플릿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metaToHiveTemplate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2.2. </a:t>
            </a:r>
            <a:r>
              <a:rPr lang="ko-KR" altLang="en-US" sz="1400" dirty="0">
                <a:solidFill>
                  <a:schemeClr val="tx1"/>
                </a:solidFill>
              </a:rPr>
              <a:t>각 프로세서 상세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8D8C17-9FB9-F58A-0FBA-7ADD4D4D6801}"/>
              </a:ext>
            </a:extLst>
          </p:cNvPr>
          <p:cNvSpPr/>
          <p:nvPr/>
        </p:nvSpPr>
        <p:spPr>
          <a:xfrm>
            <a:off x="8656221" y="1319675"/>
            <a:ext cx="3421479" cy="3060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7)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HiveConnectionPool</a:t>
            </a:r>
            <a:endParaRPr lang="en-US" altLang="ko-KR" sz="1400" dirty="0">
              <a:solidFill>
                <a:schemeClr val="tx1"/>
              </a:solidFill>
              <a:latin typeface="+mn-ea"/>
              <a:cs typeface="Malgun Gothic Semilight" panose="020B0502040204020203" pitchFamily="50" charset="-127"/>
            </a:endParaRP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Configure </a:t>
            </a:r>
            <a:r>
              <a:rPr lang="ko-KR" altLang="en-US" sz="140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설정</a:t>
            </a:r>
            <a:r>
              <a:rPr lang="en-US" altLang="ko-KR" sz="140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(disable</a:t>
            </a:r>
            <a:r>
              <a:rPr lang="ko-KR" altLang="en-US" sz="140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된 상태로 진행해야 </a:t>
            </a:r>
            <a:r>
              <a:rPr lang="en-US" altLang="ko-KR" sz="140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property</a:t>
            </a:r>
            <a:r>
              <a:rPr lang="ko-KR" altLang="en-US" sz="140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가 수정됨</a:t>
            </a:r>
            <a:r>
              <a:rPr lang="en-US" altLang="ko-KR" sz="140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E62F66-FBB0-0016-ED97-B1BBB58B3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319675"/>
            <a:ext cx="8392696" cy="288647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A19BABB-8E4F-1C4E-4FBB-DE510969EF1E}"/>
              </a:ext>
            </a:extLst>
          </p:cNvPr>
          <p:cNvSpPr/>
          <p:nvPr/>
        </p:nvSpPr>
        <p:spPr>
          <a:xfrm>
            <a:off x="7872238" y="3381169"/>
            <a:ext cx="193625" cy="22014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A16F353-7433-A058-8C9D-FF30A4E71FB1}"/>
              </a:ext>
            </a:extLst>
          </p:cNvPr>
          <p:cNvSpPr/>
          <p:nvPr/>
        </p:nvSpPr>
        <p:spPr>
          <a:xfrm>
            <a:off x="7633654" y="3407695"/>
            <a:ext cx="193624" cy="1936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19057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AE4DE8-6519-FC14-D114-C3D8BC2BFA24}"/>
              </a:ext>
            </a:extLst>
          </p:cNvPr>
          <p:cNvSpPr/>
          <p:nvPr/>
        </p:nvSpPr>
        <p:spPr>
          <a:xfrm>
            <a:off x="263525" y="260349"/>
            <a:ext cx="11664950" cy="336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</a:rPr>
              <a:t>Ⅰ. </a:t>
            </a:r>
            <a:r>
              <a:rPr lang="en-US" altLang="ko-KR" sz="1600" dirty="0" err="1">
                <a:solidFill>
                  <a:schemeClr val="tx1"/>
                </a:solidFill>
              </a:rPr>
              <a:t>nifi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2. </a:t>
            </a:r>
            <a:r>
              <a:rPr lang="ko-KR" altLang="en-US" sz="1400" dirty="0">
                <a:solidFill>
                  <a:schemeClr val="tx1"/>
                </a:solidFill>
              </a:rPr>
              <a:t>메타데이터 </a:t>
            </a:r>
            <a:r>
              <a:rPr lang="ko-KR" altLang="en-US" sz="1400" dirty="0" err="1">
                <a:solidFill>
                  <a:schemeClr val="tx1"/>
                </a:solidFill>
              </a:rPr>
              <a:t>하이브</a:t>
            </a:r>
            <a:r>
              <a:rPr lang="ko-KR" altLang="en-US" sz="1400" dirty="0">
                <a:solidFill>
                  <a:schemeClr val="tx1"/>
                </a:solidFill>
              </a:rPr>
              <a:t> 저장 템플릿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metaToHiveTemplate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2.2. </a:t>
            </a:r>
            <a:r>
              <a:rPr lang="ko-KR" altLang="en-US" sz="1400" dirty="0">
                <a:solidFill>
                  <a:schemeClr val="tx1"/>
                </a:solidFill>
              </a:rPr>
              <a:t>각 프로세서 상세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0FB87D-96C9-78F4-675F-7003A0C30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319675"/>
            <a:ext cx="5222875" cy="387592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93C3E6E-DD4B-0F76-2A9B-B36462CB6E6F}"/>
              </a:ext>
            </a:extLst>
          </p:cNvPr>
          <p:cNvSpPr/>
          <p:nvPr/>
        </p:nvSpPr>
        <p:spPr>
          <a:xfrm>
            <a:off x="5486400" y="1319675"/>
            <a:ext cx="6442075" cy="3060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7)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HiveConnectionPool</a:t>
            </a:r>
            <a:endParaRPr lang="en-US" altLang="ko-KR" sz="1400" dirty="0">
              <a:solidFill>
                <a:schemeClr val="tx1"/>
              </a:solidFill>
              <a:latin typeface="+mn-ea"/>
              <a:cs typeface="Malgun Gothic Semilight" panose="020B0502040204020203" pitchFamily="50" charset="-127"/>
            </a:endParaRP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Database Connection URL</a:t>
            </a:r>
            <a:r>
              <a:rPr lang="ko-KR" altLang="en-US" sz="140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sz="140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ko-KR" altLang="en-US" sz="140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sz="140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jdbc:hive2://172.16.0.78:10001/</a:t>
            </a:r>
            <a:r>
              <a:rPr lang="en-US" altLang="ko-KR" sz="1400" i="0" dirty="0" err="1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meta;transportMode</a:t>
            </a:r>
            <a:r>
              <a:rPr lang="en-US" altLang="ko-KR" sz="140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=</a:t>
            </a:r>
            <a:r>
              <a:rPr lang="en-US" altLang="ko-KR" sz="1400" i="0" dirty="0" err="1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http;httpPath</a:t>
            </a:r>
            <a:r>
              <a:rPr lang="en-US" altLang="ko-KR" sz="140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=</a:t>
            </a:r>
            <a:r>
              <a:rPr lang="en-US" altLang="ko-KR" sz="1400" i="0" dirty="0" err="1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cliservice</a:t>
            </a:r>
            <a:endParaRPr lang="en-US" altLang="ko-KR" sz="1400" i="0" dirty="0">
              <a:solidFill>
                <a:srgbClr val="262626"/>
              </a:solidFill>
              <a:effectLst/>
              <a:latin typeface="Roboto" panose="02000000000000000000" pitchFamily="2" charset="0"/>
            </a:endParaRP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Hive Configuration Resources</a:t>
            </a:r>
            <a:r>
              <a:rPr lang="en-US" altLang="ko-KR" sz="1400" b="0" dirty="0">
                <a:solidFill>
                  <a:srgbClr val="262626"/>
                </a:solidFill>
                <a:latin typeface="Roboto" panose="02000000000000000000" pitchFamily="2" charset="0"/>
              </a:rPr>
              <a:t> : /home/</a:t>
            </a:r>
            <a:r>
              <a:rPr lang="en-US" altLang="ko-KR" sz="1400" b="0" dirty="0" err="1">
                <a:solidFill>
                  <a:srgbClr val="262626"/>
                </a:solidFill>
                <a:latin typeface="Roboto" panose="02000000000000000000" pitchFamily="2" charset="0"/>
              </a:rPr>
              <a:t>brightics</a:t>
            </a:r>
            <a:r>
              <a:rPr lang="en-US" altLang="ko-KR" sz="1400" b="0" dirty="0">
                <a:solidFill>
                  <a:srgbClr val="262626"/>
                </a:solidFill>
                <a:latin typeface="Roboto" panose="02000000000000000000" pitchFamily="2" charset="0"/>
              </a:rPr>
              <a:t>/BDH/packages/hive/conf/hive-site.xml (hive-site.xml</a:t>
            </a:r>
            <a:r>
              <a:rPr lang="ko-KR" altLang="en-US" sz="1400" b="0" dirty="0">
                <a:solidFill>
                  <a:srgbClr val="262626"/>
                </a:solidFill>
                <a:latin typeface="Roboto" panose="02000000000000000000" pitchFamily="2" charset="0"/>
              </a:rPr>
              <a:t>의 경로 까지 </a:t>
            </a:r>
            <a:r>
              <a:rPr lang="ko-KR" altLang="en-US" sz="1400" b="0" dirty="0" err="1">
                <a:solidFill>
                  <a:srgbClr val="262626"/>
                </a:solidFill>
                <a:latin typeface="Roboto" panose="02000000000000000000" pitchFamily="2" charset="0"/>
              </a:rPr>
              <a:t>써줌</a:t>
            </a:r>
            <a:r>
              <a:rPr lang="en-US" altLang="ko-KR" sz="1400" b="0" dirty="0">
                <a:solidFill>
                  <a:srgbClr val="262626"/>
                </a:solidFill>
                <a:latin typeface="Roboto" panose="02000000000000000000" pitchFamily="2" charset="0"/>
              </a:rPr>
              <a:t>)</a:t>
            </a: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Database User</a:t>
            </a:r>
            <a:r>
              <a:rPr lang="en-US" altLang="ko-KR" sz="140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 : </a:t>
            </a:r>
            <a:r>
              <a:rPr lang="en-US" altLang="ko-KR" sz="1400" i="0" dirty="0" err="1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brightics</a:t>
            </a:r>
            <a:endParaRPr lang="en-US" altLang="ko-KR" sz="1400" i="0" dirty="0">
              <a:solidFill>
                <a:srgbClr val="262626"/>
              </a:solidFill>
              <a:effectLst/>
              <a:latin typeface="Roboto" panose="02000000000000000000" pitchFamily="2" charset="0"/>
            </a:endParaRP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Password : </a:t>
            </a:r>
            <a:r>
              <a:rPr lang="en-US" altLang="ko-KR" sz="1400" i="0" dirty="0" err="1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brightics</a:t>
            </a:r>
            <a:endParaRPr lang="en-US" altLang="ko-KR" sz="1400" i="0" dirty="0">
              <a:solidFill>
                <a:srgbClr val="262626"/>
              </a:solidFill>
              <a:effectLst/>
              <a:latin typeface="Roboto" panose="02000000000000000000" pitchFamily="2" charset="0"/>
            </a:endParaRP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i="0" dirty="0">
              <a:solidFill>
                <a:srgbClr val="262626"/>
              </a:solidFill>
              <a:effectLst/>
              <a:latin typeface="Roboto" panose="02000000000000000000" pitchFamily="2" charset="0"/>
            </a:endParaRP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62626"/>
                </a:solidFill>
                <a:latin typeface="Roboto" panose="02000000000000000000" pitchFamily="2" charset="0"/>
              </a:rPr>
              <a:t>오류 처리</a:t>
            </a:r>
            <a:br>
              <a:rPr lang="en-US" altLang="ko-KR" sz="1400" dirty="0">
                <a:solidFill>
                  <a:srgbClr val="262626"/>
                </a:solidFill>
                <a:latin typeface="Roboto" panose="02000000000000000000" pitchFamily="2" charset="0"/>
              </a:rPr>
            </a:br>
            <a:r>
              <a:rPr lang="en-US" altLang="ko-KR" sz="1400" dirty="0">
                <a:solidFill>
                  <a:srgbClr val="262626"/>
                </a:solidFill>
                <a:latin typeface="Roboto" panose="02000000000000000000" pitchFamily="2" charset="0"/>
              </a:rPr>
              <a:t>- </a:t>
            </a:r>
            <a:r>
              <a:rPr lang="ko-KR" altLang="en-US" sz="1400" dirty="0" err="1">
                <a:solidFill>
                  <a:srgbClr val="262626"/>
                </a:solidFill>
                <a:latin typeface="Roboto" panose="02000000000000000000" pitchFamily="2" charset="0"/>
              </a:rPr>
              <a:t>에러메세지</a:t>
            </a:r>
            <a:r>
              <a:rPr lang="ko-KR" altLang="en-US" sz="1400" dirty="0">
                <a:solidFill>
                  <a:srgbClr val="262626"/>
                </a:solidFill>
                <a:latin typeface="Roboto" panose="02000000000000000000" pitchFamily="2" charset="0"/>
              </a:rPr>
              <a:t> </a:t>
            </a:r>
            <a:r>
              <a:rPr lang="en-US" altLang="ko-KR" sz="1400" dirty="0">
                <a:solidFill>
                  <a:srgbClr val="262626"/>
                </a:solidFill>
                <a:latin typeface="Roboto" panose="02000000000000000000" pitchFamily="2" charset="0"/>
              </a:rPr>
              <a:t>: </a:t>
            </a:r>
            <a:r>
              <a:rPr lang="en-US" altLang="ko-KR" sz="1400" dirty="0" err="1">
                <a:solidFill>
                  <a:srgbClr val="262626"/>
                </a:solidFill>
                <a:latin typeface="Roboto" panose="02000000000000000000" pitchFamily="2" charset="0"/>
              </a:rPr>
              <a:t>SQLNestedException</a:t>
            </a:r>
            <a:r>
              <a:rPr lang="en-US" altLang="ko-KR" sz="1400" dirty="0">
                <a:solidFill>
                  <a:srgbClr val="262626"/>
                </a:solidFill>
                <a:latin typeface="Roboto" panose="02000000000000000000" pitchFamily="2" charset="0"/>
              </a:rPr>
              <a:t>: Cannot create JDBC driver of class '</a:t>
            </a:r>
            <a:r>
              <a:rPr lang="en-US" altLang="ko-KR" sz="1400" dirty="0" err="1">
                <a:solidFill>
                  <a:srgbClr val="262626"/>
                </a:solidFill>
                <a:latin typeface="Roboto" panose="02000000000000000000" pitchFamily="2" charset="0"/>
              </a:rPr>
              <a:t>org.apache.hive.jdbc.HiveDriver</a:t>
            </a:r>
            <a:r>
              <a:rPr lang="en-US" altLang="ko-KR" sz="1400" dirty="0">
                <a:solidFill>
                  <a:srgbClr val="262626"/>
                </a:solidFill>
                <a:latin typeface="Roboto" panose="02000000000000000000" pitchFamily="2" charset="0"/>
              </a:rPr>
              <a:t>' for connect URL </a:t>
            </a:r>
            <a:br>
              <a:rPr lang="en-US" altLang="ko-KR" sz="1400" dirty="0">
                <a:solidFill>
                  <a:srgbClr val="262626"/>
                </a:solidFill>
                <a:latin typeface="Roboto" panose="02000000000000000000" pitchFamily="2" charset="0"/>
              </a:rPr>
            </a:br>
            <a:r>
              <a:rPr lang="en-US" altLang="ko-KR" sz="1400" dirty="0">
                <a:solidFill>
                  <a:srgbClr val="262626"/>
                </a:solidFill>
                <a:latin typeface="Roboto" panose="02000000000000000000" pitchFamily="2" charset="0"/>
              </a:rPr>
              <a:t>- </a:t>
            </a:r>
            <a:r>
              <a:rPr lang="ko-KR" altLang="en-US" sz="1400" dirty="0">
                <a:solidFill>
                  <a:srgbClr val="262626"/>
                </a:solidFill>
                <a:latin typeface="Roboto" panose="02000000000000000000" pitchFamily="2" charset="0"/>
              </a:rPr>
              <a:t>해결방법 </a:t>
            </a:r>
            <a:r>
              <a:rPr lang="en-US" altLang="ko-KR" sz="1400" dirty="0">
                <a:solidFill>
                  <a:srgbClr val="262626"/>
                </a:solidFill>
                <a:latin typeface="Roboto" panose="02000000000000000000" pitchFamily="2" charset="0"/>
              </a:rPr>
              <a:t>: JDBC</a:t>
            </a:r>
            <a:r>
              <a:rPr lang="ko-KR" altLang="en-US" sz="1400" dirty="0">
                <a:solidFill>
                  <a:srgbClr val="262626"/>
                </a:solidFill>
                <a:latin typeface="Roboto" panose="02000000000000000000" pitchFamily="2" charset="0"/>
              </a:rPr>
              <a:t>드라이버</a:t>
            </a:r>
            <a:endParaRPr lang="en-US" altLang="ko-KR" sz="1400" dirty="0">
              <a:solidFill>
                <a:srgbClr val="262626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513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F663FF-4D2C-5309-B607-0F3A2F07803C}"/>
              </a:ext>
            </a:extLst>
          </p:cNvPr>
          <p:cNvSpPr/>
          <p:nvPr/>
        </p:nvSpPr>
        <p:spPr>
          <a:xfrm>
            <a:off x="5486400" y="1319675"/>
            <a:ext cx="6442075" cy="2019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1) Queue 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확인</a:t>
            </a:r>
            <a:endParaRPr lang="en-US" altLang="ko-KR" sz="1400" dirty="0">
              <a:solidFill>
                <a:schemeClr val="tx1"/>
              </a:solidFill>
              <a:effectLst/>
              <a:latin typeface="+mn-ea"/>
              <a:cs typeface="Malgun Gothic Semilight" panose="020B0502040204020203" pitchFamily="50" charset="-127"/>
            </a:endParaRP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프로세서 하나만 실행하여 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queue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에 데이터가 쌓이면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List queue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확인 후 다음 프로세서 실행</a:t>
            </a:r>
            <a:endParaRPr lang="en-US" altLang="ko-KR" sz="1400" dirty="0">
              <a:solidFill>
                <a:schemeClr val="tx1"/>
              </a:solidFill>
              <a:latin typeface="+mn-ea"/>
              <a:cs typeface="Malgun Gothic Semilight" panose="020B0502040204020203" pitchFamily="50" charset="-127"/>
            </a:endParaRP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262626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AE4DE8-6519-FC14-D114-C3D8BC2BFA24}"/>
              </a:ext>
            </a:extLst>
          </p:cNvPr>
          <p:cNvSpPr/>
          <p:nvPr/>
        </p:nvSpPr>
        <p:spPr>
          <a:xfrm>
            <a:off x="263525" y="260349"/>
            <a:ext cx="11664950" cy="336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</a:rPr>
              <a:t>Ⅰ. </a:t>
            </a:r>
            <a:r>
              <a:rPr lang="en-US" altLang="ko-KR" sz="1600" dirty="0" err="1">
                <a:solidFill>
                  <a:schemeClr val="tx1"/>
                </a:solidFill>
              </a:rPr>
              <a:t>nifi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3. </a:t>
            </a:r>
            <a:r>
              <a:rPr lang="en-US" altLang="ko-KR" sz="1400" dirty="0" err="1">
                <a:solidFill>
                  <a:schemeClr val="tx1"/>
                </a:solidFill>
              </a:rPr>
              <a:t>nifi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사용팁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FDBC66-C589-C30A-537E-209F1D55A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90" y="1578151"/>
            <a:ext cx="3772334" cy="33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71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F663FF-4D2C-5309-B607-0F3A2F07803C}"/>
              </a:ext>
            </a:extLst>
          </p:cNvPr>
          <p:cNvSpPr/>
          <p:nvPr/>
        </p:nvSpPr>
        <p:spPr>
          <a:xfrm>
            <a:off x="5486400" y="1319675"/>
            <a:ext cx="6442075" cy="2019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2) </a:t>
            </a:r>
            <a:r>
              <a:rPr lang="ko-KR" altLang="en-US" sz="1400" dirty="0" err="1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오류메세지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 복사</a:t>
            </a:r>
            <a:endParaRPr lang="en-US" altLang="ko-KR" sz="1400" dirty="0">
              <a:solidFill>
                <a:schemeClr val="tx1"/>
              </a:solidFill>
              <a:effectLst/>
              <a:latin typeface="+mn-ea"/>
              <a:cs typeface="Malgun Gothic Semilight" panose="020B0502040204020203" pitchFamily="50" charset="-127"/>
            </a:endParaRP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1. 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오류 메시지가 뜬 프로세서 더블클릭</a:t>
            </a:r>
            <a:endParaRPr lang="en-US" altLang="ko-KR" sz="1400" dirty="0">
              <a:solidFill>
                <a:schemeClr val="tx1"/>
              </a:solidFill>
              <a:effectLst/>
              <a:latin typeface="+mn-ea"/>
              <a:cs typeface="Malgun Gothic Semilight" panose="020B0502040204020203" pitchFamily="50" charset="-127"/>
            </a:endParaRP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2.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프로세서 팝업창의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오류메세지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 아이콘을 더블클릭</a:t>
            </a:r>
            <a:endParaRPr lang="en-US" altLang="ko-KR" sz="1400" dirty="0">
              <a:solidFill>
                <a:schemeClr val="tx1"/>
              </a:solidFill>
              <a:latin typeface="+mn-ea"/>
              <a:cs typeface="Malgun Gothic Semilight" panose="020B0502040204020203" pitchFamily="50" charset="-127"/>
            </a:endParaRP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3. shift +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↓로 텍스트 블록 지정하여 복사</a:t>
            </a:r>
            <a:endParaRPr lang="en-US" altLang="ko-KR" sz="1400" dirty="0">
              <a:solidFill>
                <a:schemeClr val="tx1"/>
              </a:solidFill>
              <a:effectLst/>
              <a:latin typeface="+mn-ea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262626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AE4DE8-6519-FC14-D114-C3D8BC2BFA24}"/>
              </a:ext>
            </a:extLst>
          </p:cNvPr>
          <p:cNvSpPr/>
          <p:nvPr/>
        </p:nvSpPr>
        <p:spPr>
          <a:xfrm>
            <a:off x="263525" y="260349"/>
            <a:ext cx="11664950" cy="336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</a:rPr>
              <a:t>Ⅰ. </a:t>
            </a:r>
            <a:r>
              <a:rPr lang="en-US" altLang="ko-KR" sz="1600" dirty="0" err="1">
                <a:solidFill>
                  <a:schemeClr val="tx1"/>
                </a:solidFill>
              </a:rPr>
              <a:t>nifi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3. </a:t>
            </a:r>
            <a:r>
              <a:rPr lang="en-US" altLang="ko-KR" sz="1400" dirty="0" err="1">
                <a:solidFill>
                  <a:schemeClr val="tx1"/>
                </a:solidFill>
              </a:rPr>
              <a:t>nifi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사용팁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F60C92-C629-CF87-057B-9BF8E6354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85" y="1319675"/>
            <a:ext cx="2562583" cy="11050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A262D8-4F04-A75D-42E3-278277224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625" y="2329292"/>
            <a:ext cx="4124325" cy="39338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D199AA-3CEF-2F69-ED71-B5A4464BBFDF}"/>
              </a:ext>
            </a:extLst>
          </p:cNvPr>
          <p:cNvSpPr/>
          <p:nvPr/>
        </p:nvSpPr>
        <p:spPr>
          <a:xfrm>
            <a:off x="2052973" y="2768875"/>
            <a:ext cx="292223" cy="27227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9775EA3-4E96-E3BC-06FA-5DFB3C3C2040}"/>
              </a:ext>
            </a:extLst>
          </p:cNvPr>
          <p:cNvSpPr/>
          <p:nvPr/>
        </p:nvSpPr>
        <p:spPr>
          <a:xfrm>
            <a:off x="1859349" y="2808199"/>
            <a:ext cx="193624" cy="1936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5DF81A-9E50-DD57-22E1-9BA3B0D0D19A}"/>
              </a:ext>
            </a:extLst>
          </p:cNvPr>
          <p:cNvSpPr/>
          <p:nvPr/>
        </p:nvSpPr>
        <p:spPr>
          <a:xfrm>
            <a:off x="562065" y="1458234"/>
            <a:ext cx="2203995" cy="83173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1891724-183F-2E34-59BD-B56F5F0C9C29}"/>
              </a:ext>
            </a:extLst>
          </p:cNvPr>
          <p:cNvSpPr/>
          <p:nvPr/>
        </p:nvSpPr>
        <p:spPr>
          <a:xfrm>
            <a:off x="368441" y="1497559"/>
            <a:ext cx="193624" cy="1936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32063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F663FF-4D2C-5309-B607-0F3A2F07803C}"/>
              </a:ext>
            </a:extLst>
          </p:cNvPr>
          <p:cNvSpPr/>
          <p:nvPr/>
        </p:nvSpPr>
        <p:spPr>
          <a:xfrm>
            <a:off x="5486400" y="1319675"/>
            <a:ext cx="6442075" cy="2019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3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) </a:t>
            </a:r>
            <a:r>
              <a:rPr lang="en-US" altLang="ko-KR" sz="1400" dirty="0" err="1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ListSFTP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state clear</a:t>
            </a: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state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가 남아있는 파일은 프로세서를 재실행해도 새로 읽어오지 않음</a:t>
            </a:r>
            <a:endParaRPr lang="en-US" altLang="ko-KR" sz="1400" dirty="0">
              <a:solidFill>
                <a:schemeClr val="tx1"/>
              </a:solidFill>
              <a:latin typeface="+mn-ea"/>
              <a:cs typeface="Malgun Gothic Semilight" panose="020B0502040204020203" pitchFamily="50" charset="-127"/>
            </a:endParaRP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1. 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프로세서 </a:t>
            </a:r>
            <a:r>
              <a:rPr lang="ko-KR" altLang="en-US" sz="1400" dirty="0" err="1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우클릭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– View state</a:t>
            </a: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2. Clear state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로 이전에 읽은 파일의 메타데이터를 삭제</a:t>
            </a:r>
            <a:endParaRPr lang="en-US" altLang="ko-KR" sz="1400" dirty="0">
              <a:solidFill>
                <a:srgbClr val="262626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70D3DB-11C1-F988-9C53-5951342E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38" y="1411489"/>
            <a:ext cx="3559632" cy="20175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A04C2F-172F-B20A-E9B0-33AC59074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39" y="3519091"/>
            <a:ext cx="5070362" cy="271371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CD2276-98EA-B25D-D187-043215C91C3D}"/>
              </a:ext>
            </a:extLst>
          </p:cNvPr>
          <p:cNvSpPr/>
          <p:nvPr/>
        </p:nvSpPr>
        <p:spPr>
          <a:xfrm>
            <a:off x="2064403" y="2814595"/>
            <a:ext cx="838817" cy="23294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5827059-8615-1815-02D1-15532CAD56C2}"/>
              </a:ext>
            </a:extLst>
          </p:cNvPr>
          <p:cNvSpPr/>
          <p:nvPr/>
        </p:nvSpPr>
        <p:spPr>
          <a:xfrm>
            <a:off x="1810642" y="2834257"/>
            <a:ext cx="193624" cy="1936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D2F1A9-4145-A64E-0506-3988EB1D6FF7}"/>
              </a:ext>
            </a:extLst>
          </p:cNvPr>
          <p:cNvSpPr/>
          <p:nvPr/>
        </p:nvSpPr>
        <p:spPr>
          <a:xfrm>
            <a:off x="4746643" y="5168217"/>
            <a:ext cx="530207" cy="23294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80CBE68-A8FD-A89D-8529-3CEBB38B2489}"/>
              </a:ext>
            </a:extLst>
          </p:cNvPr>
          <p:cNvSpPr/>
          <p:nvPr/>
        </p:nvSpPr>
        <p:spPr>
          <a:xfrm>
            <a:off x="4492882" y="5187879"/>
            <a:ext cx="193624" cy="1936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D1E526-364F-4EF0-C7C7-FF7EB2FF2EB6}"/>
              </a:ext>
            </a:extLst>
          </p:cNvPr>
          <p:cNvSpPr/>
          <p:nvPr/>
        </p:nvSpPr>
        <p:spPr>
          <a:xfrm>
            <a:off x="263525" y="260349"/>
            <a:ext cx="11664950" cy="336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</a:rPr>
              <a:t>Ⅰ. </a:t>
            </a:r>
            <a:r>
              <a:rPr lang="en-US" altLang="ko-KR" sz="1600" dirty="0" err="1">
                <a:solidFill>
                  <a:schemeClr val="tx1"/>
                </a:solidFill>
              </a:rPr>
              <a:t>nifi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3. </a:t>
            </a:r>
            <a:r>
              <a:rPr lang="en-US" altLang="ko-KR" sz="1400" dirty="0" err="1">
                <a:solidFill>
                  <a:schemeClr val="tx1"/>
                </a:solidFill>
              </a:rPr>
              <a:t>nifi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사용팁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209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AE4DE8-6519-FC14-D114-C3D8BC2BFA24}"/>
              </a:ext>
            </a:extLst>
          </p:cNvPr>
          <p:cNvSpPr/>
          <p:nvPr/>
        </p:nvSpPr>
        <p:spPr>
          <a:xfrm>
            <a:off x="263525" y="260349"/>
            <a:ext cx="11664950" cy="336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</a:rPr>
              <a:t>Ⅱ. </a:t>
            </a:r>
            <a:r>
              <a:rPr lang="en-US" altLang="ko-KR" sz="1600" dirty="0" err="1">
                <a:solidFill>
                  <a:schemeClr val="tx1"/>
                </a:solidFill>
              </a:rPr>
              <a:t>Brightics</a:t>
            </a:r>
            <a:r>
              <a:rPr lang="en-US" altLang="ko-KR" sz="1600" dirty="0">
                <a:solidFill>
                  <a:schemeClr val="tx1"/>
                </a:solidFill>
              </a:rPr>
              <a:t> DP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1. </a:t>
            </a:r>
            <a:r>
              <a:rPr lang="en-US" altLang="ko-KR" sz="1400" dirty="0" err="1">
                <a:solidFill>
                  <a:schemeClr val="tx1"/>
                </a:solidFill>
              </a:rPr>
              <a:t>nifi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템플릿 가져오기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1803F7-E585-4390-9B5E-2C0F21C6A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5" y="1304925"/>
            <a:ext cx="4972050" cy="469582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2D2A40-55B8-551D-45CE-61AD34704737}"/>
              </a:ext>
            </a:extLst>
          </p:cNvPr>
          <p:cNvSpPr/>
          <p:nvPr/>
        </p:nvSpPr>
        <p:spPr>
          <a:xfrm>
            <a:off x="4228483" y="2037355"/>
            <a:ext cx="838817" cy="23294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E55194-AF36-FFFA-B999-F0105D1F3AB3}"/>
              </a:ext>
            </a:extLst>
          </p:cNvPr>
          <p:cNvSpPr/>
          <p:nvPr/>
        </p:nvSpPr>
        <p:spPr>
          <a:xfrm>
            <a:off x="5486400" y="1319675"/>
            <a:ext cx="6442075" cy="2019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1)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nifi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플로우를 템플릿으로 저장</a:t>
            </a:r>
            <a:endParaRPr lang="en-US" altLang="ko-KR" sz="1400" dirty="0">
              <a:solidFill>
                <a:schemeClr val="tx1"/>
              </a:solidFill>
              <a:effectLst/>
              <a:latin typeface="+mn-ea"/>
              <a:cs typeface="Malgun Gothic Semilight" panose="020B0502040204020203" pitchFamily="50" charset="-127"/>
            </a:endParaRP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shift +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드래그 하여 전체 플로우 선택</a:t>
            </a:r>
            <a:endParaRPr lang="en-US" altLang="ko-KR" sz="1400" dirty="0">
              <a:solidFill>
                <a:schemeClr val="tx1"/>
              </a:solidFill>
              <a:latin typeface="+mn-ea"/>
              <a:cs typeface="Malgun Gothic Semilight" panose="020B0502040204020203" pitchFamily="50" charset="-127"/>
            </a:endParaRP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우클릭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– Create template 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클릭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 – Create</a:t>
            </a:r>
            <a:endParaRPr lang="en-US" altLang="ko-KR" sz="1400" dirty="0">
              <a:solidFill>
                <a:srgbClr val="262626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51D9D46-0627-A9A9-23E5-8ECAEC0E6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99" y="2442279"/>
            <a:ext cx="2943061" cy="264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4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F663FF-4D2C-5309-B607-0F3A2F07803C}"/>
              </a:ext>
            </a:extLst>
          </p:cNvPr>
          <p:cNvSpPr/>
          <p:nvPr/>
        </p:nvSpPr>
        <p:spPr>
          <a:xfrm>
            <a:off x="5486400" y="1319675"/>
            <a:ext cx="6442075" cy="2019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1)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ListSFTP</a:t>
            </a:r>
            <a:endParaRPr lang="en-US" altLang="ko-KR" sz="1400" dirty="0">
              <a:solidFill>
                <a:schemeClr val="tx1"/>
              </a:solidFill>
              <a:latin typeface="+mn-ea"/>
              <a:cs typeface="Malgun Gothic Semilight" panose="020B0502040204020203" pitchFamily="50" charset="-127"/>
            </a:endParaRPr>
          </a:p>
          <a:p>
            <a:pPr marL="363538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Hostname : 172.16.0.182 (DP</a:t>
            </a:r>
            <a:r>
              <a:rPr lang="ko-KR" altLang="en-US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로컬 호스트</a:t>
            </a:r>
            <a:r>
              <a:rPr lang="en-US" altLang="ko-KR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marL="363538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Port : 22 (DP</a:t>
            </a:r>
            <a:r>
              <a:rPr lang="ko-KR" altLang="en-US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로컬 포트</a:t>
            </a:r>
            <a:r>
              <a:rPr lang="en-US" altLang="ko-KR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)</a:t>
            </a:r>
            <a:endParaRPr lang="en-US" altLang="ko-KR" sz="1400" dirty="0">
              <a:solidFill>
                <a:srgbClr val="262626"/>
              </a:solidFill>
              <a:latin typeface="Roboto" panose="02000000000000000000" pitchFamily="2" charset="0"/>
            </a:endParaRPr>
          </a:p>
          <a:p>
            <a:pPr marL="363538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Username : </a:t>
            </a:r>
            <a:r>
              <a:rPr lang="en-US" altLang="ko-KR" sz="1400" dirty="0" err="1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brightics</a:t>
            </a:r>
            <a:endParaRPr lang="en-US" altLang="ko-KR" sz="1400" dirty="0">
              <a:solidFill>
                <a:srgbClr val="262626"/>
              </a:solidFill>
              <a:effectLst/>
              <a:latin typeface="Roboto" panose="02000000000000000000" pitchFamily="2" charset="0"/>
            </a:endParaRPr>
          </a:p>
          <a:p>
            <a:pPr marL="363538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Password : </a:t>
            </a:r>
            <a:r>
              <a:rPr lang="en-US" altLang="ko-KR" sz="1400" dirty="0" err="1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brightics</a:t>
            </a:r>
            <a:endParaRPr lang="en-US" altLang="ko-KR" sz="1400" dirty="0">
              <a:solidFill>
                <a:srgbClr val="262626"/>
              </a:solidFill>
              <a:latin typeface="Roboto" panose="02000000000000000000" pitchFamily="2" charset="0"/>
            </a:endParaRPr>
          </a:p>
          <a:p>
            <a:pPr marL="363538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Remote Path : /data/KITECH/test (DP</a:t>
            </a:r>
            <a:r>
              <a:rPr lang="ko-KR" altLang="en-US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로컬</a:t>
            </a:r>
            <a:r>
              <a:rPr lang="ko-KR" altLang="en-US" sz="1400" dirty="0">
                <a:solidFill>
                  <a:srgbClr val="262626"/>
                </a:solidFill>
                <a:latin typeface="Roboto" panose="02000000000000000000" pitchFamily="2" charset="0"/>
              </a:rPr>
              <a:t>에서 가져올</a:t>
            </a:r>
            <a:r>
              <a:rPr lang="ko-KR" altLang="en-US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 폴더 </a:t>
            </a:r>
            <a:r>
              <a:rPr lang="en-US" altLang="ko-KR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path)</a:t>
            </a:r>
          </a:p>
          <a:p>
            <a:pPr marL="363538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Search Recursively : true</a:t>
            </a:r>
            <a:endParaRPr lang="en-US" altLang="ko-KR" sz="1400" dirty="0">
              <a:solidFill>
                <a:srgbClr val="262626"/>
              </a:solidFill>
              <a:latin typeface="Roboto" panose="02000000000000000000" pitchFamily="2" charset="0"/>
            </a:endParaRPr>
          </a:p>
          <a:p>
            <a:pPr marL="363538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File Filter Regex : (java regex </a:t>
            </a:r>
            <a:r>
              <a:rPr lang="ko-KR" altLang="en-US" sz="1400" b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사용한 파일 필터링</a:t>
            </a:r>
            <a:r>
              <a:rPr lang="en-US" altLang="ko-KR" sz="1400" b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)</a:t>
            </a:r>
            <a:endParaRPr lang="en-US" altLang="ko-KR" sz="1400" b="1" dirty="0">
              <a:solidFill>
                <a:srgbClr val="262626"/>
              </a:solidFill>
              <a:effectLst/>
              <a:latin typeface="Roboto" panose="02000000000000000000" pitchFamily="2" charset="0"/>
            </a:endParaRPr>
          </a:p>
          <a:p>
            <a:pPr marL="363538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Path Filter Regex : (java regex </a:t>
            </a:r>
            <a:r>
              <a:rPr lang="ko-KR" altLang="en-US" sz="1400" b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사용한 경로 필터링</a:t>
            </a:r>
            <a:r>
              <a:rPr lang="en-US" altLang="ko-KR" sz="1400" b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)</a:t>
            </a:r>
            <a:endParaRPr lang="en-US" altLang="ko-KR" sz="1400" dirty="0">
              <a:solidFill>
                <a:schemeClr val="tx1"/>
              </a:solidFill>
              <a:latin typeface="+mn-ea"/>
              <a:cs typeface="Malgun Gothic Semilight" panose="020B0502040204020203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AE4DE8-6519-FC14-D114-C3D8BC2BFA24}"/>
              </a:ext>
            </a:extLst>
          </p:cNvPr>
          <p:cNvSpPr/>
          <p:nvPr/>
        </p:nvSpPr>
        <p:spPr>
          <a:xfrm>
            <a:off x="263525" y="260349"/>
            <a:ext cx="11664950" cy="336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</a:rPr>
              <a:t>Ⅰ. </a:t>
            </a:r>
            <a:r>
              <a:rPr lang="en-US" altLang="ko-KR" sz="1600" dirty="0" err="1">
                <a:solidFill>
                  <a:schemeClr val="tx1"/>
                </a:solidFill>
              </a:rPr>
              <a:t>nifi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1. </a:t>
            </a:r>
            <a:r>
              <a:rPr lang="ko-KR" altLang="en-US" sz="1400" dirty="0">
                <a:solidFill>
                  <a:schemeClr val="tx1"/>
                </a:solidFill>
              </a:rPr>
              <a:t>비정형데이터 </a:t>
            </a:r>
            <a:r>
              <a:rPr lang="ko-KR" altLang="en-US" sz="1400" dirty="0" err="1">
                <a:solidFill>
                  <a:schemeClr val="tx1"/>
                </a:solidFill>
              </a:rPr>
              <a:t>하둡</a:t>
            </a:r>
            <a:r>
              <a:rPr lang="ko-KR" altLang="en-US" sz="1400" dirty="0">
                <a:solidFill>
                  <a:schemeClr val="tx1"/>
                </a:solidFill>
              </a:rPr>
              <a:t> 적재 템플릿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collectUnstructuredDataTemplate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1.1. </a:t>
            </a:r>
            <a:r>
              <a:rPr lang="ko-KR" altLang="en-US" sz="1400" dirty="0">
                <a:solidFill>
                  <a:schemeClr val="tx1"/>
                </a:solidFill>
              </a:rPr>
              <a:t>각 프로세서 상세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C7EA43-593C-C69E-A381-FE3A2E986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13" y="1319674"/>
            <a:ext cx="5118603" cy="452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46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F663FF-4D2C-5309-B607-0F3A2F07803C}"/>
              </a:ext>
            </a:extLst>
          </p:cNvPr>
          <p:cNvSpPr/>
          <p:nvPr/>
        </p:nvSpPr>
        <p:spPr>
          <a:xfrm>
            <a:off x="6453455" y="1304154"/>
            <a:ext cx="5475020" cy="20541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2) DP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에 </a:t>
            </a:r>
            <a:r>
              <a:rPr lang="en-US" altLang="ko-KR" sz="1400" dirty="0" err="1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nifi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템플릿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가져오기</a:t>
            </a:r>
            <a:endParaRPr lang="en-US" altLang="ko-KR" sz="1400" dirty="0">
              <a:solidFill>
                <a:schemeClr val="tx1"/>
              </a:solidFill>
              <a:effectLst/>
              <a:latin typeface="+mn-ea"/>
              <a:cs typeface="Malgun Gothic Semilight" panose="020B0502040204020203" pitchFamily="50" charset="-127"/>
            </a:endParaRP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Admin – Templates – Add – Import from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NiFi</a:t>
            </a:r>
            <a:endParaRPr lang="en-US" altLang="ko-KR" sz="1400" dirty="0">
              <a:solidFill>
                <a:schemeClr val="tx1"/>
              </a:solidFill>
              <a:effectLst/>
              <a:latin typeface="+mn-ea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262626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AE4DE8-6519-FC14-D114-C3D8BC2BFA24}"/>
              </a:ext>
            </a:extLst>
          </p:cNvPr>
          <p:cNvSpPr/>
          <p:nvPr/>
        </p:nvSpPr>
        <p:spPr>
          <a:xfrm>
            <a:off x="263525" y="260349"/>
            <a:ext cx="11664950" cy="336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</a:rPr>
              <a:t>Ⅱ. </a:t>
            </a:r>
            <a:r>
              <a:rPr lang="en-US" altLang="ko-KR" sz="1600" dirty="0" err="1">
                <a:solidFill>
                  <a:schemeClr val="tx1"/>
                </a:solidFill>
              </a:rPr>
              <a:t>Brightics</a:t>
            </a:r>
            <a:r>
              <a:rPr lang="en-US" altLang="ko-KR" sz="1600" dirty="0">
                <a:solidFill>
                  <a:schemeClr val="tx1"/>
                </a:solidFill>
              </a:rPr>
              <a:t> DP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1. </a:t>
            </a:r>
            <a:r>
              <a:rPr lang="en-US" altLang="ko-KR" sz="1400" dirty="0" err="1">
                <a:solidFill>
                  <a:schemeClr val="tx1"/>
                </a:solidFill>
              </a:rPr>
              <a:t>nifi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템플릿 가져오기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DDF014-F175-94BF-55AA-EBFEEA75A3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204"/>
          <a:stretch/>
        </p:blipFill>
        <p:spPr>
          <a:xfrm>
            <a:off x="263526" y="1304925"/>
            <a:ext cx="3888468" cy="272453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A26869-39B2-A4BB-34F3-AA03BAC10A7E}"/>
              </a:ext>
            </a:extLst>
          </p:cNvPr>
          <p:cNvSpPr/>
          <p:nvPr/>
        </p:nvSpPr>
        <p:spPr>
          <a:xfrm>
            <a:off x="471438" y="2284596"/>
            <a:ext cx="325677" cy="19362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27F9F86-C65E-C553-F205-DB3D24A08D11}"/>
              </a:ext>
            </a:extLst>
          </p:cNvPr>
          <p:cNvSpPr/>
          <p:nvPr/>
        </p:nvSpPr>
        <p:spPr>
          <a:xfrm>
            <a:off x="263525" y="2284596"/>
            <a:ext cx="193624" cy="1936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6530A9-DCBA-3705-D37B-310029DB2104}"/>
              </a:ext>
            </a:extLst>
          </p:cNvPr>
          <p:cNvSpPr/>
          <p:nvPr/>
        </p:nvSpPr>
        <p:spPr>
          <a:xfrm>
            <a:off x="471438" y="3050688"/>
            <a:ext cx="493762" cy="19362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17B20C1-C6E8-F62D-FAA4-B49F66F88B23}"/>
              </a:ext>
            </a:extLst>
          </p:cNvPr>
          <p:cNvSpPr/>
          <p:nvPr/>
        </p:nvSpPr>
        <p:spPr>
          <a:xfrm>
            <a:off x="263525" y="3050688"/>
            <a:ext cx="193624" cy="1936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4C0B88-1D05-E23E-D1B2-90DFF4D87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5" y="4150198"/>
            <a:ext cx="2074753" cy="2220118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9A514E10-AE62-8E75-6DF2-0CC9CF16CBA6}"/>
              </a:ext>
            </a:extLst>
          </p:cNvPr>
          <p:cNvSpPr/>
          <p:nvPr/>
        </p:nvSpPr>
        <p:spPr>
          <a:xfrm>
            <a:off x="263525" y="4671355"/>
            <a:ext cx="193624" cy="1936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8156160-D471-B13E-2055-7ACE487F2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39"/>
          <a:stretch/>
        </p:blipFill>
        <p:spPr>
          <a:xfrm>
            <a:off x="4151993" y="1304925"/>
            <a:ext cx="2287173" cy="272453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444FDA-5234-EE6B-FD78-FF7973F3EBEE}"/>
              </a:ext>
            </a:extLst>
          </p:cNvPr>
          <p:cNvSpPr/>
          <p:nvPr/>
        </p:nvSpPr>
        <p:spPr>
          <a:xfrm>
            <a:off x="5553983" y="2331251"/>
            <a:ext cx="581754" cy="19362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79E440D-CA46-934A-0249-E863CCD88644}"/>
              </a:ext>
            </a:extLst>
          </p:cNvPr>
          <p:cNvSpPr/>
          <p:nvPr/>
        </p:nvSpPr>
        <p:spPr>
          <a:xfrm>
            <a:off x="5346070" y="2331251"/>
            <a:ext cx="193624" cy="1936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5A28B5-794F-FFFD-39E6-FD8C813C5853}"/>
              </a:ext>
            </a:extLst>
          </p:cNvPr>
          <p:cNvSpPr/>
          <p:nvPr/>
        </p:nvSpPr>
        <p:spPr>
          <a:xfrm>
            <a:off x="471437" y="4671355"/>
            <a:ext cx="979537" cy="19362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2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AE4DE8-6519-FC14-D114-C3D8BC2BFA24}"/>
              </a:ext>
            </a:extLst>
          </p:cNvPr>
          <p:cNvSpPr/>
          <p:nvPr/>
        </p:nvSpPr>
        <p:spPr>
          <a:xfrm>
            <a:off x="263525" y="260349"/>
            <a:ext cx="11664950" cy="336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</a:rPr>
              <a:t>Ⅱ. </a:t>
            </a:r>
            <a:r>
              <a:rPr lang="en-US" altLang="ko-KR" sz="1600" dirty="0" err="1">
                <a:solidFill>
                  <a:schemeClr val="tx1"/>
                </a:solidFill>
              </a:rPr>
              <a:t>Brightics</a:t>
            </a:r>
            <a:r>
              <a:rPr lang="en-US" altLang="ko-KR" sz="1600" dirty="0">
                <a:solidFill>
                  <a:schemeClr val="tx1"/>
                </a:solidFill>
              </a:rPr>
              <a:t> DP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1. </a:t>
            </a:r>
            <a:r>
              <a:rPr lang="en-US" altLang="ko-KR" sz="1400" dirty="0" err="1">
                <a:solidFill>
                  <a:schemeClr val="tx1"/>
                </a:solidFill>
              </a:rPr>
              <a:t>nifi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템플릿 가져오기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E55194-AF36-FFFA-B999-F0105D1F3AB3}"/>
              </a:ext>
            </a:extLst>
          </p:cNvPr>
          <p:cNvSpPr/>
          <p:nvPr/>
        </p:nvSpPr>
        <p:spPr>
          <a:xfrm>
            <a:off x="5486400" y="1319675"/>
            <a:ext cx="6442075" cy="2019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3) 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템플릿 프로퍼티 설정</a:t>
            </a:r>
            <a:endParaRPr lang="en-US" altLang="ko-KR" sz="1400" dirty="0">
              <a:solidFill>
                <a:schemeClr val="tx1"/>
              </a:solidFill>
              <a:effectLst/>
              <a:latin typeface="+mn-ea"/>
              <a:cs typeface="Malgun Gothic Semilight" panose="020B0502040204020203" pitchFamily="50" charset="-127"/>
            </a:endParaRP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Template : </a:t>
            </a:r>
            <a:r>
              <a:rPr lang="en-US" altLang="ko-KR" sz="1400" dirty="0" err="1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testNewTemplate</a:t>
            </a:r>
            <a:r>
              <a:rPr lang="en-US" altLang="ko-KR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선택</a:t>
            </a:r>
            <a:endParaRPr lang="en-US" altLang="ko-KR" sz="1400" dirty="0">
              <a:solidFill>
                <a:srgbClr val="262626"/>
              </a:solidFill>
              <a:effectLst/>
              <a:latin typeface="Roboto" panose="02000000000000000000" pitchFamily="2" charset="0"/>
            </a:endParaRP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Target Table Option : No table customization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1A94FC-8059-C9C4-16B7-366540FF9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319675"/>
            <a:ext cx="5094863" cy="326756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2D2A40-55B8-551D-45CE-61AD34704737}"/>
              </a:ext>
            </a:extLst>
          </p:cNvPr>
          <p:cNvSpPr/>
          <p:nvPr/>
        </p:nvSpPr>
        <p:spPr>
          <a:xfrm>
            <a:off x="657243" y="2844603"/>
            <a:ext cx="691497" cy="18053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983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AE4DE8-6519-FC14-D114-C3D8BC2BFA24}"/>
              </a:ext>
            </a:extLst>
          </p:cNvPr>
          <p:cNvSpPr/>
          <p:nvPr/>
        </p:nvSpPr>
        <p:spPr>
          <a:xfrm>
            <a:off x="263525" y="260349"/>
            <a:ext cx="11664950" cy="336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</a:rPr>
              <a:t>Ⅱ. </a:t>
            </a:r>
            <a:r>
              <a:rPr lang="en-US" altLang="ko-KR" sz="1600" dirty="0" err="1">
                <a:solidFill>
                  <a:schemeClr val="tx1"/>
                </a:solidFill>
              </a:rPr>
              <a:t>Brightics</a:t>
            </a:r>
            <a:r>
              <a:rPr lang="en-US" altLang="ko-KR" sz="1600" dirty="0">
                <a:solidFill>
                  <a:schemeClr val="tx1"/>
                </a:solidFill>
              </a:rPr>
              <a:t> DP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1. </a:t>
            </a:r>
            <a:r>
              <a:rPr lang="en-US" altLang="ko-KR" sz="1400" dirty="0" err="1">
                <a:solidFill>
                  <a:schemeClr val="tx1"/>
                </a:solidFill>
              </a:rPr>
              <a:t>nifi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템플릿 가져오기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E55194-AF36-FFFA-B999-F0105D1F3AB3}"/>
              </a:ext>
            </a:extLst>
          </p:cNvPr>
          <p:cNvSpPr/>
          <p:nvPr/>
        </p:nvSpPr>
        <p:spPr>
          <a:xfrm>
            <a:off x="5486400" y="1319675"/>
            <a:ext cx="6442075" cy="2019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3) 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템플릿 프로퍼티 설정</a:t>
            </a:r>
            <a:endParaRPr lang="en-US" altLang="ko-KR" sz="1400" dirty="0">
              <a:solidFill>
                <a:schemeClr val="tx1"/>
              </a:solidFill>
              <a:effectLst/>
              <a:latin typeface="+mn-ea"/>
              <a:cs typeface="Malgun Gothic Semilight" panose="020B0502040204020203" pitchFamily="50" charset="-127"/>
            </a:endParaRP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Input Properties</a:t>
            </a:r>
            <a:br>
              <a:rPr lang="en-US" altLang="ko-KR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</a:br>
            <a:r>
              <a:rPr lang="en-US" altLang="ko-KR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- </a:t>
            </a:r>
            <a:r>
              <a:rPr lang="ko-KR" altLang="en-US" sz="1400" dirty="0" err="1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피드</a:t>
            </a:r>
            <a:r>
              <a:rPr lang="ko-KR" altLang="en-US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 생성시 </a:t>
            </a:r>
            <a:r>
              <a:rPr lang="ko-KR" altLang="en-US" sz="1400" dirty="0" err="1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피드별로</a:t>
            </a:r>
            <a:r>
              <a:rPr lang="ko-KR" altLang="en-US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 다른 값을 </a:t>
            </a:r>
            <a:r>
              <a:rPr lang="en-US" altLang="ko-KR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user input </a:t>
            </a:r>
            <a:r>
              <a:rPr lang="ko-KR" altLang="en-US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허용 체크</a:t>
            </a:r>
            <a:br>
              <a:rPr lang="en-US" altLang="ko-KR" sz="1400" dirty="0">
                <a:solidFill>
                  <a:srgbClr val="262626"/>
                </a:solidFill>
                <a:latin typeface="Roboto" panose="02000000000000000000" pitchFamily="2" charset="0"/>
              </a:rPr>
            </a:br>
            <a:r>
              <a:rPr lang="en-US" altLang="ko-KR" sz="1400" dirty="0">
                <a:solidFill>
                  <a:srgbClr val="262626"/>
                </a:solidFill>
                <a:latin typeface="Roboto" panose="02000000000000000000" pitchFamily="2" charset="0"/>
              </a:rPr>
              <a:t>- </a:t>
            </a:r>
            <a:r>
              <a:rPr lang="ko-KR" altLang="en-US" sz="1400" dirty="0">
                <a:solidFill>
                  <a:srgbClr val="262626"/>
                </a:solidFill>
                <a:latin typeface="Roboto" panose="02000000000000000000" pitchFamily="2" charset="0"/>
              </a:rPr>
              <a:t>필수 </a:t>
            </a:r>
            <a:r>
              <a:rPr lang="en-US" altLang="ko-KR" sz="1400" dirty="0">
                <a:solidFill>
                  <a:srgbClr val="262626"/>
                </a:solidFill>
                <a:latin typeface="Roboto" panose="02000000000000000000" pitchFamily="2" charset="0"/>
              </a:rPr>
              <a:t>: Hostname, Port, Username, Password</a:t>
            </a:r>
            <a:r>
              <a:rPr lang="ko-KR" altLang="en-US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, Remote Path, Search Recursively</a:t>
            </a:r>
            <a:br>
              <a:rPr lang="en-US" altLang="ko-KR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</a:br>
            <a:r>
              <a:rPr lang="en-US" altLang="ko-KR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- </a:t>
            </a:r>
            <a:r>
              <a:rPr lang="ko-KR" altLang="en-US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선택 </a:t>
            </a:r>
            <a:r>
              <a:rPr lang="en-US" altLang="ko-KR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: File Filter Regex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47D1840-54F0-1B5C-581F-8DC1B7DB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014666"/>
            <a:ext cx="5222875" cy="50827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54F5FB-1FB5-5223-EDE4-D366CA094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775" y="3556065"/>
            <a:ext cx="4196862" cy="281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4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AE4DE8-6519-FC14-D114-C3D8BC2BFA24}"/>
              </a:ext>
            </a:extLst>
          </p:cNvPr>
          <p:cNvSpPr/>
          <p:nvPr/>
        </p:nvSpPr>
        <p:spPr>
          <a:xfrm>
            <a:off x="263525" y="260349"/>
            <a:ext cx="11664950" cy="336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</a:rPr>
              <a:t>Ⅱ. </a:t>
            </a:r>
            <a:r>
              <a:rPr lang="en-US" altLang="ko-KR" sz="1600" dirty="0" err="1">
                <a:solidFill>
                  <a:schemeClr val="tx1"/>
                </a:solidFill>
              </a:rPr>
              <a:t>Brightics</a:t>
            </a:r>
            <a:r>
              <a:rPr lang="en-US" altLang="ko-KR" sz="1600" dirty="0">
                <a:solidFill>
                  <a:schemeClr val="tx1"/>
                </a:solidFill>
              </a:rPr>
              <a:t> DP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1. </a:t>
            </a:r>
            <a:r>
              <a:rPr lang="en-US" altLang="ko-KR" sz="1400" dirty="0" err="1">
                <a:solidFill>
                  <a:schemeClr val="tx1"/>
                </a:solidFill>
              </a:rPr>
              <a:t>nifi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템플릿 가져오기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E55194-AF36-FFFA-B999-F0105D1F3AB3}"/>
              </a:ext>
            </a:extLst>
          </p:cNvPr>
          <p:cNvSpPr/>
          <p:nvPr/>
        </p:nvSpPr>
        <p:spPr>
          <a:xfrm>
            <a:off x="5486400" y="1319675"/>
            <a:ext cx="6442075" cy="2019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3) 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템플릿 프로퍼티 설정</a:t>
            </a:r>
            <a:endParaRPr lang="en-US" altLang="ko-KR" sz="1400" dirty="0">
              <a:solidFill>
                <a:schemeClr val="tx1"/>
              </a:solidFill>
              <a:effectLst/>
              <a:latin typeface="+mn-ea"/>
              <a:cs typeface="Malgun Gothic Semilight" panose="020B0502040204020203" pitchFamily="50" charset="-127"/>
            </a:endParaRP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262626"/>
                </a:solidFill>
                <a:effectLst/>
                <a:latin typeface="+mn-ea"/>
              </a:rPr>
              <a:t>FetchSFTP</a:t>
            </a:r>
            <a:br>
              <a:rPr lang="en-US" altLang="ko-KR" sz="1400" dirty="0">
                <a:solidFill>
                  <a:srgbClr val="262626"/>
                </a:solidFill>
                <a:effectLst/>
                <a:latin typeface="+mn-ea"/>
              </a:rPr>
            </a:br>
            <a:r>
              <a:rPr lang="en-US" altLang="ko-KR" sz="1400" dirty="0">
                <a:solidFill>
                  <a:srgbClr val="262626"/>
                </a:solidFill>
                <a:effectLst/>
                <a:latin typeface="+mn-ea"/>
              </a:rPr>
              <a:t>- </a:t>
            </a:r>
            <a:r>
              <a:rPr lang="ko-KR" altLang="en-US" sz="1400" dirty="0">
                <a:solidFill>
                  <a:srgbClr val="262626"/>
                </a:solidFill>
                <a:effectLst/>
                <a:latin typeface="+mn-ea"/>
              </a:rPr>
              <a:t>필수 </a:t>
            </a:r>
            <a:r>
              <a:rPr lang="en-US" altLang="ko-KR" sz="1400" dirty="0">
                <a:solidFill>
                  <a:srgbClr val="262626"/>
                </a:solidFill>
                <a:effectLst/>
                <a:latin typeface="+mn-ea"/>
              </a:rPr>
              <a:t>: Hostname, Port, Username, Password, Remote File, Create Directory, Completion Strategy</a:t>
            </a:r>
            <a:br>
              <a:rPr lang="en-US" altLang="ko-KR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</a:br>
            <a:endParaRPr lang="en-US" altLang="ko-KR" sz="1400" dirty="0">
              <a:solidFill>
                <a:srgbClr val="262626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B9C54D-9FC8-956E-550F-FCAEF9C70C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07"/>
          <a:stretch/>
        </p:blipFill>
        <p:spPr>
          <a:xfrm>
            <a:off x="279023" y="1319676"/>
            <a:ext cx="4905272" cy="49890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9DF1FC-D0FD-2434-AB27-DB8DB1292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759" y="4326018"/>
            <a:ext cx="3814481" cy="198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87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AE4DE8-6519-FC14-D114-C3D8BC2BFA24}"/>
              </a:ext>
            </a:extLst>
          </p:cNvPr>
          <p:cNvSpPr/>
          <p:nvPr/>
        </p:nvSpPr>
        <p:spPr>
          <a:xfrm>
            <a:off x="263525" y="260349"/>
            <a:ext cx="11664950" cy="336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</a:rPr>
              <a:t>Ⅱ. </a:t>
            </a:r>
            <a:r>
              <a:rPr lang="en-US" altLang="ko-KR" sz="1600" dirty="0" err="1">
                <a:solidFill>
                  <a:schemeClr val="tx1"/>
                </a:solidFill>
              </a:rPr>
              <a:t>Brightics</a:t>
            </a:r>
            <a:r>
              <a:rPr lang="en-US" altLang="ko-KR" sz="1600" dirty="0">
                <a:solidFill>
                  <a:schemeClr val="tx1"/>
                </a:solidFill>
              </a:rPr>
              <a:t> DP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1. </a:t>
            </a:r>
            <a:r>
              <a:rPr lang="en-US" altLang="ko-KR" sz="1400" dirty="0" err="1">
                <a:solidFill>
                  <a:schemeClr val="tx1"/>
                </a:solidFill>
              </a:rPr>
              <a:t>nifi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템플릿 가져오기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E55194-AF36-FFFA-B999-F0105D1F3AB3}"/>
              </a:ext>
            </a:extLst>
          </p:cNvPr>
          <p:cNvSpPr/>
          <p:nvPr/>
        </p:nvSpPr>
        <p:spPr>
          <a:xfrm>
            <a:off x="5486400" y="1319675"/>
            <a:ext cx="6442075" cy="2019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3) 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템플릿 프로퍼티 설정</a:t>
            </a:r>
            <a:endParaRPr lang="en-US" altLang="ko-KR" sz="1400" dirty="0">
              <a:solidFill>
                <a:schemeClr val="tx1"/>
              </a:solidFill>
              <a:effectLst/>
              <a:latin typeface="+mn-ea"/>
              <a:cs typeface="Malgun Gothic Semilight" panose="020B0502040204020203" pitchFamily="50" charset="-127"/>
            </a:endParaRP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262626"/>
                </a:solidFill>
                <a:effectLst/>
                <a:latin typeface="+mn-ea"/>
              </a:rPr>
              <a:t>UpdateAttribute</a:t>
            </a:r>
            <a:br>
              <a:rPr lang="en-US" altLang="ko-KR" sz="1400" dirty="0">
                <a:solidFill>
                  <a:srgbClr val="262626"/>
                </a:solidFill>
                <a:effectLst/>
                <a:latin typeface="+mn-ea"/>
              </a:rPr>
            </a:br>
            <a:r>
              <a:rPr lang="en-US" altLang="ko-KR" sz="1400" dirty="0">
                <a:solidFill>
                  <a:srgbClr val="262626"/>
                </a:solidFill>
                <a:effectLst/>
                <a:latin typeface="+mn-ea"/>
              </a:rPr>
              <a:t>- </a:t>
            </a:r>
            <a:r>
              <a:rPr lang="ko-KR" altLang="en-US" sz="1400" dirty="0">
                <a:solidFill>
                  <a:srgbClr val="262626"/>
                </a:solidFill>
                <a:effectLst/>
                <a:latin typeface="+mn-ea"/>
              </a:rPr>
              <a:t>필수 </a:t>
            </a:r>
            <a:r>
              <a:rPr lang="en-US" altLang="ko-KR" sz="1400" dirty="0">
                <a:solidFill>
                  <a:srgbClr val="262626"/>
                </a:solidFill>
                <a:effectLst/>
                <a:latin typeface="+mn-ea"/>
              </a:rPr>
              <a:t>: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Noto Sans KR"/>
              </a:rPr>
              <a:t>OUTPUT_PATH</a:t>
            </a: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chemeClr val="tx1"/>
              </a:solidFill>
              <a:effectLst/>
              <a:latin typeface="Noto Sans KR"/>
            </a:endParaRP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Noto Sans KR"/>
            </a:endParaRP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chemeClr val="tx1"/>
              </a:solidFill>
              <a:effectLst/>
              <a:latin typeface="Noto Sans KR"/>
            </a:endParaRP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Noto Sans KR"/>
            </a:endParaRPr>
          </a:p>
          <a:p>
            <a:pPr marL="182563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Noto Sans KR"/>
            </a:endParaRP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 err="1">
                <a:solidFill>
                  <a:schemeClr val="tx1"/>
                </a:solidFill>
                <a:effectLst/>
                <a:latin typeface="Noto Sans KR"/>
              </a:rPr>
              <a:t>PutHDFS</a:t>
            </a:r>
            <a:br>
              <a:rPr lang="en-US" altLang="ko-KR" sz="1400" dirty="0">
                <a:solidFill>
                  <a:schemeClr val="tx1"/>
                </a:solidFill>
                <a:latin typeface="Noto Sans KR"/>
              </a:rPr>
            </a:br>
            <a:r>
              <a:rPr lang="en-US" altLang="ko-KR" sz="1400" dirty="0">
                <a:solidFill>
                  <a:schemeClr val="tx1"/>
                </a:solidFill>
                <a:latin typeface="Noto Sans KR"/>
              </a:rPr>
              <a:t>- </a:t>
            </a:r>
            <a:r>
              <a:rPr lang="ko-KR" altLang="en-US" sz="1400" dirty="0">
                <a:solidFill>
                  <a:schemeClr val="tx1"/>
                </a:solidFill>
                <a:latin typeface="Noto Sans KR"/>
              </a:rPr>
              <a:t>필수 </a:t>
            </a:r>
            <a:r>
              <a:rPr lang="en-US" altLang="ko-KR" sz="1400" dirty="0">
                <a:solidFill>
                  <a:schemeClr val="tx1"/>
                </a:solidFill>
                <a:latin typeface="Noto Sans KR"/>
              </a:rPr>
              <a:t>: Conflict Resolution Strategy, Directory</a:t>
            </a:r>
            <a:endParaRPr lang="en-US" altLang="ko-KR" sz="1400" b="0" i="0" dirty="0">
              <a:solidFill>
                <a:schemeClr val="tx1"/>
              </a:solidFill>
              <a:effectLst/>
              <a:latin typeface="Noto Sans KR"/>
            </a:endParaRP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Noto Sans KR"/>
            </a:endParaRP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chemeClr val="tx1"/>
              </a:solidFill>
              <a:effectLst/>
              <a:latin typeface="Noto Sans KR"/>
            </a:endParaRP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chemeClr val="tx1"/>
              </a:solidFill>
              <a:effectLst/>
              <a:latin typeface="Noto Sans K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A33DC1-77A9-5785-F6C3-6BCE3D90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277803"/>
            <a:ext cx="5344271" cy="141942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CBF6157-5522-BB8D-6969-C8E1E1CAC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5" y="3160521"/>
            <a:ext cx="5277587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55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AE4DE8-6519-FC14-D114-C3D8BC2BFA24}"/>
              </a:ext>
            </a:extLst>
          </p:cNvPr>
          <p:cNvSpPr/>
          <p:nvPr/>
        </p:nvSpPr>
        <p:spPr>
          <a:xfrm>
            <a:off x="263525" y="260349"/>
            <a:ext cx="11664950" cy="336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</a:rPr>
              <a:t>Ⅱ. </a:t>
            </a:r>
            <a:r>
              <a:rPr lang="en-US" altLang="ko-KR" sz="1600" dirty="0" err="1">
                <a:solidFill>
                  <a:schemeClr val="tx1"/>
                </a:solidFill>
              </a:rPr>
              <a:t>Brightics</a:t>
            </a:r>
            <a:r>
              <a:rPr lang="en-US" altLang="ko-KR" sz="1600" dirty="0">
                <a:solidFill>
                  <a:schemeClr val="tx1"/>
                </a:solidFill>
              </a:rPr>
              <a:t> DP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1. </a:t>
            </a:r>
            <a:r>
              <a:rPr lang="en-US" altLang="ko-KR" sz="1400" dirty="0" err="1">
                <a:solidFill>
                  <a:schemeClr val="tx1"/>
                </a:solidFill>
              </a:rPr>
              <a:t>nifi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템플릿 가져오기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E55194-AF36-FFFA-B999-F0105D1F3AB3}"/>
              </a:ext>
            </a:extLst>
          </p:cNvPr>
          <p:cNvSpPr/>
          <p:nvPr/>
        </p:nvSpPr>
        <p:spPr>
          <a:xfrm>
            <a:off x="5486400" y="1319675"/>
            <a:ext cx="6442075" cy="2019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4) Access Control</a:t>
            </a:r>
            <a:br>
              <a:rPr lang="en-US" altLang="ko-KR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5) Complete &amp; Register</a:t>
            </a: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chemeClr val="tx1"/>
                </a:solidFill>
                <a:effectLst/>
                <a:latin typeface="Noto Sans KR"/>
              </a:rPr>
              <a:t>값 설정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Noto Sans KR"/>
              </a:rPr>
              <a:t>X</a:t>
            </a:r>
            <a:endParaRPr lang="en-US" altLang="ko-KR" sz="1400" dirty="0">
              <a:solidFill>
                <a:schemeClr val="tx1"/>
              </a:solidFill>
              <a:latin typeface="Noto Sans KR"/>
            </a:endParaRP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chemeClr val="tx1"/>
              </a:solidFill>
              <a:effectLst/>
              <a:latin typeface="Noto Sans KR"/>
            </a:endParaRP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chemeClr val="tx1"/>
              </a:solidFill>
              <a:effectLst/>
              <a:latin typeface="Noto Sans KR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B067F9-BA53-BAB2-05A1-810E8D821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319675"/>
            <a:ext cx="5222875" cy="448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54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AE4DE8-6519-FC14-D114-C3D8BC2BFA24}"/>
              </a:ext>
            </a:extLst>
          </p:cNvPr>
          <p:cNvSpPr/>
          <p:nvPr/>
        </p:nvSpPr>
        <p:spPr>
          <a:xfrm>
            <a:off x="263525" y="260349"/>
            <a:ext cx="11664950" cy="336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</a:rPr>
              <a:t>Ⅱ. </a:t>
            </a:r>
            <a:r>
              <a:rPr lang="en-US" altLang="ko-KR" sz="1600" dirty="0" err="1">
                <a:solidFill>
                  <a:schemeClr val="tx1"/>
                </a:solidFill>
              </a:rPr>
              <a:t>Brightics</a:t>
            </a:r>
            <a:r>
              <a:rPr lang="en-US" altLang="ko-KR" sz="1600" dirty="0">
                <a:solidFill>
                  <a:schemeClr val="tx1"/>
                </a:solidFill>
              </a:rPr>
              <a:t> DP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2. Category, Feed </a:t>
            </a:r>
            <a:r>
              <a:rPr lang="ko-KR" altLang="en-US" sz="1400" dirty="0">
                <a:solidFill>
                  <a:schemeClr val="tx1"/>
                </a:solidFill>
              </a:rPr>
              <a:t>생성 및 스케줄링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E55194-AF36-FFFA-B999-F0105D1F3AB3}"/>
              </a:ext>
            </a:extLst>
          </p:cNvPr>
          <p:cNvSpPr/>
          <p:nvPr/>
        </p:nvSpPr>
        <p:spPr>
          <a:xfrm>
            <a:off x="5486400" y="1319675"/>
            <a:ext cx="6442075" cy="2019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7800" indent="-177800">
              <a:lnSpc>
                <a:spcPct val="150000"/>
              </a:lnSpc>
              <a:buAutoNum type="arabicParenR"/>
            </a:pPr>
            <a:r>
              <a:rPr lang="ko-KR" altLang="en-US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 카테고리 생성</a:t>
            </a:r>
            <a:b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testCategory</a:t>
            </a:r>
            <a:endParaRPr lang="en-US" altLang="ko-KR" sz="1400" dirty="0">
              <a:solidFill>
                <a:schemeClr val="tx1"/>
              </a:solidFill>
              <a:latin typeface="Noto Sans KR"/>
            </a:endParaRPr>
          </a:p>
          <a:p>
            <a:pPr marL="177800" indent="-177800">
              <a:lnSpc>
                <a:spcPct val="150000"/>
              </a:lnSpc>
              <a:buAutoNum type="arabicParenR"/>
            </a:pPr>
            <a:r>
              <a:rPr lang="ko-KR" altLang="en-US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피드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 생성 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– 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템플릿 선택</a:t>
            </a:r>
            <a:endParaRPr lang="en-US" altLang="ko-KR" sz="1400" dirty="0">
              <a:solidFill>
                <a:schemeClr val="tx1"/>
              </a:solidFill>
              <a:effectLst/>
              <a:latin typeface="+mn-ea"/>
              <a:cs typeface="Malgun Gothic Semilight" panose="020B0502040204020203" pitchFamily="50" charset="-127"/>
            </a:endParaRPr>
          </a:p>
          <a:p>
            <a:pPr marL="355600" indent="-173038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  <a:latin typeface="Noto Sans KR"/>
              </a:rPr>
              <a:t>Feed Manager – Feeds – Add</a:t>
            </a:r>
          </a:p>
          <a:p>
            <a:pPr marL="355600" indent="-173038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  <a:latin typeface="Noto Sans KR"/>
              </a:rPr>
              <a:t>템플릿목록 하단 </a:t>
            </a:r>
            <a:r>
              <a:rPr lang="en-US" altLang="ko-KR" sz="1400" dirty="0">
                <a:solidFill>
                  <a:schemeClr val="tx1"/>
                </a:solidFill>
                <a:latin typeface="Noto Sans KR"/>
              </a:rPr>
              <a:t>More </a:t>
            </a:r>
            <a:r>
              <a:rPr lang="ko-KR" altLang="en-US" sz="1400" dirty="0">
                <a:solidFill>
                  <a:schemeClr val="tx1"/>
                </a:solidFill>
                <a:latin typeface="Noto Sans KR"/>
              </a:rPr>
              <a:t>클릭</a:t>
            </a:r>
            <a:endParaRPr lang="en-US" altLang="ko-KR" sz="1400" dirty="0">
              <a:solidFill>
                <a:schemeClr val="tx1"/>
              </a:solidFill>
              <a:latin typeface="Noto Sans KR"/>
            </a:endParaRPr>
          </a:p>
          <a:p>
            <a:pPr marL="355600" indent="-173038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solidFill>
                  <a:schemeClr val="tx1"/>
                </a:solidFill>
                <a:latin typeface="Noto Sans KR"/>
              </a:rPr>
              <a:t>testNewTemplate</a:t>
            </a:r>
            <a:r>
              <a:rPr lang="en-US" altLang="ko-KR" sz="1400" dirty="0">
                <a:solidFill>
                  <a:schemeClr val="tx1"/>
                </a:solidFill>
                <a:latin typeface="Noto Sans KR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Noto Sans KR"/>
              </a:rPr>
              <a:t>클릭</a:t>
            </a:r>
            <a:endParaRPr lang="en-US" altLang="ko-KR" sz="1400" dirty="0">
              <a:solidFill>
                <a:schemeClr val="tx1"/>
              </a:solidFill>
              <a:latin typeface="Noto Sans KR"/>
            </a:endParaRPr>
          </a:p>
          <a:p>
            <a:pPr marL="355600" indent="-173038">
              <a:lnSpc>
                <a:spcPct val="150000"/>
              </a:lnSpc>
              <a:buFontTx/>
              <a:buChar char="-"/>
            </a:pPr>
            <a:endParaRPr lang="en-US" altLang="ko-KR" sz="1400" dirty="0">
              <a:solidFill>
                <a:schemeClr val="tx1"/>
              </a:solidFill>
              <a:latin typeface="Noto Sans KR"/>
            </a:endParaRPr>
          </a:p>
          <a:p>
            <a:pPr marL="182563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Noto Sans KR"/>
            </a:endParaRP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chemeClr val="tx1"/>
              </a:solidFill>
              <a:effectLst/>
              <a:latin typeface="Noto Sans KR"/>
            </a:endParaRP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chemeClr val="tx1"/>
              </a:solidFill>
              <a:effectLst/>
              <a:latin typeface="Noto Sans KR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32165C-65A5-94ED-9438-996C47A81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319675"/>
            <a:ext cx="5210175" cy="209794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6510C6A-F7BC-BCD8-FD25-CD4E0A05BD46}"/>
              </a:ext>
            </a:extLst>
          </p:cNvPr>
          <p:cNvSpPr/>
          <p:nvPr/>
        </p:nvSpPr>
        <p:spPr>
          <a:xfrm>
            <a:off x="4910945" y="1657717"/>
            <a:ext cx="514496" cy="21907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3CB2BCC-0A8F-6D9C-F4ED-93EC86F48A2F}"/>
              </a:ext>
            </a:extLst>
          </p:cNvPr>
          <p:cNvSpPr/>
          <p:nvPr/>
        </p:nvSpPr>
        <p:spPr>
          <a:xfrm>
            <a:off x="4656334" y="1670443"/>
            <a:ext cx="193624" cy="1936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E67095-4ADD-104B-E1C2-C46916429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3925769"/>
            <a:ext cx="2622260" cy="17200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CE2C906-4A80-2B33-8A67-BD67DA398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2730" y="3768384"/>
            <a:ext cx="2942711" cy="203479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EF3C40-9A69-11BF-0E67-FAD2E4640C66}"/>
              </a:ext>
            </a:extLst>
          </p:cNvPr>
          <p:cNvSpPr/>
          <p:nvPr/>
        </p:nvSpPr>
        <p:spPr>
          <a:xfrm>
            <a:off x="1342245" y="5201017"/>
            <a:ext cx="514496" cy="21907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4DA742F-9C11-0048-05EC-76C1B2E53131}"/>
              </a:ext>
            </a:extLst>
          </p:cNvPr>
          <p:cNvSpPr/>
          <p:nvPr/>
        </p:nvSpPr>
        <p:spPr>
          <a:xfrm>
            <a:off x="1087634" y="5213743"/>
            <a:ext cx="193624" cy="1936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E3D9D02-AE6E-2B88-AA85-355EADA5DCC6}"/>
              </a:ext>
            </a:extLst>
          </p:cNvPr>
          <p:cNvSpPr/>
          <p:nvPr/>
        </p:nvSpPr>
        <p:spPr>
          <a:xfrm>
            <a:off x="2164949" y="5478113"/>
            <a:ext cx="193624" cy="1936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DB8C9C-C14E-F2B1-DD17-2262B198E5CA}"/>
              </a:ext>
            </a:extLst>
          </p:cNvPr>
          <p:cNvSpPr/>
          <p:nvPr/>
        </p:nvSpPr>
        <p:spPr>
          <a:xfrm>
            <a:off x="2431930" y="5356566"/>
            <a:ext cx="1005033" cy="43671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326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AE4DE8-6519-FC14-D114-C3D8BC2BFA24}"/>
              </a:ext>
            </a:extLst>
          </p:cNvPr>
          <p:cNvSpPr/>
          <p:nvPr/>
        </p:nvSpPr>
        <p:spPr>
          <a:xfrm>
            <a:off x="263525" y="260349"/>
            <a:ext cx="11664950" cy="336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</a:rPr>
              <a:t>Ⅱ. </a:t>
            </a:r>
            <a:r>
              <a:rPr lang="en-US" altLang="ko-KR" sz="1600" dirty="0" err="1">
                <a:solidFill>
                  <a:schemeClr val="tx1"/>
                </a:solidFill>
              </a:rPr>
              <a:t>Brightics</a:t>
            </a:r>
            <a:r>
              <a:rPr lang="en-US" altLang="ko-KR" sz="1600" dirty="0">
                <a:solidFill>
                  <a:schemeClr val="tx1"/>
                </a:solidFill>
              </a:rPr>
              <a:t> DP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2. Category, Feed </a:t>
            </a:r>
            <a:r>
              <a:rPr lang="ko-KR" altLang="en-US" sz="1400" dirty="0">
                <a:solidFill>
                  <a:schemeClr val="tx1"/>
                </a:solidFill>
              </a:rPr>
              <a:t>생성 및 스케줄링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E55194-AF36-FFFA-B999-F0105D1F3AB3}"/>
              </a:ext>
            </a:extLst>
          </p:cNvPr>
          <p:cNvSpPr/>
          <p:nvPr/>
        </p:nvSpPr>
        <p:spPr>
          <a:xfrm>
            <a:off x="5486400" y="1319675"/>
            <a:ext cx="6442075" cy="2019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3) </a:t>
            </a:r>
            <a:r>
              <a:rPr lang="ko-KR" altLang="en-US" sz="1400" dirty="0" err="1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피드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 생성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 –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일반사항 작성</a:t>
            </a:r>
            <a:endParaRPr lang="en-US" altLang="ko-KR" sz="1400" dirty="0">
              <a:solidFill>
                <a:schemeClr val="tx1"/>
              </a:solidFill>
              <a:latin typeface="Noto Sans KR"/>
            </a:endParaRPr>
          </a:p>
          <a:p>
            <a:pPr marL="355600" indent="-173038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  <a:latin typeface="Noto Sans KR"/>
              </a:rPr>
              <a:t>Feed Name </a:t>
            </a:r>
            <a:r>
              <a:rPr lang="ko-KR" altLang="en-US" sz="1400" dirty="0">
                <a:solidFill>
                  <a:schemeClr val="tx1"/>
                </a:solidFill>
                <a:latin typeface="Noto Sans KR"/>
              </a:rPr>
              <a:t>작성</a:t>
            </a:r>
            <a:endParaRPr lang="en-US" altLang="ko-KR" sz="1400" dirty="0">
              <a:solidFill>
                <a:schemeClr val="tx1"/>
              </a:solidFill>
              <a:latin typeface="Noto Sans KR"/>
            </a:endParaRPr>
          </a:p>
          <a:p>
            <a:pPr marL="355600" indent="-173038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  <a:latin typeface="Noto Sans KR"/>
              </a:rPr>
              <a:t>Category </a:t>
            </a:r>
            <a:r>
              <a:rPr lang="ko-KR" altLang="en-US" sz="1400" dirty="0">
                <a:solidFill>
                  <a:schemeClr val="tx1"/>
                </a:solidFill>
                <a:latin typeface="Noto Sans KR"/>
              </a:rPr>
              <a:t>선택</a:t>
            </a:r>
            <a:endParaRPr lang="en-US" altLang="ko-KR" sz="1400" dirty="0">
              <a:solidFill>
                <a:schemeClr val="tx1"/>
              </a:solidFill>
              <a:latin typeface="Noto Sans KR"/>
            </a:endParaRPr>
          </a:p>
          <a:p>
            <a:pPr marL="355600" indent="-173038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  <a:latin typeface="Noto Sans KR"/>
              </a:rPr>
              <a:t>Description </a:t>
            </a:r>
            <a:r>
              <a:rPr lang="ko-KR" altLang="en-US" sz="1400" dirty="0">
                <a:solidFill>
                  <a:schemeClr val="tx1"/>
                </a:solidFill>
                <a:latin typeface="Noto Sans KR"/>
              </a:rPr>
              <a:t>작성</a:t>
            </a:r>
            <a:endParaRPr lang="en-US" altLang="ko-KR" sz="1400" dirty="0">
              <a:solidFill>
                <a:schemeClr val="tx1"/>
              </a:solidFill>
              <a:latin typeface="Noto Sans KR"/>
            </a:endParaRPr>
          </a:p>
          <a:p>
            <a:pPr marL="182563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Noto Sans KR"/>
            </a:endParaRP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chemeClr val="tx1"/>
              </a:solidFill>
              <a:effectLst/>
              <a:latin typeface="Noto Sans KR"/>
            </a:endParaRP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chemeClr val="tx1"/>
              </a:solidFill>
              <a:effectLst/>
              <a:latin typeface="Noto Sans KR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510C6A-F7BC-BCD8-FD25-CD4E0A05BD46}"/>
              </a:ext>
            </a:extLst>
          </p:cNvPr>
          <p:cNvSpPr/>
          <p:nvPr/>
        </p:nvSpPr>
        <p:spPr>
          <a:xfrm>
            <a:off x="2262872" y="-1112798"/>
            <a:ext cx="514496" cy="21907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3CB2BCC-0A8F-6D9C-F4ED-93EC86F48A2F}"/>
              </a:ext>
            </a:extLst>
          </p:cNvPr>
          <p:cNvSpPr/>
          <p:nvPr/>
        </p:nvSpPr>
        <p:spPr>
          <a:xfrm>
            <a:off x="1925834" y="-1100072"/>
            <a:ext cx="193624" cy="1936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EF3C40-9A69-11BF-0E67-FAD2E4640C66}"/>
              </a:ext>
            </a:extLst>
          </p:cNvPr>
          <p:cNvSpPr/>
          <p:nvPr/>
        </p:nvSpPr>
        <p:spPr>
          <a:xfrm>
            <a:off x="3257820" y="-1112798"/>
            <a:ext cx="514496" cy="21907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4DA742F-9C11-0048-05EC-76C1B2E53131}"/>
              </a:ext>
            </a:extLst>
          </p:cNvPr>
          <p:cNvSpPr/>
          <p:nvPr/>
        </p:nvSpPr>
        <p:spPr>
          <a:xfrm>
            <a:off x="2920782" y="-1100072"/>
            <a:ext cx="193624" cy="1936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E3D9D02-AE6E-2B88-AA85-355EADA5DCC6}"/>
              </a:ext>
            </a:extLst>
          </p:cNvPr>
          <p:cNvSpPr/>
          <p:nvPr/>
        </p:nvSpPr>
        <p:spPr>
          <a:xfrm>
            <a:off x="3915730" y="-1100072"/>
            <a:ext cx="193624" cy="1936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DB8C9C-C14E-F2B1-DD17-2262B198E5CA}"/>
              </a:ext>
            </a:extLst>
          </p:cNvPr>
          <p:cNvSpPr/>
          <p:nvPr/>
        </p:nvSpPr>
        <p:spPr>
          <a:xfrm>
            <a:off x="4252767" y="-1221619"/>
            <a:ext cx="1005033" cy="43671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4EDEA8-F74C-48FC-0A0C-28C881740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6" y="1315737"/>
            <a:ext cx="5161916" cy="256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04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AE4DE8-6519-FC14-D114-C3D8BC2BFA24}"/>
              </a:ext>
            </a:extLst>
          </p:cNvPr>
          <p:cNvSpPr/>
          <p:nvPr/>
        </p:nvSpPr>
        <p:spPr>
          <a:xfrm>
            <a:off x="263525" y="260349"/>
            <a:ext cx="11664950" cy="336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</a:rPr>
              <a:t>Ⅱ. </a:t>
            </a:r>
            <a:r>
              <a:rPr lang="en-US" altLang="ko-KR" sz="1600" dirty="0" err="1">
                <a:solidFill>
                  <a:schemeClr val="tx1"/>
                </a:solidFill>
              </a:rPr>
              <a:t>Brightics</a:t>
            </a:r>
            <a:r>
              <a:rPr lang="en-US" altLang="ko-KR" sz="1600" dirty="0">
                <a:solidFill>
                  <a:schemeClr val="tx1"/>
                </a:solidFill>
              </a:rPr>
              <a:t> DP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2. Category, Feed </a:t>
            </a:r>
            <a:r>
              <a:rPr lang="ko-KR" altLang="en-US" sz="1400" dirty="0">
                <a:solidFill>
                  <a:schemeClr val="tx1"/>
                </a:solidFill>
              </a:rPr>
              <a:t>생성 및 스케줄링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E55194-AF36-FFFA-B999-F0105D1F3AB3}"/>
              </a:ext>
            </a:extLst>
          </p:cNvPr>
          <p:cNvSpPr/>
          <p:nvPr/>
        </p:nvSpPr>
        <p:spPr>
          <a:xfrm>
            <a:off x="5486400" y="1319675"/>
            <a:ext cx="6442075" cy="2019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3) </a:t>
            </a:r>
            <a:r>
              <a:rPr lang="ko-KR" altLang="en-US" sz="1400" dirty="0" err="1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피드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 생성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 – property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수정</a:t>
            </a:r>
            <a:endParaRPr lang="en-US" altLang="ko-KR" sz="1400" dirty="0">
              <a:solidFill>
                <a:schemeClr val="tx1"/>
              </a:solidFill>
              <a:latin typeface="Noto Sans KR"/>
            </a:endParaRPr>
          </a:p>
          <a:p>
            <a:pPr marL="355600" indent="-173038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  <a:latin typeface="Noto Sans KR"/>
              </a:rPr>
              <a:t>각 프로세서별 </a:t>
            </a:r>
            <a:r>
              <a:rPr lang="en-US" altLang="ko-KR" sz="1400" dirty="0">
                <a:solidFill>
                  <a:schemeClr val="tx1"/>
                </a:solidFill>
                <a:latin typeface="Noto Sans KR"/>
              </a:rPr>
              <a:t>property </a:t>
            </a:r>
            <a:r>
              <a:rPr lang="ko-KR" altLang="en-US" sz="1400" dirty="0">
                <a:solidFill>
                  <a:schemeClr val="tx1"/>
                </a:solidFill>
                <a:latin typeface="Noto Sans KR"/>
              </a:rPr>
              <a:t>값 수정</a:t>
            </a:r>
            <a:endParaRPr lang="en-US" altLang="ko-KR" sz="1400" dirty="0">
              <a:solidFill>
                <a:schemeClr val="tx1"/>
              </a:solidFill>
              <a:latin typeface="Noto Sans KR"/>
            </a:endParaRPr>
          </a:p>
          <a:p>
            <a:pPr marL="355600" indent="-173038">
              <a:lnSpc>
                <a:spcPct val="150000"/>
              </a:lnSpc>
              <a:buFontTx/>
              <a:buChar char="-"/>
            </a:pPr>
            <a:endParaRPr lang="en-US" altLang="ko-KR" sz="1400" dirty="0">
              <a:solidFill>
                <a:schemeClr val="tx1"/>
              </a:solidFill>
              <a:latin typeface="Noto Sans KR"/>
            </a:endParaRP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chemeClr val="tx1"/>
              </a:solidFill>
              <a:effectLst/>
              <a:latin typeface="Noto Sans KR"/>
            </a:endParaRP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chemeClr val="tx1"/>
              </a:solidFill>
              <a:effectLst/>
              <a:latin typeface="Noto Sans KR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510C6A-F7BC-BCD8-FD25-CD4E0A05BD46}"/>
              </a:ext>
            </a:extLst>
          </p:cNvPr>
          <p:cNvSpPr/>
          <p:nvPr/>
        </p:nvSpPr>
        <p:spPr>
          <a:xfrm>
            <a:off x="2262872" y="-1112798"/>
            <a:ext cx="514496" cy="21907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3CB2BCC-0A8F-6D9C-F4ED-93EC86F48A2F}"/>
              </a:ext>
            </a:extLst>
          </p:cNvPr>
          <p:cNvSpPr/>
          <p:nvPr/>
        </p:nvSpPr>
        <p:spPr>
          <a:xfrm>
            <a:off x="1925834" y="-1100072"/>
            <a:ext cx="193624" cy="1936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EF3C40-9A69-11BF-0E67-FAD2E4640C66}"/>
              </a:ext>
            </a:extLst>
          </p:cNvPr>
          <p:cNvSpPr/>
          <p:nvPr/>
        </p:nvSpPr>
        <p:spPr>
          <a:xfrm>
            <a:off x="3257820" y="-1112798"/>
            <a:ext cx="514496" cy="21907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4DA742F-9C11-0048-05EC-76C1B2E53131}"/>
              </a:ext>
            </a:extLst>
          </p:cNvPr>
          <p:cNvSpPr/>
          <p:nvPr/>
        </p:nvSpPr>
        <p:spPr>
          <a:xfrm>
            <a:off x="2920782" y="-1100072"/>
            <a:ext cx="193624" cy="1936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E3D9D02-AE6E-2B88-AA85-355EADA5DCC6}"/>
              </a:ext>
            </a:extLst>
          </p:cNvPr>
          <p:cNvSpPr/>
          <p:nvPr/>
        </p:nvSpPr>
        <p:spPr>
          <a:xfrm>
            <a:off x="3915730" y="-1100072"/>
            <a:ext cx="193624" cy="1936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DB8C9C-C14E-F2B1-DD17-2262B198E5CA}"/>
              </a:ext>
            </a:extLst>
          </p:cNvPr>
          <p:cNvSpPr/>
          <p:nvPr/>
        </p:nvSpPr>
        <p:spPr>
          <a:xfrm>
            <a:off x="4252767" y="-1221619"/>
            <a:ext cx="1005033" cy="43671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8CF19D-1077-D22C-D813-ABFAAAD4C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24" y="1319675"/>
            <a:ext cx="5215289" cy="44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7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AE4DE8-6519-FC14-D114-C3D8BC2BFA24}"/>
              </a:ext>
            </a:extLst>
          </p:cNvPr>
          <p:cNvSpPr/>
          <p:nvPr/>
        </p:nvSpPr>
        <p:spPr>
          <a:xfrm>
            <a:off x="263525" y="260349"/>
            <a:ext cx="11664950" cy="336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</a:rPr>
              <a:t>Ⅱ. </a:t>
            </a:r>
            <a:r>
              <a:rPr lang="en-US" altLang="ko-KR" sz="1600" dirty="0" err="1">
                <a:solidFill>
                  <a:schemeClr val="tx1"/>
                </a:solidFill>
              </a:rPr>
              <a:t>Brightics</a:t>
            </a:r>
            <a:r>
              <a:rPr lang="en-US" altLang="ko-KR" sz="1600" dirty="0">
                <a:solidFill>
                  <a:schemeClr val="tx1"/>
                </a:solidFill>
              </a:rPr>
              <a:t> DP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2. Category, Feed </a:t>
            </a:r>
            <a:r>
              <a:rPr lang="ko-KR" altLang="en-US" sz="1400" dirty="0">
                <a:solidFill>
                  <a:schemeClr val="tx1"/>
                </a:solidFill>
              </a:rPr>
              <a:t>생성 및 스케줄링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E55194-AF36-FFFA-B999-F0105D1F3AB3}"/>
              </a:ext>
            </a:extLst>
          </p:cNvPr>
          <p:cNvSpPr/>
          <p:nvPr/>
        </p:nvSpPr>
        <p:spPr>
          <a:xfrm>
            <a:off x="5486400" y="1319675"/>
            <a:ext cx="6442075" cy="1080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3) </a:t>
            </a:r>
            <a:r>
              <a:rPr lang="ko-KR" altLang="en-US" sz="1400" dirty="0" err="1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피드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 생성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 – property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수정</a:t>
            </a:r>
            <a:endParaRPr lang="en-US" altLang="ko-KR" sz="1400" dirty="0">
              <a:solidFill>
                <a:schemeClr val="tx1"/>
              </a:solidFill>
              <a:latin typeface="Noto Sans KR"/>
            </a:endParaRPr>
          </a:p>
          <a:p>
            <a:pPr marL="355600" indent="-173038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  <a:latin typeface="Noto Sans KR"/>
              </a:rPr>
              <a:t>각 프로세서별 </a:t>
            </a:r>
            <a:r>
              <a:rPr lang="en-US" altLang="ko-KR" sz="1400" dirty="0">
                <a:solidFill>
                  <a:schemeClr val="tx1"/>
                </a:solidFill>
                <a:latin typeface="Noto Sans KR"/>
              </a:rPr>
              <a:t>property </a:t>
            </a:r>
            <a:r>
              <a:rPr lang="ko-KR" altLang="en-US" sz="1400" dirty="0">
                <a:solidFill>
                  <a:schemeClr val="tx1"/>
                </a:solidFill>
                <a:latin typeface="Noto Sans KR"/>
              </a:rPr>
              <a:t>값 수정</a:t>
            </a:r>
            <a:endParaRPr lang="en-US" altLang="ko-KR" sz="1400" b="0" i="0" dirty="0">
              <a:solidFill>
                <a:schemeClr val="tx1"/>
              </a:solidFill>
              <a:effectLst/>
              <a:latin typeface="Noto Sans KR"/>
            </a:endParaRP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chemeClr val="tx1"/>
              </a:solidFill>
              <a:effectLst/>
              <a:latin typeface="Noto Sans KR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510C6A-F7BC-BCD8-FD25-CD4E0A05BD46}"/>
              </a:ext>
            </a:extLst>
          </p:cNvPr>
          <p:cNvSpPr/>
          <p:nvPr/>
        </p:nvSpPr>
        <p:spPr>
          <a:xfrm>
            <a:off x="2262872" y="-1112798"/>
            <a:ext cx="514496" cy="21907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3CB2BCC-0A8F-6D9C-F4ED-93EC86F48A2F}"/>
              </a:ext>
            </a:extLst>
          </p:cNvPr>
          <p:cNvSpPr/>
          <p:nvPr/>
        </p:nvSpPr>
        <p:spPr>
          <a:xfrm>
            <a:off x="1925834" y="-1100072"/>
            <a:ext cx="193624" cy="1936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EF3C40-9A69-11BF-0E67-FAD2E4640C66}"/>
              </a:ext>
            </a:extLst>
          </p:cNvPr>
          <p:cNvSpPr/>
          <p:nvPr/>
        </p:nvSpPr>
        <p:spPr>
          <a:xfrm>
            <a:off x="3257820" y="-1112798"/>
            <a:ext cx="514496" cy="21907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4DA742F-9C11-0048-05EC-76C1B2E53131}"/>
              </a:ext>
            </a:extLst>
          </p:cNvPr>
          <p:cNvSpPr/>
          <p:nvPr/>
        </p:nvSpPr>
        <p:spPr>
          <a:xfrm>
            <a:off x="2920782" y="-1100072"/>
            <a:ext cx="193624" cy="1936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E3D9D02-AE6E-2B88-AA85-355EADA5DCC6}"/>
              </a:ext>
            </a:extLst>
          </p:cNvPr>
          <p:cNvSpPr/>
          <p:nvPr/>
        </p:nvSpPr>
        <p:spPr>
          <a:xfrm>
            <a:off x="3915730" y="-1100072"/>
            <a:ext cx="193624" cy="1936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DB8C9C-C14E-F2B1-DD17-2262B198E5CA}"/>
              </a:ext>
            </a:extLst>
          </p:cNvPr>
          <p:cNvSpPr/>
          <p:nvPr/>
        </p:nvSpPr>
        <p:spPr>
          <a:xfrm>
            <a:off x="4252767" y="-1221619"/>
            <a:ext cx="1005033" cy="43671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8CF19D-1077-D22C-D813-ABFAAAD4C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24" y="1319675"/>
            <a:ext cx="5215289" cy="44334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C33742-5B0C-B87B-95AE-A888863E6E35}"/>
              </a:ext>
            </a:extLst>
          </p:cNvPr>
          <p:cNvSpPr/>
          <p:nvPr/>
        </p:nvSpPr>
        <p:spPr>
          <a:xfrm>
            <a:off x="5486400" y="2474812"/>
            <a:ext cx="6442075" cy="1080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4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) </a:t>
            </a:r>
            <a:r>
              <a:rPr lang="ko-KR" altLang="en-US" sz="1400" dirty="0" err="1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피드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 생성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 –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그외</a:t>
            </a:r>
            <a:endParaRPr lang="en-US" altLang="ko-KR" sz="1400" dirty="0">
              <a:solidFill>
                <a:schemeClr val="tx1"/>
              </a:solidFill>
              <a:latin typeface="Noto Sans KR"/>
            </a:endParaRPr>
          </a:p>
          <a:p>
            <a:pPr marL="355600" indent="-173038">
              <a:lnSpc>
                <a:spcPct val="150000"/>
              </a:lnSpc>
              <a:buFontTx/>
              <a:buChar char="-"/>
            </a:pPr>
            <a:r>
              <a:rPr lang="en-US" altLang="ko-KR" sz="1400" b="0" i="0" dirty="0">
                <a:solidFill>
                  <a:schemeClr val="tx1"/>
                </a:solidFill>
                <a:effectLst/>
                <a:latin typeface="Noto Sans KR"/>
              </a:rPr>
              <a:t>Data Owner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Noto Sans KR"/>
              </a:rPr>
              <a:t>설정</a:t>
            </a:r>
            <a:r>
              <a:rPr lang="en-US" altLang="ko-KR" sz="1400" dirty="0">
                <a:solidFill>
                  <a:schemeClr val="tx1"/>
                </a:solidFill>
                <a:latin typeface="Noto Sans KR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Noto Sans KR"/>
              </a:rPr>
              <a:t>안함</a:t>
            </a:r>
            <a:endParaRPr lang="en-US" altLang="ko-KR" sz="1400" dirty="0">
              <a:solidFill>
                <a:schemeClr val="tx1"/>
              </a:solidFill>
              <a:latin typeface="Noto Sans KR"/>
            </a:endParaRPr>
          </a:p>
          <a:p>
            <a:pPr marL="355600" indent="-173038">
              <a:lnSpc>
                <a:spcPct val="150000"/>
              </a:lnSpc>
              <a:buFontTx/>
              <a:buChar char="-"/>
            </a:pPr>
            <a:r>
              <a:rPr lang="ko-KR" altLang="en-US" sz="1400" b="0" i="0" dirty="0">
                <a:solidFill>
                  <a:schemeClr val="tx1"/>
                </a:solidFill>
                <a:effectLst/>
                <a:latin typeface="Noto Sans KR"/>
              </a:rPr>
              <a:t>스케줄링 설정</a:t>
            </a:r>
            <a:endParaRPr lang="en-US" altLang="ko-KR" sz="1400" b="0" i="0" dirty="0">
              <a:solidFill>
                <a:schemeClr val="tx1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71679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AE4DE8-6519-FC14-D114-C3D8BC2BFA24}"/>
              </a:ext>
            </a:extLst>
          </p:cNvPr>
          <p:cNvSpPr/>
          <p:nvPr/>
        </p:nvSpPr>
        <p:spPr>
          <a:xfrm>
            <a:off x="263525" y="260349"/>
            <a:ext cx="11664950" cy="336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</a:rPr>
              <a:t>Ⅰ. </a:t>
            </a:r>
            <a:r>
              <a:rPr lang="en-US" altLang="ko-KR" sz="1600" dirty="0" err="1">
                <a:solidFill>
                  <a:schemeClr val="tx1"/>
                </a:solidFill>
              </a:rPr>
              <a:t>nifi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1. </a:t>
            </a:r>
            <a:r>
              <a:rPr lang="ko-KR" altLang="en-US" sz="1400" dirty="0">
                <a:solidFill>
                  <a:schemeClr val="tx1"/>
                </a:solidFill>
              </a:rPr>
              <a:t>비정형데이터 </a:t>
            </a:r>
            <a:r>
              <a:rPr lang="ko-KR" altLang="en-US" sz="1400" dirty="0" err="1">
                <a:solidFill>
                  <a:schemeClr val="tx1"/>
                </a:solidFill>
              </a:rPr>
              <a:t>하둡</a:t>
            </a:r>
            <a:r>
              <a:rPr lang="ko-KR" altLang="en-US" sz="1400" dirty="0">
                <a:solidFill>
                  <a:schemeClr val="tx1"/>
                </a:solidFill>
              </a:rPr>
              <a:t> 적재 템플릿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collectUnstructuredDataTemplate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1.1. </a:t>
            </a:r>
            <a:r>
              <a:rPr lang="ko-KR" altLang="en-US" sz="1400" dirty="0">
                <a:solidFill>
                  <a:schemeClr val="tx1"/>
                </a:solidFill>
              </a:rPr>
              <a:t>각 프로세서 상세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E65D56-3FFE-53B6-D5A8-04E6A483ED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748"/>
          <a:stretch/>
        </p:blipFill>
        <p:spPr>
          <a:xfrm>
            <a:off x="263525" y="1304925"/>
            <a:ext cx="2705478" cy="142376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5E448F7-61A4-DEA8-91FA-3F5E857EB127}"/>
              </a:ext>
            </a:extLst>
          </p:cNvPr>
          <p:cNvSpPr/>
          <p:nvPr/>
        </p:nvSpPr>
        <p:spPr>
          <a:xfrm>
            <a:off x="5486400" y="1319675"/>
            <a:ext cx="6442075" cy="2019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2)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ListSFTP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 –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FetchSFTP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사이의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List queue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확인</a:t>
            </a:r>
            <a:endParaRPr lang="en-US" altLang="ko-KR" sz="1400" dirty="0">
              <a:solidFill>
                <a:schemeClr val="tx1"/>
              </a:solidFill>
              <a:latin typeface="+mn-ea"/>
              <a:cs typeface="Malgun Gothic Semilight" panose="020B0502040204020203" pitchFamily="50" charset="-127"/>
            </a:endParaRPr>
          </a:p>
          <a:p>
            <a:pPr marL="363538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62626"/>
                </a:solidFill>
                <a:latin typeface="Roboto" panose="02000000000000000000" pitchFamily="2" charset="0"/>
                <a:cs typeface="Malgun Gothic Semilight" panose="020B0502040204020203" pitchFamily="50" charset="-127"/>
              </a:rPr>
              <a:t>1. List queue </a:t>
            </a:r>
            <a:r>
              <a:rPr lang="ko-KR" altLang="en-US" sz="1400" dirty="0">
                <a:solidFill>
                  <a:srgbClr val="262626"/>
                </a:solidFill>
                <a:latin typeface="Roboto" panose="02000000000000000000" pitchFamily="2" charset="0"/>
                <a:cs typeface="Malgun Gothic Semilight" panose="020B0502040204020203" pitchFamily="50" charset="-127"/>
              </a:rPr>
              <a:t>클릭</a:t>
            </a:r>
            <a:endParaRPr lang="en-US" altLang="ko-KR" sz="1400" dirty="0">
              <a:solidFill>
                <a:srgbClr val="262626"/>
              </a:solidFill>
              <a:latin typeface="Roboto" panose="02000000000000000000" pitchFamily="2" charset="0"/>
              <a:cs typeface="Malgun Gothic Semilight" panose="020B0502040204020203" pitchFamily="50" charset="-127"/>
            </a:endParaRPr>
          </a:p>
          <a:p>
            <a:pPr marL="363538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62626"/>
                </a:solidFill>
                <a:latin typeface="Roboto" panose="02000000000000000000" pitchFamily="2" charset="0"/>
                <a:cs typeface="Malgun Gothic Semilight" panose="020B0502040204020203" pitchFamily="50" charset="-127"/>
              </a:rPr>
              <a:t>2. </a:t>
            </a:r>
            <a:r>
              <a:rPr lang="en-US" altLang="ko-KR" sz="1400" dirty="0" err="1">
                <a:solidFill>
                  <a:srgbClr val="262626"/>
                </a:solidFill>
                <a:latin typeface="Roboto" panose="02000000000000000000" pitchFamily="2" charset="0"/>
                <a:cs typeface="Malgun Gothic Semilight" panose="020B0502040204020203" pitchFamily="50" charset="-127"/>
              </a:rPr>
              <a:t>FlowFile</a:t>
            </a:r>
            <a:r>
              <a:rPr lang="ko-KR" altLang="en-US" sz="1400" dirty="0">
                <a:solidFill>
                  <a:srgbClr val="262626"/>
                </a:solidFill>
                <a:latin typeface="Roboto" panose="02000000000000000000" pitchFamily="2" charset="0"/>
                <a:cs typeface="Malgun Gothic Semilight" panose="020B0502040204020203" pitchFamily="50" charset="-127"/>
              </a:rPr>
              <a:t>의 </a:t>
            </a:r>
            <a:r>
              <a:rPr lang="en-US" altLang="ko-KR" sz="1400" dirty="0">
                <a:solidFill>
                  <a:srgbClr val="262626"/>
                </a:solidFill>
                <a:latin typeface="Roboto" panose="02000000000000000000" pitchFamily="2" charset="0"/>
                <a:cs typeface="Malgun Gothic Semilight" panose="020B0502040204020203" pitchFamily="50" charset="-127"/>
              </a:rPr>
              <a:t>information </a:t>
            </a:r>
            <a:r>
              <a:rPr lang="ko-KR" altLang="en-US" sz="1400" dirty="0">
                <a:solidFill>
                  <a:srgbClr val="262626"/>
                </a:solidFill>
                <a:latin typeface="Roboto" panose="02000000000000000000" pitchFamily="2" charset="0"/>
                <a:cs typeface="Malgun Gothic Semilight" panose="020B0502040204020203" pitchFamily="50" charset="-127"/>
              </a:rPr>
              <a:t>버튼 클릭</a:t>
            </a:r>
            <a:endParaRPr lang="en-US" altLang="ko-KR" sz="1400" dirty="0">
              <a:solidFill>
                <a:srgbClr val="262626"/>
              </a:solidFill>
              <a:latin typeface="Roboto" panose="02000000000000000000" pitchFamily="2" charset="0"/>
              <a:cs typeface="Malgun Gothic Semilight" panose="020B0502040204020203" pitchFamily="50" charset="-127"/>
            </a:endParaRPr>
          </a:p>
          <a:p>
            <a:pPr marL="363538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62626"/>
                </a:solidFill>
                <a:latin typeface="Roboto" panose="02000000000000000000" pitchFamily="2" charset="0"/>
                <a:cs typeface="Malgun Gothic Semilight" panose="020B0502040204020203" pitchFamily="50" charset="-127"/>
              </a:rPr>
              <a:t>3. ATTRIBUTES</a:t>
            </a:r>
            <a:r>
              <a:rPr lang="ko-KR" altLang="en-US" sz="1400" dirty="0">
                <a:solidFill>
                  <a:srgbClr val="262626"/>
                </a:solidFill>
                <a:latin typeface="Roboto" panose="02000000000000000000" pitchFamily="2" charset="0"/>
                <a:cs typeface="Malgun Gothic Semilight" panose="020B0502040204020203" pitchFamily="50" charset="-127"/>
              </a:rPr>
              <a:t> </a:t>
            </a:r>
            <a:r>
              <a:rPr lang="en-US" altLang="ko-KR" sz="1400" dirty="0">
                <a:solidFill>
                  <a:srgbClr val="262626"/>
                </a:solidFill>
                <a:latin typeface="Roboto" panose="02000000000000000000" pitchFamily="2" charset="0"/>
                <a:cs typeface="Malgun Gothic Semilight" panose="020B0502040204020203" pitchFamily="50" charset="-127"/>
              </a:rPr>
              <a:t>–</a:t>
            </a:r>
            <a:r>
              <a:rPr lang="ko-KR" altLang="en-US" sz="1400" dirty="0">
                <a:solidFill>
                  <a:srgbClr val="262626"/>
                </a:solidFill>
                <a:latin typeface="Roboto" panose="02000000000000000000" pitchFamily="2" charset="0"/>
                <a:cs typeface="Malgun Gothic Semilight" panose="020B0502040204020203" pitchFamily="50" charset="-127"/>
              </a:rPr>
              <a:t> </a:t>
            </a:r>
            <a:r>
              <a:rPr lang="en-US" altLang="ko-KR" sz="1400" dirty="0">
                <a:solidFill>
                  <a:srgbClr val="262626"/>
                </a:solidFill>
                <a:latin typeface="Roboto" panose="02000000000000000000" pitchFamily="2" charset="0"/>
                <a:cs typeface="Malgun Gothic Semilight" panose="020B0502040204020203" pitchFamily="50" charset="-127"/>
              </a:rPr>
              <a:t>filename,</a:t>
            </a:r>
            <a:r>
              <a:rPr lang="ko-KR" altLang="en-US" sz="1400" dirty="0">
                <a:solidFill>
                  <a:srgbClr val="262626"/>
                </a:solidFill>
                <a:latin typeface="Roboto" panose="02000000000000000000" pitchFamily="2" charset="0"/>
                <a:cs typeface="Malgun Gothic Semilight" panose="020B0502040204020203" pitchFamily="50" charset="-127"/>
              </a:rPr>
              <a:t> </a:t>
            </a:r>
            <a:r>
              <a:rPr lang="en-US" altLang="ko-KR" sz="1400" dirty="0">
                <a:solidFill>
                  <a:srgbClr val="262626"/>
                </a:solidFill>
                <a:latin typeface="Roboto" panose="02000000000000000000" pitchFamily="2" charset="0"/>
                <a:cs typeface="Malgun Gothic Semilight" panose="020B0502040204020203" pitchFamily="50" charset="-127"/>
              </a:rPr>
              <a:t>path</a:t>
            </a:r>
            <a:r>
              <a:rPr lang="ko-KR" altLang="en-US" sz="1400" dirty="0">
                <a:solidFill>
                  <a:srgbClr val="262626"/>
                </a:solidFill>
                <a:latin typeface="Roboto" panose="02000000000000000000" pitchFamily="2" charset="0"/>
                <a:cs typeface="Malgun Gothic Semilight" panose="020B0502040204020203" pitchFamily="50" charset="-127"/>
              </a:rPr>
              <a:t>를 변수로 사용</a:t>
            </a:r>
            <a:br>
              <a:rPr lang="en-US" altLang="ko-KR" sz="1400" dirty="0">
                <a:solidFill>
                  <a:srgbClr val="262626"/>
                </a:solidFill>
                <a:latin typeface="Roboto" panose="02000000000000000000" pitchFamily="2" charset="0"/>
                <a:cs typeface="Malgun Gothic Semilight" panose="020B0502040204020203" pitchFamily="50" charset="-127"/>
              </a:rPr>
            </a:br>
            <a:r>
              <a:rPr lang="en-US" altLang="ko-KR" sz="1400" dirty="0">
                <a:solidFill>
                  <a:srgbClr val="262626"/>
                </a:solidFill>
                <a:latin typeface="Roboto" panose="02000000000000000000" pitchFamily="2" charset="0"/>
                <a:cs typeface="Malgun Gothic Semilight" panose="020B0502040204020203" pitchFamily="50" charset="-127"/>
              </a:rPr>
              <a:t>- </a:t>
            </a:r>
            <a:r>
              <a:rPr lang="ko-KR" altLang="en-US" sz="1400" b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각 </a:t>
            </a:r>
            <a:r>
              <a:rPr lang="en-US" altLang="ko-KR" sz="1400" b="0" dirty="0" err="1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flowfile</a:t>
            </a:r>
            <a:r>
              <a:rPr lang="ko-KR" altLang="en-US" sz="1400" b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의 </a:t>
            </a:r>
            <a:r>
              <a:rPr lang="en-US" altLang="ko-KR" sz="1400" b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attribu</a:t>
            </a:r>
            <a:r>
              <a:rPr lang="en-US" altLang="ko-KR" sz="1400" dirty="0">
                <a:solidFill>
                  <a:srgbClr val="262626"/>
                </a:solidFill>
                <a:latin typeface="Roboto" panose="02000000000000000000" pitchFamily="2" charset="0"/>
              </a:rPr>
              <a:t>te</a:t>
            </a:r>
            <a:r>
              <a:rPr lang="ko-KR" altLang="en-US" sz="1400" dirty="0">
                <a:solidFill>
                  <a:srgbClr val="262626"/>
                </a:solidFill>
                <a:latin typeface="Roboto" panose="02000000000000000000" pitchFamily="2" charset="0"/>
              </a:rPr>
              <a:t> 값을 </a:t>
            </a:r>
            <a:r>
              <a:rPr lang="en-US" altLang="ko-KR" sz="1400" dirty="0">
                <a:solidFill>
                  <a:srgbClr val="262626"/>
                </a:solidFill>
                <a:latin typeface="Roboto" panose="02000000000000000000" pitchFamily="2" charset="0"/>
                <a:cs typeface="Malgun Gothic Semilight" panose="020B0502040204020203" pitchFamily="50" charset="-127"/>
              </a:rPr>
              <a:t>${</a:t>
            </a:r>
            <a:r>
              <a:rPr lang="ko-KR" altLang="en-US" sz="1400" dirty="0" err="1">
                <a:solidFill>
                  <a:srgbClr val="262626"/>
                </a:solidFill>
                <a:latin typeface="Roboto" panose="02000000000000000000" pitchFamily="2" charset="0"/>
                <a:cs typeface="Malgun Gothic Semilight" panose="020B0502040204020203" pitchFamily="50" charset="-127"/>
              </a:rPr>
              <a:t>변수명</a:t>
            </a:r>
            <a:r>
              <a:rPr lang="en-US" altLang="ko-KR" sz="1400" dirty="0">
                <a:solidFill>
                  <a:srgbClr val="262626"/>
                </a:solidFill>
                <a:latin typeface="Roboto" panose="02000000000000000000" pitchFamily="2" charset="0"/>
                <a:cs typeface="Malgun Gothic Semilight" panose="020B0502040204020203" pitchFamily="50" charset="-127"/>
              </a:rPr>
              <a:t>}</a:t>
            </a:r>
            <a:r>
              <a:rPr lang="ko-KR" altLang="en-US" sz="1400" dirty="0">
                <a:solidFill>
                  <a:srgbClr val="262626"/>
                </a:solidFill>
                <a:latin typeface="Roboto" panose="02000000000000000000" pitchFamily="2" charset="0"/>
                <a:cs typeface="Malgun Gothic Semilight" panose="020B0502040204020203" pitchFamily="50" charset="-127"/>
              </a:rPr>
              <a:t>으로 사용함</a:t>
            </a:r>
            <a:r>
              <a:rPr lang="en-US" altLang="ko-KR" sz="1400" dirty="0">
                <a:solidFill>
                  <a:srgbClr val="262626"/>
                </a:solidFill>
                <a:latin typeface="Roboto" panose="02000000000000000000" pitchFamily="2" charset="0"/>
                <a:cs typeface="Malgun Gothic Semilight" panose="020B0502040204020203" pitchFamily="50" charset="-127"/>
              </a:rPr>
              <a:t> </a:t>
            </a:r>
            <a:br>
              <a:rPr lang="en-US" altLang="ko-KR" sz="1400" dirty="0">
                <a:solidFill>
                  <a:srgbClr val="262626"/>
                </a:solidFill>
                <a:latin typeface="Roboto" panose="02000000000000000000" pitchFamily="2" charset="0"/>
                <a:cs typeface="Malgun Gothic Semilight" panose="020B0502040204020203" pitchFamily="50" charset="-127"/>
              </a:rPr>
            </a:br>
            <a:r>
              <a:rPr lang="en-US" altLang="ko-KR" sz="1400" dirty="0">
                <a:solidFill>
                  <a:srgbClr val="262626"/>
                </a:solidFill>
                <a:latin typeface="Roboto" panose="02000000000000000000" pitchFamily="2" charset="0"/>
                <a:cs typeface="Malgun Gothic Semilight" panose="020B0502040204020203" pitchFamily="50" charset="-127"/>
              </a:rPr>
              <a:t>- ${filename}, ${path}</a:t>
            </a:r>
            <a:endParaRPr lang="en-US" altLang="ko-KR" sz="1400" dirty="0">
              <a:solidFill>
                <a:schemeClr val="tx1"/>
              </a:solidFill>
              <a:latin typeface="+mn-ea"/>
              <a:cs typeface="Malgun Gothic Semilight" panose="020B0502040204020203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EEE724-0DB4-1A1E-7FE6-380F0C96A8CF}"/>
              </a:ext>
            </a:extLst>
          </p:cNvPr>
          <p:cNvSpPr/>
          <p:nvPr/>
        </p:nvSpPr>
        <p:spPr>
          <a:xfrm>
            <a:off x="1000124" y="2028825"/>
            <a:ext cx="645795" cy="21907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D6B7CB9-55D0-2E2C-DDDD-B25B425DA3AF}"/>
              </a:ext>
            </a:extLst>
          </p:cNvPr>
          <p:cNvSpPr/>
          <p:nvPr/>
        </p:nvSpPr>
        <p:spPr>
          <a:xfrm>
            <a:off x="246723" y="1302873"/>
            <a:ext cx="193624" cy="1936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7D7ECBC-99E9-E84B-3D19-1536B4650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56" y="2927467"/>
            <a:ext cx="4540093" cy="338125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AE4FA26-3FCD-1249-0385-0AB3EF671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862" y="1579666"/>
            <a:ext cx="2855323" cy="796611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C8B27178-35DE-FC65-139D-B2F2B570102D}"/>
              </a:ext>
            </a:extLst>
          </p:cNvPr>
          <p:cNvSpPr/>
          <p:nvPr/>
        </p:nvSpPr>
        <p:spPr>
          <a:xfrm>
            <a:off x="2571060" y="1562864"/>
            <a:ext cx="193624" cy="1936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FE5ED4E-A4B8-6032-9C84-F6513297A85E}"/>
              </a:ext>
            </a:extLst>
          </p:cNvPr>
          <p:cNvSpPr/>
          <p:nvPr/>
        </p:nvSpPr>
        <p:spPr>
          <a:xfrm>
            <a:off x="682154" y="2926141"/>
            <a:ext cx="193624" cy="1936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8A5E60-B091-6703-1C6D-49734FE45668}"/>
              </a:ext>
            </a:extLst>
          </p:cNvPr>
          <p:cNvSpPr/>
          <p:nvPr/>
        </p:nvSpPr>
        <p:spPr>
          <a:xfrm>
            <a:off x="2610839" y="1969304"/>
            <a:ext cx="181447" cy="16905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DCAC67-AC41-A936-CBAB-D26DF1DA3A75}"/>
              </a:ext>
            </a:extLst>
          </p:cNvPr>
          <p:cNvSpPr/>
          <p:nvPr/>
        </p:nvSpPr>
        <p:spPr>
          <a:xfrm>
            <a:off x="788986" y="4312335"/>
            <a:ext cx="1713865" cy="61152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010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AE4DE8-6519-FC14-D114-C3D8BC2BFA24}"/>
              </a:ext>
            </a:extLst>
          </p:cNvPr>
          <p:cNvSpPr/>
          <p:nvPr/>
        </p:nvSpPr>
        <p:spPr>
          <a:xfrm>
            <a:off x="263525" y="260349"/>
            <a:ext cx="11664950" cy="336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</a:rPr>
              <a:t>Ⅱ. </a:t>
            </a:r>
            <a:r>
              <a:rPr lang="en-US" altLang="ko-KR" sz="1600" dirty="0" err="1">
                <a:solidFill>
                  <a:schemeClr val="tx1"/>
                </a:solidFill>
              </a:rPr>
              <a:t>Brightics</a:t>
            </a:r>
            <a:r>
              <a:rPr lang="en-US" altLang="ko-KR" sz="1600" dirty="0">
                <a:solidFill>
                  <a:schemeClr val="tx1"/>
                </a:solidFill>
              </a:rPr>
              <a:t> DP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3. DP </a:t>
            </a:r>
            <a:r>
              <a:rPr lang="ko-KR" altLang="en-US" sz="1400" dirty="0" err="1">
                <a:solidFill>
                  <a:schemeClr val="tx1"/>
                </a:solidFill>
              </a:rPr>
              <a:t>사용팁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E55194-AF36-FFFA-B999-F0105D1F3AB3}"/>
              </a:ext>
            </a:extLst>
          </p:cNvPr>
          <p:cNvSpPr/>
          <p:nvPr/>
        </p:nvSpPr>
        <p:spPr>
          <a:xfrm>
            <a:off x="6096000" y="1319675"/>
            <a:ext cx="5832475" cy="1080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1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) Job 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실행 로그 보기</a:t>
            </a:r>
            <a:endParaRPr lang="en-US" altLang="ko-KR" sz="1400" dirty="0">
              <a:solidFill>
                <a:schemeClr val="tx1"/>
              </a:solidFill>
              <a:latin typeface="Noto Sans KR"/>
            </a:endParaRPr>
          </a:p>
          <a:p>
            <a:pPr marL="182562">
              <a:lnSpc>
                <a:spcPct val="150000"/>
              </a:lnSpc>
            </a:pPr>
            <a:r>
              <a:rPr lang="ko-KR" altLang="en-US" sz="1400" b="0" i="0" dirty="0">
                <a:solidFill>
                  <a:schemeClr val="tx1"/>
                </a:solidFill>
                <a:effectLst/>
                <a:latin typeface="Noto Sans KR"/>
              </a:rPr>
              <a:t>①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Noto Sans KR"/>
              </a:rPr>
              <a:t>Operations – Jobs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Noto Sans KR"/>
              </a:rPr>
              <a:t>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Noto Sans KR"/>
              </a:rPr>
              <a:t>–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Noto Sans KR"/>
              </a:rPr>
              <a:t> 실행된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Noto Sans KR"/>
              </a:rPr>
              <a:t>Job </a:t>
            </a:r>
            <a:r>
              <a:rPr lang="ko-KR" altLang="en-US" sz="1400" dirty="0">
                <a:solidFill>
                  <a:schemeClr val="tx1"/>
                </a:solidFill>
                <a:latin typeface="Noto Sans KR"/>
              </a:rPr>
              <a:t>클릭</a:t>
            </a:r>
            <a:endParaRPr lang="en-US" altLang="ko-KR" sz="1400" dirty="0">
              <a:solidFill>
                <a:schemeClr val="tx1"/>
              </a:solidFill>
              <a:latin typeface="Noto Sans KR"/>
            </a:endParaRPr>
          </a:p>
          <a:p>
            <a:pPr marL="182562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Noto Sans KR"/>
              </a:rPr>
              <a:t>② </a:t>
            </a:r>
            <a:r>
              <a:rPr lang="en-US" altLang="ko-KR" sz="1400" dirty="0">
                <a:solidFill>
                  <a:schemeClr val="tx1"/>
                </a:solidFill>
                <a:latin typeface="Noto Sans KR"/>
              </a:rPr>
              <a:t>Job Execution – Total Flow File List</a:t>
            </a:r>
          </a:p>
          <a:p>
            <a:pPr marL="182562">
              <a:lnSpc>
                <a:spcPct val="150000"/>
              </a:lnSpc>
            </a:pPr>
            <a:r>
              <a:rPr lang="ko-KR" altLang="en-US" sz="1400" b="0" i="0" dirty="0">
                <a:solidFill>
                  <a:schemeClr val="tx1"/>
                </a:solidFill>
                <a:effectLst/>
                <a:latin typeface="Noto Sans KR"/>
              </a:rPr>
              <a:t>③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Noto Sans KR"/>
              </a:rPr>
              <a:t>Flow File Details, Step Details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Noto Sans KR"/>
              </a:rPr>
              <a:t>확인</a:t>
            </a:r>
            <a:endParaRPr lang="en-US" altLang="ko-KR" sz="1400" b="0" i="0" dirty="0">
              <a:solidFill>
                <a:schemeClr val="tx1"/>
              </a:solidFill>
              <a:effectLst/>
              <a:latin typeface="Noto Sans KR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510C6A-F7BC-BCD8-FD25-CD4E0A05BD46}"/>
              </a:ext>
            </a:extLst>
          </p:cNvPr>
          <p:cNvSpPr/>
          <p:nvPr/>
        </p:nvSpPr>
        <p:spPr>
          <a:xfrm>
            <a:off x="2262872" y="-1112798"/>
            <a:ext cx="514496" cy="21907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3CB2BCC-0A8F-6D9C-F4ED-93EC86F48A2F}"/>
              </a:ext>
            </a:extLst>
          </p:cNvPr>
          <p:cNvSpPr/>
          <p:nvPr/>
        </p:nvSpPr>
        <p:spPr>
          <a:xfrm>
            <a:off x="1925834" y="-1100072"/>
            <a:ext cx="193624" cy="1936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EF3C40-9A69-11BF-0E67-FAD2E4640C66}"/>
              </a:ext>
            </a:extLst>
          </p:cNvPr>
          <p:cNvSpPr/>
          <p:nvPr/>
        </p:nvSpPr>
        <p:spPr>
          <a:xfrm>
            <a:off x="3257820" y="-1112798"/>
            <a:ext cx="514496" cy="21907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4DA742F-9C11-0048-05EC-76C1B2E53131}"/>
              </a:ext>
            </a:extLst>
          </p:cNvPr>
          <p:cNvSpPr/>
          <p:nvPr/>
        </p:nvSpPr>
        <p:spPr>
          <a:xfrm>
            <a:off x="2920782" y="-1100072"/>
            <a:ext cx="193624" cy="1936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E3D9D02-AE6E-2B88-AA85-355EADA5DCC6}"/>
              </a:ext>
            </a:extLst>
          </p:cNvPr>
          <p:cNvSpPr/>
          <p:nvPr/>
        </p:nvSpPr>
        <p:spPr>
          <a:xfrm>
            <a:off x="3915730" y="-1100072"/>
            <a:ext cx="193624" cy="1936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DB8C9C-C14E-F2B1-DD17-2262B198E5CA}"/>
              </a:ext>
            </a:extLst>
          </p:cNvPr>
          <p:cNvSpPr/>
          <p:nvPr/>
        </p:nvSpPr>
        <p:spPr>
          <a:xfrm>
            <a:off x="4252767" y="-1221619"/>
            <a:ext cx="1005033" cy="43671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84D733-3AF6-255F-86D5-F92A6D699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77" y="1319675"/>
            <a:ext cx="5219524" cy="344408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5AF33B-8D98-0AB9-449B-3921CB33D343}"/>
              </a:ext>
            </a:extLst>
          </p:cNvPr>
          <p:cNvSpPr/>
          <p:nvPr/>
        </p:nvSpPr>
        <p:spPr>
          <a:xfrm>
            <a:off x="350788" y="4348346"/>
            <a:ext cx="4487912" cy="19362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E3F970B-EA0E-6D07-6695-5AC5F980A9A0}"/>
              </a:ext>
            </a:extLst>
          </p:cNvPr>
          <p:cNvSpPr/>
          <p:nvPr/>
        </p:nvSpPr>
        <p:spPr>
          <a:xfrm>
            <a:off x="142875" y="4348346"/>
            <a:ext cx="193624" cy="1936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BE21D0-6F72-DF6C-F77C-0EC3C465D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274" y="4763759"/>
            <a:ext cx="2742488" cy="153710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101A83D-8A0E-0897-CB2A-7C792FA01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416" y="4763759"/>
            <a:ext cx="1756769" cy="1394329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5AD64C04-5AAB-4EC5-3805-B4AFD48A17E6}"/>
              </a:ext>
            </a:extLst>
          </p:cNvPr>
          <p:cNvSpPr/>
          <p:nvPr/>
        </p:nvSpPr>
        <p:spPr>
          <a:xfrm>
            <a:off x="4217604" y="5340096"/>
            <a:ext cx="274970" cy="198229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BF7B31C2-4FC4-15CB-06F4-589BB2045665}"/>
              </a:ext>
            </a:extLst>
          </p:cNvPr>
          <p:cNvSpPr/>
          <p:nvPr/>
        </p:nvSpPr>
        <p:spPr>
          <a:xfrm>
            <a:off x="1040462" y="5340096"/>
            <a:ext cx="274970" cy="198229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8D44790-9013-6904-8892-6CDD621B40E7}"/>
              </a:ext>
            </a:extLst>
          </p:cNvPr>
          <p:cNvSpPr/>
          <p:nvPr/>
        </p:nvSpPr>
        <p:spPr>
          <a:xfrm>
            <a:off x="1201650" y="4753016"/>
            <a:ext cx="193624" cy="1936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B5C9C1C-43AC-C871-F2C0-DEE0E1F64F9D}"/>
              </a:ext>
            </a:extLst>
          </p:cNvPr>
          <p:cNvSpPr/>
          <p:nvPr/>
        </p:nvSpPr>
        <p:spPr>
          <a:xfrm>
            <a:off x="4355089" y="4753016"/>
            <a:ext cx="193624" cy="1936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5534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F663FF-4D2C-5309-B607-0F3A2F07803C}"/>
              </a:ext>
            </a:extLst>
          </p:cNvPr>
          <p:cNvSpPr/>
          <p:nvPr/>
        </p:nvSpPr>
        <p:spPr>
          <a:xfrm>
            <a:off x="5486400" y="1319675"/>
            <a:ext cx="6442075" cy="2019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3)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FetchSFTP</a:t>
            </a:r>
            <a:endParaRPr lang="en-US" altLang="ko-KR" sz="1400" dirty="0">
              <a:solidFill>
                <a:schemeClr val="tx1"/>
              </a:solidFill>
              <a:latin typeface="+mn-ea"/>
              <a:cs typeface="Malgun Gothic Semilight" panose="020B0502040204020203" pitchFamily="50" charset="-127"/>
            </a:endParaRPr>
          </a:p>
          <a:p>
            <a:pPr marL="363538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Hostname : 172.16.0.182 (DP</a:t>
            </a:r>
            <a:r>
              <a:rPr lang="ko-KR" altLang="en-US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로컬 호스트</a:t>
            </a:r>
            <a:r>
              <a:rPr lang="en-US" altLang="ko-KR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marL="363538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Port : 22 (DP</a:t>
            </a:r>
            <a:r>
              <a:rPr lang="ko-KR" altLang="en-US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로컬 포트</a:t>
            </a:r>
            <a:r>
              <a:rPr lang="en-US" altLang="ko-KR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)</a:t>
            </a:r>
            <a:endParaRPr lang="en-US" altLang="ko-KR" sz="1400" dirty="0">
              <a:solidFill>
                <a:srgbClr val="262626"/>
              </a:solidFill>
              <a:latin typeface="Roboto" panose="02000000000000000000" pitchFamily="2" charset="0"/>
            </a:endParaRPr>
          </a:p>
          <a:p>
            <a:pPr marL="363538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Username : </a:t>
            </a:r>
            <a:r>
              <a:rPr lang="en-US" altLang="ko-KR" sz="1400" dirty="0" err="1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brightics</a:t>
            </a:r>
            <a:endParaRPr lang="en-US" altLang="ko-KR" sz="1400" dirty="0">
              <a:solidFill>
                <a:srgbClr val="262626"/>
              </a:solidFill>
              <a:effectLst/>
              <a:latin typeface="Roboto" panose="02000000000000000000" pitchFamily="2" charset="0"/>
            </a:endParaRPr>
          </a:p>
          <a:p>
            <a:pPr marL="363538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Password : </a:t>
            </a:r>
            <a:r>
              <a:rPr lang="en-US" altLang="ko-KR" sz="1400" dirty="0" err="1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brightics</a:t>
            </a:r>
            <a:endParaRPr lang="en-US" altLang="ko-KR" sz="1400" dirty="0">
              <a:solidFill>
                <a:srgbClr val="262626"/>
              </a:solidFill>
              <a:latin typeface="Roboto" panose="02000000000000000000" pitchFamily="2" charset="0"/>
            </a:endParaRPr>
          </a:p>
          <a:p>
            <a:pPr marL="363538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Remote File : ${path</a:t>
            </a:r>
            <a:r>
              <a:rPr lang="en-US" altLang="ko-KR" sz="1400" b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}/${filename} (DP</a:t>
            </a:r>
            <a:r>
              <a:rPr lang="ko-KR" altLang="en-US" sz="1400" b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로컬</a:t>
            </a:r>
            <a:r>
              <a:rPr lang="ko-KR" altLang="en-US" sz="1400" dirty="0">
                <a:solidFill>
                  <a:srgbClr val="262626"/>
                </a:solidFill>
                <a:latin typeface="Roboto" panose="02000000000000000000" pitchFamily="2" charset="0"/>
              </a:rPr>
              <a:t>에서 가져올</a:t>
            </a:r>
            <a:r>
              <a:rPr lang="ko-KR" altLang="en-US" sz="1400" b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solidFill>
                  <a:srgbClr val="262626"/>
                </a:solidFill>
                <a:latin typeface="Roboto" panose="02000000000000000000" pitchFamily="2" charset="0"/>
              </a:rPr>
              <a:t>파일</a:t>
            </a:r>
            <a:r>
              <a:rPr lang="ko-KR" altLang="en-US" sz="1400" b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sz="1400" b="0" dirty="0" err="1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path+filename</a:t>
            </a:r>
            <a:r>
              <a:rPr lang="en-US" altLang="ko-KR" sz="1400" b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marL="363538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Create Directory</a:t>
            </a:r>
            <a:r>
              <a:rPr lang="en-US" altLang="ko-KR" sz="1400" i="0" dirty="0">
                <a:solidFill>
                  <a:srgbClr val="262626"/>
                </a:solidFill>
                <a:latin typeface="Roboto" panose="02000000000000000000" pitchFamily="2" charset="0"/>
              </a:rPr>
              <a:t> : true</a:t>
            </a:r>
            <a:endParaRPr lang="en-US" altLang="ko-KR" sz="1400" dirty="0">
              <a:solidFill>
                <a:schemeClr val="tx1"/>
              </a:solidFill>
              <a:latin typeface="+mn-ea"/>
              <a:cs typeface="Malgun Gothic Semilight" panose="020B0502040204020203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AE4DE8-6519-FC14-D114-C3D8BC2BFA24}"/>
              </a:ext>
            </a:extLst>
          </p:cNvPr>
          <p:cNvSpPr/>
          <p:nvPr/>
        </p:nvSpPr>
        <p:spPr>
          <a:xfrm>
            <a:off x="263525" y="260349"/>
            <a:ext cx="11664950" cy="336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</a:rPr>
              <a:t>Ⅰ. </a:t>
            </a:r>
            <a:r>
              <a:rPr lang="en-US" altLang="ko-KR" sz="1600" dirty="0" err="1">
                <a:solidFill>
                  <a:schemeClr val="tx1"/>
                </a:solidFill>
              </a:rPr>
              <a:t>nifi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1. </a:t>
            </a:r>
            <a:r>
              <a:rPr lang="ko-KR" altLang="en-US" sz="1400" dirty="0">
                <a:solidFill>
                  <a:schemeClr val="tx1"/>
                </a:solidFill>
              </a:rPr>
              <a:t>비정형데이터 </a:t>
            </a:r>
            <a:r>
              <a:rPr lang="ko-KR" altLang="en-US" sz="1400" dirty="0" err="1">
                <a:solidFill>
                  <a:schemeClr val="tx1"/>
                </a:solidFill>
              </a:rPr>
              <a:t>하둡</a:t>
            </a:r>
            <a:r>
              <a:rPr lang="ko-KR" altLang="en-US" sz="1400" dirty="0">
                <a:solidFill>
                  <a:schemeClr val="tx1"/>
                </a:solidFill>
              </a:rPr>
              <a:t> 적재 템플릿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collectUnstructuredDataTemplate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1.1. </a:t>
            </a:r>
            <a:r>
              <a:rPr lang="ko-KR" altLang="en-US" sz="1400" dirty="0">
                <a:solidFill>
                  <a:schemeClr val="tx1"/>
                </a:solidFill>
              </a:rPr>
              <a:t>각 프로세서 상세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CF1DC4-7B87-E529-F52C-D50C1F1E9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15" y="1338725"/>
            <a:ext cx="5114386" cy="449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3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B7DFDC7F-EF0C-3DF8-52A5-E3400C5FA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6" y="1329598"/>
            <a:ext cx="5174774" cy="232036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F663FF-4D2C-5309-B607-0F3A2F07803C}"/>
              </a:ext>
            </a:extLst>
          </p:cNvPr>
          <p:cNvSpPr/>
          <p:nvPr/>
        </p:nvSpPr>
        <p:spPr>
          <a:xfrm>
            <a:off x="5486400" y="1319675"/>
            <a:ext cx="6442075" cy="2019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4)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UpdateAttribute</a:t>
            </a:r>
            <a:endParaRPr lang="en-US" altLang="ko-KR" sz="1400" b="1" dirty="0">
              <a:solidFill>
                <a:srgbClr val="262626"/>
              </a:solidFill>
              <a:latin typeface="Roboto" panose="02000000000000000000" pitchFamily="2" charset="0"/>
              <a:cs typeface="Malgun Gothic Semilight" panose="020B0502040204020203" pitchFamily="50" charset="-127"/>
            </a:endParaRP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0" dirty="0">
                <a:solidFill>
                  <a:schemeClr val="tx1"/>
                </a:solidFill>
                <a:effectLst/>
                <a:latin typeface="Roboto Slab"/>
              </a:rPr>
              <a:t>‘</a:t>
            </a:r>
            <a:r>
              <a:rPr lang="en-US" altLang="ko-KR" sz="1400" b="1" i="0" dirty="0">
                <a:solidFill>
                  <a:schemeClr val="tx1"/>
                </a:solidFill>
                <a:effectLst/>
                <a:latin typeface="Roboto Slab"/>
              </a:rPr>
              <a:t>+</a:t>
            </a:r>
            <a:r>
              <a:rPr lang="en-US" altLang="ko-KR" sz="1400" i="0" dirty="0">
                <a:solidFill>
                  <a:schemeClr val="tx1"/>
                </a:solidFill>
                <a:effectLst/>
                <a:latin typeface="Roboto Slab"/>
              </a:rPr>
              <a:t>’ </a:t>
            </a:r>
            <a:r>
              <a:rPr lang="ko-KR" altLang="en-US" sz="1400" dirty="0">
                <a:solidFill>
                  <a:schemeClr val="tx1"/>
                </a:solidFill>
                <a:latin typeface="Roboto Slab"/>
              </a:rPr>
              <a:t>버튼을 눌러 </a:t>
            </a:r>
            <a:r>
              <a:rPr lang="en-US" altLang="ko-KR" sz="1400" dirty="0">
                <a:solidFill>
                  <a:schemeClr val="tx1"/>
                </a:solidFill>
                <a:latin typeface="Roboto Slab"/>
              </a:rPr>
              <a:t>Property </a:t>
            </a:r>
            <a:r>
              <a:rPr lang="ko-KR" altLang="en-US" sz="1400" dirty="0">
                <a:solidFill>
                  <a:schemeClr val="tx1"/>
                </a:solidFill>
                <a:latin typeface="Roboto Slab"/>
              </a:rPr>
              <a:t>추가</a:t>
            </a:r>
            <a:endParaRPr lang="en-US" altLang="ko-KR" sz="1400" dirty="0">
              <a:solidFill>
                <a:schemeClr val="tx1"/>
              </a:solidFill>
              <a:latin typeface="Roboto Slab"/>
            </a:endParaRP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effectLst/>
                <a:latin typeface="Roboto Slab"/>
              </a:rPr>
              <a:t>Add Property : Property Name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Roboto Slab"/>
              </a:rPr>
              <a:t>을 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Roboto Slab"/>
              </a:rPr>
              <a:t>OUTPUT_PATH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Roboto Slab"/>
              </a:rPr>
              <a:t>로 설정</a:t>
            </a:r>
            <a:endParaRPr lang="en-US" altLang="ko-KR" sz="1400" dirty="0">
              <a:solidFill>
                <a:schemeClr val="tx1"/>
              </a:solidFill>
              <a:effectLst/>
              <a:latin typeface="Roboto Slab"/>
            </a:endParaRP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OUTPUT_PATH : ${</a:t>
            </a:r>
            <a:r>
              <a:rPr lang="en-US" altLang="ko-KR" sz="140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path:substringAfter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(‘KITECH’)}</a:t>
            </a:r>
            <a:br>
              <a:rPr lang="en-US" altLang="ko-KR" sz="140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</a:br>
            <a:r>
              <a:rPr lang="en-US" altLang="ko-KR" sz="140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- </a:t>
            </a:r>
            <a:r>
              <a:rPr lang="ko-KR" altLang="en-US" sz="1400" dirty="0">
                <a:solidFill>
                  <a:schemeClr val="tx1"/>
                </a:solidFill>
                <a:latin typeface="Roboto" panose="02000000000000000000" pitchFamily="2" charset="0"/>
              </a:rPr>
              <a:t>각 </a:t>
            </a:r>
            <a:r>
              <a:rPr lang="en-US" altLang="ko-KR" sz="140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FlowFile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Attribute 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값에 </a:t>
            </a:r>
            <a:r>
              <a:rPr lang="en-US" altLang="ko-KR" sz="1400" dirty="0">
                <a:solidFill>
                  <a:schemeClr val="tx1"/>
                </a:solidFill>
                <a:latin typeface="Roboto" panose="02000000000000000000" pitchFamily="2" charset="0"/>
              </a:rPr>
              <a:t>OUTPUT_PATH</a:t>
            </a:r>
            <a:r>
              <a:rPr lang="ko-KR" altLang="en-US" sz="1400" dirty="0">
                <a:solidFill>
                  <a:schemeClr val="tx1"/>
                </a:solidFill>
                <a:latin typeface="Roboto" panose="02000000000000000000" pitchFamily="2" charset="0"/>
              </a:rPr>
              <a:t>라는 변수를 입력해줌</a:t>
            </a:r>
            <a:br>
              <a:rPr lang="en-US" altLang="ko-KR" sz="1400" dirty="0">
                <a:solidFill>
                  <a:schemeClr val="tx1"/>
                </a:solidFill>
                <a:latin typeface="Roboto" panose="02000000000000000000" pitchFamily="2" charset="0"/>
              </a:rPr>
            </a:br>
            <a:r>
              <a:rPr lang="en-US" altLang="ko-KR" sz="1400" dirty="0">
                <a:solidFill>
                  <a:schemeClr val="tx1"/>
                </a:solidFill>
                <a:latin typeface="Roboto" panose="02000000000000000000" pitchFamily="2" charset="0"/>
              </a:rPr>
              <a:t>- path </a:t>
            </a:r>
            <a:r>
              <a:rPr lang="ko-KR" altLang="en-US" sz="1400" dirty="0">
                <a:solidFill>
                  <a:schemeClr val="tx1"/>
                </a:solidFill>
                <a:latin typeface="Roboto" panose="02000000000000000000" pitchFamily="2" charset="0"/>
              </a:rPr>
              <a:t>변수에서 </a:t>
            </a:r>
            <a:r>
              <a:rPr lang="en-US" altLang="ko-KR" sz="1400" dirty="0">
                <a:solidFill>
                  <a:schemeClr val="tx1"/>
                </a:solidFill>
                <a:latin typeface="Roboto" panose="02000000000000000000" pitchFamily="2" charset="0"/>
              </a:rPr>
              <a:t>‘KITECH’ </a:t>
            </a:r>
            <a:r>
              <a:rPr lang="ko-KR" altLang="en-US" sz="1400" dirty="0">
                <a:solidFill>
                  <a:schemeClr val="tx1"/>
                </a:solidFill>
                <a:latin typeface="Roboto" panose="02000000000000000000" pitchFamily="2" charset="0"/>
              </a:rPr>
              <a:t>을 찾아 그 뒤의 값만 잘라내어 </a:t>
            </a:r>
            <a:r>
              <a:rPr lang="en-US" altLang="ko-KR" sz="1400" dirty="0">
                <a:solidFill>
                  <a:schemeClr val="tx1"/>
                </a:solidFill>
                <a:latin typeface="Roboto" panose="02000000000000000000" pitchFamily="2" charset="0"/>
              </a:rPr>
              <a:t>OUTPUT_PATH</a:t>
            </a:r>
            <a:r>
              <a:rPr lang="ko-KR" altLang="en-US" sz="1400" dirty="0">
                <a:solidFill>
                  <a:schemeClr val="tx1"/>
                </a:solidFill>
                <a:latin typeface="Roboto" panose="02000000000000000000" pitchFamily="2" charset="0"/>
              </a:rPr>
              <a:t>에 할당함</a:t>
            </a:r>
            <a:br>
              <a:rPr lang="en-US" altLang="ko-KR" sz="1400" dirty="0">
                <a:solidFill>
                  <a:schemeClr val="tx1"/>
                </a:solidFill>
                <a:latin typeface="Roboto" panose="02000000000000000000" pitchFamily="2" charset="0"/>
              </a:rPr>
            </a:br>
            <a:r>
              <a:rPr lang="en-US" altLang="ko-KR" sz="1400" dirty="0">
                <a:solidFill>
                  <a:schemeClr val="tx1"/>
                </a:solidFill>
                <a:latin typeface="Roboto" panose="02000000000000000000" pitchFamily="2" charset="0"/>
              </a:rPr>
              <a:t>- </a:t>
            </a:r>
            <a:r>
              <a:rPr lang="en-US" altLang="ko-KR" sz="1400" dirty="0" err="1">
                <a:solidFill>
                  <a:schemeClr val="tx1"/>
                </a:solidFill>
                <a:latin typeface="Roboto" panose="02000000000000000000" pitchFamily="2" charset="0"/>
              </a:rPr>
              <a:t>UpdateAttribute</a:t>
            </a:r>
            <a:r>
              <a:rPr lang="en-US" altLang="ko-KR" sz="1400" dirty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Roboto" panose="02000000000000000000" pitchFamily="2" charset="0"/>
              </a:rPr>
              <a:t>이후 </a:t>
            </a:r>
            <a:r>
              <a:rPr lang="en-US" altLang="ko-KR" sz="1400" dirty="0" err="1">
                <a:solidFill>
                  <a:schemeClr val="tx1"/>
                </a:solidFill>
                <a:latin typeface="Roboto" panose="02000000000000000000" pitchFamily="2" charset="0"/>
              </a:rPr>
              <a:t>FlowFile</a:t>
            </a:r>
            <a:r>
              <a:rPr lang="ko-KR" altLang="en-US" sz="1400" dirty="0">
                <a:solidFill>
                  <a:schemeClr val="tx1"/>
                </a:solidFill>
                <a:latin typeface="Roboto" panose="02000000000000000000" pitchFamily="2" charset="0"/>
              </a:rPr>
              <a:t>의 변경된 </a:t>
            </a:r>
            <a:r>
              <a:rPr lang="en-US" altLang="ko-KR" sz="1400" dirty="0">
                <a:solidFill>
                  <a:schemeClr val="tx1"/>
                </a:solidFill>
                <a:latin typeface="Roboto" panose="02000000000000000000" pitchFamily="2" charset="0"/>
              </a:rPr>
              <a:t>Attribute </a:t>
            </a:r>
            <a:r>
              <a:rPr lang="ko-KR" altLang="en-US" sz="1400" dirty="0">
                <a:solidFill>
                  <a:schemeClr val="tx1"/>
                </a:solidFill>
                <a:latin typeface="Roboto" panose="02000000000000000000" pitchFamily="2" charset="0"/>
              </a:rPr>
              <a:t>값 확인 가능</a:t>
            </a:r>
            <a:br>
              <a:rPr lang="en-US" altLang="ko-KR" sz="1400" dirty="0">
                <a:solidFill>
                  <a:schemeClr val="tx1"/>
                </a:solidFill>
                <a:latin typeface="Roboto" panose="02000000000000000000" pitchFamily="2" charset="0"/>
              </a:rPr>
            </a:br>
            <a:r>
              <a:rPr lang="en-US" altLang="ko-KR" sz="1400" dirty="0">
                <a:solidFill>
                  <a:schemeClr val="tx1"/>
                </a:solidFill>
                <a:latin typeface="Roboto" panose="02000000000000000000" pitchFamily="2" charset="0"/>
              </a:rPr>
              <a:t>   -&gt;</a:t>
            </a: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AE4DE8-6519-FC14-D114-C3D8BC2BFA24}"/>
              </a:ext>
            </a:extLst>
          </p:cNvPr>
          <p:cNvSpPr/>
          <p:nvPr/>
        </p:nvSpPr>
        <p:spPr>
          <a:xfrm>
            <a:off x="263525" y="260349"/>
            <a:ext cx="11664950" cy="336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</a:rPr>
              <a:t>Ⅰ. </a:t>
            </a:r>
            <a:r>
              <a:rPr lang="en-US" altLang="ko-KR" sz="1600" dirty="0" err="1">
                <a:solidFill>
                  <a:schemeClr val="tx1"/>
                </a:solidFill>
              </a:rPr>
              <a:t>nifi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1. </a:t>
            </a:r>
            <a:r>
              <a:rPr lang="ko-KR" altLang="en-US" sz="1400" dirty="0">
                <a:solidFill>
                  <a:schemeClr val="tx1"/>
                </a:solidFill>
              </a:rPr>
              <a:t>비정형데이터 </a:t>
            </a:r>
            <a:r>
              <a:rPr lang="ko-KR" altLang="en-US" sz="1400" dirty="0" err="1">
                <a:solidFill>
                  <a:schemeClr val="tx1"/>
                </a:solidFill>
              </a:rPr>
              <a:t>하둡</a:t>
            </a:r>
            <a:r>
              <a:rPr lang="ko-KR" altLang="en-US" sz="1400" dirty="0">
                <a:solidFill>
                  <a:schemeClr val="tx1"/>
                </a:solidFill>
              </a:rPr>
              <a:t> 적재 템플릿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collectUnstructuredDataTemplate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1.1. </a:t>
            </a:r>
            <a:r>
              <a:rPr lang="ko-KR" altLang="en-US" sz="1400" dirty="0">
                <a:solidFill>
                  <a:schemeClr val="tx1"/>
                </a:solidFill>
              </a:rPr>
              <a:t>각 프로세서 상세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7B5C91-0F36-B5F8-EFCC-697B97DB5817}"/>
              </a:ext>
            </a:extLst>
          </p:cNvPr>
          <p:cNvSpPr/>
          <p:nvPr/>
        </p:nvSpPr>
        <p:spPr>
          <a:xfrm>
            <a:off x="5116213" y="2288815"/>
            <a:ext cx="292223" cy="27227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160808D-0C7E-5647-4269-CADFD9DCEA0D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909618" y="2561087"/>
            <a:ext cx="1352707" cy="1315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872BD8B9-4320-3653-842F-5FD63475C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649" y="3883454"/>
            <a:ext cx="2314898" cy="181952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5726569-AF06-9DE7-B707-690EBB4187D3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1005840" y="3611182"/>
            <a:ext cx="763809" cy="118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B0367CA2-6BDA-9934-4523-17C455E7EEBB}"/>
              </a:ext>
            </a:extLst>
          </p:cNvPr>
          <p:cNvSpPr/>
          <p:nvPr/>
        </p:nvSpPr>
        <p:spPr>
          <a:xfrm>
            <a:off x="4862452" y="2328139"/>
            <a:ext cx="193624" cy="1936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316BF06-B3D0-5122-CFF8-61AC853D739C}"/>
              </a:ext>
            </a:extLst>
          </p:cNvPr>
          <p:cNvSpPr/>
          <p:nvPr/>
        </p:nvSpPr>
        <p:spPr>
          <a:xfrm>
            <a:off x="1769649" y="3911764"/>
            <a:ext cx="193624" cy="1936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C87E62D-DBAA-79A6-2510-757DFDD21A07}"/>
              </a:ext>
            </a:extLst>
          </p:cNvPr>
          <p:cNvSpPr/>
          <p:nvPr/>
        </p:nvSpPr>
        <p:spPr>
          <a:xfrm>
            <a:off x="377190" y="3428999"/>
            <a:ext cx="4391659" cy="18218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FD97748F-A6AF-57E6-A200-1E1CB94A70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203" b="10526"/>
          <a:stretch/>
        </p:blipFill>
        <p:spPr>
          <a:xfrm>
            <a:off x="9201849" y="4008576"/>
            <a:ext cx="2441003" cy="13467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66409D-37C9-A176-6976-B262031AD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802" y="4008576"/>
            <a:ext cx="2219635" cy="1724266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A84AD37-D0EF-C06F-3C1B-431BAEE0AC68}"/>
              </a:ext>
            </a:extLst>
          </p:cNvPr>
          <p:cNvSpPr/>
          <p:nvPr/>
        </p:nvSpPr>
        <p:spPr>
          <a:xfrm>
            <a:off x="8769699" y="4758990"/>
            <a:ext cx="369888" cy="223438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6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F663FF-4D2C-5309-B607-0F3A2F07803C}"/>
              </a:ext>
            </a:extLst>
          </p:cNvPr>
          <p:cNvSpPr/>
          <p:nvPr/>
        </p:nvSpPr>
        <p:spPr>
          <a:xfrm>
            <a:off x="5486400" y="1319675"/>
            <a:ext cx="6442075" cy="2019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5)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PutHDFS</a:t>
            </a:r>
            <a:endParaRPr lang="en-US" altLang="ko-KR" sz="1400" dirty="0">
              <a:solidFill>
                <a:schemeClr val="tx1"/>
              </a:solidFill>
              <a:latin typeface="+mn-ea"/>
              <a:cs typeface="Malgun Gothic Semilight" panose="020B0502040204020203" pitchFamily="50" charset="-127"/>
            </a:endParaRP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Hadoop Configuration Resources : core-site.xml, hdfs-site.xml </a:t>
            </a:r>
            <a:r>
              <a:rPr lang="ko-KR" altLang="en-US" sz="1400" b="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파일의 위치</a:t>
            </a:r>
            <a:br>
              <a:rPr lang="en-US" altLang="ko-KR" sz="1400" b="0" i="0" dirty="0">
                <a:solidFill>
                  <a:schemeClr val="tx1"/>
                </a:solidFill>
                <a:latin typeface="Roboto" panose="02000000000000000000" pitchFamily="2" charset="0"/>
              </a:rPr>
            </a:br>
            <a:r>
              <a:rPr lang="en-US" altLang="ko-KR" sz="1400" b="0" i="0" dirty="0">
                <a:solidFill>
                  <a:schemeClr val="tx1"/>
                </a:solidFill>
                <a:latin typeface="Roboto" panose="02000000000000000000" pitchFamily="2" charset="0"/>
              </a:rPr>
              <a:t>- /home/</a:t>
            </a:r>
            <a:r>
              <a:rPr lang="en-US" altLang="ko-KR" sz="1400" b="0" i="0" dirty="0" err="1">
                <a:solidFill>
                  <a:schemeClr val="tx1"/>
                </a:solidFill>
                <a:latin typeface="Roboto" panose="02000000000000000000" pitchFamily="2" charset="0"/>
              </a:rPr>
              <a:t>brightics</a:t>
            </a:r>
            <a:r>
              <a:rPr lang="en-US" altLang="ko-KR" sz="1400" b="0" i="0" dirty="0">
                <a:solidFill>
                  <a:schemeClr val="tx1"/>
                </a:solidFill>
                <a:latin typeface="Roboto" panose="02000000000000000000" pitchFamily="2" charset="0"/>
              </a:rPr>
              <a:t>/BDH/packages/</a:t>
            </a:r>
            <a:r>
              <a:rPr lang="en-US" altLang="ko-KR" sz="1400" b="0" i="0" dirty="0" err="1">
                <a:solidFill>
                  <a:schemeClr val="tx1"/>
                </a:solidFill>
                <a:latin typeface="Roboto" panose="02000000000000000000" pitchFamily="2" charset="0"/>
              </a:rPr>
              <a:t>hadoop</a:t>
            </a:r>
            <a:r>
              <a:rPr lang="en-US" altLang="ko-KR" sz="1400" b="0" i="0" dirty="0">
                <a:solidFill>
                  <a:schemeClr val="tx1"/>
                </a:solidFill>
                <a:latin typeface="Roboto" panose="02000000000000000000" pitchFamily="2" charset="0"/>
              </a:rPr>
              <a:t>/conf/</a:t>
            </a:r>
            <a:r>
              <a:rPr lang="en-US" altLang="ko-KR" sz="1400" i="0" dirty="0">
                <a:solidFill>
                  <a:schemeClr val="tx1"/>
                </a:solidFill>
                <a:latin typeface="Roboto" panose="02000000000000000000" pitchFamily="2" charset="0"/>
              </a:rPr>
              <a:t>core-site.xml, /home/</a:t>
            </a:r>
            <a:r>
              <a:rPr lang="en-US" altLang="ko-KR" sz="1400" i="0" dirty="0" err="1">
                <a:solidFill>
                  <a:schemeClr val="tx1"/>
                </a:solidFill>
                <a:latin typeface="Roboto" panose="02000000000000000000" pitchFamily="2" charset="0"/>
              </a:rPr>
              <a:t>brightics</a:t>
            </a:r>
            <a:r>
              <a:rPr lang="en-US" altLang="ko-KR" sz="1400" i="0" dirty="0">
                <a:solidFill>
                  <a:schemeClr val="tx1"/>
                </a:solidFill>
                <a:latin typeface="Roboto" panose="02000000000000000000" pitchFamily="2" charset="0"/>
              </a:rPr>
              <a:t>/BDH/packages/</a:t>
            </a:r>
            <a:r>
              <a:rPr lang="en-US" altLang="ko-KR" sz="1400" i="0" dirty="0" err="1">
                <a:solidFill>
                  <a:schemeClr val="tx1"/>
                </a:solidFill>
                <a:latin typeface="Roboto" panose="02000000000000000000" pitchFamily="2" charset="0"/>
              </a:rPr>
              <a:t>hadoop</a:t>
            </a:r>
            <a:r>
              <a:rPr lang="en-US" altLang="ko-KR" sz="1400" i="0" dirty="0">
                <a:solidFill>
                  <a:schemeClr val="tx1"/>
                </a:solidFill>
                <a:latin typeface="Roboto" panose="02000000000000000000" pitchFamily="2" charset="0"/>
              </a:rPr>
              <a:t>/conf/hdfs-site.xml</a:t>
            </a: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Directory : /output/${OUTPUT_PATH} (output </a:t>
            </a:r>
            <a:r>
              <a:rPr lang="ko-KR" altLang="en-US" sz="140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밑에 폴더구조 그대로 적재</a:t>
            </a:r>
            <a:r>
              <a:rPr lang="en-US" altLang="ko-KR" sz="140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marL="35401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Conflict Resolution Strategy : replace</a:t>
            </a:r>
            <a:endParaRPr lang="en-US" altLang="ko-KR" sz="1400" dirty="0">
              <a:solidFill>
                <a:schemeClr val="tx1"/>
              </a:solidFill>
              <a:effectLst/>
              <a:latin typeface="Roboto Slab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AE4DE8-6519-FC14-D114-C3D8BC2BFA24}"/>
              </a:ext>
            </a:extLst>
          </p:cNvPr>
          <p:cNvSpPr/>
          <p:nvPr/>
        </p:nvSpPr>
        <p:spPr>
          <a:xfrm>
            <a:off x="263525" y="260349"/>
            <a:ext cx="11664950" cy="336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</a:rPr>
              <a:t>Ⅰ. </a:t>
            </a:r>
            <a:r>
              <a:rPr lang="en-US" altLang="ko-KR" sz="1600" dirty="0" err="1">
                <a:solidFill>
                  <a:schemeClr val="tx1"/>
                </a:solidFill>
              </a:rPr>
              <a:t>nifi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1. </a:t>
            </a:r>
            <a:r>
              <a:rPr lang="ko-KR" altLang="en-US" sz="1400" dirty="0">
                <a:solidFill>
                  <a:schemeClr val="tx1"/>
                </a:solidFill>
              </a:rPr>
              <a:t>비정형데이터 </a:t>
            </a:r>
            <a:r>
              <a:rPr lang="ko-KR" altLang="en-US" sz="1400" dirty="0" err="1">
                <a:solidFill>
                  <a:schemeClr val="tx1"/>
                </a:solidFill>
              </a:rPr>
              <a:t>하둡</a:t>
            </a:r>
            <a:r>
              <a:rPr lang="ko-KR" altLang="en-US" sz="1400" dirty="0">
                <a:solidFill>
                  <a:schemeClr val="tx1"/>
                </a:solidFill>
              </a:rPr>
              <a:t> 적재 템플릿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collectUnstructuredDataTemplate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1.1. </a:t>
            </a:r>
            <a:r>
              <a:rPr lang="ko-KR" altLang="en-US" sz="1400" dirty="0">
                <a:solidFill>
                  <a:schemeClr val="tx1"/>
                </a:solidFill>
              </a:rPr>
              <a:t>각 프로세서 상세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154676-923A-AF05-91BB-4B4F3CDB3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306975"/>
            <a:ext cx="5222875" cy="281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F663FF-4D2C-5309-B607-0F3A2F07803C}"/>
              </a:ext>
            </a:extLst>
          </p:cNvPr>
          <p:cNvSpPr/>
          <p:nvPr/>
        </p:nvSpPr>
        <p:spPr>
          <a:xfrm>
            <a:off x="5817375" y="1319675"/>
            <a:ext cx="6111100" cy="2019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1)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플로우 순서</a:t>
            </a:r>
            <a:endParaRPr lang="en-US" altLang="ko-KR" sz="1400" dirty="0">
              <a:solidFill>
                <a:schemeClr val="tx1"/>
              </a:solidFill>
              <a:latin typeface="+mn-ea"/>
              <a:cs typeface="Malgun Gothic Semilight" panose="020B0502040204020203" pitchFamily="50" charset="-127"/>
            </a:endParaRPr>
          </a:p>
          <a:p>
            <a:pPr marL="357188" indent="-182563">
              <a:lnSpc>
                <a:spcPct val="150000"/>
              </a:lnSpc>
              <a:buAutoNum type="arabicPeriod"/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ListSFTP~PutHDFS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까지 비정형 데이터 적재 플로우와 동일</a:t>
            </a:r>
            <a:endParaRPr lang="en-US" altLang="ko-KR" sz="1400" dirty="0">
              <a:solidFill>
                <a:schemeClr val="tx1"/>
              </a:solidFill>
              <a:latin typeface="+mn-ea"/>
              <a:cs typeface="Malgun Gothic Semilight" panose="020B0502040204020203" pitchFamily="50" charset="-127"/>
            </a:endParaRPr>
          </a:p>
          <a:p>
            <a:pPr marL="357188" indent="-182563">
              <a:lnSpc>
                <a:spcPct val="150000"/>
              </a:lnSpc>
              <a:buAutoNum type="arabicPeriod"/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ReplaceText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 : Hive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쿼리문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 작성</a:t>
            </a:r>
            <a:endParaRPr lang="en-US" altLang="ko-KR" sz="1400" dirty="0">
              <a:solidFill>
                <a:schemeClr val="tx1"/>
              </a:solidFill>
              <a:latin typeface="+mn-ea"/>
              <a:cs typeface="Malgun Gothic Semilight" panose="020B0502040204020203" pitchFamily="50" charset="-127"/>
            </a:endParaRPr>
          </a:p>
          <a:p>
            <a:pPr marL="357188" indent="-182563">
              <a:lnSpc>
                <a:spcPct val="150000"/>
              </a:lnSpc>
              <a:buAutoNum type="arabicPeriod"/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PutHiveQL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 : Hive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 커넥션풀을 설정해주는 컨트롤러 서비스 설정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AE4DE8-6519-FC14-D114-C3D8BC2BFA24}"/>
              </a:ext>
            </a:extLst>
          </p:cNvPr>
          <p:cNvSpPr/>
          <p:nvPr/>
        </p:nvSpPr>
        <p:spPr>
          <a:xfrm>
            <a:off x="263525" y="260349"/>
            <a:ext cx="11664950" cy="336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</a:rPr>
              <a:t>Ⅰ. </a:t>
            </a:r>
            <a:r>
              <a:rPr lang="en-US" altLang="ko-KR" sz="1600" dirty="0" err="1">
                <a:solidFill>
                  <a:schemeClr val="tx1"/>
                </a:solidFill>
              </a:rPr>
              <a:t>nifi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2. </a:t>
            </a:r>
            <a:r>
              <a:rPr lang="ko-KR" altLang="en-US" sz="1400" dirty="0">
                <a:solidFill>
                  <a:schemeClr val="tx1"/>
                </a:solidFill>
              </a:rPr>
              <a:t>메타데이터 </a:t>
            </a:r>
            <a:r>
              <a:rPr lang="ko-KR" altLang="en-US" sz="1400" dirty="0" err="1">
                <a:solidFill>
                  <a:schemeClr val="tx1"/>
                </a:solidFill>
              </a:rPr>
              <a:t>하이브</a:t>
            </a:r>
            <a:r>
              <a:rPr lang="ko-KR" altLang="en-US" sz="1400" dirty="0">
                <a:solidFill>
                  <a:schemeClr val="tx1"/>
                </a:solidFill>
              </a:rPr>
              <a:t> 저장 템플릿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metaToHiveTemplate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2.1. </a:t>
            </a:r>
            <a:r>
              <a:rPr lang="ko-KR" altLang="en-US" sz="1400" dirty="0">
                <a:solidFill>
                  <a:schemeClr val="tx1"/>
                </a:solidFill>
              </a:rPr>
              <a:t>플로우 개요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4A96CF-9AEE-AC00-1951-EF3236F22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319675"/>
            <a:ext cx="5553850" cy="400105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CE748D2-1471-1EB9-F2A9-EACEEC407BB6}"/>
              </a:ext>
            </a:extLst>
          </p:cNvPr>
          <p:cNvSpPr/>
          <p:nvPr/>
        </p:nvSpPr>
        <p:spPr>
          <a:xfrm>
            <a:off x="5817375" y="3429000"/>
            <a:ext cx="6111100" cy="2019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※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참고사항</a:t>
            </a:r>
            <a:endParaRPr lang="en-US" altLang="ko-KR" sz="1400" dirty="0">
              <a:solidFill>
                <a:schemeClr val="tx1"/>
              </a:solidFill>
              <a:latin typeface="+mn-ea"/>
              <a:cs typeface="Malgun Gothic Semilight" panose="020B0502040204020203" pitchFamily="50" charset="-127"/>
            </a:endParaRPr>
          </a:p>
          <a:p>
            <a:pPr marL="357188" indent="-182563">
              <a:lnSpc>
                <a:spcPct val="150000"/>
              </a:lnSpc>
              <a:buAutoNum type="arabicPeriod"/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FetchSFTP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, Update Attribute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 사이의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fail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된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queue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를 다른 프로세서로 넘기는 작업이 필요함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LogAttribute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프로세서 등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)</a:t>
            </a:r>
          </a:p>
          <a:p>
            <a:pPr marL="357188" indent="-182563">
              <a:lnSpc>
                <a:spcPct val="150000"/>
              </a:lnSpc>
              <a:buAutoNum type="arabicPeriod"/>
            </a:pPr>
            <a:r>
              <a:rPr lang="en-US" altLang="ko-KR" sz="1400" dirty="0">
                <a:solidFill>
                  <a:srgbClr val="262626"/>
                </a:solidFill>
                <a:latin typeface="+mn-ea"/>
              </a:rPr>
              <a:t>DP</a:t>
            </a:r>
            <a:r>
              <a:rPr lang="ko-KR" altLang="en-US" sz="1400" dirty="0">
                <a:solidFill>
                  <a:srgbClr val="262626"/>
                </a:solidFill>
                <a:latin typeface="+mn-ea"/>
              </a:rPr>
              <a:t>로컬의 </a:t>
            </a:r>
            <a:r>
              <a:rPr lang="en-US" altLang="ko-KR" sz="140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/data/KITECH/test/</a:t>
            </a:r>
            <a:r>
              <a:rPr lang="en-US" altLang="ko-KR" sz="1400" i="0" dirty="0" err="1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testMeta</a:t>
            </a:r>
            <a:r>
              <a:rPr lang="en-US" altLang="ko-KR" sz="140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en-US" altLang="ko-KR" sz="1400" b="0" i="1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testMeta.csv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파일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+mn-ea"/>
                <a:cs typeface="Malgun Gothic Semilight" panose="020B0502040204020203" pitchFamily="50" charset="-127"/>
              </a:rPr>
              <a:t>-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&gt;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하둡의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output/test/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testMeta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경로로 파일 이동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-&gt;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Hive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Table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로 저장하는 테스트 진행</a:t>
            </a:r>
            <a:endParaRPr lang="en-US" altLang="ko-KR" sz="1400" dirty="0">
              <a:solidFill>
                <a:schemeClr val="tx1"/>
              </a:solidFill>
              <a:latin typeface="+mn-ea"/>
              <a:cs typeface="Malgun Gothic Semilight" panose="020B0502040204020203" pitchFamily="50" charset="-127"/>
            </a:endParaRPr>
          </a:p>
          <a:p>
            <a:pPr marL="182563" indent="-182563">
              <a:lnSpc>
                <a:spcPct val="150000"/>
              </a:lnSpc>
              <a:buAutoNum type="arabicPeriod"/>
            </a:pPr>
            <a:endParaRPr lang="en-US" altLang="ko-KR" sz="1200" dirty="0">
              <a:solidFill>
                <a:schemeClr val="tx1"/>
              </a:solidFill>
              <a:latin typeface="+mn-ea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325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AE4DE8-6519-FC14-D114-C3D8BC2BFA24}"/>
              </a:ext>
            </a:extLst>
          </p:cNvPr>
          <p:cNvSpPr/>
          <p:nvPr/>
        </p:nvSpPr>
        <p:spPr>
          <a:xfrm>
            <a:off x="263525" y="260349"/>
            <a:ext cx="11664950" cy="336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</a:rPr>
              <a:t>Ⅰ. </a:t>
            </a:r>
            <a:r>
              <a:rPr lang="en-US" altLang="ko-KR" sz="1600" dirty="0" err="1">
                <a:solidFill>
                  <a:schemeClr val="tx1"/>
                </a:solidFill>
              </a:rPr>
              <a:t>nifi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2. </a:t>
            </a:r>
            <a:r>
              <a:rPr lang="ko-KR" altLang="en-US" sz="1400" dirty="0">
                <a:solidFill>
                  <a:schemeClr val="tx1"/>
                </a:solidFill>
              </a:rPr>
              <a:t>메타데이터 </a:t>
            </a:r>
            <a:r>
              <a:rPr lang="ko-KR" altLang="en-US" sz="1400" dirty="0" err="1">
                <a:solidFill>
                  <a:schemeClr val="tx1"/>
                </a:solidFill>
              </a:rPr>
              <a:t>하이브</a:t>
            </a:r>
            <a:r>
              <a:rPr lang="ko-KR" altLang="en-US" sz="1400" dirty="0">
                <a:solidFill>
                  <a:schemeClr val="tx1"/>
                </a:solidFill>
              </a:rPr>
              <a:t> 저장 템플릿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metaToHiveTemplate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2.2. </a:t>
            </a:r>
            <a:r>
              <a:rPr lang="ko-KR" altLang="en-US" sz="1400" dirty="0">
                <a:solidFill>
                  <a:schemeClr val="tx1"/>
                </a:solidFill>
              </a:rPr>
              <a:t>각 프로세서 상세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8D8C17-9FB9-F58A-0FBA-7ADD4D4D6801}"/>
              </a:ext>
            </a:extLst>
          </p:cNvPr>
          <p:cNvSpPr/>
          <p:nvPr/>
        </p:nvSpPr>
        <p:spPr>
          <a:xfrm>
            <a:off x="5486400" y="1319675"/>
            <a:ext cx="6442075" cy="3060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1)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ListSFTP</a:t>
            </a:r>
            <a:endParaRPr lang="en-US" altLang="ko-KR" sz="1400" dirty="0">
              <a:solidFill>
                <a:schemeClr val="tx1"/>
              </a:solidFill>
              <a:latin typeface="+mn-ea"/>
              <a:cs typeface="Malgun Gothic Semilight" panose="020B0502040204020203" pitchFamily="50" charset="-127"/>
            </a:endParaRPr>
          </a:p>
          <a:p>
            <a:pPr marL="363538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Hostname : 172.16.0.182 (</a:t>
            </a:r>
            <a:r>
              <a:rPr lang="en-US" altLang="ko-KR" sz="1400" i="1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DP</a:t>
            </a:r>
            <a:r>
              <a:rPr lang="ko-KR" altLang="en-US" sz="1400" i="1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로컬 호스트</a:t>
            </a:r>
            <a:r>
              <a:rPr lang="en-US" altLang="ko-KR" sz="1400" i="1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marL="363538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Port : 22 (</a:t>
            </a:r>
            <a:r>
              <a:rPr lang="en-US" altLang="ko-KR" sz="1400" i="1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DP</a:t>
            </a:r>
            <a:r>
              <a:rPr lang="ko-KR" altLang="en-US" sz="1400" i="1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로컬 포트</a:t>
            </a:r>
            <a:r>
              <a:rPr lang="en-US" altLang="ko-KR" sz="1400" i="1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)</a:t>
            </a:r>
            <a:endParaRPr lang="en-US" altLang="ko-KR" sz="1400" i="1" dirty="0">
              <a:solidFill>
                <a:srgbClr val="262626"/>
              </a:solidFill>
              <a:latin typeface="Roboto" panose="02000000000000000000" pitchFamily="2" charset="0"/>
            </a:endParaRPr>
          </a:p>
          <a:p>
            <a:pPr marL="363538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Username : </a:t>
            </a:r>
            <a:r>
              <a:rPr lang="en-US" altLang="ko-KR" sz="1400" i="0" dirty="0" err="1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brightics</a:t>
            </a:r>
            <a:endParaRPr lang="en-US" altLang="ko-KR" sz="1400" i="0" dirty="0">
              <a:solidFill>
                <a:srgbClr val="262626"/>
              </a:solidFill>
              <a:effectLst/>
              <a:latin typeface="Roboto" panose="02000000000000000000" pitchFamily="2" charset="0"/>
            </a:endParaRPr>
          </a:p>
          <a:p>
            <a:pPr marL="363538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Password : </a:t>
            </a:r>
            <a:r>
              <a:rPr lang="en-US" altLang="ko-KR" sz="1400" i="0" dirty="0" err="1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brightics</a:t>
            </a:r>
            <a:endParaRPr lang="en-US" altLang="ko-KR" sz="1400" dirty="0">
              <a:solidFill>
                <a:srgbClr val="262626"/>
              </a:solidFill>
              <a:latin typeface="Roboto" panose="02000000000000000000" pitchFamily="2" charset="0"/>
            </a:endParaRPr>
          </a:p>
          <a:p>
            <a:pPr marL="363538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Remote Path : /data/KITECH/test/</a:t>
            </a:r>
            <a:r>
              <a:rPr lang="en-US" altLang="ko-KR" sz="1400" dirty="0" err="1">
                <a:solidFill>
                  <a:srgbClr val="262626"/>
                </a:solidFill>
                <a:latin typeface="Roboto" panose="02000000000000000000" pitchFamily="2" charset="0"/>
              </a:rPr>
              <a:t>testMeta</a:t>
            </a:r>
            <a:r>
              <a:rPr lang="en-US" altLang="ko-KR" sz="140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US" altLang="ko-KR" sz="1400" i="1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DP</a:t>
            </a:r>
            <a:r>
              <a:rPr lang="ko-KR" altLang="en-US" sz="1400" i="1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로컬</a:t>
            </a:r>
            <a:r>
              <a:rPr lang="ko-KR" altLang="en-US" sz="1400" i="1" dirty="0">
                <a:solidFill>
                  <a:srgbClr val="262626"/>
                </a:solidFill>
                <a:latin typeface="Roboto" panose="02000000000000000000" pitchFamily="2" charset="0"/>
              </a:rPr>
              <a:t>에서 가져올</a:t>
            </a:r>
            <a:r>
              <a:rPr lang="ko-KR" altLang="en-US" sz="1400" i="1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 폴더 </a:t>
            </a:r>
            <a:r>
              <a:rPr lang="en-US" altLang="ko-KR" sz="1400" i="1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path)</a:t>
            </a:r>
          </a:p>
          <a:p>
            <a:pPr marL="363538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Search Recursively : true</a:t>
            </a:r>
            <a:endParaRPr lang="en-US" altLang="ko-KR" sz="1400" dirty="0">
              <a:solidFill>
                <a:srgbClr val="262626"/>
              </a:solidFill>
              <a:latin typeface="Roboto" panose="02000000000000000000" pitchFamily="2" charset="0"/>
            </a:endParaRPr>
          </a:p>
          <a:p>
            <a:pPr marL="363538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File Filter Regex : </a:t>
            </a:r>
            <a:r>
              <a:rPr lang="en-US" altLang="ko-KR" sz="1400" b="0" i="1" dirty="0" err="1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testMeta</a:t>
            </a:r>
            <a:r>
              <a:rPr lang="en-US" altLang="ko-KR" sz="1400" b="0" i="1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\.csv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1D4B61-280F-31BF-D16F-08A8C05DA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304926"/>
            <a:ext cx="5222875" cy="360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9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AE4DE8-6519-FC14-D114-C3D8BC2BFA24}"/>
              </a:ext>
            </a:extLst>
          </p:cNvPr>
          <p:cNvSpPr/>
          <p:nvPr/>
        </p:nvSpPr>
        <p:spPr>
          <a:xfrm>
            <a:off x="263525" y="260349"/>
            <a:ext cx="11664950" cy="336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</a:rPr>
              <a:t>Ⅰ. </a:t>
            </a:r>
            <a:r>
              <a:rPr lang="en-US" altLang="ko-KR" sz="1600" dirty="0" err="1">
                <a:solidFill>
                  <a:schemeClr val="tx1"/>
                </a:solidFill>
              </a:rPr>
              <a:t>nifi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2. </a:t>
            </a:r>
            <a:r>
              <a:rPr lang="ko-KR" altLang="en-US" sz="1400" dirty="0">
                <a:solidFill>
                  <a:schemeClr val="tx1"/>
                </a:solidFill>
              </a:rPr>
              <a:t>메타데이터 </a:t>
            </a:r>
            <a:r>
              <a:rPr lang="ko-KR" altLang="en-US" sz="1400" dirty="0" err="1">
                <a:solidFill>
                  <a:schemeClr val="tx1"/>
                </a:solidFill>
              </a:rPr>
              <a:t>하이브</a:t>
            </a:r>
            <a:r>
              <a:rPr lang="ko-KR" altLang="en-US" sz="1400" dirty="0">
                <a:solidFill>
                  <a:schemeClr val="tx1"/>
                </a:solidFill>
              </a:rPr>
              <a:t> 저장 템플릿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metaToHiveTemplate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2.2. </a:t>
            </a:r>
            <a:r>
              <a:rPr lang="ko-KR" altLang="en-US" sz="1400" dirty="0">
                <a:solidFill>
                  <a:schemeClr val="tx1"/>
                </a:solidFill>
              </a:rPr>
              <a:t>각 프로세서 상세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8D8C17-9FB9-F58A-0FBA-7ADD4D4D6801}"/>
              </a:ext>
            </a:extLst>
          </p:cNvPr>
          <p:cNvSpPr/>
          <p:nvPr/>
        </p:nvSpPr>
        <p:spPr>
          <a:xfrm>
            <a:off x="5486400" y="1319675"/>
            <a:ext cx="6442075" cy="3060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2)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cs typeface="Malgun Gothic Semilight" panose="020B0502040204020203" pitchFamily="50" charset="-127"/>
              </a:rPr>
              <a:t>FetchSFTP</a:t>
            </a:r>
            <a:endParaRPr lang="en-US" altLang="ko-KR" sz="1400" dirty="0">
              <a:solidFill>
                <a:schemeClr val="tx1"/>
              </a:solidFill>
              <a:latin typeface="+mn-ea"/>
              <a:cs typeface="Malgun Gothic Semilight" panose="020B0502040204020203" pitchFamily="50" charset="-127"/>
            </a:endParaRPr>
          </a:p>
          <a:p>
            <a:pPr marL="363538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Hostname : 172.16.0.182 (DP</a:t>
            </a:r>
            <a:r>
              <a:rPr lang="ko-KR" altLang="en-US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로컬 호스트</a:t>
            </a:r>
            <a:r>
              <a:rPr lang="en-US" altLang="ko-KR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marL="363538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Port : 22 (DP</a:t>
            </a:r>
            <a:r>
              <a:rPr lang="ko-KR" altLang="en-US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로컬 포트</a:t>
            </a:r>
            <a:r>
              <a:rPr lang="en-US" altLang="ko-KR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)</a:t>
            </a:r>
            <a:endParaRPr lang="en-US" altLang="ko-KR" sz="1400" dirty="0">
              <a:solidFill>
                <a:srgbClr val="262626"/>
              </a:solidFill>
              <a:latin typeface="Roboto" panose="02000000000000000000" pitchFamily="2" charset="0"/>
            </a:endParaRPr>
          </a:p>
          <a:p>
            <a:pPr marL="363538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Username : </a:t>
            </a:r>
            <a:r>
              <a:rPr lang="en-US" altLang="ko-KR" sz="1400" dirty="0" err="1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brightics</a:t>
            </a:r>
            <a:endParaRPr lang="en-US" altLang="ko-KR" sz="1400" dirty="0">
              <a:solidFill>
                <a:srgbClr val="262626"/>
              </a:solidFill>
              <a:effectLst/>
              <a:latin typeface="Roboto" panose="02000000000000000000" pitchFamily="2" charset="0"/>
            </a:endParaRPr>
          </a:p>
          <a:p>
            <a:pPr marL="363538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Password : </a:t>
            </a:r>
            <a:r>
              <a:rPr lang="en-US" altLang="ko-KR" sz="1400" dirty="0" err="1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brightics</a:t>
            </a:r>
            <a:endParaRPr lang="en-US" altLang="ko-KR" sz="1400" dirty="0">
              <a:solidFill>
                <a:srgbClr val="262626"/>
              </a:solidFill>
              <a:latin typeface="Roboto" panose="02000000000000000000" pitchFamily="2" charset="0"/>
            </a:endParaRPr>
          </a:p>
          <a:p>
            <a:pPr marL="363538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Remote File : ${path</a:t>
            </a:r>
            <a:r>
              <a:rPr lang="en-US" altLang="ko-KR" sz="1400" b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}/${filename} (DP</a:t>
            </a:r>
            <a:r>
              <a:rPr lang="ko-KR" altLang="en-US" sz="1400" b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로컬</a:t>
            </a:r>
            <a:r>
              <a:rPr lang="ko-KR" altLang="en-US" sz="1400" dirty="0">
                <a:solidFill>
                  <a:srgbClr val="262626"/>
                </a:solidFill>
                <a:latin typeface="Roboto" panose="02000000000000000000" pitchFamily="2" charset="0"/>
              </a:rPr>
              <a:t>에서 가져올</a:t>
            </a:r>
            <a:r>
              <a:rPr lang="ko-KR" altLang="en-US" sz="1400" b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sz="1400" dirty="0">
                <a:solidFill>
                  <a:srgbClr val="262626"/>
                </a:solidFill>
                <a:latin typeface="Roboto" panose="02000000000000000000" pitchFamily="2" charset="0"/>
              </a:rPr>
              <a:t>파일</a:t>
            </a:r>
            <a:r>
              <a:rPr lang="ko-KR" altLang="en-US" sz="1400" b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sz="1400" b="0" dirty="0" err="1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path+filename</a:t>
            </a:r>
            <a:r>
              <a:rPr lang="en-US" altLang="ko-KR" sz="1400" b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marL="363538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62626"/>
                </a:solidFill>
                <a:effectLst/>
                <a:latin typeface="Roboto" panose="02000000000000000000" pitchFamily="2" charset="0"/>
              </a:rPr>
              <a:t>Create Directory</a:t>
            </a:r>
            <a:r>
              <a:rPr lang="en-US" altLang="ko-KR" sz="1400" i="0" dirty="0">
                <a:solidFill>
                  <a:srgbClr val="262626"/>
                </a:solidFill>
                <a:latin typeface="Roboto" panose="02000000000000000000" pitchFamily="2" charset="0"/>
              </a:rPr>
              <a:t> : true</a:t>
            </a:r>
            <a:endParaRPr lang="en-US" altLang="ko-KR" sz="1400" dirty="0">
              <a:solidFill>
                <a:schemeClr val="tx1"/>
              </a:solidFill>
              <a:latin typeface="+mn-ea"/>
              <a:cs typeface="Malgun Gothic Semilight" panose="020B0502040204020203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5F39AB-C34A-7FC1-2D86-B7962589E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319675"/>
            <a:ext cx="5222875" cy="310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4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1615</Words>
  <Application>Microsoft Office PowerPoint</Application>
  <PresentationFormat>와이드스크린</PresentationFormat>
  <Paragraphs>246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Noto Sans KR</vt:lpstr>
      <vt:lpstr>Roboto Slab</vt:lpstr>
      <vt:lpstr>맑은 고딕</vt:lpstr>
      <vt:lpstr>Arial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김미경</dc:creator>
  <cp:lastModifiedBy>김미경</cp:lastModifiedBy>
  <cp:revision>20</cp:revision>
  <dcterms:created xsi:type="dcterms:W3CDTF">2022-03-25T00:38:38Z</dcterms:created>
  <dcterms:modified xsi:type="dcterms:W3CDTF">2022-05-16T08:49:31Z</dcterms:modified>
</cp:coreProperties>
</file>