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17"/>
  </p:notesMasterIdLst>
  <p:sldIdLst>
    <p:sldId id="289" r:id="rId2"/>
    <p:sldId id="261" r:id="rId3"/>
    <p:sldId id="275" r:id="rId4"/>
    <p:sldId id="277" r:id="rId5"/>
    <p:sldId id="280" r:id="rId6"/>
    <p:sldId id="274" r:id="rId7"/>
    <p:sldId id="278" r:id="rId8"/>
    <p:sldId id="273" r:id="rId9"/>
    <p:sldId id="291" r:id="rId10"/>
    <p:sldId id="290" r:id="rId11"/>
    <p:sldId id="287" r:id="rId12"/>
    <p:sldId id="288" r:id="rId13"/>
    <p:sldId id="283" r:id="rId14"/>
    <p:sldId id="284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ED6D0E-2E34-4356-CC4D-41600D527062}" name="Akhil P M" initials="APM" userId="Akhil P M" providerId="None"/>
  <p188:author id="{67C395B0-0439-1A64-EC95-411B7425B0BD}" name="Akhil P M" initials="APM" userId="S::amadhus3@jh.edu::032b4381-42a9-4489-83c1-e2319f13248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hil P M" initials="APM" lastIdx="1" clrIdx="0">
    <p:extLst>
      <p:ext uri="{19B8F6BF-5375-455C-9EA6-DF929625EA0E}">
        <p15:presenceInfo xmlns:p15="http://schemas.microsoft.com/office/powerpoint/2012/main" userId="Akhil P 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johnshopkins-my.sharepoint.com/personal/amadhus3_jh_edu/Documents/Akhil/1%20HATHI/7%20Biweekly%20Presentation/Tables%20for%20mee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johnshopkins-my.sharepoint.com/personal/amadhus3_jh_edu/Documents/Akhil/1%20HATHI/7%20Biweekly%20Presentation/Tables%20for%20mee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24930608537587E-2"/>
          <c:y val="1.413470386346645E-2"/>
          <c:w val="0.95644955037356127"/>
          <c:h val="0.88113153712809145"/>
        </c:manualLayout>
      </c:layout>
      <c:lineChart>
        <c:grouping val="stacke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dLbl>
              <c:idx val="4"/>
              <c:layout>
                <c:manualLayout>
                  <c:x val="-2.5947007396502377E-2"/>
                  <c:y val="-2.541724984022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F0A-47ED-AB34-CC69FE08C28C}"/>
                </c:ext>
              </c:extLst>
            </c:dLbl>
            <c:spPr>
              <a:solidFill>
                <a:schemeClr val="lt1"/>
              </a:solidFill>
              <a:ln w="12700">
                <a:solidFill>
                  <a:schemeClr val="tx1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ound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enrolments!$A$3:$A$8</c:f>
              <c:numCache>
                <c:formatCode>mmm\-yy</c:formatCode>
                <c:ptCount val="6"/>
                <c:pt idx="0">
                  <c:v>44805</c:v>
                </c:pt>
                <c:pt idx="1">
                  <c:v>44835</c:v>
                </c:pt>
                <c:pt idx="2">
                  <c:v>44866</c:v>
                </c:pt>
                <c:pt idx="3">
                  <c:v>44896</c:v>
                </c:pt>
                <c:pt idx="4">
                  <c:v>44927</c:v>
                </c:pt>
                <c:pt idx="5">
                  <c:v>44958</c:v>
                </c:pt>
              </c:numCache>
            </c:numRef>
          </c:cat>
          <c:val>
            <c:numRef>
              <c:f>enrolments!$B$3:$B$8</c:f>
              <c:numCache>
                <c:formatCode>General</c:formatCode>
                <c:ptCount val="6"/>
                <c:pt idx="0">
                  <c:v>2</c:v>
                </c:pt>
                <c:pt idx="1">
                  <c:v>6</c:v>
                </c:pt>
                <c:pt idx="2">
                  <c:v>9</c:v>
                </c:pt>
                <c:pt idx="3">
                  <c:v>17</c:v>
                </c:pt>
                <c:pt idx="4">
                  <c:v>8</c:v>
                </c:pt>
                <c:pt idx="5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78-4250-A59B-D6DEA6A75EC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31856368"/>
        <c:axId val="1426629216"/>
      </c:lineChart>
      <c:dateAx>
        <c:axId val="93185636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ko-KR"/>
          </a:p>
        </c:txPr>
        <c:crossAx val="1426629216"/>
        <c:crosses val="autoZero"/>
        <c:auto val="1"/>
        <c:lblOffset val="100"/>
        <c:baseTimeUnit val="months"/>
      </c:dateAx>
      <c:valAx>
        <c:axId val="1426629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1856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graph!$D$8</c:f>
              <c:strCache>
                <c:ptCount val="1"/>
                <c:pt idx="0">
                  <c:v>Week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graph!$C$9</c:f>
              <c:strCache>
                <c:ptCount val="1"/>
                <c:pt idx="0">
                  <c:v>Overall</c:v>
                </c:pt>
              </c:strCache>
            </c:strRef>
          </c:cat>
          <c:val>
            <c:numRef>
              <c:f>graph!$D$9</c:f>
              <c:numCache>
                <c:formatCode>0%</c:formatCode>
                <c:ptCount val="1"/>
                <c:pt idx="0">
                  <c:v>0.87272727272727268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55-484B-8BDC-44AB8845A9C4}"/>
            </c:ext>
          </c:extLst>
        </c:ser>
        <c:ser>
          <c:idx val="1"/>
          <c:order val="1"/>
          <c:tx>
            <c:strRef>
              <c:f>graph!$E$8</c:f>
              <c:strCache>
                <c:ptCount val="1"/>
                <c:pt idx="0">
                  <c:v>Week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graph!$C$9</c:f>
              <c:strCache>
                <c:ptCount val="1"/>
                <c:pt idx="0">
                  <c:v>Overall</c:v>
                </c:pt>
              </c:strCache>
            </c:strRef>
          </c:cat>
          <c:val>
            <c:numRef>
              <c:f>graph!$E$9</c:f>
              <c:numCache>
                <c:formatCode>0%</c:formatCode>
                <c:ptCount val="1"/>
                <c:pt idx="0">
                  <c:v>0.84782608695652173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55-484B-8BDC-44AB8845A9C4}"/>
            </c:ext>
          </c:extLst>
        </c:ser>
        <c:ser>
          <c:idx val="2"/>
          <c:order val="2"/>
          <c:tx>
            <c:strRef>
              <c:f>graph!$F$8</c:f>
              <c:strCache>
                <c:ptCount val="1"/>
                <c:pt idx="0">
                  <c:v>Week  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graph!$C$9</c:f>
              <c:strCache>
                <c:ptCount val="1"/>
                <c:pt idx="0">
                  <c:v>Overall</c:v>
                </c:pt>
              </c:strCache>
            </c:strRef>
          </c:cat>
          <c:val>
            <c:numRef>
              <c:f>graph!$F$9</c:f>
              <c:numCache>
                <c:formatCode>0%</c:formatCode>
                <c:ptCount val="1"/>
                <c:pt idx="0">
                  <c:v>0.83333333333333337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55-484B-8BDC-44AB8845A9C4}"/>
            </c:ext>
          </c:extLst>
        </c:ser>
        <c:ser>
          <c:idx val="3"/>
          <c:order val="3"/>
          <c:tx>
            <c:strRef>
              <c:f>graph!$G$8</c:f>
              <c:strCache>
                <c:ptCount val="1"/>
                <c:pt idx="0">
                  <c:v>Month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graph!$C$9</c:f>
              <c:strCache>
                <c:ptCount val="1"/>
                <c:pt idx="0">
                  <c:v>Overall</c:v>
                </c:pt>
              </c:strCache>
            </c:strRef>
          </c:cat>
          <c:val>
            <c:numRef>
              <c:f>graph!$G$9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55-484B-8BDC-44AB8845A9C4}"/>
            </c:ext>
          </c:extLst>
        </c:ser>
        <c:ser>
          <c:idx val="4"/>
          <c:order val="4"/>
          <c:tx>
            <c:strRef>
              <c:f>graph!$H$8</c:f>
              <c:strCache>
                <c:ptCount val="1"/>
                <c:pt idx="0">
                  <c:v>Month 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graph!$C$9</c:f>
              <c:strCache>
                <c:ptCount val="1"/>
                <c:pt idx="0">
                  <c:v>Overall</c:v>
                </c:pt>
              </c:strCache>
            </c:strRef>
          </c:cat>
          <c:val>
            <c:numRef>
              <c:f>graph!$H$9</c:f>
              <c:numCache>
                <c:formatCode>0%</c:formatCode>
                <c:ptCount val="1"/>
                <c:pt idx="0">
                  <c:v>0.7857142857142857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55-484B-8BDC-44AB8845A9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52057376"/>
        <c:axId val="1852057792"/>
      </c:barChart>
      <c:catAx>
        <c:axId val="185205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1852057792"/>
        <c:crosses val="autoZero"/>
        <c:auto val="1"/>
        <c:lblAlgn val="ctr"/>
        <c:lblOffset val="100"/>
        <c:noMultiLvlLbl val="0"/>
      </c:catAx>
      <c:valAx>
        <c:axId val="1852057792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 sz="1800" dirty="0" err="1"/>
                  <a:t>Retension</a:t>
                </a:r>
                <a:r>
                  <a:rPr lang="en-IN" sz="1800" dirty="0"/>
                  <a:t> %</a:t>
                </a:r>
              </a:p>
            </c:rich>
          </c:tx>
          <c:layout>
            <c:manualLayout>
              <c:xMode val="edge"/>
              <c:yMode val="edge"/>
              <c:x val="1.6539588873414841E-2"/>
              <c:y val="0.277685382026590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185205737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990443266901492"/>
          <c:y val="0.69751251207890441"/>
          <c:w val="0.71296094040526847"/>
          <c:h val="7.22785645263403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76A88-515D-4725-A2FE-D855C18A145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1F518AD-7E9D-4C29-8627-482EF7E80946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N" sz="2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Total visits </a:t>
          </a:r>
        </a:p>
        <a:p>
          <a:r>
            <a:rPr lang="en-IN" sz="2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(n=63)</a:t>
          </a:r>
        </a:p>
      </dgm:t>
    </dgm:pt>
    <dgm:pt modelId="{B840D5A6-6E66-453C-9753-B20EDE2ED0B5}" type="parTrans" cxnId="{4D8BFBAC-7D83-486E-8A05-EF6A42D9BBD4}">
      <dgm:prSet/>
      <dgm:spPr/>
      <dgm:t>
        <a:bodyPr/>
        <a:lstStyle/>
        <a:p>
          <a:endParaRPr lang="en-IN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D13DF6-C3F9-4621-98EB-0C054F9C8755}" type="sibTrans" cxnId="{4D8BFBAC-7D83-486E-8A05-EF6A42D9BBD4}">
      <dgm:prSet/>
      <dgm:spPr/>
      <dgm:t>
        <a:bodyPr/>
        <a:lstStyle/>
        <a:p>
          <a:endParaRPr lang="en-IN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DBE04A-FCDC-46B2-892B-6A4ED8E88E35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N" sz="2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QC Done and CRF Locked </a:t>
          </a:r>
        </a:p>
        <a:p>
          <a:r>
            <a:rPr lang="en-IN" sz="2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(n=40)</a:t>
          </a:r>
        </a:p>
      </dgm:t>
    </dgm:pt>
    <dgm:pt modelId="{10F45439-CCB8-4EA4-88CA-4A02ADB444C8}" type="parTrans" cxnId="{8BD03017-A02C-4388-BC60-1456C7906D3A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2E0E59-11B8-444C-8112-3B5A813A4FDD}" type="sibTrans" cxnId="{8BD03017-A02C-4388-BC60-1456C7906D3A}">
      <dgm:prSet/>
      <dgm:spPr/>
      <dgm:t>
        <a:bodyPr/>
        <a:lstStyle/>
        <a:p>
          <a:endParaRPr lang="en-IN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2DF959-17AE-44BD-BBCC-7B0D7BEE7E2C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N" sz="2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Outstanding</a:t>
          </a:r>
        </a:p>
        <a:p>
          <a:r>
            <a:rPr lang="en-IN" sz="2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(n=23)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D384A4-416D-4952-94E9-DCA69241EFF1}" type="sibTrans" cxnId="{6718926D-EAB2-4F5B-B176-AACF7A37529E}">
      <dgm:prSet/>
      <dgm:spPr/>
      <dgm:t>
        <a:bodyPr/>
        <a:lstStyle/>
        <a:p>
          <a:endParaRPr lang="en-IN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14D370-4A40-4E4C-8471-47298EF076E9}" type="parTrans" cxnId="{6718926D-EAB2-4F5B-B176-AACF7A37529E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39EA24-3D73-4F4B-803E-867D9B934804}" type="pres">
      <dgm:prSet presAssocID="{A1A76A88-515D-4725-A2FE-D855C18A145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BC8AA9-5D43-4DE7-B1B1-FE9746671F9C}" type="pres">
      <dgm:prSet presAssocID="{01F518AD-7E9D-4C29-8627-482EF7E80946}" presName="hierRoot1" presStyleCnt="0">
        <dgm:presLayoutVars>
          <dgm:hierBranch val="init"/>
        </dgm:presLayoutVars>
      </dgm:prSet>
      <dgm:spPr/>
    </dgm:pt>
    <dgm:pt modelId="{98EF84AA-AAE1-4BE1-BDC1-518BBB378FD1}" type="pres">
      <dgm:prSet presAssocID="{01F518AD-7E9D-4C29-8627-482EF7E80946}" presName="rootComposite1" presStyleCnt="0"/>
      <dgm:spPr/>
    </dgm:pt>
    <dgm:pt modelId="{2A2E9903-3C6A-48AB-B2E3-EEDD9ADDA828}" type="pres">
      <dgm:prSet presAssocID="{01F518AD-7E9D-4C29-8627-482EF7E80946}" presName="rootText1" presStyleLbl="node0" presStyleIdx="0" presStyleCnt="1">
        <dgm:presLayoutVars>
          <dgm:chPref val="3"/>
        </dgm:presLayoutVars>
      </dgm:prSet>
      <dgm:spPr/>
    </dgm:pt>
    <dgm:pt modelId="{DC450FBD-BAAB-4E6E-8756-3A50CDFED8AD}" type="pres">
      <dgm:prSet presAssocID="{01F518AD-7E9D-4C29-8627-482EF7E80946}" presName="rootConnector1" presStyleLbl="node1" presStyleIdx="0" presStyleCnt="0"/>
      <dgm:spPr/>
    </dgm:pt>
    <dgm:pt modelId="{07F42DDB-25C1-42A5-B739-F50825244E09}" type="pres">
      <dgm:prSet presAssocID="{01F518AD-7E9D-4C29-8627-482EF7E80946}" presName="hierChild2" presStyleCnt="0"/>
      <dgm:spPr/>
    </dgm:pt>
    <dgm:pt modelId="{4546932C-D1AD-46F5-95C6-2AA21B0E9A88}" type="pres">
      <dgm:prSet presAssocID="{10F45439-CCB8-4EA4-88CA-4A02ADB444C8}" presName="Name37" presStyleLbl="parChTrans1D2" presStyleIdx="0" presStyleCnt="2"/>
      <dgm:spPr/>
    </dgm:pt>
    <dgm:pt modelId="{A730191F-C59C-4567-B584-4ED81AD8248D}" type="pres">
      <dgm:prSet presAssocID="{39DBE04A-FCDC-46B2-892B-6A4ED8E88E35}" presName="hierRoot2" presStyleCnt="0">
        <dgm:presLayoutVars>
          <dgm:hierBranch val="init"/>
        </dgm:presLayoutVars>
      </dgm:prSet>
      <dgm:spPr/>
    </dgm:pt>
    <dgm:pt modelId="{D8596788-C0A3-46A8-A0C3-3BC204252076}" type="pres">
      <dgm:prSet presAssocID="{39DBE04A-FCDC-46B2-892B-6A4ED8E88E35}" presName="rootComposite" presStyleCnt="0"/>
      <dgm:spPr/>
    </dgm:pt>
    <dgm:pt modelId="{5543C07D-CC0C-4143-A47F-BB43F00B0C55}" type="pres">
      <dgm:prSet presAssocID="{39DBE04A-FCDC-46B2-892B-6A4ED8E88E35}" presName="rootText" presStyleLbl="node2" presStyleIdx="0" presStyleCnt="2">
        <dgm:presLayoutVars>
          <dgm:chPref val="3"/>
        </dgm:presLayoutVars>
      </dgm:prSet>
      <dgm:spPr/>
    </dgm:pt>
    <dgm:pt modelId="{9CE34060-F021-4BA8-93E9-403DB04CBF56}" type="pres">
      <dgm:prSet presAssocID="{39DBE04A-FCDC-46B2-892B-6A4ED8E88E35}" presName="rootConnector" presStyleLbl="node2" presStyleIdx="0" presStyleCnt="2"/>
      <dgm:spPr/>
    </dgm:pt>
    <dgm:pt modelId="{BFFB91EA-7031-47BE-975F-D1C698CD3612}" type="pres">
      <dgm:prSet presAssocID="{39DBE04A-FCDC-46B2-892B-6A4ED8E88E35}" presName="hierChild4" presStyleCnt="0"/>
      <dgm:spPr/>
    </dgm:pt>
    <dgm:pt modelId="{581BFFA9-7785-440B-967C-372BB1A36E0B}" type="pres">
      <dgm:prSet presAssocID="{39DBE04A-FCDC-46B2-892B-6A4ED8E88E35}" presName="hierChild5" presStyleCnt="0"/>
      <dgm:spPr/>
    </dgm:pt>
    <dgm:pt modelId="{D9F76B39-CA87-4BB4-AC03-9036A0079CAF}" type="pres">
      <dgm:prSet presAssocID="{7714D370-4A40-4E4C-8471-47298EF076E9}" presName="Name37" presStyleLbl="parChTrans1D2" presStyleIdx="1" presStyleCnt="2"/>
      <dgm:spPr/>
    </dgm:pt>
    <dgm:pt modelId="{A68900F2-6952-4742-9534-A9EA956408B8}" type="pres">
      <dgm:prSet presAssocID="{FE2DF959-17AE-44BD-BBCC-7B0D7BEE7E2C}" presName="hierRoot2" presStyleCnt="0">
        <dgm:presLayoutVars>
          <dgm:hierBranch val="init"/>
        </dgm:presLayoutVars>
      </dgm:prSet>
      <dgm:spPr/>
    </dgm:pt>
    <dgm:pt modelId="{55B08E1C-9A19-4D85-981B-32437B31F126}" type="pres">
      <dgm:prSet presAssocID="{FE2DF959-17AE-44BD-BBCC-7B0D7BEE7E2C}" presName="rootComposite" presStyleCnt="0"/>
      <dgm:spPr/>
    </dgm:pt>
    <dgm:pt modelId="{E18F7FA6-A9E1-474A-8B9F-CD5FC79D4EB9}" type="pres">
      <dgm:prSet presAssocID="{FE2DF959-17AE-44BD-BBCC-7B0D7BEE7E2C}" presName="rootText" presStyleLbl="node2" presStyleIdx="1" presStyleCnt="2">
        <dgm:presLayoutVars>
          <dgm:chPref val="3"/>
        </dgm:presLayoutVars>
      </dgm:prSet>
      <dgm:spPr/>
    </dgm:pt>
    <dgm:pt modelId="{46412362-1381-4394-9178-5CBB4408E566}" type="pres">
      <dgm:prSet presAssocID="{FE2DF959-17AE-44BD-BBCC-7B0D7BEE7E2C}" presName="rootConnector" presStyleLbl="node2" presStyleIdx="1" presStyleCnt="2"/>
      <dgm:spPr/>
    </dgm:pt>
    <dgm:pt modelId="{4A8D3299-EC91-401B-A6BE-91A4D7F68331}" type="pres">
      <dgm:prSet presAssocID="{FE2DF959-17AE-44BD-BBCC-7B0D7BEE7E2C}" presName="hierChild4" presStyleCnt="0"/>
      <dgm:spPr/>
    </dgm:pt>
    <dgm:pt modelId="{4C0BEDB7-70A3-43FF-B382-8D63639DBEBA}" type="pres">
      <dgm:prSet presAssocID="{FE2DF959-17AE-44BD-BBCC-7B0D7BEE7E2C}" presName="hierChild5" presStyleCnt="0"/>
      <dgm:spPr/>
    </dgm:pt>
    <dgm:pt modelId="{78F1DEE5-F988-4E59-949F-8AC43A53916D}" type="pres">
      <dgm:prSet presAssocID="{01F518AD-7E9D-4C29-8627-482EF7E80946}" presName="hierChild3" presStyleCnt="0"/>
      <dgm:spPr/>
    </dgm:pt>
  </dgm:ptLst>
  <dgm:cxnLst>
    <dgm:cxn modelId="{7E112F07-3661-444E-8951-FE7E45C8321B}" type="presOf" srcId="{39DBE04A-FCDC-46B2-892B-6A4ED8E88E35}" destId="{5543C07D-CC0C-4143-A47F-BB43F00B0C55}" srcOrd="0" destOrd="0" presId="urn:microsoft.com/office/officeart/2005/8/layout/orgChart1"/>
    <dgm:cxn modelId="{8BD03017-A02C-4388-BC60-1456C7906D3A}" srcId="{01F518AD-7E9D-4C29-8627-482EF7E80946}" destId="{39DBE04A-FCDC-46B2-892B-6A4ED8E88E35}" srcOrd="0" destOrd="0" parTransId="{10F45439-CCB8-4EA4-88CA-4A02ADB444C8}" sibTransId="{9C2E0E59-11B8-444C-8112-3B5A813A4FDD}"/>
    <dgm:cxn modelId="{F8477A23-23B7-4324-851B-D13842FE5107}" type="presOf" srcId="{10F45439-CCB8-4EA4-88CA-4A02ADB444C8}" destId="{4546932C-D1AD-46F5-95C6-2AA21B0E9A88}" srcOrd="0" destOrd="0" presId="urn:microsoft.com/office/officeart/2005/8/layout/orgChart1"/>
    <dgm:cxn modelId="{88C0FE5C-5D28-4CAB-B96E-7A2EE7756E96}" type="presOf" srcId="{39DBE04A-FCDC-46B2-892B-6A4ED8E88E35}" destId="{9CE34060-F021-4BA8-93E9-403DB04CBF56}" srcOrd="1" destOrd="0" presId="urn:microsoft.com/office/officeart/2005/8/layout/orgChart1"/>
    <dgm:cxn modelId="{E67E5F49-BB09-4B10-9A52-F818162C70D8}" type="presOf" srcId="{7714D370-4A40-4E4C-8471-47298EF076E9}" destId="{D9F76B39-CA87-4BB4-AC03-9036A0079CAF}" srcOrd="0" destOrd="0" presId="urn:microsoft.com/office/officeart/2005/8/layout/orgChart1"/>
    <dgm:cxn modelId="{6718926D-EAB2-4F5B-B176-AACF7A37529E}" srcId="{01F518AD-7E9D-4C29-8627-482EF7E80946}" destId="{FE2DF959-17AE-44BD-BBCC-7B0D7BEE7E2C}" srcOrd="1" destOrd="0" parTransId="{7714D370-4A40-4E4C-8471-47298EF076E9}" sibTransId="{4AD384A4-416D-4952-94E9-DCA69241EFF1}"/>
    <dgm:cxn modelId="{3C133C74-C1AE-49E2-AD83-5F36B54EAE34}" type="presOf" srcId="{FE2DF959-17AE-44BD-BBCC-7B0D7BEE7E2C}" destId="{46412362-1381-4394-9178-5CBB4408E566}" srcOrd="1" destOrd="0" presId="urn:microsoft.com/office/officeart/2005/8/layout/orgChart1"/>
    <dgm:cxn modelId="{71A8CE8B-C1C1-460E-A4B8-3DCC9845C732}" type="presOf" srcId="{01F518AD-7E9D-4C29-8627-482EF7E80946}" destId="{2A2E9903-3C6A-48AB-B2E3-EEDD9ADDA828}" srcOrd="0" destOrd="0" presId="urn:microsoft.com/office/officeart/2005/8/layout/orgChart1"/>
    <dgm:cxn modelId="{E23C80AB-B4A5-4533-BF3E-D77A2DE58F1C}" type="presOf" srcId="{FE2DF959-17AE-44BD-BBCC-7B0D7BEE7E2C}" destId="{E18F7FA6-A9E1-474A-8B9F-CD5FC79D4EB9}" srcOrd="0" destOrd="0" presId="urn:microsoft.com/office/officeart/2005/8/layout/orgChart1"/>
    <dgm:cxn modelId="{4D8BFBAC-7D83-486E-8A05-EF6A42D9BBD4}" srcId="{A1A76A88-515D-4725-A2FE-D855C18A145D}" destId="{01F518AD-7E9D-4C29-8627-482EF7E80946}" srcOrd="0" destOrd="0" parTransId="{B840D5A6-6E66-453C-9753-B20EDE2ED0B5}" sibTransId="{58D13DF6-C3F9-4621-98EB-0C054F9C8755}"/>
    <dgm:cxn modelId="{2956DACC-F1AF-4FED-9ACE-7C4178D943B3}" type="presOf" srcId="{01F518AD-7E9D-4C29-8627-482EF7E80946}" destId="{DC450FBD-BAAB-4E6E-8756-3A50CDFED8AD}" srcOrd="1" destOrd="0" presId="urn:microsoft.com/office/officeart/2005/8/layout/orgChart1"/>
    <dgm:cxn modelId="{6E6540F5-B635-4CF2-A020-3D34D8C758DC}" type="presOf" srcId="{A1A76A88-515D-4725-A2FE-D855C18A145D}" destId="{9D39EA24-3D73-4F4B-803E-867D9B934804}" srcOrd="0" destOrd="0" presId="urn:microsoft.com/office/officeart/2005/8/layout/orgChart1"/>
    <dgm:cxn modelId="{D14F59D6-B024-4240-80F6-DD3BC945571A}" type="presParOf" srcId="{9D39EA24-3D73-4F4B-803E-867D9B934804}" destId="{17BC8AA9-5D43-4DE7-B1B1-FE9746671F9C}" srcOrd="0" destOrd="0" presId="urn:microsoft.com/office/officeart/2005/8/layout/orgChart1"/>
    <dgm:cxn modelId="{4D102DEB-8D7D-44C1-8AE5-0CE8FE1DE97E}" type="presParOf" srcId="{17BC8AA9-5D43-4DE7-B1B1-FE9746671F9C}" destId="{98EF84AA-AAE1-4BE1-BDC1-518BBB378FD1}" srcOrd="0" destOrd="0" presId="urn:microsoft.com/office/officeart/2005/8/layout/orgChart1"/>
    <dgm:cxn modelId="{5D4E5D50-7338-4A7C-B191-8E7D578E1869}" type="presParOf" srcId="{98EF84AA-AAE1-4BE1-BDC1-518BBB378FD1}" destId="{2A2E9903-3C6A-48AB-B2E3-EEDD9ADDA828}" srcOrd="0" destOrd="0" presId="urn:microsoft.com/office/officeart/2005/8/layout/orgChart1"/>
    <dgm:cxn modelId="{743FA082-4EA7-4932-A39E-D0CE401845CD}" type="presParOf" srcId="{98EF84AA-AAE1-4BE1-BDC1-518BBB378FD1}" destId="{DC450FBD-BAAB-4E6E-8756-3A50CDFED8AD}" srcOrd="1" destOrd="0" presId="urn:microsoft.com/office/officeart/2005/8/layout/orgChart1"/>
    <dgm:cxn modelId="{E72EB4C1-F400-4606-AF4C-3E868A43A836}" type="presParOf" srcId="{17BC8AA9-5D43-4DE7-B1B1-FE9746671F9C}" destId="{07F42DDB-25C1-42A5-B739-F50825244E09}" srcOrd="1" destOrd="0" presId="urn:microsoft.com/office/officeart/2005/8/layout/orgChart1"/>
    <dgm:cxn modelId="{A622F98A-8FC6-4F2A-91E9-AD471894D385}" type="presParOf" srcId="{07F42DDB-25C1-42A5-B739-F50825244E09}" destId="{4546932C-D1AD-46F5-95C6-2AA21B0E9A88}" srcOrd="0" destOrd="0" presId="urn:microsoft.com/office/officeart/2005/8/layout/orgChart1"/>
    <dgm:cxn modelId="{694E458E-6BC1-4A84-A327-71E784ABCD3C}" type="presParOf" srcId="{07F42DDB-25C1-42A5-B739-F50825244E09}" destId="{A730191F-C59C-4567-B584-4ED81AD8248D}" srcOrd="1" destOrd="0" presId="urn:microsoft.com/office/officeart/2005/8/layout/orgChart1"/>
    <dgm:cxn modelId="{68BB578A-5A5A-4CF1-B424-32769FF0EED0}" type="presParOf" srcId="{A730191F-C59C-4567-B584-4ED81AD8248D}" destId="{D8596788-C0A3-46A8-A0C3-3BC204252076}" srcOrd="0" destOrd="0" presId="urn:microsoft.com/office/officeart/2005/8/layout/orgChart1"/>
    <dgm:cxn modelId="{85C7F6E0-9707-494E-826B-B18463066AB5}" type="presParOf" srcId="{D8596788-C0A3-46A8-A0C3-3BC204252076}" destId="{5543C07D-CC0C-4143-A47F-BB43F00B0C55}" srcOrd="0" destOrd="0" presId="urn:microsoft.com/office/officeart/2005/8/layout/orgChart1"/>
    <dgm:cxn modelId="{E1AE3060-7172-4CF1-A231-65CCCD043E73}" type="presParOf" srcId="{D8596788-C0A3-46A8-A0C3-3BC204252076}" destId="{9CE34060-F021-4BA8-93E9-403DB04CBF56}" srcOrd="1" destOrd="0" presId="urn:microsoft.com/office/officeart/2005/8/layout/orgChart1"/>
    <dgm:cxn modelId="{447264C8-20DA-4D9E-84B1-5E6846E4FE22}" type="presParOf" srcId="{A730191F-C59C-4567-B584-4ED81AD8248D}" destId="{BFFB91EA-7031-47BE-975F-D1C698CD3612}" srcOrd="1" destOrd="0" presId="urn:microsoft.com/office/officeart/2005/8/layout/orgChart1"/>
    <dgm:cxn modelId="{2654ABDF-35A6-4542-A385-57926D8200BB}" type="presParOf" srcId="{A730191F-C59C-4567-B584-4ED81AD8248D}" destId="{581BFFA9-7785-440B-967C-372BB1A36E0B}" srcOrd="2" destOrd="0" presId="urn:microsoft.com/office/officeart/2005/8/layout/orgChart1"/>
    <dgm:cxn modelId="{C9DA8C47-0845-4384-95FB-4D0925D6FE86}" type="presParOf" srcId="{07F42DDB-25C1-42A5-B739-F50825244E09}" destId="{D9F76B39-CA87-4BB4-AC03-9036A0079CAF}" srcOrd="2" destOrd="0" presId="urn:microsoft.com/office/officeart/2005/8/layout/orgChart1"/>
    <dgm:cxn modelId="{CDBF594A-CD8D-44D6-B9B8-FCB21761778D}" type="presParOf" srcId="{07F42DDB-25C1-42A5-B739-F50825244E09}" destId="{A68900F2-6952-4742-9534-A9EA956408B8}" srcOrd="3" destOrd="0" presId="urn:microsoft.com/office/officeart/2005/8/layout/orgChart1"/>
    <dgm:cxn modelId="{49D0B011-0F99-4849-8D10-BCC326000C9C}" type="presParOf" srcId="{A68900F2-6952-4742-9534-A9EA956408B8}" destId="{55B08E1C-9A19-4D85-981B-32437B31F126}" srcOrd="0" destOrd="0" presId="urn:microsoft.com/office/officeart/2005/8/layout/orgChart1"/>
    <dgm:cxn modelId="{924ED868-F6C1-4330-8292-E6122095BF94}" type="presParOf" srcId="{55B08E1C-9A19-4D85-981B-32437B31F126}" destId="{E18F7FA6-A9E1-474A-8B9F-CD5FC79D4EB9}" srcOrd="0" destOrd="0" presId="urn:microsoft.com/office/officeart/2005/8/layout/orgChart1"/>
    <dgm:cxn modelId="{D4DA1603-BB5F-443E-95CB-B75CA1519B81}" type="presParOf" srcId="{55B08E1C-9A19-4D85-981B-32437B31F126}" destId="{46412362-1381-4394-9178-5CBB4408E566}" srcOrd="1" destOrd="0" presId="urn:microsoft.com/office/officeart/2005/8/layout/orgChart1"/>
    <dgm:cxn modelId="{E065618C-5557-45D6-82C1-B7CED0D40B33}" type="presParOf" srcId="{A68900F2-6952-4742-9534-A9EA956408B8}" destId="{4A8D3299-EC91-401B-A6BE-91A4D7F68331}" srcOrd="1" destOrd="0" presId="urn:microsoft.com/office/officeart/2005/8/layout/orgChart1"/>
    <dgm:cxn modelId="{41830BB9-2E3A-477E-B879-04658675E980}" type="presParOf" srcId="{A68900F2-6952-4742-9534-A9EA956408B8}" destId="{4C0BEDB7-70A3-43FF-B382-8D63639DBEBA}" srcOrd="2" destOrd="0" presId="urn:microsoft.com/office/officeart/2005/8/layout/orgChart1"/>
    <dgm:cxn modelId="{44CC2166-9E58-4CE6-8850-F6F8BD00C660}" type="presParOf" srcId="{17BC8AA9-5D43-4DE7-B1B1-FE9746671F9C}" destId="{78F1DEE5-F988-4E59-949F-8AC43A53916D}" srcOrd="2" destOrd="0" presId="urn:microsoft.com/office/officeart/2005/8/layout/orgChart1"/>
  </dgm:cxnLst>
  <dgm:bg>
    <a:noFill/>
  </dgm:bg>
  <dgm:whole>
    <a:ln w="28575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76A88-515D-4725-A2FE-D855C18A145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1F518AD-7E9D-4C29-8627-482EF7E80946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N" sz="2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Expected visits </a:t>
          </a:r>
        </a:p>
        <a:p>
          <a:r>
            <a:rPr lang="en-IN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(n=36)</a:t>
          </a:r>
        </a:p>
      </dgm:t>
    </dgm:pt>
    <dgm:pt modelId="{B840D5A6-6E66-453C-9753-B20EDE2ED0B5}" type="parTrans" cxnId="{4D8BFBAC-7D83-486E-8A05-EF6A42D9BBD4}">
      <dgm:prSet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D13DF6-C3F9-4621-98EB-0C054F9C8755}" type="sibTrans" cxnId="{4D8BFBAC-7D83-486E-8A05-EF6A42D9BBD4}">
      <dgm:prSet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DBE04A-FCDC-46B2-892B-6A4ED8E88E35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N" sz="2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Actual Visits </a:t>
          </a:r>
        </a:p>
        <a:p>
          <a:r>
            <a:rPr lang="en-IN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(n=31)</a:t>
          </a:r>
        </a:p>
      </dgm:t>
    </dgm:pt>
    <dgm:pt modelId="{10F45439-CCB8-4EA4-88CA-4A02ADB444C8}" type="parTrans" cxnId="{8BD03017-A02C-4388-BC60-1456C7906D3A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2E0E59-11B8-444C-8112-3B5A813A4FDD}" type="sibTrans" cxnId="{8BD03017-A02C-4388-BC60-1456C7906D3A}">
      <dgm:prSet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2DF959-17AE-44BD-BBCC-7B0D7BEE7E2C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N" sz="2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Missed Visits</a:t>
          </a:r>
        </a:p>
        <a:p>
          <a:r>
            <a:rPr lang="en-IN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(n=5)</a:t>
          </a:r>
        </a:p>
      </dgm:t>
    </dgm:pt>
    <dgm:pt modelId="{4AD384A4-416D-4952-94E9-DCA69241EFF1}" type="sibTrans" cxnId="{6718926D-EAB2-4F5B-B176-AACF7A37529E}">
      <dgm:prSet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14D370-4A40-4E4C-8471-47298EF076E9}" type="parTrans" cxnId="{6718926D-EAB2-4F5B-B176-AACF7A37529E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055B1A-5784-4458-8C73-88109C9B6802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N" sz="2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Qc done and CRF Locked</a:t>
          </a:r>
        </a:p>
        <a:p>
          <a:r>
            <a:rPr lang="en-IN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(n=17)</a:t>
          </a:r>
        </a:p>
      </dgm:t>
    </dgm:pt>
    <dgm:pt modelId="{31F222C2-5226-4BDA-ADF6-8E50F5BF3DEF}" type="parTrans" cxnId="{38F004EF-95BA-42A6-8D9A-BC922556BA8C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486624-EB71-4600-8B21-F2A50077AE67}" type="sibTrans" cxnId="{38F004EF-95BA-42A6-8D9A-BC922556BA8C}">
      <dgm:prSet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541770-833B-4A86-B043-D028DE858CB6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N" sz="2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Outstanding</a:t>
          </a:r>
          <a:r>
            <a:rPr lang="en-IN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r>
            <a:rPr lang="en-IN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(n=14)</a:t>
          </a:r>
        </a:p>
      </dgm:t>
    </dgm:pt>
    <dgm:pt modelId="{7D943710-DBCB-4DDA-BFC6-F158F6DE557B}" type="parTrans" cxnId="{EBD7C15A-9B6E-4FE7-9693-DA0FE6565924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715AB3-D7F6-4899-ACCA-E96534B57BD4}" type="sibTrans" cxnId="{EBD7C15A-9B6E-4FE7-9693-DA0FE6565924}">
      <dgm:prSet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0F630C-564A-4CDE-A5C7-A6F702987312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8DDAAA-438A-4025-A129-C83CBA71FF46}" type="sibTrans" cxnId="{F464328B-9C12-463F-B8DC-50F0116E910A}">
      <dgm:prSet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65FF67-295F-4603-AEEA-435C90400204}" type="parTrans" cxnId="{F464328B-9C12-463F-B8DC-50F0116E910A}">
      <dgm:prSet/>
      <dgm:spPr>
        <a:noFill/>
        <a:ln>
          <a:solidFill>
            <a:schemeClr val="bg1"/>
          </a:solidFill>
        </a:ln>
      </dgm:spPr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39EA24-3D73-4F4B-803E-867D9B934804}" type="pres">
      <dgm:prSet presAssocID="{A1A76A88-515D-4725-A2FE-D855C18A145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BC8AA9-5D43-4DE7-B1B1-FE9746671F9C}" type="pres">
      <dgm:prSet presAssocID="{01F518AD-7E9D-4C29-8627-482EF7E80946}" presName="hierRoot1" presStyleCnt="0">
        <dgm:presLayoutVars>
          <dgm:hierBranch val="init"/>
        </dgm:presLayoutVars>
      </dgm:prSet>
      <dgm:spPr/>
    </dgm:pt>
    <dgm:pt modelId="{98EF84AA-AAE1-4BE1-BDC1-518BBB378FD1}" type="pres">
      <dgm:prSet presAssocID="{01F518AD-7E9D-4C29-8627-482EF7E80946}" presName="rootComposite1" presStyleCnt="0"/>
      <dgm:spPr/>
    </dgm:pt>
    <dgm:pt modelId="{2A2E9903-3C6A-48AB-B2E3-EEDD9ADDA828}" type="pres">
      <dgm:prSet presAssocID="{01F518AD-7E9D-4C29-8627-482EF7E80946}" presName="rootText1" presStyleLbl="node0" presStyleIdx="0" presStyleCnt="1">
        <dgm:presLayoutVars>
          <dgm:chPref val="3"/>
        </dgm:presLayoutVars>
      </dgm:prSet>
      <dgm:spPr/>
    </dgm:pt>
    <dgm:pt modelId="{DC450FBD-BAAB-4E6E-8756-3A50CDFED8AD}" type="pres">
      <dgm:prSet presAssocID="{01F518AD-7E9D-4C29-8627-482EF7E80946}" presName="rootConnector1" presStyleLbl="node1" presStyleIdx="0" presStyleCnt="0"/>
      <dgm:spPr/>
    </dgm:pt>
    <dgm:pt modelId="{07F42DDB-25C1-42A5-B739-F50825244E09}" type="pres">
      <dgm:prSet presAssocID="{01F518AD-7E9D-4C29-8627-482EF7E80946}" presName="hierChild2" presStyleCnt="0"/>
      <dgm:spPr/>
    </dgm:pt>
    <dgm:pt modelId="{4546932C-D1AD-46F5-95C6-2AA21B0E9A88}" type="pres">
      <dgm:prSet presAssocID="{10F45439-CCB8-4EA4-88CA-4A02ADB444C8}" presName="Name37" presStyleLbl="parChTrans1D2" presStyleIdx="0" presStyleCnt="2"/>
      <dgm:spPr/>
    </dgm:pt>
    <dgm:pt modelId="{A730191F-C59C-4567-B584-4ED81AD8248D}" type="pres">
      <dgm:prSet presAssocID="{39DBE04A-FCDC-46B2-892B-6A4ED8E88E35}" presName="hierRoot2" presStyleCnt="0">
        <dgm:presLayoutVars>
          <dgm:hierBranch val="init"/>
        </dgm:presLayoutVars>
      </dgm:prSet>
      <dgm:spPr/>
    </dgm:pt>
    <dgm:pt modelId="{D8596788-C0A3-46A8-A0C3-3BC204252076}" type="pres">
      <dgm:prSet presAssocID="{39DBE04A-FCDC-46B2-892B-6A4ED8E88E35}" presName="rootComposite" presStyleCnt="0"/>
      <dgm:spPr/>
    </dgm:pt>
    <dgm:pt modelId="{5543C07D-CC0C-4143-A47F-BB43F00B0C55}" type="pres">
      <dgm:prSet presAssocID="{39DBE04A-FCDC-46B2-892B-6A4ED8E88E35}" presName="rootText" presStyleLbl="node2" presStyleIdx="0" presStyleCnt="2">
        <dgm:presLayoutVars>
          <dgm:chPref val="3"/>
        </dgm:presLayoutVars>
      </dgm:prSet>
      <dgm:spPr/>
    </dgm:pt>
    <dgm:pt modelId="{9CE34060-F021-4BA8-93E9-403DB04CBF56}" type="pres">
      <dgm:prSet presAssocID="{39DBE04A-FCDC-46B2-892B-6A4ED8E88E35}" presName="rootConnector" presStyleLbl="node2" presStyleIdx="0" presStyleCnt="2"/>
      <dgm:spPr/>
    </dgm:pt>
    <dgm:pt modelId="{BFFB91EA-7031-47BE-975F-D1C698CD3612}" type="pres">
      <dgm:prSet presAssocID="{39DBE04A-FCDC-46B2-892B-6A4ED8E88E35}" presName="hierChild4" presStyleCnt="0"/>
      <dgm:spPr/>
    </dgm:pt>
    <dgm:pt modelId="{583312FC-66C4-457A-94CC-6DCC170ECDAF}" type="pres">
      <dgm:prSet presAssocID="{31F222C2-5226-4BDA-ADF6-8E50F5BF3DEF}" presName="Name37" presStyleLbl="parChTrans1D3" presStyleIdx="0" presStyleCnt="2"/>
      <dgm:spPr/>
    </dgm:pt>
    <dgm:pt modelId="{32AA4BF7-C071-4EF8-B38E-F6E513E65B72}" type="pres">
      <dgm:prSet presAssocID="{6D055B1A-5784-4458-8C73-88109C9B6802}" presName="hierRoot2" presStyleCnt="0">
        <dgm:presLayoutVars>
          <dgm:hierBranch val="init"/>
        </dgm:presLayoutVars>
      </dgm:prSet>
      <dgm:spPr/>
    </dgm:pt>
    <dgm:pt modelId="{307D7001-793B-4435-B009-CB7904A7F35C}" type="pres">
      <dgm:prSet presAssocID="{6D055B1A-5784-4458-8C73-88109C9B6802}" presName="rootComposite" presStyleCnt="0"/>
      <dgm:spPr/>
    </dgm:pt>
    <dgm:pt modelId="{37D74FAC-BF30-46D9-B8B4-781862C3D8A8}" type="pres">
      <dgm:prSet presAssocID="{6D055B1A-5784-4458-8C73-88109C9B6802}" presName="rootText" presStyleLbl="node3" presStyleIdx="0" presStyleCnt="2">
        <dgm:presLayoutVars>
          <dgm:chPref val="3"/>
        </dgm:presLayoutVars>
      </dgm:prSet>
      <dgm:spPr/>
    </dgm:pt>
    <dgm:pt modelId="{E959C5E0-4047-4BBE-AAFE-4463A15A1036}" type="pres">
      <dgm:prSet presAssocID="{6D055B1A-5784-4458-8C73-88109C9B6802}" presName="rootConnector" presStyleLbl="node3" presStyleIdx="0" presStyleCnt="2"/>
      <dgm:spPr/>
    </dgm:pt>
    <dgm:pt modelId="{077C7CF3-19D1-4172-96EE-149F70AC50F1}" type="pres">
      <dgm:prSet presAssocID="{6D055B1A-5784-4458-8C73-88109C9B6802}" presName="hierChild4" presStyleCnt="0"/>
      <dgm:spPr/>
    </dgm:pt>
    <dgm:pt modelId="{4FACD5DA-C41B-4F02-9A43-A1958A429621}" type="pres">
      <dgm:prSet presAssocID="{2065FF67-295F-4603-AEEA-435C90400204}" presName="Name37" presStyleLbl="parChTrans1D4" presStyleIdx="0" presStyleCnt="1"/>
      <dgm:spPr/>
    </dgm:pt>
    <dgm:pt modelId="{2B99E5FE-540D-408B-856D-1156AF0EAD39}" type="pres">
      <dgm:prSet presAssocID="{F40F630C-564A-4CDE-A5C7-A6F702987312}" presName="hierRoot2" presStyleCnt="0">
        <dgm:presLayoutVars>
          <dgm:hierBranch val="init"/>
        </dgm:presLayoutVars>
      </dgm:prSet>
      <dgm:spPr/>
    </dgm:pt>
    <dgm:pt modelId="{17084026-E54C-45C3-AC0D-858CFFC58680}" type="pres">
      <dgm:prSet presAssocID="{F40F630C-564A-4CDE-A5C7-A6F702987312}" presName="rootComposite" presStyleCnt="0"/>
      <dgm:spPr/>
    </dgm:pt>
    <dgm:pt modelId="{0047341A-45AC-448D-B8DE-1E5553A4A471}" type="pres">
      <dgm:prSet presAssocID="{F40F630C-564A-4CDE-A5C7-A6F702987312}" presName="rootText" presStyleLbl="node4" presStyleIdx="0" presStyleCnt="1" custLinFactNeighborY="-2351">
        <dgm:presLayoutVars>
          <dgm:chPref val="3"/>
        </dgm:presLayoutVars>
      </dgm:prSet>
      <dgm:spPr/>
    </dgm:pt>
    <dgm:pt modelId="{0ADC27EE-8F02-45D0-96F3-A6E6E6830F34}" type="pres">
      <dgm:prSet presAssocID="{F40F630C-564A-4CDE-A5C7-A6F702987312}" presName="rootConnector" presStyleLbl="node4" presStyleIdx="0" presStyleCnt="1"/>
      <dgm:spPr/>
    </dgm:pt>
    <dgm:pt modelId="{3EECBDE2-383C-49D8-ABA5-A13BB12167E3}" type="pres">
      <dgm:prSet presAssocID="{F40F630C-564A-4CDE-A5C7-A6F702987312}" presName="hierChild4" presStyleCnt="0"/>
      <dgm:spPr/>
    </dgm:pt>
    <dgm:pt modelId="{AEE82880-FB61-4DAD-80A2-C6AF6CBA6CAD}" type="pres">
      <dgm:prSet presAssocID="{F40F630C-564A-4CDE-A5C7-A6F702987312}" presName="hierChild5" presStyleCnt="0"/>
      <dgm:spPr/>
    </dgm:pt>
    <dgm:pt modelId="{3B640BB0-083B-426F-91FD-C9D8A9C80E3A}" type="pres">
      <dgm:prSet presAssocID="{6D055B1A-5784-4458-8C73-88109C9B6802}" presName="hierChild5" presStyleCnt="0"/>
      <dgm:spPr/>
    </dgm:pt>
    <dgm:pt modelId="{C48F5F42-CB5F-4561-962E-95BB0A73E713}" type="pres">
      <dgm:prSet presAssocID="{7D943710-DBCB-4DDA-BFC6-F158F6DE557B}" presName="Name37" presStyleLbl="parChTrans1D3" presStyleIdx="1" presStyleCnt="2"/>
      <dgm:spPr/>
    </dgm:pt>
    <dgm:pt modelId="{7B7BD3C2-E401-4677-8C0A-DD62CED20358}" type="pres">
      <dgm:prSet presAssocID="{66541770-833B-4A86-B043-D028DE858CB6}" presName="hierRoot2" presStyleCnt="0">
        <dgm:presLayoutVars>
          <dgm:hierBranch val="init"/>
        </dgm:presLayoutVars>
      </dgm:prSet>
      <dgm:spPr/>
    </dgm:pt>
    <dgm:pt modelId="{B6135F56-3B16-4A53-98BB-2CBD1631CC14}" type="pres">
      <dgm:prSet presAssocID="{66541770-833B-4A86-B043-D028DE858CB6}" presName="rootComposite" presStyleCnt="0"/>
      <dgm:spPr/>
    </dgm:pt>
    <dgm:pt modelId="{9DAD432E-34E4-4EAE-B6F6-F4CAFA4AD3EF}" type="pres">
      <dgm:prSet presAssocID="{66541770-833B-4A86-B043-D028DE858CB6}" presName="rootText" presStyleLbl="node3" presStyleIdx="1" presStyleCnt="2">
        <dgm:presLayoutVars>
          <dgm:chPref val="3"/>
        </dgm:presLayoutVars>
      </dgm:prSet>
      <dgm:spPr/>
    </dgm:pt>
    <dgm:pt modelId="{BBBD9835-2C8A-48FA-AF3A-333FDCFDE54F}" type="pres">
      <dgm:prSet presAssocID="{66541770-833B-4A86-B043-D028DE858CB6}" presName="rootConnector" presStyleLbl="node3" presStyleIdx="1" presStyleCnt="2"/>
      <dgm:spPr/>
    </dgm:pt>
    <dgm:pt modelId="{C1C4EECA-47BA-472E-818F-9ED2581741EB}" type="pres">
      <dgm:prSet presAssocID="{66541770-833B-4A86-B043-D028DE858CB6}" presName="hierChild4" presStyleCnt="0"/>
      <dgm:spPr/>
    </dgm:pt>
    <dgm:pt modelId="{6F94B38E-4F3B-4104-96C6-8B5F712B773D}" type="pres">
      <dgm:prSet presAssocID="{66541770-833B-4A86-B043-D028DE858CB6}" presName="hierChild5" presStyleCnt="0"/>
      <dgm:spPr/>
    </dgm:pt>
    <dgm:pt modelId="{581BFFA9-7785-440B-967C-372BB1A36E0B}" type="pres">
      <dgm:prSet presAssocID="{39DBE04A-FCDC-46B2-892B-6A4ED8E88E35}" presName="hierChild5" presStyleCnt="0"/>
      <dgm:spPr/>
    </dgm:pt>
    <dgm:pt modelId="{D9F76B39-CA87-4BB4-AC03-9036A0079CAF}" type="pres">
      <dgm:prSet presAssocID="{7714D370-4A40-4E4C-8471-47298EF076E9}" presName="Name37" presStyleLbl="parChTrans1D2" presStyleIdx="1" presStyleCnt="2"/>
      <dgm:spPr/>
    </dgm:pt>
    <dgm:pt modelId="{A68900F2-6952-4742-9534-A9EA956408B8}" type="pres">
      <dgm:prSet presAssocID="{FE2DF959-17AE-44BD-BBCC-7B0D7BEE7E2C}" presName="hierRoot2" presStyleCnt="0">
        <dgm:presLayoutVars>
          <dgm:hierBranch val="init"/>
        </dgm:presLayoutVars>
      </dgm:prSet>
      <dgm:spPr/>
    </dgm:pt>
    <dgm:pt modelId="{55B08E1C-9A19-4D85-981B-32437B31F126}" type="pres">
      <dgm:prSet presAssocID="{FE2DF959-17AE-44BD-BBCC-7B0D7BEE7E2C}" presName="rootComposite" presStyleCnt="0"/>
      <dgm:spPr/>
    </dgm:pt>
    <dgm:pt modelId="{E18F7FA6-A9E1-474A-8B9F-CD5FC79D4EB9}" type="pres">
      <dgm:prSet presAssocID="{FE2DF959-17AE-44BD-BBCC-7B0D7BEE7E2C}" presName="rootText" presStyleLbl="node2" presStyleIdx="1" presStyleCnt="2">
        <dgm:presLayoutVars>
          <dgm:chPref val="3"/>
        </dgm:presLayoutVars>
      </dgm:prSet>
      <dgm:spPr/>
    </dgm:pt>
    <dgm:pt modelId="{46412362-1381-4394-9178-5CBB4408E566}" type="pres">
      <dgm:prSet presAssocID="{FE2DF959-17AE-44BD-BBCC-7B0D7BEE7E2C}" presName="rootConnector" presStyleLbl="node2" presStyleIdx="1" presStyleCnt="2"/>
      <dgm:spPr/>
    </dgm:pt>
    <dgm:pt modelId="{4A8D3299-EC91-401B-A6BE-91A4D7F68331}" type="pres">
      <dgm:prSet presAssocID="{FE2DF959-17AE-44BD-BBCC-7B0D7BEE7E2C}" presName="hierChild4" presStyleCnt="0"/>
      <dgm:spPr/>
    </dgm:pt>
    <dgm:pt modelId="{4C0BEDB7-70A3-43FF-B382-8D63639DBEBA}" type="pres">
      <dgm:prSet presAssocID="{FE2DF959-17AE-44BD-BBCC-7B0D7BEE7E2C}" presName="hierChild5" presStyleCnt="0"/>
      <dgm:spPr/>
    </dgm:pt>
    <dgm:pt modelId="{78F1DEE5-F988-4E59-949F-8AC43A53916D}" type="pres">
      <dgm:prSet presAssocID="{01F518AD-7E9D-4C29-8627-482EF7E80946}" presName="hierChild3" presStyleCnt="0"/>
      <dgm:spPr/>
    </dgm:pt>
  </dgm:ptLst>
  <dgm:cxnLst>
    <dgm:cxn modelId="{7E112F07-3661-444E-8951-FE7E45C8321B}" type="presOf" srcId="{39DBE04A-FCDC-46B2-892B-6A4ED8E88E35}" destId="{5543C07D-CC0C-4143-A47F-BB43F00B0C55}" srcOrd="0" destOrd="0" presId="urn:microsoft.com/office/officeart/2005/8/layout/orgChart1"/>
    <dgm:cxn modelId="{8BD03017-A02C-4388-BC60-1456C7906D3A}" srcId="{01F518AD-7E9D-4C29-8627-482EF7E80946}" destId="{39DBE04A-FCDC-46B2-892B-6A4ED8E88E35}" srcOrd="0" destOrd="0" parTransId="{10F45439-CCB8-4EA4-88CA-4A02ADB444C8}" sibTransId="{9C2E0E59-11B8-444C-8112-3B5A813A4FDD}"/>
    <dgm:cxn modelId="{F8477A23-23B7-4324-851B-D13842FE5107}" type="presOf" srcId="{10F45439-CCB8-4EA4-88CA-4A02ADB444C8}" destId="{4546932C-D1AD-46F5-95C6-2AA21B0E9A88}" srcOrd="0" destOrd="0" presId="urn:microsoft.com/office/officeart/2005/8/layout/orgChart1"/>
    <dgm:cxn modelId="{88C0FE5C-5D28-4CAB-B96E-7A2EE7756E96}" type="presOf" srcId="{39DBE04A-FCDC-46B2-892B-6A4ED8E88E35}" destId="{9CE34060-F021-4BA8-93E9-403DB04CBF56}" srcOrd="1" destOrd="0" presId="urn:microsoft.com/office/officeart/2005/8/layout/orgChart1"/>
    <dgm:cxn modelId="{E67E5F49-BB09-4B10-9A52-F818162C70D8}" type="presOf" srcId="{7714D370-4A40-4E4C-8471-47298EF076E9}" destId="{D9F76B39-CA87-4BB4-AC03-9036A0079CAF}" srcOrd="0" destOrd="0" presId="urn:microsoft.com/office/officeart/2005/8/layout/orgChart1"/>
    <dgm:cxn modelId="{6718926D-EAB2-4F5B-B176-AACF7A37529E}" srcId="{01F518AD-7E9D-4C29-8627-482EF7E80946}" destId="{FE2DF959-17AE-44BD-BBCC-7B0D7BEE7E2C}" srcOrd="1" destOrd="0" parTransId="{7714D370-4A40-4E4C-8471-47298EF076E9}" sibTransId="{4AD384A4-416D-4952-94E9-DCA69241EFF1}"/>
    <dgm:cxn modelId="{19015A52-E4F1-418A-B942-A8532AF02AC4}" type="presOf" srcId="{31F222C2-5226-4BDA-ADF6-8E50F5BF3DEF}" destId="{583312FC-66C4-457A-94CC-6DCC170ECDAF}" srcOrd="0" destOrd="0" presId="urn:microsoft.com/office/officeart/2005/8/layout/orgChart1"/>
    <dgm:cxn modelId="{3C133C74-C1AE-49E2-AD83-5F36B54EAE34}" type="presOf" srcId="{FE2DF959-17AE-44BD-BBCC-7B0D7BEE7E2C}" destId="{46412362-1381-4394-9178-5CBB4408E566}" srcOrd="1" destOrd="0" presId="urn:microsoft.com/office/officeart/2005/8/layout/orgChart1"/>
    <dgm:cxn modelId="{EBD7C15A-9B6E-4FE7-9693-DA0FE6565924}" srcId="{39DBE04A-FCDC-46B2-892B-6A4ED8E88E35}" destId="{66541770-833B-4A86-B043-D028DE858CB6}" srcOrd="1" destOrd="0" parTransId="{7D943710-DBCB-4DDA-BFC6-F158F6DE557B}" sibTransId="{C6715AB3-D7F6-4899-ACCA-E96534B57BD4}"/>
    <dgm:cxn modelId="{4E68B07E-85B9-407A-A17C-B93FD616A277}" type="presOf" srcId="{6D055B1A-5784-4458-8C73-88109C9B6802}" destId="{E959C5E0-4047-4BBE-AAFE-4463A15A1036}" srcOrd="1" destOrd="0" presId="urn:microsoft.com/office/officeart/2005/8/layout/orgChart1"/>
    <dgm:cxn modelId="{F464328B-9C12-463F-B8DC-50F0116E910A}" srcId="{6D055B1A-5784-4458-8C73-88109C9B6802}" destId="{F40F630C-564A-4CDE-A5C7-A6F702987312}" srcOrd="0" destOrd="0" parTransId="{2065FF67-295F-4603-AEEA-435C90400204}" sibTransId="{0F8DDAAA-438A-4025-A129-C83CBA71FF46}"/>
    <dgm:cxn modelId="{71A8CE8B-C1C1-460E-A4B8-3DCC9845C732}" type="presOf" srcId="{01F518AD-7E9D-4C29-8627-482EF7E80946}" destId="{2A2E9903-3C6A-48AB-B2E3-EEDD9ADDA828}" srcOrd="0" destOrd="0" presId="urn:microsoft.com/office/officeart/2005/8/layout/orgChart1"/>
    <dgm:cxn modelId="{1A04B3A4-2AFE-451C-8A29-BF8BE46ECC7B}" type="presOf" srcId="{66541770-833B-4A86-B043-D028DE858CB6}" destId="{9DAD432E-34E4-4EAE-B6F6-F4CAFA4AD3EF}" srcOrd="0" destOrd="0" presId="urn:microsoft.com/office/officeart/2005/8/layout/orgChart1"/>
    <dgm:cxn modelId="{E23C80AB-B4A5-4533-BF3E-D77A2DE58F1C}" type="presOf" srcId="{FE2DF959-17AE-44BD-BBCC-7B0D7BEE7E2C}" destId="{E18F7FA6-A9E1-474A-8B9F-CD5FC79D4EB9}" srcOrd="0" destOrd="0" presId="urn:microsoft.com/office/officeart/2005/8/layout/orgChart1"/>
    <dgm:cxn modelId="{4D8BFBAC-7D83-486E-8A05-EF6A42D9BBD4}" srcId="{A1A76A88-515D-4725-A2FE-D855C18A145D}" destId="{01F518AD-7E9D-4C29-8627-482EF7E80946}" srcOrd="0" destOrd="0" parTransId="{B840D5A6-6E66-453C-9753-B20EDE2ED0B5}" sibTransId="{58D13DF6-C3F9-4621-98EB-0C054F9C8755}"/>
    <dgm:cxn modelId="{DF7743B2-CEB7-4EE6-87F9-D2623ECFF8AB}" type="presOf" srcId="{6D055B1A-5784-4458-8C73-88109C9B6802}" destId="{37D74FAC-BF30-46D9-B8B4-781862C3D8A8}" srcOrd="0" destOrd="0" presId="urn:microsoft.com/office/officeart/2005/8/layout/orgChart1"/>
    <dgm:cxn modelId="{316E12C5-3C5C-4B26-A41C-7DD8453CB273}" type="presOf" srcId="{F40F630C-564A-4CDE-A5C7-A6F702987312}" destId="{0047341A-45AC-448D-B8DE-1E5553A4A471}" srcOrd="0" destOrd="0" presId="urn:microsoft.com/office/officeart/2005/8/layout/orgChart1"/>
    <dgm:cxn modelId="{0046E6C5-3BF1-41E4-A17D-E6B276799D0C}" type="presOf" srcId="{F40F630C-564A-4CDE-A5C7-A6F702987312}" destId="{0ADC27EE-8F02-45D0-96F3-A6E6E6830F34}" srcOrd="1" destOrd="0" presId="urn:microsoft.com/office/officeart/2005/8/layout/orgChart1"/>
    <dgm:cxn modelId="{94BE32C7-AA79-46B9-92D4-57EB2F963B11}" type="presOf" srcId="{2065FF67-295F-4603-AEEA-435C90400204}" destId="{4FACD5DA-C41B-4F02-9A43-A1958A429621}" srcOrd="0" destOrd="0" presId="urn:microsoft.com/office/officeart/2005/8/layout/orgChart1"/>
    <dgm:cxn modelId="{2956DACC-F1AF-4FED-9ACE-7C4178D943B3}" type="presOf" srcId="{01F518AD-7E9D-4C29-8627-482EF7E80946}" destId="{DC450FBD-BAAB-4E6E-8756-3A50CDFED8AD}" srcOrd="1" destOrd="0" presId="urn:microsoft.com/office/officeart/2005/8/layout/orgChart1"/>
    <dgm:cxn modelId="{38F004EF-95BA-42A6-8D9A-BC922556BA8C}" srcId="{39DBE04A-FCDC-46B2-892B-6A4ED8E88E35}" destId="{6D055B1A-5784-4458-8C73-88109C9B6802}" srcOrd="0" destOrd="0" parTransId="{31F222C2-5226-4BDA-ADF6-8E50F5BF3DEF}" sibTransId="{89486624-EB71-4600-8B21-F2A50077AE67}"/>
    <dgm:cxn modelId="{54CE2CF1-2966-41FD-9D7A-DBF7CB5BC720}" type="presOf" srcId="{66541770-833B-4A86-B043-D028DE858CB6}" destId="{BBBD9835-2C8A-48FA-AF3A-333FDCFDE54F}" srcOrd="1" destOrd="0" presId="urn:microsoft.com/office/officeart/2005/8/layout/orgChart1"/>
    <dgm:cxn modelId="{79096EF3-957E-42AB-8BF3-0DC5F950EF59}" type="presOf" srcId="{7D943710-DBCB-4DDA-BFC6-F158F6DE557B}" destId="{C48F5F42-CB5F-4561-962E-95BB0A73E713}" srcOrd="0" destOrd="0" presId="urn:microsoft.com/office/officeart/2005/8/layout/orgChart1"/>
    <dgm:cxn modelId="{6E6540F5-B635-4CF2-A020-3D34D8C758DC}" type="presOf" srcId="{A1A76A88-515D-4725-A2FE-D855C18A145D}" destId="{9D39EA24-3D73-4F4B-803E-867D9B934804}" srcOrd="0" destOrd="0" presId="urn:microsoft.com/office/officeart/2005/8/layout/orgChart1"/>
    <dgm:cxn modelId="{D14F59D6-B024-4240-80F6-DD3BC945571A}" type="presParOf" srcId="{9D39EA24-3D73-4F4B-803E-867D9B934804}" destId="{17BC8AA9-5D43-4DE7-B1B1-FE9746671F9C}" srcOrd="0" destOrd="0" presId="urn:microsoft.com/office/officeart/2005/8/layout/orgChart1"/>
    <dgm:cxn modelId="{4D102DEB-8D7D-44C1-8AE5-0CE8FE1DE97E}" type="presParOf" srcId="{17BC8AA9-5D43-4DE7-B1B1-FE9746671F9C}" destId="{98EF84AA-AAE1-4BE1-BDC1-518BBB378FD1}" srcOrd="0" destOrd="0" presId="urn:microsoft.com/office/officeart/2005/8/layout/orgChart1"/>
    <dgm:cxn modelId="{5D4E5D50-7338-4A7C-B191-8E7D578E1869}" type="presParOf" srcId="{98EF84AA-AAE1-4BE1-BDC1-518BBB378FD1}" destId="{2A2E9903-3C6A-48AB-B2E3-EEDD9ADDA828}" srcOrd="0" destOrd="0" presId="urn:microsoft.com/office/officeart/2005/8/layout/orgChart1"/>
    <dgm:cxn modelId="{743FA082-4EA7-4932-A39E-D0CE401845CD}" type="presParOf" srcId="{98EF84AA-AAE1-4BE1-BDC1-518BBB378FD1}" destId="{DC450FBD-BAAB-4E6E-8756-3A50CDFED8AD}" srcOrd="1" destOrd="0" presId="urn:microsoft.com/office/officeart/2005/8/layout/orgChart1"/>
    <dgm:cxn modelId="{E72EB4C1-F400-4606-AF4C-3E868A43A836}" type="presParOf" srcId="{17BC8AA9-5D43-4DE7-B1B1-FE9746671F9C}" destId="{07F42DDB-25C1-42A5-B739-F50825244E09}" srcOrd="1" destOrd="0" presId="urn:microsoft.com/office/officeart/2005/8/layout/orgChart1"/>
    <dgm:cxn modelId="{A622F98A-8FC6-4F2A-91E9-AD471894D385}" type="presParOf" srcId="{07F42DDB-25C1-42A5-B739-F50825244E09}" destId="{4546932C-D1AD-46F5-95C6-2AA21B0E9A88}" srcOrd="0" destOrd="0" presId="urn:microsoft.com/office/officeart/2005/8/layout/orgChart1"/>
    <dgm:cxn modelId="{694E458E-6BC1-4A84-A327-71E784ABCD3C}" type="presParOf" srcId="{07F42DDB-25C1-42A5-B739-F50825244E09}" destId="{A730191F-C59C-4567-B584-4ED81AD8248D}" srcOrd="1" destOrd="0" presId="urn:microsoft.com/office/officeart/2005/8/layout/orgChart1"/>
    <dgm:cxn modelId="{68BB578A-5A5A-4CF1-B424-32769FF0EED0}" type="presParOf" srcId="{A730191F-C59C-4567-B584-4ED81AD8248D}" destId="{D8596788-C0A3-46A8-A0C3-3BC204252076}" srcOrd="0" destOrd="0" presId="urn:microsoft.com/office/officeart/2005/8/layout/orgChart1"/>
    <dgm:cxn modelId="{85C7F6E0-9707-494E-826B-B18463066AB5}" type="presParOf" srcId="{D8596788-C0A3-46A8-A0C3-3BC204252076}" destId="{5543C07D-CC0C-4143-A47F-BB43F00B0C55}" srcOrd="0" destOrd="0" presId="urn:microsoft.com/office/officeart/2005/8/layout/orgChart1"/>
    <dgm:cxn modelId="{E1AE3060-7172-4CF1-A231-65CCCD043E73}" type="presParOf" srcId="{D8596788-C0A3-46A8-A0C3-3BC204252076}" destId="{9CE34060-F021-4BA8-93E9-403DB04CBF56}" srcOrd="1" destOrd="0" presId="urn:microsoft.com/office/officeart/2005/8/layout/orgChart1"/>
    <dgm:cxn modelId="{447264C8-20DA-4D9E-84B1-5E6846E4FE22}" type="presParOf" srcId="{A730191F-C59C-4567-B584-4ED81AD8248D}" destId="{BFFB91EA-7031-47BE-975F-D1C698CD3612}" srcOrd="1" destOrd="0" presId="urn:microsoft.com/office/officeart/2005/8/layout/orgChart1"/>
    <dgm:cxn modelId="{C2106FEA-5B08-441E-AD6D-C9C421BFA576}" type="presParOf" srcId="{BFFB91EA-7031-47BE-975F-D1C698CD3612}" destId="{583312FC-66C4-457A-94CC-6DCC170ECDAF}" srcOrd="0" destOrd="0" presId="urn:microsoft.com/office/officeart/2005/8/layout/orgChart1"/>
    <dgm:cxn modelId="{8A3A2ABE-18AC-4A08-BC94-A4C90DB4B6CD}" type="presParOf" srcId="{BFFB91EA-7031-47BE-975F-D1C698CD3612}" destId="{32AA4BF7-C071-4EF8-B38E-F6E513E65B72}" srcOrd="1" destOrd="0" presId="urn:microsoft.com/office/officeart/2005/8/layout/orgChart1"/>
    <dgm:cxn modelId="{01DC1E82-F83A-4C2F-8DA3-5575BED54365}" type="presParOf" srcId="{32AA4BF7-C071-4EF8-B38E-F6E513E65B72}" destId="{307D7001-793B-4435-B009-CB7904A7F35C}" srcOrd="0" destOrd="0" presId="urn:microsoft.com/office/officeart/2005/8/layout/orgChart1"/>
    <dgm:cxn modelId="{863F2BC1-6549-4103-88F0-053D95698BA1}" type="presParOf" srcId="{307D7001-793B-4435-B009-CB7904A7F35C}" destId="{37D74FAC-BF30-46D9-B8B4-781862C3D8A8}" srcOrd="0" destOrd="0" presId="urn:microsoft.com/office/officeart/2005/8/layout/orgChart1"/>
    <dgm:cxn modelId="{280BFD3D-CAF4-4B18-8814-57D24D8F57CD}" type="presParOf" srcId="{307D7001-793B-4435-B009-CB7904A7F35C}" destId="{E959C5E0-4047-4BBE-AAFE-4463A15A1036}" srcOrd="1" destOrd="0" presId="urn:microsoft.com/office/officeart/2005/8/layout/orgChart1"/>
    <dgm:cxn modelId="{185ADC42-00FA-4DA1-BD36-617B72E15B8D}" type="presParOf" srcId="{32AA4BF7-C071-4EF8-B38E-F6E513E65B72}" destId="{077C7CF3-19D1-4172-96EE-149F70AC50F1}" srcOrd="1" destOrd="0" presId="urn:microsoft.com/office/officeart/2005/8/layout/orgChart1"/>
    <dgm:cxn modelId="{CB82B61B-321B-47B5-BC64-2F9D3922088B}" type="presParOf" srcId="{077C7CF3-19D1-4172-96EE-149F70AC50F1}" destId="{4FACD5DA-C41B-4F02-9A43-A1958A429621}" srcOrd="0" destOrd="0" presId="urn:microsoft.com/office/officeart/2005/8/layout/orgChart1"/>
    <dgm:cxn modelId="{A3B2DEDC-885F-4E44-BF4E-F3F45D87126D}" type="presParOf" srcId="{077C7CF3-19D1-4172-96EE-149F70AC50F1}" destId="{2B99E5FE-540D-408B-856D-1156AF0EAD39}" srcOrd="1" destOrd="0" presId="urn:microsoft.com/office/officeart/2005/8/layout/orgChart1"/>
    <dgm:cxn modelId="{06C21BD9-0AB4-4DF7-BD63-6C16F1ABA4C0}" type="presParOf" srcId="{2B99E5FE-540D-408B-856D-1156AF0EAD39}" destId="{17084026-E54C-45C3-AC0D-858CFFC58680}" srcOrd="0" destOrd="0" presId="urn:microsoft.com/office/officeart/2005/8/layout/orgChart1"/>
    <dgm:cxn modelId="{A17D3B38-3E5D-42A6-B531-07B5A38A523E}" type="presParOf" srcId="{17084026-E54C-45C3-AC0D-858CFFC58680}" destId="{0047341A-45AC-448D-B8DE-1E5553A4A471}" srcOrd="0" destOrd="0" presId="urn:microsoft.com/office/officeart/2005/8/layout/orgChart1"/>
    <dgm:cxn modelId="{3DD8CBA3-7666-46C7-88BB-39397A612C42}" type="presParOf" srcId="{17084026-E54C-45C3-AC0D-858CFFC58680}" destId="{0ADC27EE-8F02-45D0-96F3-A6E6E6830F34}" srcOrd="1" destOrd="0" presId="urn:microsoft.com/office/officeart/2005/8/layout/orgChart1"/>
    <dgm:cxn modelId="{C6EA5D81-2320-4B2E-A311-146FE15D5089}" type="presParOf" srcId="{2B99E5FE-540D-408B-856D-1156AF0EAD39}" destId="{3EECBDE2-383C-49D8-ABA5-A13BB12167E3}" srcOrd="1" destOrd="0" presId="urn:microsoft.com/office/officeart/2005/8/layout/orgChart1"/>
    <dgm:cxn modelId="{56C65B31-C3B9-4BC4-9A1D-BB75F54E0366}" type="presParOf" srcId="{2B99E5FE-540D-408B-856D-1156AF0EAD39}" destId="{AEE82880-FB61-4DAD-80A2-C6AF6CBA6CAD}" srcOrd="2" destOrd="0" presId="urn:microsoft.com/office/officeart/2005/8/layout/orgChart1"/>
    <dgm:cxn modelId="{58F11A50-9943-4730-A356-8504BB04E76D}" type="presParOf" srcId="{32AA4BF7-C071-4EF8-B38E-F6E513E65B72}" destId="{3B640BB0-083B-426F-91FD-C9D8A9C80E3A}" srcOrd="2" destOrd="0" presId="urn:microsoft.com/office/officeart/2005/8/layout/orgChart1"/>
    <dgm:cxn modelId="{B31D3DE7-5DAE-46BB-8982-0B2C90736567}" type="presParOf" srcId="{BFFB91EA-7031-47BE-975F-D1C698CD3612}" destId="{C48F5F42-CB5F-4561-962E-95BB0A73E713}" srcOrd="2" destOrd="0" presId="urn:microsoft.com/office/officeart/2005/8/layout/orgChart1"/>
    <dgm:cxn modelId="{DEA8813E-664C-46F2-B657-3818A2A4BC96}" type="presParOf" srcId="{BFFB91EA-7031-47BE-975F-D1C698CD3612}" destId="{7B7BD3C2-E401-4677-8C0A-DD62CED20358}" srcOrd="3" destOrd="0" presId="urn:microsoft.com/office/officeart/2005/8/layout/orgChart1"/>
    <dgm:cxn modelId="{BE0B79C8-A5F5-43E8-BE6E-2D8B00081C0D}" type="presParOf" srcId="{7B7BD3C2-E401-4677-8C0A-DD62CED20358}" destId="{B6135F56-3B16-4A53-98BB-2CBD1631CC14}" srcOrd="0" destOrd="0" presId="urn:microsoft.com/office/officeart/2005/8/layout/orgChart1"/>
    <dgm:cxn modelId="{82C7DCCF-9E95-405C-9A38-DEED393E14D8}" type="presParOf" srcId="{B6135F56-3B16-4A53-98BB-2CBD1631CC14}" destId="{9DAD432E-34E4-4EAE-B6F6-F4CAFA4AD3EF}" srcOrd="0" destOrd="0" presId="urn:microsoft.com/office/officeart/2005/8/layout/orgChart1"/>
    <dgm:cxn modelId="{8C96CB84-5DE3-46FC-BB78-06B727880E84}" type="presParOf" srcId="{B6135F56-3B16-4A53-98BB-2CBD1631CC14}" destId="{BBBD9835-2C8A-48FA-AF3A-333FDCFDE54F}" srcOrd="1" destOrd="0" presId="urn:microsoft.com/office/officeart/2005/8/layout/orgChart1"/>
    <dgm:cxn modelId="{217FE07D-32C9-40C8-94BE-30B8FFC4DB9F}" type="presParOf" srcId="{7B7BD3C2-E401-4677-8C0A-DD62CED20358}" destId="{C1C4EECA-47BA-472E-818F-9ED2581741EB}" srcOrd="1" destOrd="0" presId="urn:microsoft.com/office/officeart/2005/8/layout/orgChart1"/>
    <dgm:cxn modelId="{A3B38B5B-51D0-4573-99C1-14ED0515991A}" type="presParOf" srcId="{7B7BD3C2-E401-4677-8C0A-DD62CED20358}" destId="{6F94B38E-4F3B-4104-96C6-8B5F712B773D}" srcOrd="2" destOrd="0" presId="urn:microsoft.com/office/officeart/2005/8/layout/orgChart1"/>
    <dgm:cxn modelId="{2654ABDF-35A6-4542-A385-57926D8200BB}" type="presParOf" srcId="{A730191F-C59C-4567-B584-4ED81AD8248D}" destId="{581BFFA9-7785-440B-967C-372BB1A36E0B}" srcOrd="2" destOrd="0" presId="urn:microsoft.com/office/officeart/2005/8/layout/orgChart1"/>
    <dgm:cxn modelId="{C9DA8C47-0845-4384-95FB-4D0925D6FE86}" type="presParOf" srcId="{07F42DDB-25C1-42A5-B739-F50825244E09}" destId="{D9F76B39-CA87-4BB4-AC03-9036A0079CAF}" srcOrd="2" destOrd="0" presId="urn:microsoft.com/office/officeart/2005/8/layout/orgChart1"/>
    <dgm:cxn modelId="{CDBF594A-CD8D-44D6-B9B8-FCB21761778D}" type="presParOf" srcId="{07F42DDB-25C1-42A5-B739-F50825244E09}" destId="{A68900F2-6952-4742-9534-A9EA956408B8}" srcOrd="3" destOrd="0" presId="urn:microsoft.com/office/officeart/2005/8/layout/orgChart1"/>
    <dgm:cxn modelId="{49D0B011-0F99-4849-8D10-BCC326000C9C}" type="presParOf" srcId="{A68900F2-6952-4742-9534-A9EA956408B8}" destId="{55B08E1C-9A19-4D85-981B-32437B31F126}" srcOrd="0" destOrd="0" presId="urn:microsoft.com/office/officeart/2005/8/layout/orgChart1"/>
    <dgm:cxn modelId="{924ED868-F6C1-4330-8292-E6122095BF94}" type="presParOf" srcId="{55B08E1C-9A19-4D85-981B-32437B31F126}" destId="{E18F7FA6-A9E1-474A-8B9F-CD5FC79D4EB9}" srcOrd="0" destOrd="0" presId="urn:microsoft.com/office/officeart/2005/8/layout/orgChart1"/>
    <dgm:cxn modelId="{D4DA1603-BB5F-443E-95CB-B75CA1519B81}" type="presParOf" srcId="{55B08E1C-9A19-4D85-981B-32437B31F126}" destId="{46412362-1381-4394-9178-5CBB4408E566}" srcOrd="1" destOrd="0" presId="urn:microsoft.com/office/officeart/2005/8/layout/orgChart1"/>
    <dgm:cxn modelId="{E065618C-5557-45D6-82C1-B7CED0D40B33}" type="presParOf" srcId="{A68900F2-6952-4742-9534-A9EA956408B8}" destId="{4A8D3299-EC91-401B-A6BE-91A4D7F68331}" srcOrd="1" destOrd="0" presId="urn:microsoft.com/office/officeart/2005/8/layout/orgChart1"/>
    <dgm:cxn modelId="{41830BB9-2E3A-477E-B879-04658675E980}" type="presParOf" srcId="{A68900F2-6952-4742-9534-A9EA956408B8}" destId="{4C0BEDB7-70A3-43FF-B382-8D63639DBEBA}" srcOrd="2" destOrd="0" presId="urn:microsoft.com/office/officeart/2005/8/layout/orgChart1"/>
    <dgm:cxn modelId="{44CC2166-9E58-4CE6-8850-F6F8BD00C660}" type="presParOf" srcId="{17BC8AA9-5D43-4DE7-B1B1-FE9746671F9C}" destId="{78F1DEE5-F988-4E59-949F-8AC43A53916D}" srcOrd="2" destOrd="0" presId="urn:microsoft.com/office/officeart/2005/8/layout/orgChart1"/>
  </dgm:cxnLst>
  <dgm:bg>
    <a:noFill/>
  </dgm:bg>
  <dgm:whole>
    <a:ln w="28575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76B39-CA87-4BB4-AC03-9036A0079CAF}">
      <dsp:nvSpPr>
        <dsp:cNvPr id="0" name=""/>
        <dsp:cNvSpPr/>
      </dsp:nvSpPr>
      <dsp:spPr>
        <a:xfrm>
          <a:off x="3909961" y="1327976"/>
          <a:ext cx="1605508" cy="55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642"/>
              </a:lnTo>
              <a:lnTo>
                <a:pt x="1605508" y="278642"/>
              </a:lnTo>
              <a:lnTo>
                <a:pt x="1605508" y="55728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6932C-D1AD-46F5-95C6-2AA21B0E9A88}">
      <dsp:nvSpPr>
        <dsp:cNvPr id="0" name=""/>
        <dsp:cNvSpPr/>
      </dsp:nvSpPr>
      <dsp:spPr>
        <a:xfrm>
          <a:off x="2304452" y="1327976"/>
          <a:ext cx="1605508" cy="557284"/>
        </a:xfrm>
        <a:custGeom>
          <a:avLst/>
          <a:gdLst/>
          <a:ahLst/>
          <a:cxnLst/>
          <a:rect l="0" t="0" r="0" b="0"/>
          <a:pathLst>
            <a:path>
              <a:moveTo>
                <a:pt x="1605508" y="0"/>
              </a:moveTo>
              <a:lnTo>
                <a:pt x="1605508" y="278642"/>
              </a:lnTo>
              <a:lnTo>
                <a:pt x="0" y="278642"/>
              </a:lnTo>
              <a:lnTo>
                <a:pt x="0" y="55728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E9903-3C6A-48AB-B2E3-EEDD9ADDA828}">
      <dsp:nvSpPr>
        <dsp:cNvPr id="0" name=""/>
        <dsp:cNvSpPr/>
      </dsp:nvSpPr>
      <dsp:spPr>
        <a:xfrm>
          <a:off x="2583094" y="1109"/>
          <a:ext cx="2653733" cy="1326866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Total visits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(n=63)</a:t>
          </a:r>
        </a:p>
      </dsp:txBody>
      <dsp:txXfrm>
        <a:off x="2583094" y="1109"/>
        <a:ext cx="2653733" cy="1326866"/>
      </dsp:txXfrm>
    </dsp:sp>
    <dsp:sp modelId="{5543C07D-CC0C-4143-A47F-BB43F00B0C55}">
      <dsp:nvSpPr>
        <dsp:cNvPr id="0" name=""/>
        <dsp:cNvSpPr/>
      </dsp:nvSpPr>
      <dsp:spPr>
        <a:xfrm>
          <a:off x="977585" y="1885260"/>
          <a:ext cx="2653733" cy="1326866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QC Done and CRF Locked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(n=40)</a:t>
          </a:r>
        </a:p>
      </dsp:txBody>
      <dsp:txXfrm>
        <a:off x="977585" y="1885260"/>
        <a:ext cx="2653733" cy="1326866"/>
      </dsp:txXfrm>
    </dsp:sp>
    <dsp:sp modelId="{E18F7FA6-A9E1-474A-8B9F-CD5FC79D4EB9}">
      <dsp:nvSpPr>
        <dsp:cNvPr id="0" name=""/>
        <dsp:cNvSpPr/>
      </dsp:nvSpPr>
      <dsp:spPr>
        <a:xfrm>
          <a:off x="4188603" y="1885260"/>
          <a:ext cx="2653733" cy="1326866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Outstanding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(n=23)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88603" y="1885260"/>
        <a:ext cx="2653733" cy="1326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76B39-CA87-4BB4-AC03-9036A0079CAF}">
      <dsp:nvSpPr>
        <dsp:cNvPr id="0" name=""/>
        <dsp:cNvSpPr/>
      </dsp:nvSpPr>
      <dsp:spPr>
        <a:xfrm>
          <a:off x="5554205" y="943484"/>
          <a:ext cx="1137681" cy="394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448"/>
              </a:lnTo>
              <a:lnTo>
                <a:pt x="1137681" y="197448"/>
              </a:lnTo>
              <a:lnTo>
                <a:pt x="1137681" y="39489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F5F42-CB5F-4561-962E-95BB0A73E713}">
      <dsp:nvSpPr>
        <dsp:cNvPr id="0" name=""/>
        <dsp:cNvSpPr/>
      </dsp:nvSpPr>
      <dsp:spPr>
        <a:xfrm>
          <a:off x="4416524" y="2278615"/>
          <a:ext cx="1137681" cy="394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448"/>
              </a:lnTo>
              <a:lnTo>
                <a:pt x="1137681" y="197448"/>
              </a:lnTo>
              <a:lnTo>
                <a:pt x="1137681" y="39489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CD5DA-C41B-4F02-9A43-A1958A429621}">
      <dsp:nvSpPr>
        <dsp:cNvPr id="0" name=""/>
        <dsp:cNvSpPr/>
      </dsp:nvSpPr>
      <dsp:spPr>
        <a:xfrm>
          <a:off x="2526655" y="3613746"/>
          <a:ext cx="282069" cy="84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909"/>
              </a:lnTo>
              <a:lnTo>
                <a:pt x="282069" y="84290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312FC-66C4-457A-94CC-6DCC170ECDAF}">
      <dsp:nvSpPr>
        <dsp:cNvPr id="0" name=""/>
        <dsp:cNvSpPr/>
      </dsp:nvSpPr>
      <dsp:spPr>
        <a:xfrm>
          <a:off x="3278842" y="2278615"/>
          <a:ext cx="1137681" cy="394897"/>
        </a:xfrm>
        <a:custGeom>
          <a:avLst/>
          <a:gdLst/>
          <a:ahLst/>
          <a:cxnLst/>
          <a:rect l="0" t="0" r="0" b="0"/>
          <a:pathLst>
            <a:path>
              <a:moveTo>
                <a:pt x="1137681" y="0"/>
              </a:moveTo>
              <a:lnTo>
                <a:pt x="1137681" y="197448"/>
              </a:lnTo>
              <a:lnTo>
                <a:pt x="0" y="197448"/>
              </a:lnTo>
              <a:lnTo>
                <a:pt x="0" y="39489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6932C-D1AD-46F5-95C6-2AA21B0E9A88}">
      <dsp:nvSpPr>
        <dsp:cNvPr id="0" name=""/>
        <dsp:cNvSpPr/>
      </dsp:nvSpPr>
      <dsp:spPr>
        <a:xfrm>
          <a:off x="4416524" y="943484"/>
          <a:ext cx="1137681" cy="394897"/>
        </a:xfrm>
        <a:custGeom>
          <a:avLst/>
          <a:gdLst/>
          <a:ahLst/>
          <a:cxnLst/>
          <a:rect l="0" t="0" r="0" b="0"/>
          <a:pathLst>
            <a:path>
              <a:moveTo>
                <a:pt x="1137681" y="0"/>
              </a:moveTo>
              <a:lnTo>
                <a:pt x="1137681" y="197448"/>
              </a:lnTo>
              <a:lnTo>
                <a:pt x="0" y="197448"/>
              </a:lnTo>
              <a:lnTo>
                <a:pt x="0" y="39489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E9903-3C6A-48AB-B2E3-EEDD9ADDA828}">
      <dsp:nvSpPr>
        <dsp:cNvPr id="0" name=""/>
        <dsp:cNvSpPr/>
      </dsp:nvSpPr>
      <dsp:spPr>
        <a:xfrm>
          <a:off x="4613972" y="3251"/>
          <a:ext cx="1880466" cy="940233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Expected visits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(n=36)</a:t>
          </a:r>
        </a:p>
      </dsp:txBody>
      <dsp:txXfrm>
        <a:off x="4613972" y="3251"/>
        <a:ext cx="1880466" cy="940233"/>
      </dsp:txXfrm>
    </dsp:sp>
    <dsp:sp modelId="{5543C07D-CC0C-4143-A47F-BB43F00B0C55}">
      <dsp:nvSpPr>
        <dsp:cNvPr id="0" name=""/>
        <dsp:cNvSpPr/>
      </dsp:nvSpPr>
      <dsp:spPr>
        <a:xfrm>
          <a:off x="3476290" y="1338382"/>
          <a:ext cx="1880466" cy="940233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Actual Visits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(n=31)</a:t>
          </a:r>
        </a:p>
      </dsp:txBody>
      <dsp:txXfrm>
        <a:off x="3476290" y="1338382"/>
        <a:ext cx="1880466" cy="940233"/>
      </dsp:txXfrm>
    </dsp:sp>
    <dsp:sp modelId="{37D74FAC-BF30-46D9-B8B4-781862C3D8A8}">
      <dsp:nvSpPr>
        <dsp:cNvPr id="0" name=""/>
        <dsp:cNvSpPr/>
      </dsp:nvSpPr>
      <dsp:spPr>
        <a:xfrm>
          <a:off x="2338609" y="2673513"/>
          <a:ext cx="1880466" cy="940233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Qc done and CRF Locked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(n=17)</a:t>
          </a:r>
        </a:p>
      </dsp:txBody>
      <dsp:txXfrm>
        <a:off x="2338609" y="2673513"/>
        <a:ext cx="1880466" cy="940233"/>
      </dsp:txXfrm>
    </dsp:sp>
    <dsp:sp modelId="{0047341A-45AC-448D-B8DE-1E5553A4A471}">
      <dsp:nvSpPr>
        <dsp:cNvPr id="0" name=""/>
        <dsp:cNvSpPr/>
      </dsp:nvSpPr>
      <dsp:spPr>
        <a:xfrm>
          <a:off x="2808725" y="3986539"/>
          <a:ext cx="1880466" cy="940233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08725" y="3986539"/>
        <a:ext cx="1880466" cy="940233"/>
      </dsp:txXfrm>
    </dsp:sp>
    <dsp:sp modelId="{9DAD432E-34E4-4EAE-B6F6-F4CAFA4AD3EF}">
      <dsp:nvSpPr>
        <dsp:cNvPr id="0" name=""/>
        <dsp:cNvSpPr/>
      </dsp:nvSpPr>
      <dsp:spPr>
        <a:xfrm>
          <a:off x="4613972" y="2673513"/>
          <a:ext cx="1880466" cy="940233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Outstanding</a:t>
          </a:r>
          <a:r>
            <a:rPr lang="en-IN" sz="2000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(n=14)</a:t>
          </a:r>
        </a:p>
      </dsp:txBody>
      <dsp:txXfrm>
        <a:off x="4613972" y="2673513"/>
        <a:ext cx="1880466" cy="940233"/>
      </dsp:txXfrm>
    </dsp:sp>
    <dsp:sp modelId="{E18F7FA6-A9E1-474A-8B9F-CD5FC79D4EB9}">
      <dsp:nvSpPr>
        <dsp:cNvPr id="0" name=""/>
        <dsp:cNvSpPr/>
      </dsp:nvSpPr>
      <dsp:spPr>
        <a:xfrm>
          <a:off x="5751654" y="1338382"/>
          <a:ext cx="1880466" cy="940233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Missed Visits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(n=5)</a:t>
          </a:r>
        </a:p>
      </dsp:txBody>
      <dsp:txXfrm>
        <a:off x="5751654" y="1338382"/>
        <a:ext cx="1880466" cy="940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4B93F-A336-4148-AA78-72D8F3614CA4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8498F-5542-45B4-96D7-B19B67AC5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1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8498F-5542-45B4-96D7-B19B67AC52F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572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8498F-5542-45B4-96D7-B19B67AC52F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74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8498F-5542-45B4-96D7-B19B67AC52F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638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8498F-5542-45B4-96D7-B19B67AC52F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69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8498F-5542-45B4-96D7-B19B67AC52F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86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8498F-5542-45B4-96D7-B19B67AC52F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0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E2AD-551B-F348-0C64-F91FDBC3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D0F0B-E8D1-E738-4D72-9206575CC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5EE81-2C4D-1780-135F-829A56F0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9CFD-F730-4526-98C9-30A4DB909923}" type="datetime1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5EE6E-45C4-41A2-4704-9A0C34AE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Updated on 17-03-2023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B6425-089C-00F1-3469-F3841EC1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9EC-CA92-4DD2-987B-780597FE0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4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A006-7A68-3CD8-CF71-D56302EA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55F7C-ABD3-3010-C05E-C6DB14126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DD189-1CD4-7D37-AADF-6E873DEE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F414-5A98-464B-A161-EA11F2A8E084}" type="datetime1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B3CAE-DD95-5E66-9179-DC61D75F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Updated on 17-03-2023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2237C-DBF6-3A0A-E7EC-5056CB33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9EC-CA92-4DD2-987B-780597FE0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79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4FFED-6296-002A-D112-B182F7266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DEC84-496C-DCE9-2F65-E1C1B45DC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CEF7-9BF7-D0B1-D6F1-053822A7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CCD5-E3D7-4971-B58B-76C3813F9499}" type="datetime1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B9BC2-158A-64E8-AC99-528D29F7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Updated on 17-03-2023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160AA-24B5-BBE2-BE0D-A97884B2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9EC-CA92-4DD2-987B-780597FE0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81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738A-45E8-DC57-E130-07505489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83B1-3F3A-3E7B-23EF-8A6D827DC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6B1E-63DF-3D01-708C-A3FFB773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38EA-0644-4CF8-9C6D-81D6F96AB43A}" type="datetime1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3A037-6FA5-7D4D-B12F-B932B4E7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Updated on 17-03-2023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18147-9C49-C130-E914-B5093E06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9EC-CA92-4DD2-987B-780597FE0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66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B779-3B8B-9721-30F9-9DB6EEDD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081F6-9A51-F5BF-9B48-903AC7A06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9AE96-3CC2-EB56-5821-DB328B60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F90E-EFCA-4CC7-9284-7C6B0CAAC66D}" type="datetime1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451B0-D4A0-0F28-98D2-1FCC8809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Updated on 17-03-2023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E4060-D8A9-5B15-C265-673752A0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9EC-CA92-4DD2-987B-780597FE0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29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08F4-4503-B0F9-24DA-0BDE971F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FDF60-E9CF-426C-808B-5385519E3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9F861-454A-007F-F0AC-B14875293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9D9D3-EA2F-EF38-BE6A-11166DD8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1F56-A8B1-47F5-B4FE-79300B440DC5}" type="datetime1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F9241-5E22-5D3C-54DB-0918FAF3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Updated on 17-03-2023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7B1A7-8C1E-D437-18EF-008276A0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9EC-CA92-4DD2-987B-780597FE0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68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0849-65FA-A3FE-B656-262C8EA9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7D65-C020-EEA5-A59C-4BBD9E2B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015FC-533E-CA75-93F1-BE446F3ED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09C54-7F67-D768-483C-B0674ADAC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30DDC-7D2B-B99B-1D3D-CB7D04C60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7220E-8874-041E-DA1E-4F3682FC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7F42-735F-4D79-AD90-D5893AD516C1}" type="datetime1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D6526-5B90-EEF0-16B6-0DAA89C8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Updated on 17-03-2023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63D4A-5F61-1746-A1CC-8F83EC6D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9EC-CA92-4DD2-987B-780597FE0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87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7F71-D434-4C94-ABD5-AD07BCC8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E2BBC-05F4-18FB-787D-5F646054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5D6A-7E73-43DF-9D2A-793C0EED7599}" type="datetime1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F58CB-1E8D-C649-6325-A904F091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Updated on 17-03-2023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DB67E-5777-F992-3EAA-DBE10403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9EC-CA92-4DD2-987B-780597FE0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1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2082D-467D-04E6-DAE3-D22E42ED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5E22-E071-4149-9677-14BC624FE10A}" type="datetime1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F5233-00A3-BAAC-E8F2-961B2DE6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Updated on 17-03-2023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D08A2-E0DE-C1EE-E325-D46AC3D4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9EC-CA92-4DD2-987B-780597FE0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46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417E-2A69-C902-BE91-C170B735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AE45A-D67D-A290-6AD5-2C067ECE1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E6490-A3AA-6402-95E1-4550C74B9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0EC5C-5461-8912-FD7B-F19821FF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1FDF-A2A6-47BB-9DAA-E27CADE808C2}" type="datetime1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92303-5151-FBD8-21E8-7E559D88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Updated on 17-03-2023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C8152-B449-7F45-BD29-B2022C14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9EC-CA92-4DD2-987B-780597FE0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30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7752-D701-08E0-74DA-7FA9BF05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57D9E-E9B1-D329-9C46-51895EBCE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B39AD-4E17-D0F3-3C9A-F003BCB89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9269-44EF-C0BA-8715-56E2AA3F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226C-B1FE-4FE9-84DE-DC6EBD2F2B6F}" type="datetime1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EEE65-0EF3-3202-3C16-A95D7A0F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Updated on 17-03-2023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E1342-6A95-3CBB-13A5-A1D0D212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9EC-CA92-4DD2-987B-780597FE0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4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D6579-3FE1-B789-F2BD-2992D619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C1612-62FB-E746-D233-1DB24E887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F9B50-E342-F395-182E-FBB33C3E2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EA5E-9553-42D5-8EFF-E372B9C74C45}" type="datetime1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BBF6-FC74-DFD3-6532-519BBDB6C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Updated on 17-03-2023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18512-3DAF-BA87-CAB3-16806F2C1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B9EC-CA92-4DD2-987B-780597FE0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66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2A7B07-7A45-2313-82B3-0446149F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339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HOJOON SOHN</a:t>
            </a:r>
            <a:b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B7A7-1508-03F7-CB9B-8DC03DB479EC}"/>
              </a:ext>
            </a:extLst>
          </p:cNvPr>
          <p:cNvSpPr txBox="1">
            <a:spLocks/>
          </p:cNvSpPr>
          <p:nvPr/>
        </p:nvSpPr>
        <p:spPr>
          <a:xfrm>
            <a:off x="0" y="4818971"/>
            <a:ext cx="12192000" cy="1129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0" b="1" i="0" u="sng" strike="noStrike" kern="1200" cap="none" spc="0" normalizeH="0" baseline="0" noProof="0" dirty="0">
                <a:ln>
                  <a:noFill/>
                </a:ln>
                <a:solidFill>
                  <a:srgbClr val="62A39F">
                    <a:lumMod val="50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H</a:t>
            </a:r>
            <a:r>
              <a:rPr kumimoji="0" lang="en-IN" sz="16000" b="1" i="0" u="none" strike="noStrike" kern="1200" cap="none" spc="0" normalizeH="0" baseline="0" noProof="0" dirty="0">
                <a:ln>
                  <a:noFill/>
                </a:ln>
                <a:solidFill>
                  <a:srgbClr val="62A39F">
                    <a:lumMod val="50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ybrid Trial for </a:t>
            </a:r>
            <a:r>
              <a:rPr kumimoji="0" lang="en-IN" sz="16000" b="1" i="0" u="sng" strike="noStrike" kern="1200" cap="none" spc="0" normalizeH="0" baseline="0" noProof="0" dirty="0">
                <a:ln>
                  <a:noFill/>
                </a:ln>
                <a:solidFill>
                  <a:srgbClr val="62A39F">
                    <a:lumMod val="50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A</a:t>
            </a:r>
            <a:r>
              <a:rPr kumimoji="0" lang="en-IN" sz="16000" b="1" i="0" u="none" strike="noStrike" kern="1200" cap="none" spc="0" normalizeH="0" baseline="0" noProof="0" dirty="0">
                <a:ln>
                  <a:noFill/>
                </a:ln>
                <a:solidFill>
                  <a:srgbClr val="62A39F">
                    <a:lumMod val="50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lcohol reduction among people with </a:t>
            </a:r>
            <a:r>
              <a:rPr kumimoji="0" lang="en-IN" sz="16000" b="1" i="0" u="sng" strike="noStrike" kern="1200" cap="none" spc="0" normalizeH="0" baseline="0" noProof="0" dirty="0">
                <a:ln>
                  <a:noFill/>
                </a:ln>
                <a:solidFill>
                  <a:srgbClr val="62A39F">
                    <a:lumMod val="50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T</a:t>
            </a:r>
            <a:r>
              <a:rPr kumimoji="0" lang="en-IN" sz="16000" b="1" i="0" u="none" strike="noStrike" kern="1200" cap="none" spc="0" normalizeH="0" baseline="0" noProof="0" dirty="0">
                <a:ln>
                  <a:noFill/>
                </a:ln>
                <a:solidFill>
                  <a:srgbClr val="62A39F">
                    <a:lumMod val="50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B and </a:t>
            </a:r>
            <a:r>
              <a:rPr kumimoji="0" lang="en-IN" sz="16000" b="1" i="0" u="sng" strike="noStrike" kern="1200" cap="none" spc="0" normalizeH="0" baseline="0" noProof="0" dirty="0">
                <a:ln>
                  <a:noFill/>
                </a:ln>
                <a:solidFill>
                  <a:srgbClr val="62A39F">
                    <a:lumMod val="50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H</a:t>
            </a:r>
            <a:r>
              <a:rPr kumimoji="0" lang="en-IN" sz="16000" b="1" i="0" u="none" strike="noStrike" kern="1200" cap="none" spc="0" normalizeH="0" baseline="0" noProof="0" dirty="0">
                <a:ln>
                  <a:noFill/>
                </a:ln>
                <a:solidFill>
                  <a:srgbClr val="62A39F">
                    <a:lumMod val="50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IV in </a:t>
            </a:r>
            <a:r>
              <a:rPr kumimoji="0" lang="en-IN" sz="16000" b="1" i="0" u="sng" strike="noStrike" kern="1200" cap="none" spc="0" normalizeH="0" baseline="0" noProof="0" dirty="0">
                <a:ln>
                  <a:noFill/>
                </a:ln>
                <a:solidFill>
                  <a:srgbClr val="62A39F">
                    <a:lumMod val="50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I</a:t>
            </a:r>
            <a:r>
              <a:rPr kumimoji="0" lang="en-IN" sz="16000" b="1" i="0" u="none" strike="noStrike" kern="1200" cap="none" spc="0" normalizeH="0" baseline="0" noProof="0" dirty="0">
                <a:ln>
                  <a:noFill/>
                </a:ln>
                <a:solidFill>
                  <a:srgbClr val="62A39F">
                    <a:lumMod val="50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ndia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62A39F">
                    <a:lumMod val="50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74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3DAB-C656-4182-DCA6-9102F9BE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Patient Cost Survey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29EF4-4B7C-830D-C65A-843E864B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9EC-CA92-4DD2-987B-780597FE0822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ECA3B0D-5161-9235-CD89-7C561A72E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329773"/>
              </p:ext>
            </p:extLst>
          </p:nvPr>
        </p:nvGraphicFramePr>
        <p:xfrm>
          <a:off x="1219506" y="2449194"/>
          <a:ext cx="9920748" cy="10922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80187">
                  <a:extLst>
                    <a:ext uri="{9D8B030D-6E8A-4147-A177-3AD203B41FA5}">
                      <a16:colId xmlns:a16="http://schemas.microsoft.com/office/drawing/2014/main" val="3594390825"/>
                    </a:ext>
                  </a:extLst>
                </a:gridCol>
                <a:gridCol w="2480187">
                  <a:extLst>
                    <a:ext uri="{9D8B030D-6E8A-4147-A177-3AD203B41FA5}">
                      <a16:colId xmlns:a16="http://schemas.microsoft.com/office/drawing/2014/main" val="1758544942"/>
                    </a:ext>
                  </a:extLst>
                </a:gridCol>
                <a:gridCol w="2480187">
                  <a:extLst>
                    <a:ext uri="{9D8B030D-6E8A-4147-A177-3AD203B41FA5}">
                      <a16:colId xmlns:a16="http://schemas.microsoft.com/office/drawing/2014/main" val="2207550521"/>
                    </a:ext>
                  </a:extLst>
                </a:gridCol>
                <a:gridCol w="2480187">
                  <a:extLst>
                    <a:ext uri="{9D8B030D-6E8A-4147-A177-3AD203B41FA5}">
                      <a16:colId xmlns:a16="http://schemas.microsoft.com/office/drawing/2014/main" val="2858909342"/>
                    </a:ext>
                  </a:extLst>
                </a:gridCol>
              </a:tblGrid>
              <a:tr h="42950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964961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kumimoji="0" lang="en-I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kumimoji="0" lang="en-I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kumimoji="0" lang="en-I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4548"/>
                  </a:ext>
                </a:extLst>
              </a:tr>
            </a:tbl>
          </a:graphicData>
        </a:graphic>
      </p:graphicFrame>
      <p:sp>
        <p:nvSpPr>
          <p:cNvPr id="6" name="Callout: Line 5">
            <a:extLst>
              <a:ext uri="{FF2B5EF4-FFF2-40B4-BE49-F238E27FC236}">
                <a16:creationId xmlns:a16="http://schemas.microsoft.com/office/drawing/2014/main" id="{5602581E-41C0-44DA-C7C0-E1F6A656520B}"/>
              </a:ext>
            </a:extLst>
          </p:cNvPr>
          <p:cNvSpPr/>
          <p:nvPr/>
        </p:nvSpPr>
        <p:spPr>
          <a:xfrm>
            <a:off x="1514474" y="4513762"/>
            <a:ext cx="1868129" cy="934064"/>
          </a:xfrm>
          <a:prstGeom prst="borderCallout1">
            <a:avLst>
              <a:gd name="adj1" fmla="val 1908"/>
              <a:gd name="adj2" fmla="val 50614"/>
              <a:gd name="adj3" fmla="val 1973"/>
              <a:gd name="adj4" fmla="val 495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C40 – Patient Costing Survey (Baseline)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451FF1B-898B-1713-0A25-36E2685E7B7F}"/>
              </a:ext>
            </a:extLst>
          </p:cNvPr>
          <p:cNvSpPr/>
          <p:nvPr/>
        </p:nvSpPr>
        <p:spPr>
          <a:xfrm rot="16200000">
            <a:off x="7073713" y="296280"/>
            <a:ext cx="670399" cy="74626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B9A7B827-F75D-EF94-22A0-B59AA8E5848D}"/>
              </a:ext>
            </a:extLst>
          </p:cNvPr>
          <p:cNvSpPr/>
          <p:nvPr/>
        </p:nvSpPr>
        <p:spPr>
          <a:xfrm>
            <a:off x="6484675" y="4518449"/>
            <a:ext cx="1868129" cy="934064"/>
          </a:xfrm>
          <a:prstGeom prst="borderCallout1">
            <a:avLst>
              <a:gd name="adj1" fmla="val 1908"/>
              <a:gd name="adj2" fmla="val 50614"/>
              <a:gd name="adj3" fmla="val 920"/>
              <a:gd name="adj4" fmla="val 521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C41 – Patient Costing Survey (Follow-up)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5F021667-3EC6-0783-97FC-E61FF1E73D16}"/>
              </a:ext>
            </a:extLst>
          </p:cNvPr>
          <p:cNvSpPr/>
          <p:nvPr/>
        </p:nvSpPr>
        <p:spPr>
          <a:xfrm rot="16200000">
            <a:off x="2113339" y="2798589"/>
            <a:ext cx="670401" cy="2458066"/>
          </a:xfrm>
          <a:prstGeom prst="leftBrace">
            <a:avLst>
              <a:gd name="adj1" fmla="val 8333"/>
              <a:gd name="adj2" fmla="val 495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10C660-0C1E-2F5F-2252-B087DE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Updated on 17-03-2023</a:t>
            </a:r>
          </a:p>
        </p:txBody>
      </p:sp>
    </p:spTree>
    <p:extLst>
      <p:ext uri="{BB962C8B-B14F-4D97-AF65-F5344CB8AC3E}">
        <p14:creationId xmlns:p14="http://schemas.microsoft.com/office/powerpoint/2010/main" val="320770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3DAB-C656-4182-DCA6-9102F9BE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Patient Cost Survey – Baseline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29EF4-4B7C-830D-C65A-843E864B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9EC-CA92-4DD2-987B-780597FE0822}" type="slidenum">
              <a:rPr lang="en-IN" smtClean="0"/>
              <a:t>11</a:t>
            </a:fld>
            <a:endParaRPr lang="en-IN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3BC5661-857D-AFAC-6239-C948BAB07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7113508"/>
              </p:ext>
            </p:extLst>
          </p:nvPr>
        </p:nvGraphicFramePr>
        <p:xfrm>
          <a:off x="2162277" y="2015152"/>
          <a:ext cx="7819923" cy="3213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B9135-8BB7-F7CB-25BD-91F92985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Updated on 17-03-2023</a:t>
            </a:r>
          </a:p>
        </p:txBody>
      </p:sp>
    </p:spTree>
    <p:extLst>
      <p:ext uri="{BB962C8B-B14F-4D97-AF65-F5344CB8AC3E}">
        <p14:creationId xmlns:p14="http://schemas.microsoft.com/office/powerpoint/2010/main" val="125033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3DAB-C656-4182-DCA6-9102F9BE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Patient Cost Survey – Follow-up (Week 8)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29EF4-4B7C-830D-C65A-843E864B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9EC-CA92-4DD2-987B-780597FE0822}" type="slidenum">
              <a:rPr lang="en-IN" smtClean="0"/>
              <a:t>12</a:t>
            </a:fld>
            <a:endParaRPr lang="en-IN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3BC5661-857D-AFAC-6239-C948BAB07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2261909"/>
              </p:ext>
            </p:extLst>
          </p:nvPr>
        </p:nvGraphicFramePr>
        <p:xfrm>
          <a:off x="1208547" y="1769345"/>
          <a:ext cx="9970730" cy="4952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llout: Line 5">
            <a:extLst>
              <a:ext uri="{FF2B5EF4-FFF2-40B4-BE49-F238E27FC236}">
                <a16:creationId xmlns:a16="http://schemas.microsoft.com/office/drawing/2014/main" id="{0EC4B6CC-503B-6756-1F2F-4D4246C0E1CD}"/>
              </a:ext>
            </a:extLst>
          </p:cNvPr>
          <p:cNvSpPr/>
          <p:nvPr/>
        </p:nvSpPr>
        <p:spPr>
          <a:xfrm>
            <a:off x="9674941" y="4697361"/>
            <a:ext cx="1868129" cy="963561"/>
          </a:xfrm>
          <a:prstGeom prst="borderCallout1">
            <a:avLst>
              <a:gd name="adj1" fmla="val 18750"/>
              <a:gd name="adj2" fmla="val -8333"/>
              <a:gd name="adj3" fmla="val -64031"/>
              <a:gd name="adj4" fmla="val -457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Not picking up the call</a:t>
            </a:r>
          </a:p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SAE Reported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B48F57-C54D-AB93-A0FD-D5D11B47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Updated on 17-03-2023</a:t>
            </a:r>
          </a:p>
        </p:txBody>
      </p:sp>
    </p:spTree>
    <p:extLst>
      <p:ext uri="{BB962C8B-B14F-4D97-AF65-F5344CB8AC3E}">
        <p14:creationId xmlns:p14="http://schemas.microsoft.com/office/powerpoint/2010/main" val="32496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9C9-D7A6-F64F-77C2-7BFC2A89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Events</a:t>
            </a:r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DCE7-59A2-D2E5-B511-D6B07553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9EC-CA92-4DD2-987B-780597FE0822}" type="slidenum">
              <a:rPr lang="en-IN" smtClean="0"/>
              <a:t>13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6738D-8AE8-9D8A-A432-C20FBFF3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Updated on 17-03-2023</a:t>
            </a:r>
            <a:endParaRPr lang="en-IN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6A5A8496-EB8C-2081-E427-24A5F89D254F}"/>
              </a:ext>
            </a:extLst>
          </p:cNvPr>
          <p:cNvGraphicFramePr>
            <a:graphicFrameLocks noGrp="1"/>
          </p:cNvGraphicFramePr>
          <p:nvPr/>
        </p:nvGraphicFramePr>
        <p:xfrm>
          <a:off x="3644489" y="1690688"/>
          <a:ext cx="5293034" cy="152395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46517">
                  <a:extLst>
                    <a:ext uri="{9D8B030D-6E8A-4147-A177-3AD203B41FA5}">
                      <a16:colId xmlns:a16="http://schemas.microsoft.com/office/drawing/2014/main" val="50024869"/>
                    </a:ext>
                  </a:extLst>
                </a:gridCol>
                <a:gridCol w="2646517">
                  <a:extLst>
                    <a:ext uri="{9D8B030D-6E8A-4147-A177-3AD203B41FA5}">
                      <a16:colId xmlns:a16="http://schemas.microsoft.com/office/drawing/2014/main" val="3660498918"/>
                    </a:ext>
                  </a:extLst>
                </a:gridCol>
              </a:tblGrid>
              <a:tr h="6788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988998"/>
                  </a:ext>
                </a:extLst>
              </a:tr>
              <a:tr h="8450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79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79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CC0D-8B4D-FCE9-8BAD-CF2EFFC2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2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In detail -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AE and SAE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8D48E-5D26-3A77-0F52-A30E3CAA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9EC-CA92-4DD2-987B-780597FE0822}" type="slidenum">
              <a:rPr lang="en-IN" smtClean="0"/>
              <a:t>14</a:t>
            </a:fld>
            <a:endParaRPr lang="en-IN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5B80A00-B394-5424-4034-477AB300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613" y="2208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2AC43C27-67C3-1404-85CE-B5A3CE30721B}"/>
              </a:ext>
            </a:extLst>
          </p:cNvPr>
          <p:cNvGraphicFramePr>
            <a:graphicFrameLocks noGrp="1"/>
          </p:cNvGraphicFramePr>
          <p:nvPr/>
        </p:nvGraphicFramePr>
        <p:xfrm>
          <a:off x="9562239" y="1461833"/>
          <a:ext cx="2427136" cy="1492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13568">
                  <a:extLst>
                    <a:ext uri="{9D8B030D-6E8A-4147-A177-3AD203B41FA5}">
                      <a16:colId xmlns:a16="http://schemas.microsoft.com/office/drawing/2014/main" val="2702922112"/>
                    </a:ext>
                  </a:extLst>
                </a:gridCol>
                <a:gridCol w="1213568">
                  <a:extLst>
                    <a:ext uri="{9D8B030D-6E8A-4147-A177-3AD203B41FA5}">
                      <a16:colId xmlns:a16="http://schemas.microsoft.com/office/drawing/2014/main" val="50024869"/>
                    </a:ext>
                  </a:extLst>
                </a:gridCol>
              </a:tblGrid>
              <a:tr h="2492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SAE PIDs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88998"/>
                  </a:ext>
                </a:extLst>
              </a:tr>
              <a:tr h="253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10007-BY2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96209"/>
                  </a:ext>
                </a:extLst>
              </a:tr>
              <a:tr h="253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10017-TC8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131810"/>
                  </a:ext>
                </a:extLst>
              </a:tr>
              <a:tr h="253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30005-UO6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13788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25EC4EE-6C6E-0F3E-74BB-2C1F2D448D2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170345"/>
          <a:ext cx="8483260" cy="5548726"/>
        </p:xfrm>
        <a:graphic>
          <a:graphicData uri="http://schemas.openxmlformats.org/drawingml/2006/table">
            <a:tbl>
              <a:tblPr firstRow="1" bandRow="1"/>
              <a:tblGrid>
                <a:gridCol w="595381">
                  <a:extLst>
                    <a:ext uri="{9D8B030D-6E8A-4147-A177-3AD203B41FA5}">
                      <a16:colId xmlns:a16="http://schemas.microsoft.com/office/drawing/2014/main" val="2063569311"/>
                    </a:ext>
                  </a:extLst>
                </a:gridCol>
                <a:gridCol w="933750">
                  <a:extLst>
                    <a:ext uri="{9D8B030D-6E8A-4147-A177-3AD203B41FA5}">
                      <a16:colId xmlns:a16="http://schemas.microsoft.com/office/drawing/2014/main" val="1566590699"/>
                    </a:ext>
                  </a:extLst>
                </a:gridCol>
                <a:gridCol w="1912493">
                  <a:extLst>
                    <a:ext uri="{9D8B030D-6E8A-4147-A177-3AD203B41FA5}">
                      <a16:colId xmlns:a16="http://schemas.microsoft.com/office/drawing/2014/main" val="2602196695"/>
                    </a:ext>
                  </a:extLst>
                </a:gridCol>
                <a:gridCol w="1228196">
                  <a:extLst>
                    <a:ext uri="{9D8B030D-6E8A-4147-A177-3AD203B41FA5}">
                      <a16:colId xmlns:a16="http://schemas.microsoft.com/office/drawing/2014/main" val="2803563187"/>
                    </a:ext>
                  </a:extLst>
                </a:gridCol>
                <a:gridCol w="3813440">
                  <a:extLst>
                    <a:ext uri="{9D8B030D-6E8A-4147-A177-3AD203B41FA5}">
                      <a16:colId xmlns:a16="http://schemas.microsoft.com/office/drawing/2014/main" val="1237233955"/>
                    </a:ext>
                  </a:extLst>
                </a:gridCol>
              </a:tblGrid>
              <a:tr h="17750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b="1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Sl.no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b="1" kern="12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PID #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b="1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Date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b="1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Status of AE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b="1" kern="12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816489"/>
                  </a:ext>
                </a:extLst>
              </a:tr>
              <a:tr h="53251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10001-YD5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Initiation: 14-10-2022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Site Aware: 15-10-2022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Resolved: 19/10/2022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Participant was hospitalized due to exacerbation of symptoms secondary to tuberculosis. Onset of fever since Persistence of cough, dyspnea and chills for 1 month.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305271"/>
                  </a:ext>
                </a:extLst>
              </a:tr>
              <a:tr h="53251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10009-OS7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Initiation: 01-12-2022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Site Aware: 01-12-2022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Resolved: 19/12/2022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Patient is febrile TEMP: 38.5C, tachypnea, loss of appetite and nausea vomiting for 2 days and has been advised admission by pulmonary OPD.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170100"/>
                  </a:ext>
                </a:extLst>
              </a:tr>
              <a:tr h="478277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10017-TC8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Initiation: 23-12-2022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Site Aware: 03-01-2023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Resolved: 29/12/2022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Patient was admitted to a local hospital for malaise, loss of appetite, unable to perform daily activities.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73448"/>
                  </a:ext>
                </a:extLst>
              </a:tr>
              <a:tr h="1188297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4.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10022-BL6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Initiation: 07-01-2023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Site Aware: 11-01-2023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Resolved: 24/01/2023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Patient consumed 1 quarter rum 10days ago. Currently complaining of hearing unreal voices.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Impression: Mental and behavioral disorder due to use of alcohol in simple withdrawal. Medications: T. Lorazepam 4mg, T. Optineurin forte BD, T. thiamine 100mg OD, T. FSFA OD.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870601"/>
                  </a:ext>
                </a:extLst>
              </a:tr>
              <a:tr h="480743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5.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30005-UO6  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Initiation: 30-01-2023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Site Aware: 30-01-2023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Ongoing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Admitted in YCM Hospital ICU due to head injury. 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Patient is on ventilator.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466"/>
                  </a:ext>
                </a:extLst>
              </a:tr>
              <a:tr h="480743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30001-QE5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Initiation: </a:t>
                      </a:r>
                      <a:r>
                        <a:rPr lang="en-IN" sz="1000" kern="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</a:rPr>
                        <a:t>18-02-2023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Site-Aware: 28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-02-2023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Ongoing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Admitted in Aundh Hospital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426148"/>
                  </a:ext>
                </a:extLst>
              </a:tr>
              <a:tr h="480743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30015-NW3</a:t>
                      </a:r>
                      <a:endParaRPr lang="en-IN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Initiation: </a:t>
                      </a:r>
                      <a:r>
                        <a:rPr lang="en-IN" sz="1000" kern="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</a:rPr>
                        <a:t>24-02-2023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Site-Aware: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24-02-2023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Ongoing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Admitted in Psychiatry ward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735704"/>
                  </a:ext>
                </a:extLst>
              </a:tr>
              <a:tr h="480743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</a:t>
                      </a: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10027-KV3</a:t>
                      </a: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Initiation: 13-03-2023</a:t>
                      </a:r>
                    </a:p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Site-Aware: 13-03-2023</a:t>
                      </a: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Ongoing</a:t>
                      </a:r>
                      <a:endParaRPr lang="en-IN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Participant complained of fearfulness, suspicious, sleep disturbance, auditory hallucinations . On examination + fine tremors. Impression: alcohol withdrawal. He is prescribed with </a:t>
                      </a:r>
                      <a:r>
                        <a:rPr lang="en-IN" sz="12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T.Lorazepam</a:t>
                      </a:r>
                      <a:r>
                        <a:rPr lang="en-IN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2mg , T.MVBC TDS, T. Pan 40mg OD.</a:t>
                      </a:r>
                    </a:p>
                  </a:txBody>
                  <a:tcPr marL="66564" marR="665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195519"/>
                  </a:ext>
                </a:extLst>
              </a:tr>
            </a:tbl>
          </a:graphicData>
        </a:graphic>
      </p:graphicFrame>
      <p:sp>
        <p:nvSpPr>
          <p:cNvPr id="19" name="Rectangle 7">
            <a:extLst>
              <a:ext uri="{FF2B5EF4-FFF2-40B4-BE49-F238E27FC236}">
                <a16:creationId xmlns:a16="http://schemas.microsoft.com/office/drawing/2014/main" id="{FBD05C09-A60A-15B1-2FBC-5DE69F10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91" y="17123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87870-4911-CEAE-D7E3-0F5A954A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0" y="5860536"/>
            <a:ext cx="4114800" cy="365125"/>
          </a:xfrm>
        </p:spPr>
        <p:txBody>
          <a:bodyPr/>
          <a:lstStyle/>
          <a:p>
            <a:r>
              <a:rPr lang="en-IN" dirty="0"/>
              <a:t>Updated on 17-03-2023</a:t>
            </a:r>
          </a:p>
        </p:txBody>
      </p:sp>
    </p:spTree>
    <p:extLst>
      <p:ext uri="{BB962C8B-B14F-4D97-AF65-F5344CB8AC3E}">
        <p14:creationId xmlns:p14="http://schemas.microsoft.com/office/powerpoint/2010/main" val="104941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1210-396F-8735-AEA5-3FC88241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797" y="2931345"/>
            <a:ext cx="3186880" cy="1591494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0070C0"/>
                </a:solidFill>
              </a:rPr>
              <a:t>Thank you</a:t>
            </a:r>
            <a:endParaRPr lang="en-IN" sz="5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08D8-3DF5-C96E-394D-719AB6E9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9EC-CA92-4DD2-987B-780597FE0822}" type="slidenum">
              <a:rPr lang="en-IN" smtClean="0"/>
              <a:t>15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84178-7759-2EC1-5B58-55EE0EAA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Updated on 17-03-2023</a:t>
            </a:r>
          </a:p>
        </p:txBody>
      </p:sp>
    </p:spTree>
    <p:extLst>
      <p:ext uri="{BB962C8B-B14F-4D97-AF65-F5344CB8AC3E}">
        <p14:creationId xmlns:p14="http://schemas.microsoft.com/office/powerpoint/2010/main" val="410435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4A11A76-F559-4B1F-81E1-0558538B274F}"/>
              </a:ext>
            </a:extLst>
          </p:cNvPr>
          <p:cNvSpPr txBox="1">
            <a:spLocks/>
          </p:cNvSpPr>
          <p:nvPr/>
        </p:nvSpPr>
        <p:spPr>
          <a:xfrm>
            <a:off x="0" y="1631194"/>
            <a:ext cx="12192000" cy="62356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all" spc="1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HATHI </a:t>
            </a:r>
            <a:r>
              <a:rPr lang="en-IN" sz="4000" b="1" dirty="0">
                <a:solidFill>
                  <a:prstClr val="white">
                    <a:lumMod val="95000"/>
                  </a:prstClr>
                </a:solidFill>
                <a:latin typeface="Tw Cen MT" panose="020B0602020104020603"/>
              </a:rPr>
              <a:t>UPDATES</a:t>
            </a:r>
            <a:endParaRPr kumimoji="0" lang="en-IN" sz="4000" b="1" i="0" u="none" strike="noStrike" kern="1200" cap="all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/>
              <a:ea typeface="+mj-ea"/>
              <a:cs typeface="+mj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7A1E6CF-4F02-4678-8B41-82AC7F49D31A}"/>
              </a:ext>
            </a:extLst>
          </p:cNvPr>
          <p:cNvSpPr txBox="1">
            <a:spLocks/>
          </p:cNvSpPr>
          <p:nvPr/>
        </p:nvSpPr>
        <p:spPr>
          <a:xfrm>
            <a:off x="0" y="501649"/>
            <a:ext cx="12192000" cy="1129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0" b="1" i="0" u="sng" strike="noStrike" kern="1200" cap="none" spc="0" normalizeH="0" baseline="0" noProof="0" dirty="0">
                <a:ln>
                  <a:noFill/>
                </a:ln>
                <a:solidFill>
                  <a:srgbClr val="62A39F">
                    <a:lumMod val="50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H</a:t>
            </a:r>
            <a:r>
              <a:rPr kumimoji="0" lang="en-IN" sz="16000" b="1" i="0" u="none" strike="noStrike" kern="1200" cap="none" spc="0" normalizeH="0" baseline="0" noProof="0" dirty="0">
                <a:ln>
                  <a:noFill/>
                </a:ln>
                <a:solidFill>
                  <a:srgbClr val="62A39F">
                    <a:lumMod val="50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ybrid Trial for </a:t>
            </a:r>
            <a:r>
              <a:rPr kumimoji="0" lang="en-IN" sz="16000" b="1" i="0" u="sng" strike="noStrike" kern="1200" cap="none" spc="0" normalizeH="0" baseline="0" noProof="0" dirty="0">
                <a:ln>
                  <a:noFill/>
                </a:ln>
                <a:solidFill>
                  <a:srgbClr val="62A39F">
                    <a:lumMod val="50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A</a:t>
            </a:r>
            <a:r>
              <a:rPr kumimoji="0" lang="en-IN" sz="16000" b="1" i="0" u="none" strike="noStrike" kern="1200" cap="none" spc="0" normalizeH="0" baseline="0" noProof="0" dirty="0">
                <a:ln>
                  <a:noFill/>
                </a:ln>
                <a:solidFill>
                  <a:srgbClr val="62A39F">
                    <a:lumMod val="50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lcohol reduction among people with </a:t>
            </a:r>
            <a:r>
              <a:rPr kumimoji="0" lang="en-IN" sz="16000" b="1" i="0" u="sng" strike="noStrike" kern="1200" cap="none" spc="0" normalizeH="0" baseline="0" noProof="0" dirty="0">
                <a:ln>
                  <a:noFill/>
                </a:ln>
                <a:solidFill>
                  <a:srgbClr val="62A39F">
                    <a:lumMod val="50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T</a:t>
            </a:r>
            <a:r>
              <a:rPr kumimoji="0" lang="en-IN" sz="16000" b="1" i="0" u="none" strike="noStrike" kern="1200" cap="none" spc="0" normalizeH="0" baseline="0" noProof="0" dirty="0">
                <a:ln>
                  <a:noFill/>
                </a:ln>
                <a:solidFill>
                  <a:srgbClr val="62A39F">
                    <a:lumMod val="50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B and </a:t>
            </a:r>
            <a:r>
              <a:rPr kumimoji="0" lang="en-IN" sz="16000" b="1" i="0" u="sng" strike="noStrike" kern="1200" cap="none" spc="0" normalizeH="0" baseline="0" noProof="0" dirty="0">
                <a:ln>
                  <a:noFill/>
                </a:ln>
                <a:solidFill>
                  <a:srgbClr val="62A39F">
                    <a:lumMod val="50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H</a:t>
            </a:r>
            <a:r>
              <a:rPr kumimoji="0" lang="en-IN" sz="16000" b="1" i="0" u="none" strike="noStrike" kern="1200" cap="none" spc="0" normalizeH="0" baseline="0" noProof="0" dirty="0">
                <a:ln>
                  <a:noFill/>
                </a:ln>
                <a:solidFill>
                  <a:srgbClr val="62A39F">
                    <a:lumMod val="50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IV in </a:t>
            </a:r>
            <a:r>
              <a:rPr kumimoji="0" lang="en-IN" sz="16000" b="1" i="0" u="sng" strike="noStrike" kern="1200" cap="none" spc="0" normalizeH="0" baseline="0" noProof="0" dirty="0">
                <a:ln>
                  <a:noFill/>
                </a:ln>
                <a:solidFill>
                  <a:srgbClr val="62A39F">
                    <a:lumMod val="50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I</a:t>
            </a:r>
            <a:r>
              <a:rPr kumimoji="0" lang="en-IN" sz="16000" b="1" i="0" u="none" strike="noStrike" kern="1200" cap="none" spc="0" normalizeH="0" baseline="0" noProof="0" dirty="0">
                <a:ln>
                  <a:noFill/>
                </a:ln>
                <a:solidFill>
                  <a:srgbClr val="62A39F">
                    <a:lumMod val="50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ndia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62A39F">
                    <a:lumMod val="50000"/>
                  </a:srgb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101606-3E87-4EEE-9D0E-35218EC01D8F}"/>
              </a:ext>
            </a:extLst>
          </p:cNvPr>
          <p:cNvSpPr txBox="1"/>
          <p:nvPr/>
        </p:nvSpPr>
        <p:spPr>
          <a:xfrm>
            <a:off x="7826493" y="6009187"/>
            <a:ext cx="352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Date- 20/21</a:t>
            </a:r>
            <a:r>
              <a:rPr lang="en-IN" sz="2000" b="1" dirty="0">
                <a:solidFill>
                  <a:prstClr val="black"/>
                </a:solidFill>
                <a:latin typeface="Tw Cen MT" panose="020B0602020104020603"/>
              </a:rPr>
              <a:t> March 2023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3A2513-9275-3A34-4385-D9ECA83C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9EC-CA92-4DD2-987B-780597FE0822}" type="slidenum">
              <a:rPr lang="en-IN" smtClean="0"/>
              <a:t>2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4706C-B8E6-E85A-31CD-5890E866C77B}"/>
              </a:ext>
            </a:extLst>
          </p:cNvPr>
          <p:cNvSpPr txBox="1"/>
          <p:nvPr/>
        </p:nvSpPr>
        <p:spPr>
          <a:xfrm>
            <a:off x="681135" y="2724539"/>
            <a:ext cx="10829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DESIGN: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Randomized Control Trial to examine the effectiveness of CBT/MET integrated into TB and HIV/TB care compared to usual care on alcohol reduction, TB &amp; HIV treatment outcomes. In addition, the implementation outcomes such as reach, effectiveness, adoption, fidelity and sustainability will be assessed.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CDF6F-18B4-837A-DCC5-58043CAF05F6}"/>
              </a:ext>
            </a:extLst>
          </p:cNvPr>
          <p:cNvSpPr txBox="1"/>
          <p:nvPr/>
        </p:nvSpPr>
        <p:spPr>
          <a:xfrm>
            <a:off x="681135" y="3977862"/>
            <a:ext cx="11038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BJGMC Site PIs: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Rohidas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(Professor and Head, Dept. of Medicine),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Dr.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Niteen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Abhivant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(Associate Professor, Dept of Psychiatry)  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D. Y. Patil Site PIs: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A.L.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Kakrani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JHU India Co PIs: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Nishi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Suryavanshi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JHU/US PIs: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Geetanjali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(PI), Dr.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Gupta (Co-PI)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Gauri Dhumal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BF3CF-1EA8-1331-7254-99452FCA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Updated on 17-03-2023</a:t>
            </a:r>
          </a:p>
        </p:txBody>
      </p:sp>
    </p:spTree>
    <p:extLst>
      <p:ext uri="{BB962C8B-B14F-4D97-AF65-F5344CB8AC3E}">
        <p14:creationId xmlns:p14="http://schemas.microsoft.com/office/powerpoint/2010/main" val="403199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54ADDBE3-BBEA-11CF-7959-5C2D5A60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28" y="517022"/>
            <a:ext cx="2995659" cy="103306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NTEP: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BJGMC and SGH</a:t>
            </a:r>
            <a:b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D. Y. Patil Hospital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871EB6-B239-BF2B-56C9-A401A7AB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9EC-CA92-4DD2-987B-780597FE0822}" type="slidenum">
              <a:rPr lang="en-IN" smtClean="0"/>
              <a:t>3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23E49D-9672-8CE9-61A7-EDD2D04C6F3F}"/>
              </a:ext>
            </a:extLst>
          </p:cNvPr>
          <p:cNvGrpSpPr/>
          <p:nvPr/>
        </p:nvGrpSpPr>
        <p:grpSpPr>
          <a:xfrm>
            <a:off x="3968317" y="646026"/>
            <a:ext cx="2003275" cy="993919"/>
            <a:chOff x="2911413" y="1087264"/>
            <a:chExt cx="1490879" cy="99391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65B358D-82F7-C928-908C-9CC44BC241D0}"/>
                </a:ext>
              </a:extLst>
            </p:cNvPr>
            <p:cNvSpPr/>
            <p:nvPr/>
          </p:nvSpPr>
          <p:spPr>
            <a:xfrm>
              <a:off x="2911413" y="1087264"/>
              <a:ext cx="1490879" cy="99391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4B4EDDA3-4F70-0BFC-403D-D60FD416ECE8}"/>
                </a:ext>
              </a:extLst>
            </p:cNvPr>
            <p:cNvSpPr txBox="1"/>
            <p:nvPr/>
          </p:nvSpPr>
          <p:spPr>
            <a:xfrm>
              <a:off x="2940524" y="1116375"/>
              <a:ext cx="1432657" cy="93569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Screened (Unhealthy Alcohol use + TB)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(n=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133</a:t>
              </a: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7" name="Straight Connector 5">
            <a:extLst>
              <a:ext uri="{FF2B5EF4-FFF2-40B4-BE49-F238E27FC236}">
                <a16:creationId xmlns:a16="http://schemas.microsoft.com/office/drawing/2014/main" id="{89835169-32F0-05CC-06FC-EE8746F06EB8}"/>
              </a:ext>
            </a:extLst>
          </p:cNvPr>
          <p:cNvSpPr/>
          <p:nvPr/>
        </p:nvSpPr>
        <p:spPr>
          <a:xfrm>
            <a:off x="3744686" y="1639945"/>
            <a:ext cx="969071" cy="3975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69071" y="0"/>
                </a:moveTo>
                <a:lnTo>
                  <a:pt x="969071" y="198783"/>
                </a:lnTo>
                <a:lnTo>
                  <a:pt x="0" y="198783"/>
                </a:lnTo>
                <a:lnTo>
                  <a:pt x="0" y="397567"/>
                </a:lnTo>
              </a:path>
            </a:pathLst>
          </a:custGeom>
          <a:noFill/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9DC918-893B-9A05-811D-96BF8670C257}"/>
              </a:ext>
            </a:extLst>
          </p:cNvPr>
          <p:cNvGrpSpPr/>
          <p:nvPr/>
        </p:nvGrpSpPr>
        <p:grpSpPr>
          <a:xfrm>
            <a:off x="2999246" y="2037513"/>
            <a:ext cx="1490879" cy="993919"/>
            <a:chOff x="1942342" y="2478751"/>
            <a:chExt cx="1490879" cy="99391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4D4DD36-E199-3E5F-2488-A9638F29A50C}"/>
                </a:ext>
              </a:extLst>
            </p:cNvPr>
            <p:cNvSpPr/>
            <p:nvPr/>
          </p:nvSpPr>
          <p:spPr>
            <a:xfrm>
              <a:off x="1942342" y="2478751"/>
              <a:ext cx="1490879" cy="9939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Rectangle: Rounded Corners 7">
              <a:extLst>
                <a:ext uri="{FF2B5EF4-FFF2-40B4-BE49-F238E27FC236}">
                  <a16:creationId xmlns:a16="http://schemas.microsoft.com/office/drawing/2014/main" id="{0E33AF4E-E788-AA5D-7E2E-78DBDF7ABD2A}"/>
                </a:ext>
              </a:extLst>
            </p:cNvPr>
            <p:cNvSpPr txBox="1"/>
            <p:nvPr/>
          </p:nvSpPr>
          <p:spPr>
            <a:xfrm>
              <a:off x="1971453" y="2507861"/>
              <a:ext cx="1432657" cy="9356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Unhealthy Alcohol use + PTB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(n=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116</a:t>
              </a: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99978CE0-1558-A242-A266-025282AEB874}"/>
              </a:ext>
            </a:extLst>
          </p:cNvPr>
          <p:cNvSpPr/>
          <p:nvPr/>
        </p:nvSpPr>
        <p:spPr>
          <a:xfrm>
            <a:off x="1806543" y="3031432"/>
            <a:ext cx="1938142" cy="3975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38142" y="0"/>
                </a:moveTo>
                <a:lnTo>
                  <a:pt x="1938142" y="198783"/>
                </a:lnTo>
                <a:lnTo>
                  <a:pt x="0" y="198783"/>
                </a:lnTo>
                <a:lnTo>
                  <a:pt x="0" y="397567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82AD1B-5AAD-D034-F9C3-2A3EDCAF319C}"/>
              </a:ext>
            </a:extLst>
          </p:cNvPr>
          <p:cNvGrpSpPr/>
          <p:nvPr/>
        </p:nvGrpSpPr>
        <p:grpSpPr>
          <a:xfrm>
            <a:off x="740956" y="3428999"/>
            <a:ext cx="1808352" cy="1033067"/>
            <a:chOff x="4199" y="3870238"/>
            <a:chExt cx="1490879" cy="99391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CF34B94-21BF-6B5E-A5CF-E138F9ADD6B5}"/>
                </a:ext>
              </a:extLst>
            </p:cNvPr>
            <p:cNvSpPr/>
            <p:nvPr/>
          </p:nvSpPr>
          <p:spPr>
            <a:xfrm>
              <a:off x="4199" y="3870238"/>
              <a:ext cx="1490879" cy="99391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ectangle: Rounded Corners 10">
              <a:extLst>
                <a:ext uri="{FF2B5EF4-FFF2-40B4-BE49-F238E27FC236}">
                  <a16:creationId xmlns:a16="http://schemas.microsoft.com/office/drawing/2014/main" id="{DEAEC7D0-282E-A0F9-11A1-DBEEE0397CE2}"/>
                </a:ext>
              </a:extLst>
            </p:cNvPr>
            <p:cNvSpPr txBox="1"/>
            <p:nvPr/>
          </p:nvSpPr>
          <p:spPr>
            <a:xfrm>
              <a:off x="114498" y="3890233"/>
              <a:ext cx="1351469" cy="9448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Consent Given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(n=64)</a:t>
              </a:r>
            </a:p>
          </p:txBody>
        </p:sp>
      </p:grpSp>
      <p:sp>
        <p:nvSpPr>
          <p:cNvPr id="11" name="Straight Connector 11">
            <a:extLst>
              <a:ext uri="{FF2B5EF4-FFF2-40B4-BE49-F238E27FC236}">
                <a16:creationId xmlns:a16="http://schemas.microsoft.com/office/drawing/2014/main" id="{5CD16E39-C705-343A-125B-DC4358886CA1}"/>
              </a:ext>
            </a:extLst>
          </p:cNvPr>
          <p:cNvSpPr/>
          <p:nvPr/>
        </p:nvSpPr>
        <p:spPr>
          <a:xfrm>
            <a:off x="3685115" y="3031432"/>
            <a:ext cx="91440" cy="4183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9570" y="0"/>
                </a:moveTo>
                <a:lnTo>
                  <a:pt x="59570" y="209175"/>
                </a:lnTo>
                <a:lnTo>
                  <a:pt x="45720" y="209175"/>
                </a:lnTo>
                <a:lnTo>
                  <a:pt x="45720" y="41835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F94FDC-05D1-B3D0-E4BC-392286246F83}"/>
              </a:ext>
            </a:extLst>
          </p:cNvPr>
          <p:cNvGrpSpPr/>
          <p:nvPr/>
        </p:nvGrpSpPr>
        <p:grpSpPr>
          <a:xfrm>
            <a:off x="2738342" y="3437302"/>
            <a:ext cx="1490879" cy="993919"/>
            <a:chOff x="1928492" y="3891021"/>
            <a:chExt cx="1490879" cy="993919"/>
          </a:xfrm>
          <a:noFill/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D7919BD-DDBE-1C3D-5AA0-543658211A73}"/>
                </a:ext>
              </a:extLst>
            </p:cNvPr>
            <p:cNvSpPr/>
            <p:nvPr/>
          </p:nvSpPr>
          <p:spPr>
            <a:xfrm>
              <a:off x="1928492" y="3891021"/>
              <a:ext cx="1490879" cy="99391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: Rounded Corners 13">
              <a:extLst>
                <a:ext uri="{FF2B5EF4-FFF2-40B4-BE49-F238E27FC236}">
                  <a16:creationId xmlns:a16="http://schemas.microsoft.com/office/drawing/2014/main" id="{B4BEF2D7-4DE7-FBC1-D0CB-9CD836FF489D}"/>
                </a:ext>
              </a:extLst>
            </p:cNvPr>
            <p:cNvSpPr txBox="1"/>
            <p:nvPr/>
          </p:nvSpPr>
          <p:spPr>
            <a:xfrm>
              <a:off x="1957603" y="3920132"/>
              <a:ext cx="1432657" cy="93569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Consent Refusal 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(n=4)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E3F3CC-C800-91B8-2686-1B9AD9522043}"/>
              </a:ext>
            </a:extLst>
          </p:cNvPr>
          <p:cNvGrpSpPr/>
          <p:nvPr/>
        </p:nvGrpSpPr>
        <p:grpSpPr>
          <a:xfrm>
            <a:off x="501517" y="4945017"/>
            <a:ext cx="1490879" cy="993919"/>
            <a:chOff x="4199" y="5261725"/>
            <a:chExt cx="1490879" cy="99391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8C88B1-D2E6-AFC4-8A45-32B7ECF0816E}"/>
                </a:ext>
              </a:extLst>
            </p:cNvPr>
            <p:cNvSpPr/>
            <p:nvPr/>
          </p:nvSpPr>
          <p:spPr>
            <a:xfrm>
              <a:off x="4199" y="5261725"/>
              <a:ext cx="1490879" cy="99391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ectangle: Rounded Corners 16">
              <a:extLst>
                <a:ext uri="{FF2B5EF4-FFF2-40B4-BE49-F238E27FC236}">
                  <a16:creationId xmlns:a16="http://schemas.microsoft.com/office/drawing/2014/main" id="{3A85BCD0-2DD2-0583-9FE3-6C47D3134CEC}"/>
                </a:ext>
              </a:extLst>
            </p:cNvPr>
            <p:cNvSpPr txBox="1"/>
            <p:nvPr/>
          </p:nvSpPr>
          <p:spPr>
            <a:xfrm>
              <a:off x="33310" y="5290836"/>
              <a:ext cx="1432657" cy="93569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Enrolled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(n=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57</a:t>
              </a: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12F7E4-0936-3367-AE13-828DF218BBD9}"/>
              </a:ext>
            </a:extLst>
          </p:cNvPr>
          <p:cNvGrpSpPr/>
          <p:nvPr/>
        </p:nvGrpSpPr>
        <p:grpSpPr>
          <a:xfrm>
            <a:off x="2389326" y="4945016"/>
            <a:ext cx="1490879" cy="993919"/>
            <a:chOff x="1942342" y="5261725"/>
            <a:chExt cx="1490879" cy="99391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3EBCC31-AA1F-2451-6902-6319FCC395A5}"/>
                </a:ext>
              </a:extLst>
            </p:cNvPr>
            <p:cNvSpPr/>
            <p:nvPr/>
          </p:nvSpPr>
          <p:spPr>
            <a:xfrm>
              <a:off x="1942342" y="5261725"/>
              <a:ext cx="1490879" cy="9939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ctangle: Rounded Corners 19">
              <a:extLst>
                <a:ext uri="{FF2B5EF4-FFF2-40B4-BE49-F238E27FC236}">
                  <a16:creationId xmlns:a16="http://schemas.microsoft.com/office/drawing/2014/main" id="{3BF03031-CB7D-FD5B-B78D-9D2740020849}"/>
                </a:ext>
              </a:extLst>
            </p:cNvPr>
            <p:cNvSpPr txBox="1"/>
            <p:nvPr/>
          </p:nvSpPr>
          <p:spPr>
            <a:xfrm>
              <a:off x="1971453" y="5290836"/>
              <a:ext cx="1432657" cy="935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 enrolled 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(n=4)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297D02-ADC0-58D6-74F6-9CA47A0C7690}"/>
              </a:ext>
            </a:extLst>
          </p:cNvPr>
          <p:cNvGrpSpPr/>
          <p:nvPr/>
        </p:nvGrpSpPr>
        <p:grpSpPr>
          <a:xfrm>
            <a:off x="4199436" y="4983959"/>
            <a:ext cx="1951993" cy="993919"/>
            <a:chOff x="3880485" y="5261725"/>
            <a:chExt cx="1490879" cy="99391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CADF004-88CE-0156-BA92-51306DB09025}"/>
                </a:ext>
              </a:extLst>
            </p:cNvPr>
            <p:cNvSpPr/>
            <p:nvPr/>
          </p:nvSpPr>
          <p:spPr>
            <a:xfrm>
              <a:off x="3880485" y="5261725"/>
              <a:ext cx="1490879" cy="99391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: Rounded Corners 22">
              <a:extLst>
                <a:ext uri="{FF2B5EF4-FFF2-40B4-BE49-F238E27FC236}">
                  <a16:creationId xmlns:a16="http://schemas.microsoft.com/office/drawing/2014/main" id="{A1ABB1CD-AEC6-053A-C1EB-8795D85370AF}"/>
                </a:ext>
              </a:extLst>
            </p:cNvPr>
            <p:cNvSpPr txBox="1"/>
            <p:nvPr/>
          </p:nvSpPr>
          <p:spPr>
            <a:xfrm>
              <a:off x="3903234" y="5290836"/>
              <a:ext cx="1432657" cy="93569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Enrolment awaited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(n=3)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8CB0E1-0D97-E0FA-59E8-E664107E23D5}"/>
              </a:ext>
            </a:extLst>
          </p:cNvPr>
          <p:cNvGrpSpPr/>
          <p:nvPr/>
        </p:nvGrpSpPr>
        <p:grpSpPr>
          <a:xfrm>
            <a:off x="5971592" y="3466216"/>
            <a:ext cx="1490879" cy="993919"/>
            <a:chOff x="3880485" y="3870238"/>
            <a:chExt cx="1490879" cy="99391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5E7BACE-2CF3-E23F-EC1F-246529BF14A4}"/>
                </a:ext>
              </a:extLst>
            </p:cNvPr>
            <p:cNvSpPr/>
            <p:nvPr/>
          </p:nvSpPr>
          <p:spPr>
            <a:xfrm>
              <a:off x="3880485" y="3870238"/>
              <a:ext cx="1490879" cy="9939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48C8C66-610A-D79F-2FF2-E2FF41D76149}"/>
                </a:ext>
              </a:extLst>
            </p:cNvPr>
            <p:cNvSpPr txBox="1"/>
            <p:nvPr/>
          </p:nvSpPr>
          <p:spPr>
            <a:xfrm>
              <a:off x="3909596" y="3899349"/>
              <a:ext cx="1432657" cy="935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Didn’t qualify TOU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(n=3)</a:t>
              </a:r>
            </a:p>
          </p:txBody>
        </p:sp>
      </p:grpSp>
      <p:sp>
        <p:nvSpPr>
          <p:cNvPr id="21" name="Straight Connector 26">
            <a:extLst>
              <a:ext uri="{FF2B5EF4-FFF2-40B4-BE49-F238E27FC236}">
                <a16:creationId xmlns:a16="http://schemas.microsoft.com/office/drawing/2014/main" id="{4673CA0E-13FC-8E23-0562-C4F3C056F740}"/>
              </a:ext>
            </a:extLst>
          </p:cNvPr>
          <p:cNvSpPr/>
          <p:nvPr/>
        </p:nvSpPr>
        <p:spPr>
          <a:xfrm>
            <a:off x="4713757" y="1639945"/>
            <a:ext cx="969071" cy="3975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8783"/>
                </a:lnTo>
                <a:lnTo>
                  <a:pt x="969071" y="198783"/>
                </a:lnTo>
                <a:lnTo>
                  <a:pt x="969071" y="397567"/>
                </a:lnTo>
              </a:path>
            </a:pathLst>
          </a:custGeom>
          <a:noFill/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350642-C035-480E-D126-BA3548C7F292}"/>
              </a:ext>
            </a:extLst>
          </p:cNvPr>
          <p:cNvGrpSpPr/>
          <p:nvPr/>
        </p:nvGrpSpPr>
        <p:grpSpPr>
          <a:xfrm>
            <a:off x="4937389" y="2037513"/>
            <a:ext cx="1490879" cy="993919"/>
            <a:chOff x="3880485" y="2478751"/>
            <a:chExt cx="1490879" cy="99391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89D9983-6A09-E435-49D5-EA105FE4CFE5}"/>
                </a:ext>
              </a:extLst>
            </p:cNvPr>
            <p:cNvSpPr/>
            <p:nvPr/>
          </p:nvSpPr>
          <p:spPr>
            <a:xfrm>
              <a:off x="3880485" y="2478751"/>
              <a:ext cx="1490879" cy="9939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angle: Rounded Corners 28">
              <a:extLst>
                <a:ext uri="{FF2B5EF4-FFF2-40B4-BE49-F238E27FC236}">
                  <a16:creationId xmlns:a16="http://schemas.microsoft.com/office/drawing/2014/main" id="{00A4FBD2-BDEF-2553-3799-138EE098FE68}"/>
                </a:ext>
              </a:extLst>
            </p:cNvPr>
            <p:cNvSpPr txBox="1"/>
            <p:nvPr/>
          </p:nvSpPr>
          <p:spPr>
            <a:xfrm>
              <a:off x="3909596" y="2507862"/>
              <a:ext cx="1432657" cy="935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Unhealthy Alcohol use + EPTB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(n=17)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209DA4E-C6B2-8B08-9BD4-2F14B87DBC71}"/>
              </a:ext>
            </a:extLst>
          </p:cNvPr>
          <p:cNvSpPr txBox="1"/>
          <p:nvPr/>
        </p:nvSpPr>
        <p:spPr>
          <a:xfrm>
            <a:off x="8153400" y="578823"/>
            <a:ext cx="3522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Reasons for Not enrolled (n=3):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Refused for randomisation after signing the consent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PID: 10010-FX2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PID: 10013-OJ9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PID: 10031-WD7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Did not got psychiatry clearance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PID: 10011-IC9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99F8BF-3DE9-8DEA-284A-45CB0AC2B841}"/>
              </a:ext>
            </a:extLst>
          </p:cNvPr>
          <p:cNvCxnSpPr/>
          <p:nvPr/>
        </p:nvCxnSpPr>
        <p:spPr>
          <a:xfrm>
            <a:off x="705646" y="4683967"/>
            <a:ext cx="4008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2F61AF-EC8B-AA16-7C29-89E2E9C6A2C9}"/>
              </a:ext>
            </a:extLst>
          </p:cNvPr>
          <p:cNvCxnSpPr>
            <a:cxnSpLocks/>
          </p:cNvCxnSpPr>
          <p:nvPr/>
        </p:nvCxnSpPr>
        <p:spPr>
          <a:xfrm>
            <a:off x="705646" y="4683967"/>
            <a:ext cx="0" cy="26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95F702-A2E6-CA6E-54FE-195ED8984CFF}"/>
              </a:ext>
            </a:extLst>
          </p:cNvPr>
          <p:cNvCxnSpPr>
            <a:endCxn id="29" idx="0"/>
          </p:cNvCxnSpPr>
          <p:nvPr/>
        </p:nvCxnSpPr>
        <p:spPr>
          <a:xfrm>
            <a:off x="3134765" y="4697156"/>
            <a:ext cx="1" cy="263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6A1EF4-C2B0-075D-F5DB-1F7B1EEBD045}"/>
              </a:ext>
            </a:extLst>
          </p:cNvPr>
          <p:cNvCxnSpPr/>
          <p:nvPr/>
        </p:nvCxnSpPr>
        <p:spPr>
          <a:xfrm>
            <a:off x="4713756" y="4683967"/>
            <a:ext cx="0" cy="29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A0B760-F99B-100C-85EB-65F871333BED}"/>
              </a:ext>
            </a:extLst>
          </p:cNvPr>
          <p:cNvCxnSpPr>
            <a:cxnSpLocks/>
          </p:cNvCxnSpPr>
          <p:nvPr/>
        </p:nvCxnSpPr>
        <p:spPr>
          <a:xfrm>
            <a:off x="1645132" y="4459802"/>
            <a:ext cx="0" cy="221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39B6B8-1D57-A76C-8664-6BE57A954D3A}"/>
              </a:ext>
            </a:extLst>
          </p:cNvPr>
          <p:cNvCxnSpPr/>
          <p:nvPr/>
        </p:nvCxnSpPr>
        <p:spPr>
          <a:xfrm>
            <a:off x="705646" y="4683966"/>
            <a:ext cx="4008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4264F90-6D52-1B36-C36C-BD0F78DDE8FD}"/>
              </a:ext>
            </a:extLst>
          </p:cNvPr>
          <p:cNvCxnSpPr>
            <a:cxnSpLocks/>
          </p:cNvCxnSpPr>
          <p:nvPr/>
        </p:nvCxnSpPr>
        <p:spPr>
          <a:xfrm>
            <a:off x="705646" y="4683966"/>
            <a:ext cx="0" cy="26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70458C2-5DF8-A758-F77F-EC652CF08AC1}"/>
              </a:ext>
            </a:extLst>
          </p:cNvPr>
          <p:cNvCxnSpPr/>
          <p:nvPr/>
        </p:nvCxnSpPr>
        <p:spPr>
          <a:xfrm>
            <a:off x="3134765" y="4697155"/>
            <a:ext cx="1" cy="263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BD21B4A-6A18-CD3B-F23C-18A91123D25B}"/>
              </a:ext>
            </a:extLst>
          </p:cNvPr>
          <p:cNvCxnSpPr/>
          <p:nvPr/>
        </p:nvCxnSpPr>
        <p:spPr>
          <a:xfrm>
            <a:off x="4713756" y="4683966"/>
            <a:ext cx="0" cy="29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DBD84BF-1DDB-EB54-FDF9-48FECEE1087B}"/>
              </a:ext>
            </a:extLst>
          </p:cNvPr>
          <p:cNvCxnSpPr>
            <a:cxnSpLocks/>
          </p:cNvCxnSpPr>
          <p:nvPr/>
        </p:nvCxnSpPr>
        <p:spPr>
          <a:xfrm>
            <a:off x="1645132" y="4459801"/>
            <a:ext cx="0" cy="221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B7B53-33AE-5D65-5C9E-B3B6EF485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827140"/>
              </p:ext>
            </p:extLst>
          </p:nvPr>
        </p:nvGraphicFramePr>
        <p:xfrm>
          <a:off x="610333" y="6074962"/>
          <a:ext cx="1273246" cy="74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32">
                  <a:extLst>
                    <a:ext uri="{9D8B030D-6E8A-4147-A177-3AD203B41FA5}">
                      <a16:colId xmlns:a16="http://schemas.microsoft.com/office/drawing/2014/main" val="971202048"/>
                    </a:ext>
                  </a:extLst>
                </a:gridCol>
                <a:gridCol w="460714">
                  <a:extLst>
                    <a:ext uri="{9D8B030D-6E8A-4147-A177-3AD203B41FA5}">
                      <a16:colId xmlns:a16="http://schemas.microsoft.com/office/drawing/2014/main" val="4198071666"/>
                    </a:ext>
                  </a:extLst>
                </a:gridCol>
              </a:tblGrid>
              <a:tr h="373042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ysClr val="windowText" lastClr="000000"/>
                          </a:solidFill>
                        </a:rPr>
                        <a:t>Arm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29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851605"/>
                  </a:ext>
                </a:extLst>
              </a:tr>
              <a:tr h="37304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Arm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09030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8BAE457-32C5-F690-CE5C-F4A371363D01}"/>
              </a:ext>
            </a:extLst>
          </p:cNvPr>
          <p:cNvGrpSpPr/>
          <p:nvPr/>
        </p:nvGrpSpPr>
        <p:grpSpPr>
          <a:xfrm>
            <a:off x="7587145" y="3466216"/>
            <a:ext cx="1490879" cy="993919"/>
            <a:chOff x="3880485" y="3870238"/>
            <a:chExt cx="1490879" cy="99391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B8C3776-C20A-A115-7FEA-2CC2C34DD20F}"/>
                </a:ext>
              </a:extLst>
            </p:cNvPr>
            <p:cNvSpPr/>
            <p:nvPr/>
          </p:nvSpPr>
          <p:spPr>
            <a:xfrm>
              <a:off x="3880485" y="3870238"/>
              <a:ext cx="1490879" cy="9939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: Rounded Corners 25">
              <a:extLst>
                <a:ext uri="{FF2B5EF4-FFF2-40B4-BE49-F238E27FC236}">
                  <a16:creationId xmlns:a16="http://schemas.microsoft.com/office/drawing/2014/main" id="{AC216201-DA2A-CE6A-9FA5-789342ACFB88}"/>
                </a:ext>
              </a:extLst>
            </p:cNvPr>
            <p:cNvSpPr txBox="1"/>
            <p:nvPr/>
          </p:nvSpPr>
          <p:spPr>
            <a:xfrm>
              <a:off x="3909596" y="3899349"/>
              <a:ext cx="1432657" cy="935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follow-up</a:t>
              </a:r>
              <a:endParaRPr lang="en-IN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(n=7)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481DB6-AA0E-51C3-9588-76880822EB25}"/>
              </a:ext>
            </a:extLst>
          </p:cNvPr>
          <p:cNvGrpSpPr/>
          <p:nvPr/>
        </p:nvGrpSpPr>
        <p:grpSpPr>
          <a:xfrm>
            <a:off x="9236760" y="3466217"/>
            <a:ext cx="1490879" cy="993919"/>
            <a:chOff x="3880485" y="3870238"/>
            <a:chExt cx="1490879" cy="99391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558C6F8-4857-A99F-78A9-373013891865}"/>
                </a:ext>
              </a:extLst>
            </p:cNvPr>
            <p:cNvSpPr/>
            <p:nvPr/>
          </p:nvSpPr>
          <p:spPr>
            <a:xfrm>
              <a:off x="3880485" y="3870238"/>
              <a:ext cx="1490879" cy="9939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Rectangle: Rounded Corners 25">
              <a:extLst>
                <a:ext uri="{FF2B5EF4-FFF2-40B4-BE49-F238E27FC236}">
                  <a16:creationId xmlns:a16="http://schemas.microsoft.com/office/drawing/2014/main" id="{7E67DEFB-A54A-189E-79E5-9A0C1270B508}"/>
                </a:ext>
              </a:extLst>
            </p:cNvPr>
            <p:cNvSpPr txBox="1"/>
            <p:nvPr/>
          </p:nvSpPr>
          <p:spPr>
            <a:xfrm>
              <a:off x="3909596" y="3899349"/>
              <a:ext cx="1432657" cy="935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Others</a:t>
              </a:r>
              <a:endParaRPr lang="en-IN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(n=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38</a:t>
              </a: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40668F-A516-ACC2-A206-308078E24F60}"/>
              </a:ext>
            </a:extLst>
          </p:cNvPr>
          <p:cNvCxnSpPr/>
          <p:nvPr/>
        </p:nvCxnSpPr>
        <p:spPr>
          <a:xfrm>
            <a:off x="5195970" y="3235371"/>
            <a:ext cx="1" cy="265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llout: Line 62">
            <a:extLst>
              <a:ext uri="{FF2B5EF4-FFF2-40B4-BE49-F238E27FC236}">
                <a16:creationId xmlns:a16="http://schemas.microsoft.com/office/drawing/2014/main" id="{339CFDC3-4030-FD41-5C5C-E48D0D3FAA9A}"/>
              </a:ext>
            </a:extLst>
          </p:cNvPr>
          <p:cNvSpPr/>
          <p:nvPr/>
        </p:nvSpPr>
        <p:spPr>
          <a:xfrm>
            <a:off x="8821996" y="4699897"/>
            <a:ext cx="2989004" cy="1752283"/>
          </a:xfrm>
          <a:prstGeom prst="borderCallout1">
            <a:avLst>
              <a:gd name="adj1" fmla="val 1012"/>
              <a:gd name="adj2" fmla="val 33115"/>
              <a:gd name="adj3" fmla="val -12613"/>
              <a:gd name="adj4" fmla="val 356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8-Health status not stable</a:t>
            </a:r>
          </a:p>
          <a:p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 Not interested</a:t>
            </a:r>
          </a:p>
          <a:p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7- Ineligible due to Audit score</a:t>
            </a:r>
          </a:p>
          <a:p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 Migrated</a:t>
            </a:r>
          </a:p>
          <a:p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 Last drink consumption long before</a:t>
            </a:r>
          </a:p>
          <a:p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2-Death</a:t>
            </a:r>
          </a:p>
          <a:p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Crossed WP</a:t>
            </a:r>
          </a:p>
          <a:p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1-In Psych Tx</a:t>
            </a:r>
          </a:p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FBC1988-4001-6DEF-F5A2-C958C0781519}"/>
              </a:ext>
            </a:extLst>
          </p:cNvPr>
          <p:cNvGrpSpPr/>
          <p:nvPr/>
        </p:nvGrpSpPr>
        <p:grpSpPr>
          <a:xfrm>
            <a:off x="4351088" y="3453777"/>
            <a:ext cx="1490879" cy="993919"/>
            <a:chOff x="1928492" y="3891021"/>
            <a:chExt cx="1490879" cy="993919"/>
          </a:xfrm>
          <a:noFill/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4DF0EEA-CA35-ED99-4E94-C1247FF2980F}"/>
                </a:ext>
              </a:extLst>
            </p:cNvPr>
            <p:cNvSpPr/>
            <p:nvPr/>
          </p:nvSpPr>
          <p:spPr>
            <a:xfrm>
              <a:off x="1928492" y="3891021"/>
              <a:ext cx="1490879" cy="99391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Rectangle: Rounded Corners 13">
              <a:extLst>
                <a:ext uri="{FF2B5EF4-FFF2-40B4-BE49-F238E27FC236}">
                  <a16:creationId xmlns:a16="http://schemas.microsoft.com/office/drawing/2014/main" id="{DC99160F-CD8A-AEDA-9408-182766116570}"/>
                </a:ext>
              </a:extLst>
            </p:cNvPr>
            <p:cNvSpPr txBox="1"/>
            <p:nvPr/>
          </p:nvSpPr>
          <p:spPr>
            <a:xfrm>
              <a:off x="1957603" y="3920132"/>
              <a:ext cx="1432657" cy="93569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Consent Awaited 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(n=0)</a:t>
              </a: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087BF74-DE85-70AE-3543-D6ABA90C8AE9}"/>
              </a:ext>
            </a:extLst>
          </p:cNvPr>
          <p:cNvCxnSpPr/>
          <p:nvPr/>
        </p:nvCxnSpPr>
        <p:spPr>
          <a:xfrm>
            <a:off x="9230169" y="3549767"/>
            <a:ext cx="1" cy="265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407CA47-9475-E04F-2D67-4CB0ACE9845D}"/>
              </a:ext>
            </a:extLst>
          </p:cNvPr>
          <p:cNvCxnSpPr/>
          <p:nvPr/>
        </p:nvCxnSpPr>
        <p:spPr>
          <a:xfrm>
            <a:off x="6714554" y="3240225"/>
            <a:ext cx="1" cy="265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CFF9123-687B-A6B1-482B-A8A5D8826AA3}"/>
              </a:ext>
            </a:extLst>
          </p:cNvPr>
          <p:cNvCxnSpPr/>
          <p:nvPr/>
        </p:nvCxnSpPr>
        <p:spPr>
          <a:xfrm>
            <a:off x="9800992" y="3215659"/>
            <a:ext cx="1" cy="265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7EEB09C-0995-108C-0C55-D25AF304FF43}"/>
              </a:ext>
            </a:extLst>
          </p:cNvPr>
          <p:cNvCxnSpPr/>
          <p:nvPr/>
        </p:nvCxnSpPr>
        <p:spPr>
          <a:xfrm>
            <a:off x="8297474" y="3230214"/>
            <a:ext cx="1" cy="265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46885BC-2E45-3342-19A5-23EACDD7C434}"/>
              </a:ext>
            </a:extLst>
          </p:cNvPr>
          <p:cNvCxnSpPr/>
          <p:nvPr/>
        </p:nvCxnSpPr>
        <p:spPr>
          <a:xfrm flipV="1">
            <a:off x="3685115" y="3215151"/>
            <a:ext cx="6107587" cy="1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ooter Placeholder 43">
            <a:extLst>
              <a:ext uri="{FF2B5EF4-FFF2-40B4-BE49-F238E27FC236}">
                <a16:creationId xmlns:a16="http://schemas.microsoft.com/office/drawing/2014/main" id="{71BA0412-A6FA-5C5B-8462-7C22AC07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Updated on 17-03-2023</a:t>
            </a:r>
          </a:p>
        </p:txBody>
      </p:sp>
    </p:spTree>
    <p:extLst>
      <p:ext uri="{BB962C8B-B14F-4D97-AF65-F5344CB8AC3E}">
        <p14:creationId xmlns:p14="http://schemas.microsoft.com/office/powerpoint/2010/main" val="246447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5D58A6D1-F62F-4D24-FF71-92B67EB9F459}"/>
              </a:ext>
            </a:extLst>
          </p:cNvPr>
          <p:cNvGrpSpPr/>
          <p:nvPr/>
        </p:nvGrpSpPr>
        <p:grpSpPr>
          <a:xfrm>
            <a:off x="4028762" y="1282646"/>
            <a:ext cx="2839735" cy="1242302"/>
            <a:chOff x="1942342" y="0"/>
            <a:chExt cx="1490879" cy="99391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8E6B481E-09A5-C7E6-A112-68059F5E9CBB}"/>
                </a:ext>
              </a:extLst>
            </p:cNvPr>
            <p:cNvSpPr/>
            <p:nvPr/>
          </p:nvSpPr>
          <p:spPr>
            <a:xfrm>
              <a:off x="1942342" y="0"/>
              <a:ext cx="1490879" cy="99391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6" name="Rectangle: Rounded Corners 4">
              <a:extLst>
                <a:ext uri="{FF2B5EF4-FFF2-40B4-BE49-F238E27FC236}">
                  <a16:creationId xmlns:a16="http://schemas.microsoft.com/office/drawing/2014/main" id="{959C031F-DBD1-960E-5591-1BDDAEE465E1}"/>
                </a:ext>
              </a:extLst>
            </p:cNvPr>
            <p:cNvSpPr txBox="1"/>
            <p:nvPr/>
          </p:nvSpPr>
          <p:spPr>
            <a:xfrm>
              <a:off x="1971453" y="29111"/>
              <a:ext cx="1432657" cy="93569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Screened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(Unhealthy Alcohol use + HIV + TB)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(n=17)</a:t>
              </a:r>
            </a:p>
          </p:txBody>
        </p:sp>
      </p:grpSp>
      <p:sp>
        <p:nvSpPr>
          <p:cNvPr id="81" name="Straight Connector 5">
            <a:extLst>
              <a:ext uri="{FF2B5EF4-FFF2-40B4-BE49-F238E27FC236}">
                <a16:creationId xmlns:a16="http://schemas.microsoft.com/office/drawing/2014/main" id="{E183E47F-33CB-EDC6-16F3-6B70A0AFC221}"/>
              </a:ext>
            </a:extLst>
          </p:cNvPr>
          <p:cNvSpPr/>
          <p:nvPr/>
        </p:nvSpPr>
        <p:spPr>
          <a:xfrm>
            <a:off x="3300607" y="2524947"/>
            <a:ext cx="1938142" cy="3975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38142" y="0"/>
                </a:moveTo>
                <a:lnTo>
                  <a:pt x="1938142" y="198783"/>
                </a:lnTo>
                <a:lnTo>
                  <a:pt x="0" y="198783"/>
                </a:lnTo>
                <a:lnTo>
                  <a:pt x="0" y="397567"/>
                </a:lnTo>
              </a:path>
            </a:pathLst>
          </a:custGeom>
          <a:noFill/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D4E778-926D-950C-60FA-AE8F4992353E}"/>
              </a:ext>
            </a:extLst>
          </p:cNvPr>
          <p:cNvGrpSpPr/>
          <p:nvPr/>
        </p:nvGrpSpPr>
        <p:grpSpPr>
          <a:xfrm>
            <a:off x="2555167" y="2922515"/>
            <a:ext cx="1490879" cy="993919"/>
            <a:chOff x="4199" y="1391487"/>
            <a:chExt cx="1490879" cy="99391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CA1B307-70DE-2F36-BA86-FEDFE5E0BB11}"/>
                </a:ext>
              </a:extLst>
            </p:cNvPr>
            <p:cNvSpPr/>
            <p:nvPr/>
          </p:nvSpPr>
          <p:spPr>
            <a:xfrm>
              <a:off x="4199" y="1391487"/>
              <a:ext cx="1490879" cy="99391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" name="Rectangle: Rounded Corners 7">
              <a:extLst>
                <a:ext uri="{FF2B5EF4-FFF2-40B4-BE49-F238E27FC236}">
                  <a16:creationId xmlns:a16="http://schemas.microsoft.com/office/drawing/2014/main" id="{3A2774CC-B551-DB93-CD99-B0BDDDF01C6B}"/>
                </a:ext>
              </a:extLst>
            </p:cNvPr>
            <p:cNvSpPr txBox="1"/>
            <p:nvPr/>
          </p:nvSpPr>
          <p:spPr>
            <a:xfrm>
              <a:off x="33310" y="1420598"/>
              <a:ext cx="1432657" cy="93569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Consent Given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(n=9)</a:t>
              </a:r>
            </a:p>
          </p:txBody>
        </p:sp>
      </p:grpSp>
      <p:sp>
        <p:nvSpPr>
          <p:cNvPr id="83" name="Straight Connector 8">
            <a:extLst>
              <a:ext uri="{FF2B5EF4-FFF2-40B4-BE49-F238E27FC236}">
                <a16:creationId xmlns:a16="http://schemas.microsoft.com/office/drawing/2014/main" id="{BE1C9C75-57F6-5007-E400-6D12F2C2A6FB}"/>
              </a:ext>
            </a:extLst>
          </p:cNvPr>
          <p:cNvSpPr/>
          <p:nvPr/>
        </p:nvSpPr>
        <p:spPr>
          <a:xfrm>
            <a:off x="5193030" y="2524947"/>
            <a:ext cx="91440" cy="3975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97567"/>
                </a:lnTo>
              </a:path>
            </a:pathLst>
          </a:custGeom>
          <a:noFill/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F6F6910-BE7B-925C-4BD4-A1B555BD5C7B}"/>
              </a:ext>
            </a:extLst>
          </p:cNvPr>
          <p:cNvGrpSpPr/>
          <p:nvPr/>
        </p:nvGrpSpPr>
        <p:grpSpPr>
          <a:xfrm>
            <a:off x="4493309" y="2922515"/>
            <a:ext cx="1490879" cy="993919"/>
            <a:chOff x="1942342" y="1391487"/>
            <a:chExt cx="1490879" cy="993919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07B2AE79-E0D4-4116-7520-9680DFAF7AE2}"/>
                </a:ext>
              </a:extLst>
            </p:cNvPr>
            <p:cNvSpPr/>
            <p:nvPr/>
          </p:nvSpPr>
          <p:spPr>
            <a:xfrm>
              <a:off x="1942342" y="1391487"/>
              <a:ext cx="1490879" cy="9939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2" name="Rectangle: Rounded Corners 10">
              <a:extLst>
                <a:ext uri="{FF2B5EF4-FFF2-40B4-BE49-F238E27FC236}">
                  <a16:creationId xmlns:a16="http://schemas.microsoft.com/office/drawing/2014/main" id="{F306E46A-A78A-314B-7479-4CDBA9E87171}"/>
                </a:ext>
              </a:extLst>
            </p:cNvPr>
            <p:cNvSpPr txBox="1"/>
            <p:nvPr/>
          </p:nvSpPr>
          <p:spPr>
            <a:xfrm>
              <a:off x="1971453" y="1420598"/>
              <a:ext cx="1432657" cy="935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Consent Refusal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(n=1)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CBD9CAE-16DD-1492-6688-7ADB7BEF52D1}"/>
              </a:ext>
            </a:extLst>
          </p:cNvPr>
          <p:cNvGrpSpPr/>
          <p:nvPr/>
        </p:nvGrpSpPr>
        <p:grpSpPr>
          <a:xfrm>
            <a:off x="2107307" y="4435305"/>
            <a:ext cx="1490879" cy="993919"/>
            <a:chOff x="4199" y="2782974"/>
            <a:chExt cx="1490879" cy="99391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5E5E9CC3-177F-E6B5-BE20-352CCBE60296}"/>
                </a:ext>
              </a:extLst>
            </p:cNvPr>
            <p:cNvSpPr/>
            <p:nvPr/>
          </p:nvSpPr>
          <p:spPr>
            <a:xfrm>
              <a:off x="4199" y="2782974"/>
              <a:ext cx="1490879" cy="99391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0" name="Rectangle: Rounded Corners 13">
              <a:extLst>
                <a:ext uri="{FF2B5EF4-FFF2-40B4-BE49-F238E27FC236}">
                  <a16:creationId xmlns:a16="http://schemas.microsoft.com/office/drawing/2014/main" id="{53FB16FF-447D-00BC-B56B-9205D7DD4843}"/>
                </a:ext>
              </a:extLst>
            </p:cNvPr>
            <p:cNvSpPr txBox="1"/>
            <p:nvPr/>
          </p:nvSpPr>
          <p:spPr>
            <a:xfrm>
              <a:off x="33310" y="2812085"/>
              <a:ext cx="1432657" cy="93569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Enrolled</a:t>
              </a: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(n=6)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5B52FAD-5B16-F3ED-ACC7-8878B3786A70}"/>
              </a:ext>
            </a:extLst>
          </p:cNvPr>
          <p:cNvGrpSpPr/>
          <p:nvPr/>
        </p:nvGrpSpPr>
        <p:grpSpPr>
          <a:xfrm>
            <a:off x="4045450" y="4435305"/>
            <a:ext cx="1490879" cy="993919"/>
            <a:chOff x="1942342" y="2782974"/>
            <a:chExt cx="1490879" cy="993919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5B54923B-0E80-76F8-6F44-FD78512D5145}"/>
                </a:ext>
              </a:extLst>
            </p:cNvPr>
            <p:cNvSpPr/>
            <p:nvPr/>
          </p:nvSpPr>
          <p:spPr>
            <a:xfrm>
              <a:off x="1942342" y="2782974"/>
              <a:ext cx="1490879" cy="9939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8" name="Rectangle: Rounded Corners 16">
              <a:extLst>
                <a:ext uri="{FF2B5EF4-FFF2-40B4-BE49-F238E27FC236}">
                  <a16:creationId xmlns:a16="http://schemas.microsoft.com/office/drawing/2014/main" id="{1EE8A6CA-B278-ECDD-9030-93502E91DCBA}"/>
                </a:ext>
              </a:extLst>
            </p:cNvPr>
            <p:cNvSpPr txBox="1"/>
            <p:nvPr/>
          </p:nvSpPr>
          <p:spPr>
            <a:xfrm>
              <a:off x="1971453" y="2812085"/>
              <a:ext cx="1432657" cy="935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 enrolled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(n=1)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F8F1292-8449-7E04-6240-B79CCA761333}"/>
              </a:ext>
            </a:extLst>
          </p:cNvPr>
          <p:cNvGrpSpPr/>
          <p:nvPr/>
        </p:nvGrpSpPr>
        <p:grpSpPr>
          <a:xfrm>
            <a:off x="5983593" y="4435305"/>
            <a:ext cx="1952008" cy="993919"/>
            <a:chOff x="3880485" y="2782974"/>
            <a:chExt cx="1490879" cy="993919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562D3812-614F-E37D-5756-03F50F5FB540}"/>
                </a:ext>
              </a:extLst>
            </p:cNvPr>
            <p:cNvSpPr/>
            <p:nvPr/>
          </p:nvSpPr>
          <p:spPr>
            <a:xfrm>
              <a:off x="3880485" y="2782974"/>
              <a:ext cx="1490879" cy="9939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6" name="Rectangle: Rounded Corners 19">
              <a:extLst>
                <a:ext uri="{FF2B5EF4-FFF2-40B4-BE49-F238E27FC236}">
                  <a16:creationId xmlns:a16="http://schemas.microsoft.com/office/drawing/2014/main" id="{C32B98B2-DAFA-502C-B86D-FCD73433976E}"/>
                </a:ext>
              </a:extLst>
            </p:cNvPr>
            <p:cNvSpPr txBox="1"/>
            <p:nvPr/>
          </p:nvSpPr>
          <p:spPr>
            <a:xfrm>
              <a:off x="3909596" y="2812085"/>
              <a:ext cx="1432657" cy="9356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Enrolment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waited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(n=2)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1A2E4E8-A578-B6A2-E902-A5772824A4E7}"/>
              </a:ext>
            </a:extLst>
          </p:cNvPr>
          <p:cNvGrpSpPr/>
          <p:nvPr/>
        </p:nvGrpSpPr>
        <p:grpSpPr>
          <a:xfrm>
            <a:off x="6211612" y="2931897"/>
            <a:ext cx="1490879" cy="993919"/>
            <a:chOff x="3880485" y="1391487"/>
            <a:chExt cx="1490879" cy="993919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BA7DF97A-B97A-175D-E27A-2725814FA5DA}"/>
                </a:ext>
              </a:extLst>
            </p:cNvPr>
            <p:cNvSpPr/>
            <p:nvPr/>
          </p:nvSpPr>
          <p:spPr>
            <a:xfrm>
              <a:off x="3880485" y="1391487"/>
              <a:ext cx="1490879" cy="9939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Rectangle: Rounded Corners 22">
              <a:extLst>
                <a:ext uri="{FF2B5EF4-FFF2-40B4-BE49-F238E27FC236}">
                  <a16:creationId xmlns:a16="http://schemas.microsoft.com/office/drawing/2014/main" id="{0AF0BD79-D053-F162-1885-F5D0C6A33717}"/>
                </a:ext>
              </a:extLst>
            </p:cNvPr>
            <p:cNvSpPr txBox="1"/>
            <p:nvPr/>
          </p:nvSpPr>
          <p:spPr>
            <a:xfrm>
              <a:off x="3909596" y="1420598"/>
              <a:ext cx="1432657" cy="935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Didn’t qualify TOU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(n=1)</a:t>
              </a:r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F78840-5D7C-B60B-CFC1-4CA134B318E8}"/>
              </a:ext>
            </a:extLst>
          </p:cNvPr>
          <p:cNvCxnSpPr/>
          <p:nvPr/>
        </p:nvCxnSpPr>
        <p:spPr>
          <a:xfrm>
            <a:off x="2360646" y="4164816"/>
            <a:ext cx="4008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0943D91-B4C7-E4DC-7D4D-D8BB1EBA80D7}"/>
              </a:ext>
            </a:extLst>
          </p:cNvPr>
          <p:cNvCxnSpPr>
            <a:cxnSpLocks/>
          </p:cNvCxnSpPr>
          <p:nvPr/>
        </p:nvCxnSpPr>
        <p:spPr>
          <a:xfrm>
            <a:off x="2360646" y="4164816"/>
            <a:ext cx="0" cy="26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8D9FB7A-77C0-53E2-BD3C-F9B31A964CFD}"/>
              </a:ext>
            </a:extLst>
          </p:cNvPr>
          <p:cNvCxnSpPr/>
          <p:nvPr/>
        </p:nvCxnSpPr>
        <p:spPr>
          <a:xfrm>
            <a:off x="4789765" y="4178005"/>
            <a:ext cx="1" cy="263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28A62C3-3A6A-E280-A1CD-086F88A54656}"/>
              </a:ext>
            </a:extLst>
          </p:cNvPr>
          <p:cNvCxnSpPr/>
          <p:nvPr/>
        </p:nvCxnSpPr>
        <p:spPr>
          <a:xfrm>
            <a:off x="6368756" y="4164816"/>
            <a:ext cx="0" cy="29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2B6E7C1-7252-D2B8-D6C5-94B999D1470B}"/>
              </a:ext>
            </a:extLst>
          </p:cNvPr>
          <p:cNvCxnSpPr>
            <a:cxnSpLocks/>
          </p:cNvCxnSpPr>
          <p:nvPr/>
        </p:nvCxnSpPr>
        <p:spPr>
          <a:xfrm>
            <a:off x="3300132" y="3940651"/>
            <a:ext cx="0" cy="221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itle 41">
            <a:extLst>
              <a:ext uri="{FF2B5EF4-FFF2-40B4-BE49-F238E27FC236}">
                <a16:creationId xmlns:a16="http://schemas.microsoft.com/office/drawing/2014/main" id="{62FDEF69-B8EB-4F16-E2C6-D2E585EEF89A}"/>
              </a:ext>
            </a:extLst>
          </p:cNvPr>
          <p:cNvSpPr txBox="1">
            <a:spLocks/>
          </p:cNvSpPr>
          <p:nvPr/>
        </p:nvSpPr>
        <p:spPr>
          <a:xfrm>
            <a:off x="501200" y="499127"/>
            <a:ext cx="27166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ART: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BJGMC and SGH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D. Y. Patil Hospital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DD40B-1A25-3027-5662-B997CD39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097" y="6339516"/>
            <a:ext cx="2743200" cy="365125"/>
          </a:xfrm>
        </p:spPr>
        <p:txBody>
          <a:bodyPr/>
          <a:lstStyle/>
          <a:p>
            <a:fld id="{2DB4B9EC-CA92-4DD2-987B-780597FE0822}" type="slidenum">
              <a:rPr lang="en-IN" smtClean="0"/>
              <a:t>4</a:t>
            </a:fld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3A15ED-019F-A0FD-7AB4-7F5F6EE00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42455"/>
              </p:ext>
            </p:extLst>
          </p:nvPr>
        </p:nvGraphicFramePr>
        <p:xfrm>
          <a:off x="2253303" y="5593432"/>
          <a:ext cx="1198886" cy="74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495">
                  <a:extLst>
                    <a:ext uri="{9D8B030D-6E8A-4147-A177-3AD203B41FA5}">
                      <a16:colId xmlns:a16="http://schemas.microsoft.com/office/drawing/2014/main" val="971202048"/>
                    </a:ext>
                  </a:extLst>
                </a:gridCol>
                <a:gridCol w="370391">
                  <a:extLst>
                    <a:ext uri="{9D8B030D-6E8A-4147-A177-3AD203B41FA5}">
                      <a16:colId xmlns:a16="http://schemas.microsoft.com/office/drawing/2014/main" val="4198071666"/>
                    </a:ext>
                  </a:extLst>
                </a:gridCol>
              </a:tblGrid>
              <a:tr h="373042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ysClr val="windowText" lastClr="000000"/>
                          </a:solidFill>
                        </a:rPr>
                        <a:t>Arm1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851605"/>
                  </a:ext>
                </a:extLst>
              </a:tr>
              <a:tr h="37304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Arm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0903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569718C3-E14B-19F0-B237-8C09761FF7F1}"/>
              </a:ext>
            </a:extLst>
          </p:cNvPr>
          <p:cNvGrpSpPr/>
          <p:nvPr/>
        </p:nvGrpSpPr>
        <p:grpSpPr>
          <a:xfrm>
            <a:off x="7906492" y="2963421"/>
            <a:ext cx="1490879" cy="993919"/>
            <a:chOff x="1942342" y="1391487"/>
            <a:chExt cx="1490879" cy="99391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48575D-1767-617C-89D3-0CEB8CCB4461}"/>
                </a:ext>
              </a:extLst>
            </p:cNvPr>
            <p:cNvSpPr/>
            <p:nvPr/>
          </p:nvSpPr>
          <p:spPr>
            <a:xfrm>
              <a:off x="1942342" y="1391487"/>
              <a:ext cx="1490879" cy="9939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: Rounded Corners 10">
              <a:extLst>
                <a:ext uri="{FF2B5EF4-FFF2-40B4-BE49-F238E27FC236}">
                  <a16:creationId xmlns:a16="http://schemas.microsoft.com/office/drawing/2014/main" id="{86FF8660-02DA-A7EE-0184-A4B9DD2932EF}"/>
                </a:ext>
              </a:extLst>
            </p:cNvPr>
            <p:cNvSpPr txBox="1"/>
            <p:nvPr/>
          </p:nvSpPr>
          <p:spPr>
            <a:xfrm>
              <a:off x="1971453" y="1420598"/>
              <a:ext cx="1432657" cy="935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Others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(n=6)</a:t>
              </a:r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3A99938-BAE7-D010-FFDB-AC3B4623295C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5018908" y="2723392"/>
            <a:ext cx="1938144" cy="23761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E5455FB-92FC-6715-F43C-09F2FA7772E0}"/>
              </a:ext>
            </a:extLst>
          </p:cNvPr>
          <p:cNvCxnSpPr>
            <a:cxnSpLocks/>
          </p:cNvCxnSpPr>
          <p:nvPr/>
        </p:nvCxnSpPr>
        <p:spPr>
          <a:xfrm>
            <a:off x="6932892" y="2723349"/>
            <a:ext cx="1829086" cy="24745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3B2F88CA-0F87-089D-BFFF-E456151BE5F7}"/>
              </a:ext>
            </a:extLst>
          </p:cNvPr>
          <p:cNvSpPr/>
          <p:nvPr/>
        </p:nvSpPr>
        <p:spPr>
          <a:xfrm>
            <a:off x="8960258" y="4229216"/>
            <a:ext cx="2131990" cy="1200008"/>
          </a:xfrm>
          <a:prstGeom prst="borderCallout1">
            <a:avLst>
              <a:gd name="adj1" fmla="val 34160"/>
              <a:gd name="adj2" fmla="val -767"/>
              <a:gd name="adj3" fmla="val -22908"/>
              <a:gd name="adj4" fmla="val -89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3-Not interested</a:t>
            </a:r>
          </a:p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2-In f/up and crossed WP</a:t>
            </a:r>
          </a:p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Family doesn’t know about drinking alcohol, hence not willing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2F7A1-AA82-9762-3CB2-FCE6F608DE25}"/>
              </a:ext>
            </a:extLst>
          </p:cNvPr>
          <p:cNvSpPr txBox="1"/>
          <p:nvPr/>
        </p:nvSpPr>
        <p:spPr>
          <a:xfrm>
            <a:off x="7249582" y="682576"/>
            <a:ext cx="39389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Reasons for Not enrolled (n=1):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Admitted in SGH for low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(6.9 gm/dl)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PID: 20003-BH3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05FA72-DAA0-70D6-AA99-2FD219AA66F1}"/>
              </a:ext>
            </a:extLst>
          </p:cNvPr>
          <p:cNvGrpSpPr/>
          <p:nvPr/>
        </p:nvGrpSpPr>
        <p:grpSpPr>
          <a:xfrm>
            <a:off x="9601372" y="2963420"/>
            <a:ext cx="1490879" cy="993919"/>
            <a:chOff x="1942342" y="1391487"/>
            <a:chExt cx="1490879" cy="99391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E08F85E-1AE7-162E-91BE-4E06F9BCFCF9}"/>
                </a:ext>
              </a:extLst>
            </p:cNvPr>
            <p:cNvSpPr/>
            <p:nvPr/>
          </p:nvSpPr>
          <p:spPr>
            <a:xfrm>
              <a:off x="1942342" y="1391487"/>
              <a:ext cx="1490879" cy="9939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: Rounded Corners 10">
              <a:extLst>
                <a:ext uri="{FF2B5EF4-FFF2-40B4-BE49-F238E27FC236}">
                  <a16:creationId xmlns:a16="http://schemas.microsoft.com/office/drawing/2014/main" id="{A1C45232-DFCC-2EB5-2833-AF5BA3239D6F}"/>
                </a:ext>
              </a:extLst>
            </p:cNvPr>
            <p:cNvSpPr txBox="1"/>
            <p:nvPr/>
          </p:nvSpPr>
          <p:spPr>
            <a:xfrm>
              <a:off x="1971453" y="1420598"/>
              <a:ext cx="1432657" cy="935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follow-up 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(n=0)</a:t>
              </a:r>
              <a:endParaRPr lang="en-IN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F7A33FA-108E-CF3A-8862-156582611BD5}"/>
              </a:ext>
            </a:extLst>
          </p:cNvPr>
          <p:cNvCxnSpPr>
            <a:cxnSpLocks/>
          </p:cNvCxnSpPr>
          <p:nvPr/>
        </p:nvCxnSpPr>
        <p:spPr>
          <a:xfrm>
            <a:off x="8672821" y="2719655"/>
            <a:ext cx="1829086" cy="24745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5D0A505-872D-0C44-CE55-FB7E1F61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Updated on 17-03-2023</a:t>
            </a:r>
          </a:p>
        </p:txBody>
      </p:sp>
    </p:spTree>
    <p:extLst>
      <p:ext uri="{BB962C8B-B14F-4D97-AF65-F5344CB8AC3E}">
        <p14:creationId xmlns:p14="http://schemas.microsoft.com/office/powerpoint/2010/main" val="39635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E0CDCF-2BFC-A336-C81D-8CB94DC9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Month-wise Enrolments (n=63)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52247-8069-F5E4-FFB5-DBE3DF11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9EC-CA92-4DD2-987B-780597FE0822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E1134E8-D390-6DF2-02B3-0E34967194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7706566"/>
              </p:ext>
            </p:extLst>
          </p:nvPr>
        </p:nvGraphicFramePr>
        <p:xfrm>
          <a:off x="2669786" y="1530229"/>
          <a:ext cx="6852428" cy="4496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C9347A-0A33-A4B2-303F-34AE4DECC9F5}"/>
              </a:ext>
            </a:extLst>
          </p:cNvPr>
          <p:cNvSpPr txBox="1"/>
          <p:nvPr/>
        </p:nvSpPr>
        <p:spPr>
          <a:xfrm>
            <a:off x="565684" y="3135330"/>
            <a:ext cx="18530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Enrolments in March till date= 8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B5FA-E679-2BAE-EDFA-C6B5CF36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Updated on 17-03-2023</a:t>
            </a:r>
          </a:p>
        </p:txBody>
      </p:sp>
    </p:spTree>
    <p:extLst>
      <p:ext uri="{BB962C8B-B14F-4D97-AF65-F5344CB8AC3E}">
        <p14:creationId xmlns:p14="http://schemas.microsoft.com/office/powerpoint/2010/main" val="16480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B02543-E3B1-8CC2-FE9D-734E5E84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1" y="24343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Screened and Enrollments</a:t>
            </a:r>
            <a:endParaRPr lang="en-IN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AF02854-19F6-8434-2B33-FD55CC203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92461"/>
              </p:ext>
            </p:extLst>
          </p:nvPr>
        </p:nvGraphicFramePr>
        <p:xfrm>
          <a:off x="728378" y="2092347"/>
          <a:ext cx="10719507" cy="2987971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395390">
                  <a:extLst>
                    <a:ext uri="{9D8B030D-6E8A-4147-A177-3AD203B41FA5}">
                      <a16:colId xmlns:a16="http://schemas.microsoft.com/office/drawing/2014/main" val="3992923424"/>
                    </a:ext>
                  </a:extLst>
                </a:gridCol>
                <a:gridCol w="829046">
                  <a:extLst>
                    <a:ext uri="{9D8B030D-6E8A-4147-A177-3AD203B41FA5}">
                      <a16:colId xmlns:a16="http://schemas.microsoft.com/office/drawing/2014/main" val="4162162222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2897446719"/>
                    </a:ext>
                  </a:extLst>
                </a:gridCol>
                <a:gridCol w="776749">
                  <a:extLst>
                    <a:ext uri="{9D8B030D-6E8A-4147-A177-3AD203B41FA5}">
                      <a16:colId xmlns:a16="http://schemas.microsoft.com/office/drawing/2014/main" val="3277839553"/>
                    </a:ext>
                  </a:extLst>
                </a:gridCol>
                <a:gridCol w="963561">
                  <a:extLst>
                    <a:ext uri="{9D8B030D-6E8A-4147-A177-3AD203B41FA5}">
                      <a16:colId xmlns:a16="http://schemas.microsoft.com/office/drawing/2014/main" val="2973144495"/>
                    </a:ext>
                  </a:extLst>
                </a:gridCol>
                <a:gridCol w="875071">
                  <a:extLst>
                    <a:ext uri="{9D8B030D-6E8A-4147-A177-3AD203B41FA5}">
                      <a16:colId xmlns:a16="http://schemas.microsoft.com/office/drawing/2014/main" val="2016269183"/>
                    </a:ext>
                  </a:extLst>
                </a:gridCol>
                <a:gridCol w="978474">
                  <a:extLst>
                    <a:ext uri="{9D8B030D-6E8A-4147-A177-3AD203B41FA5}">
                      <a16:colId xmlns:a16="http://schemas.microsoft.com/office/drawing/2014/main" val="2968393439"/>
                    </a:ext>
                  </a:extLst>
                </a:gridCol>
                <a:gridCol w="998732">
                  <a:extLst>
                    <a:ext uri="{9D8B030D-6E8A-4147-A177-3AD203B41FA5}">
                      <a16:colId xmlns:a16="http://schemas.microsoft.com/office/drawing/2014/main" val="2199587995"/>
                    </a:ext>
                  </a:extLst>
                </a:gridCol>
                <a:gridCol w="934589">
                  <a:extLst>
                    <a:ext uri="{9D8B030D-6E8A-4147-A177-3AD203B41FA5}">
                      <a16:colId xmlns:a16="http://schemas.microsoft.com/office/drawing/2014/main" val="1487699127"/>
                    </a:ext>
                  </a:extLst>
                </a:gridCol>
                <a:gridCol w="922786">
                  <a:extLst>
                    <a:ext uri="{9D8B030D-6E8A-4147-A177-3AD203B41FA5}">
                      <a16:colId xmlns:a16="http://schemas.microsoft.com/office/drawing/2014/main" val="2417524798"/>
                    </a:ext>
                  </a:extLst>
                </a:gridCol>
                <a:gridCol w="1042219">
                  <a:extLst>
                    <a:ext uri="{9D8B030D-6E8A-4147-A177-3AD203B41FA5}">
                      <a16:colId xmlns:a16="http://schemas.microsoft.com/office/drawing/2014/main" val="84475687"/>
                    </a:ext>
                  </a:extLst>
                </a:gridCol>
              </a:tblGrid>
              <a:tr h="37648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Period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BJGMC NTEP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BJGMC ART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 NTEP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 ART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enrolments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Outstanding (450)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082855"/>
                  </a:ext>
                </a:extLst>
              </a:tr>
              <a:tr h="352562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Screened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Enrolments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Screened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Enrolments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Screened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Enrolments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Screened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Enrolments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completed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Remaining(450)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881015"/>
                  </a:ext>
                </a:extLst>
              </a:tr>
              <a:tr h="37648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Sep-Dec 2022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9499"/>
                  </a:ext>
                </a:extLst>
              </a:tr>
              <a:tr h="37648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 2023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162911"/>
                  </a:ext>
                </a:extLst>
              </a:tr>
              <a:tr h="37648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2023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21670"/>
                  </a:ext>
                </a:extLst>
              </a:tr>
              <a:tr h="37648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2023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320424"/>
                  </a:ext>
                </a:extLst>
              </a:tr>
              <a:tr h="37648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862689"/>
                  </a:ext>
                </a:extLst>
              </a:tr>
              <a:tr h="376487">
                <a:tc>
                  <a:txBody>
                    <a:bodyPr/>
                    <a:lstStyle/>
                    <a:p>
                      <a:pPr algn="l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50963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4860C5-4EE8-7308-8AA7-26F330CB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4685" y="6412948"/>
            <a:ext cx="2743200" cy="365125"/>
          </a:xfrm>
        </p:spPr>
        <p:txBody>
          <a:bodyPr/>
          <a:lstStyle/>
          <a:p>
            <a:fld id="{2DB4B9EC-CA92-4DD2-987B-780597FE0822}" type="slidenum">
              <a:rPr lang="en-IN" smtClean="0"/>
              <a:t>6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CA858-55F3-A6CB-6D94-95D8B826FAD5}"/>
              </a:ext>
            </a:extLst>
          </p:cNvPr>
          <p:cNvSpPr txBox="1"/>
          <p:nvPr/>
        </p:nvSpPr>
        <p:spPr>
          <a:xfrm>
            <a:off x="6386705" y="5284968"/>
            <a:ext cx="5470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screened:</a:t>
            </a: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NTEP: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TB + Unhealthy alcohol use</a:t>
            </a: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HIV + Unhealthy alcohol use + TB Tx Initiated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C20135-8CC5-D598-56A2-FAC1C814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Updated on 17-03-2023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54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64E170A-FC25-AF1F-EF69-756CA589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763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Cumulative Retention</a:t>
            </a:r>
            <a:r>
              <a:rPr lang="en-IN" b="1" baseline="0" dirty="0">
                <a:solidFill>
                  <a:srgbClr val="0070C0"/>
                </a:solidFill>
              </a:rPr>
              <a:t> Status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18636-F307-155D-9063-4FCB3A8A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B9EC-CA92-4DD2-987B-780597FE0822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7ACA46E-159A-DD5C-F17A-18CC5CD6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Updated on 17-03-2023</a:t>
            </a:r>
            <a:endParaRPr lang="en-IN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5D25DF6-E3F4-0BDB-4C73-D6AD90B004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365994"/>
              </p:ext>
            </p:extLst>
          </p:nvPr>
        </p:nvGraphicFramePr>
        <p:xfrm>
          <a:off x="2113443" y="1744856"/>
          <a:ext cx="8446401" cy="3751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211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6F64-BDE2-5B40-114F-D7226CF5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29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Retention Status-BJGMC &amp; SGH</a:t>
            </a:r>
            <a:endParaRPr lang="en-IN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48FE44A-4AF0-D7BA-663F-4C3F8439F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821750"/>
              </p:ext>
            </p:extLst>
          </p:nvPr>
        </p:nvGraphicFramePr>
        <p:xfrm>
          <a:off x="344129" y="1898221"/>
          <a:ext cx="11297264" cy="2203172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317526">
                  <a:extLst>
                    <a:ext uri="{9D8B030D-6E8A-4147-A177-3AD203B41FA5}">
                      <a16:colId xmlns:a16="http://schemas.microsoft.com/office/drawing/2014/main" val="435306626"/>
                    </a:ext>
                  </a:extLst>
                </a:gridCol>
                <a:gridCol w="973393">
                  <a:extLst>
                    <a:ext uri="{9D8B030D-6E8A-4147-A177-3AD203B41FA5}">
                      <a16:colId xmlns:a16="http://schemas.microsoft.com/office/drawing/2014/main" val="1317173226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3296690358"/>
                    </a:ext>
                  </a:extLst>
                </a:gridCol>
                <a:gridCol w="802965">
                  <a:extLst>
                    <a:ext uri="{9D8B030D-6E8A-4147-A177-3AD203B41FA5}">
                      <a16:colId xmlns:a16="http://schemas.microsoft.com/office/drawing/2014/main" val="4256299447"/>
                    </a:ext>
                  </a:extLst>
                </a:gridCol>
                <a:gridCol w="930787">
                  <a:extLst>
                    <a:ext uri="{9D8B030D-6E8A-4147-A177-3AD203B41FA5}">
                      <a16:colId xmlns:a16="http://schemas.microsoft.com/office/drawing/2014/main" val="3744827270"/>
                    </a:ext>
                  </a:extLst>
                </a:gridCol>
                <a:gridCol w="930787">
                  <a:extLst>
                    <a:ext uri="{9D8B030D-6E8A-4147-A177-3AD203B41FA5}">
                      <a16:colId xmlns:a16="http://schemas.microsoft.com/office/drawing/2014/main" val="1852993151"/>
                    </a:ext>
                  </a:extLst>
                </a:gridCol>
                <a:gridCol w="930787">
                  <a:extLst>
                    <a:ext uri="{9D8B030D-6E8A-4147-A177-3AD203B41FA5}">
                      <a16:colId xmlns:a16="http://schemas.microsoft.com/office/drawing/2014/main" val="79816637"/>
                    </a:ext>
                  </a:extLst>
                </a:gridCol>
                <a:gridCol w="930787">
                  <a:extLst>
                    <a:ext uri="{9D8B030D-6E8A-4147-A177-3AD203B41FA5}">
                      <a16:colId xmlns:a16="http://schemas.microsoft.com/office/drawing/2014/main" val="3572799775"/>
                    </a:ext>
                  </a:extLst>
                </a:gridCol>
                <a:gridCol w="930787">
                  <a:extLst>
                    <a:ext uri="{9D8B030D-6E8A-4147-A177-3AD203B41FA5}">
                      <a16:colId xmlns:a16="http://schemas.microsoft.com/office/drawing/2014/main" val="455793807"/>
                    </a:ext>
                  </a:extLst>
                </a:gridCol>
                <a:gridCol w="930787">
                  <a:extLst>
                    <a:ext uri="{9D8B030D-6E8A-4147-A177-3AD203B41FA5}">
                      <a16:colId xmlns:a16="http://schemas.microsoft.com/office/drawing/2014/main" val="2033754749"/>
                    </a:ext>
                  </a:extLst>
                </a:gridCol>
                <a:gridCol w="930787">
                  <a:extLst>
                    <a:ext uri="{9D8B030D-6E8A-4147-A177-3AD203B41FA5}">
                      <a16:colId xmlns:a16="http://schemas.microsoft.com/office/drawing/2014/main" val="456598709"/>
                    </a:ext>
                  </a:extLst>
                </a:gridCol>
                <a:gridCol w="930787">
                  <a:extLst>
                    <a:ext uri="{9D8B030D-6E8A-4147-A177-3AD203B41FA5}">
                      <a16:colId xmlns:a16="http://schemas.microsoft.com/office/drawing/2014/main" val="1629406281"/>
                    </a:ext>
                  </a:extLst>
                </a:gridCol>
              </a:tblGrid>
              <a:tr h="2711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Period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BJGMC NTEP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BJGMC ART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85743"/>
                  </a:ext>
                </a:extLst>
              </a:tr>
              <a:tr h="41764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 follow-up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 follow-up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 follow-up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3 follow-up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4 follow-up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 follow-up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 follow-up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 follow-up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3 follow-up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4 follow-up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034963"/>
                  </a:ext>
                </a:extLst>
              </a:tr>
              <a:tr h="31412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Sep-Dec 2022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6/6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96/108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89 %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096849"/>
                  </a:ext>
                </a:extLst>
              </a:tr>
              <a:tr h="31812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 2023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7/7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6/8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6/7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0/2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434345"/>
                  </a:ext>
                </a:extLst>
              </a:tr>
              <a:tr h="271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2023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346131"/>
                  </a:ext>
                </a:extLst>
              </a:tr>
              <a:tr h="28314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2023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6/6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576071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27/31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21/25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17/19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6/9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8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06716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C4C68-37EB-9EA6-CA67-78235AF8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8587" y="6356350"/>
            <a:ext cx="2743200" cy="365125"/>
          </a:xfrm>
        </p:spPr>
        <p:txBody>
          <a:bodyPr/>
          <a:lstStyle/>
          <a:p>
            <a:fld id="{2DB4B9EC-CA92-4DD2-987B-780597FE0822}" type="slidenum">
              <a:rPr lang="en-IN" smtClean="0"/>
              <a:t>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146AA-7DC9-C256-4736-CAD6538E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Updated on 17-03-2023</a:t>
            </a:r>
            <a:endParaRPr lang="en-IN" dirty="0"/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A29CB1CD-7040-DEC4-E383-4838CDA3C387}"/>
              </a:ext>
            </a:extLst>
          </p:cNvPr>
          <p:cNvSpPr/>
          <p:nvPr/>
        </p:nvSpPr>
        <p:spPr>
          <a:xfrm>
            <a:off x="619429" y="4405537"/>
            <a:ext cx="1315064" cy="582924"/>
          </a:xfrm>
          <a:prstGeom prst="borderCallout1">
            <a:avLst>
              <a:gd name="adj1" fmla="val 592"/>
              <a:gd name="adj2" fmla="val 50466"/>
              <a:gd name="adj3" fmla="val -40124"/>
              <a:gd name="adj4" fmla="val 9112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3- </a:t>
            </a:r>
            <a:r>
              <a:rPr lang="en-IN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Unsch.visit</a:t>
            </a:r>
            <a:endParaRPr lang="en-IN" sz="12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Engaged in PW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1DD7A999-F408-D2C1-9608-708F930EAAD1}"/>
              </a:ext>
            </a:extLst>
          </p:cNvPr>
          <p:cNvSpPr/>
          <p:nvPr/>
        </p:nvSpPr>
        <p:spPr>
          <a:xfrm>
            <a:off x="2072149" y="4405537"/>
            <a:ext cx="1315064" cy="995878"/>
          </a:xfrm>
          <a:prstGeom prst="borderCallout1">
            <a:avLst>
              <a:gd name="adj1" fmla="val 592"/>
              <a:gd name="adj2" fmla="val 50466"/>
              <a:gd name="adj3" fmla="val -26097"/>
              <a:gd name="adj4" fmla="val 544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</a:t>
            </a:r>
            <a:r>
              <a:rPr lang="en-IN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Unsch.visit</a:t>
            </a:r>
            <a:endParaRPr lang="en-IN" sz="12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AE Reported</a:t>
            </a:r>
          </a:p>
          <a:p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SAE Reported</a:t>
            </a:r>
          </a:p>
          <a:p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No </a:t>
            </a:r>
            <a:r>
              <a:rPr lang="en-IN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Respose</a:t>
            </a:r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</a:t>
            </a:r>
            <a:r>
              <a:rPr lang="en-IN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Ph.call</a:t>
            </a:r>
            <a:endParaRPr lang="en-IN" sz="12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F68A849F-969B-2D78-F9E8-408D3627F775}"/>
              </a:ext>
            </a:extLst>
          </p:cNvPr>
          <p:cNvSpPr/>
          <p:nvPr/>
        </p:nvSpPr>
        <p:spPr>
          <a:xfrm>
            <a:off x="3524869" y="4412549"/>
            <a:ext cx="1315064" cy="582924"/>
          </a:xfrm>
          <a:prstGeom prst="borderCallout1">
            <a:avLst>
              <a:gd name="adj1" fmla="val 592"/>
              <a:gd name="adj2" fmla="val 50466"/>
              <a:gd name="adj3" fmla="val -41810"/>
              <a:gd name="adj4" fmla="val 2607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SAE Reported</a:t>
            </a:r>
          </a:p>
          <a:p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No </a:t>
            </a:r>
            <a:r>
              <a:rPr lang="en-IN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Respose</a:t>
            </a:r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</a:t>
            </a:r>
            <a:r>
              <a:rPr lang="en-IN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Ph.call</a:t>
            </a:r>
            <a:endParaRPr lang="en-IN" sz="12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5F5DAD81-ED7B-901D-95C5-E49A774AB990}"/>
              </a:ext>
            </a:extLst>
          </p:cNvPr>
          <p:cNvSpPr/>
          <p:nvPr/>
        </p:nvSpPr>
        <p:spPr>
          <a:xfrm>
            <a:off x="4182401" y="5091425"/>
            <a:ext cx="1315064" cy="582924"/>
          </a:xfrm>
          <a:prstGeom prst="borderCallout1">
            <a:avLst>
              <a:gd name="adj1" fmla="val -1095"/>
              <a:gd name="adj2" fmla="val 74391"/>
              <a:gd name="adj3" fmla="val -164940"/>
              <a:gd name="adj4" fmla="val 5000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</a:t>
            </a:r>
            <a:r>
              <a:rPr lang="en-IN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Unsch.visit</a:t>
            </a:r>
            <a:endParaRPr lang="en-IN" sz="12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Unwillingness for CRF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0D2BEE8B-8C21-3714-7B1D-E57C8837EBFD}"/>
              </a:ext>
            </a:extLst>
          </p:cNvPr>
          <p:cNvSpPr/>
          <p:nvPr/>
        </p:nvSpPr>
        <p:spPr>
          <a:xfrm>
            <a:off x="5196345" y="4460525"/>
            <a:ext cx="1315064" cy="582924"/>
          </a:xfrm>
          <a:prstGeom prst="borderCallout1">
            <a:avLst>
              <a:gd name="adj1" fmla="val 592"/>
              <a:gd name="adj2" fmla="val 50466"/>
              <a:gd name="adj3" fmla="val -63738"/>
              <a:gd name="adj4" fmla="val 4252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</a:t>
            </a:r>
            <a:r>
              <a:rPr lang="en-IN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Unsch.visit</a:t>
            </a:r>
            <a:endParaRPr lang="en-IN" sz="12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No </a:t>
            </a:r>
            <a:r>
              <a:rPr lang="en-IN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Respose</a:t>
            </a:r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</a:t>
            </a:r>
            <a:r>
              <a:rPr lang="en-IN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Ph.call</a:t>
            </a:r>
            <a:endParaRPr lang="en-IN" sz="12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11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6F64-BDE2-5B40-114F-D7226CF5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29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Retention Status-DYPMC</a:t>
            </a:r>
            <a:endParaRPr lang="en-IN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C4C68-37EB-9EA6-CA67-78235AF8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8587" y="6356350"/>
            <a:ext cx="2743200" cy="365125"/>
          </a:xfrm>
        </p:spPr>
        <p:txBody>
          <a:bodyPr/>
          <a:lstStyle/>
          <a:p>
            <a:fld id="{2DB4B9EC-CA92-4DD2-987B-780597FE0822}" type="slidenum">
              <a:rPr lang="en-IN" smtClean="0"/>
              <a:t>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146AA-7DC9-C256-4736-CAD6538E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Updated on 17-03-2023</a:t>
            </a:r>
            <a:endParaRPr lang="en-IN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848A564C-2DE8-BDD7-5BD0-C2ED57F551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757219"/>
              </p:ext>
            </p:extLst>
          </p:nvPr>
        </p:nvGraphicFramePr>
        <p:xfrm>
          <a:off x="1514164" y="2005097"/>
          <a:ext cx="9307871" cy="2445311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009151">
                  <a:extLst>
                    <a:ext uri="{9D8B030D-6E8A-4147-A177-3AD203B41FA5}">
                      <a16:colId xmlns:a16="http://schemas.microsoft.com/office/drawing/2014/main" val="435306626"/>
                    </a:ext>
                  </a:extLst>
                </a:gridCol>
                <a:gridCol w="947472">
                  <a:extLst>
                    <a:ext uri="{9D8B030D-6E8A-4147-A177-3AD203B41FA5}">
                      <a16:colId xmlns:a16="http://schemas.microsoft.com/office/drawing/2014/main" val="1317173226"/>
                    </a:ext>
                  </a:extLst>
                </a:gridCol>
                <a:gridCol w="963561">
                  <a:extLst>
                    <a:ext uri="{9D8B030D-6E8A-4147-A177-3AD203B41FA5}">
                      <a16:colId xmlns:a16="http://schemas.microsoft.com/office/drawing/2014/main" val="3296690358"/>
                    </a:ext>
                  </a:extLst>
                </a:gridCol>
                <a:gridCol w="802965">
                  <a:extLst>
                    <a:ext uri="{9D8B030D-6E8A-4147-A177-3AD203B41FA5}">
                      <a16:colId xmlns:a16="http://schemas.microsoft.com/office/drawing/2014/main" val="4256299447"/>
                    </a:ext>
                  </a:extLst>
                </a:gridCol>
                <a:gridCol w="930787">
                  <a:extLst>
                    <a:ext uri="{9D8B030D-6E8A-4147-A177-3AD203B41FA5}">
                      <a16:colId xmlns:a16="http://schemas.microsoft.com/office/drawing/2014/main" val="3744827270"/>
                    </a:ext>
                  </a:extLst>
                </a:gridCol>
                <a:gridCol w="930787">
                  <a:extLst>
                    <a:ext uri="{9D8B030D-6E8A-4147-A177-3AD203B41FA5}">
                      <a16:colId xmlns:a16="http://schemas.microsoft.com/office/drawing/2014/main" val="1852993151"/>
                    </a:ext>
                  </a:extLst>
                </a:gridCol>
                <a:gridCol w="930787">
                  <a:extLst>
                    <a:ext uri="{9D8B030D-6E8A-4147-A177-3AD203B41FA5}">
                      <a16:colId xmlns:a16="http://schemas.microsoft.com/office/drawing/2014/main" val="79816637"/>
                    </a:ext>
                  </a:extLst>
                </a:gridCol>
                <a:gridCol w="930787">
                  <a:extLst>
                    <a:ext uri="{9D8B030D-6E8A-4147-A177-3AD203B41FA5}">
                      <a16:colId xmlns:a16="http://schemas.microsoft.com/office/drawing/2014/main" val="3572799775"/>
                    </a:ext>
                  </a:extLst>
                </a:gridCol>
                <a:gridCol w="930787">
                  <a:extLst>
                    <a:ext uri="{9D8B030D-6E8A-4147-A177-3AD203B41FA5}">
                      <a16:colId xmlns:a16="http://schemas.microsoft.com/office/drawing/2014/main" val="455793807"/>
                    </a:ext>
                  </a:extLst>
                </a:gridCol>
                <a:gridCol w="930787">
                  <a:extLst>
                    <a:ext uri="{9D8B030D-6E8A-4147-A177-3AD203B41FA5}">
                      <a16:colId xmlns:a16="http://schemas.microsoft.com/office/drawing/2014/main" val="1629406281"/>
                    </a:ext>
                  </a:extLst>
                </a:gridCol>
              </a:tblGrid>
              <a:tr h="2711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Period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 NTEP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 ART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85743"/>
                  </a:ext>
                </a:extLst>
              </a:tr>
              <a:tr h="41764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 follow-up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 follow-up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 follow-up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3 follow-up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4 follow-up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 follow-up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 follow-up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 follow-up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034963"/>
                  </a:ext>
                </a:extLst>
              </a:tr>
              <a:tr h="53487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Sep-Dec 2022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6/6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0/1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54/65</a:t>
                      </a:r>
                    </a:p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83%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096849"/>
                  </a:ext>
                </a:extLst>
              </a:tr>
              <a:tr h="31812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 2023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434345"/>
                  </a:ext>
                </a:extLst>
              </a:tr>
              <a:tr h="271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2023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346131"/>
                  </a:ext>
                </a:extLst>
              </a:tr>
              <a:tr h="28314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2023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576071"/>
                  </a:ext>
                </a:extLst>
              </a:tr>
              <a:tr h="27842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17/19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13/15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9/12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8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067161"/>
                  </a:ext>
                </a:extLst>
              </a:tr>
            </a:tbl>
          </a:graphicData>
        </a:graphic>
      </p:graphicFrame>
      <p:sp>
        <p:nvSpPr>
          <p:cNvPr id="18" name="Callout: Line 17">
            <a:extLst>
              <a:ext uri="{FF2B5EF4-FFF2-40B4-BE49-F238E27FC236}">
                <a16:creationId xmlns:a16="http://schemas.microsoft.com/office/drawing/2014/main" id="{217F2DC3-CCF9-3E1E-7681-ED2DE0092742}"/>
              </a:ext>
            </a:extLst>
          </p:cNvPr>
          <p:cNvSpPr/>
          <p:nvPr/>
        </p:nvSpPr>
        <p:spPr>
          <a:xfrm>
            <a:off x="1779639" y="4716516"/>
            <a:ext cx="1049589" cy="333612"/>
          </a:xfrm>
          <a:prstGeom prst="borderCallout1">
            <a:avLst>
              <a:gd name="adj1" fmla="val -972"/>
              <a:gd name="adj2" fmla="val 76447"/>
              <a:gd name="adj3" fmla="val -81566"/>
              <a:gd name="adj4" fmla="val 10519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</a:t>
            </a:r>
            <a:r>
              <a:rPr lang="en-IN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Unsch.visit</a:t>
            </a:r>
            <a:endParaRPr lang="en-IN" sz="12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608B5EC3-8CE2-8F41-7697-672730588D6B}"/>
              </a:ext>
            </a:extLst>
          </p:cNvPr>
          <p:cNvSpPr/>
          <p:nvPr/>
        </p:nvSpPr>
        <p:spPr>
          <a:xfrm>
            <a:off x="2934925" y="4716514"/>
            <a:ext cx="1315064" cy="333613"/>
          </a:xfrm>
          <a:prstGeom prst="borderCallout1">
            <a:avLst>
              <a:gd name="adj1" fmla="val 592"/>
              <a:gd name="adj2" fmla="val 50466"/>
              <a:gd name="adj3" fmla="val -78438"/>
              <a:gd name="adj4" fmla="val 866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</a:t>
            </a:r>
            <a:r>
              <a:rPr lang="en-IN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Unsch.visit</a:t>
            </a:r>
            <a:endParaRPr lang="en-IN" sz="12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4537B827-9733-DAE1-6890-C104BC36F56C}"/>
              </a:ext>
            </a:extLst>
          </p:cNvPr>
          <p:cNvSpPr/>
          <p:nvPr/>
        </p:nvSpPr>
        <p:spPr>
          <a:xfrm>
            <a:off x="4441727" y="4716514"/>
            <a:ext cx="1968905" cy="570533"/>
          </a:xfrm>
          <a:prstGeom prst="borderCallout1">
            <a:avLst>
              <a:gd name="adj1" fmla="val 592"/>
              <a:gd name="adj2" fmla="val 50466"/>
              <a:gd name="adj3" fmla="val -35275"/>
              <a:gd name="adj4" fmla="val 3034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</a:t>
            </a:r>
            <a:r>
              <a:rPr lang="en-IN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Unsch.visit</a:t>
            </a:r>
            <a:endParaRPr lang="en-IN" sz="12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SAE Reported</a:t>
            </a:r>
          </a:p>
          <a:p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No Response to </a:t>
            </a:r>
            <a:r>
              <a:rPr lang="en-IN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Ph.call</a:t>
            </a:r>
            <a:endParaRPr lang="en-IN" sz="12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D71D452E-4A7C-CA99-8EB9-82B0BE50232D}"/>
              </a:ext>
            </a:extLst>
          </p:cNvPr>
          <p:cNvSpPr/>
          <p:nvPr/>
        </p:nvSpPr>
        <p:spPr>
          <a:xfrm>
            <a:off x="7650720" y="4813207"/>
            <a:ext cx="1896403" cy="473840"/>
          </a:xfrm>
          <a:prstGeom prst="borderCallout1">
            <a:avLst>
              <a:gd name="adj1" fmla="val 592"/>
              <a:gd name="adj2" fmla="val 50466"/>
              <a:gd name="adj3" fmla="val -70738"/>
              <a:gd name="adj4" fmla="val 1126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3- No Response to </a:t>
            </a:r>
            <a:r>
              <a:rPr lang="en-IN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Ph.call</a:t>
            </a:r>
            <a:endParaRPr lang="en-IN" sz="120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(Same </a:t>
            </a:r>
            <a:r>
              <a:rPr lang="en-IN" sz="12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Px</a:t>
            </a:r>
            <a:r>
              <a:rPr lang="en-IN" sz="12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40001-BR3)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AAD990-09EC-2855-7BED-B6F245429088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7521677" y="4460069"/>
            <a:ext cx="1077245" cy="353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C09CEE-DB1E-9E65-BC1F-BEBC459B371D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598922" y="4460069"/>
            <a:ext cx="0" cy="353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99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6974</TotalTime>
  <Words>1412</Words>
  <Application>Microsoft Office PowerPoint</Application>
  <PresentationFormat>와이드스크린</PresentationFormat>
  <Paragraphs>458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Times New Roman</vt:lpstr>
      <vt:lpstr>Tw Cen MT</vt:lpstr>
      <vt:lpstr>Office Theme</vt:lpstr>
      <vt:lpstr>WELCOME   Dr. HOJOON SOHN     </vt:lpstr>
      <vt:lpstr>PowerPoint 프레젠테이션</vt:lpstr>
      <vt:lpstr>NTEP:  BJGMC and SGH Dr. D. Y. Patil Hospital</vt:lpstr>
      <vt:lpstr>PowerPoint 프레젠테이션</vt:lpstr>
      <vt:lpstr>Month-wise Enrolments (n=63)</vt:lpstr>
      <vt:lpstr>Screened and Enrollments</vt:lpstr>
      <vt:lpstr>Cumulative Retention Status</vt:lpstr>
      <vt:lpstr>Retention Status-BJGMC &amp; SGH</vt:lpstr>
      <vt:lpstr>Retention Status-DYPMC</vt:lpstr>
      <vt:lpstr>Patient Cost Survey</vt:lpstr>
      <vt:lpstr>Patient Cost Survey – Baseline </vt:lpstr>
      <vt:lpstr>Patient Cost Survey – Follow-up (Week 8) </vt:lpstr>
      <vt:lpstr>Events</vt:lpstr>
      <vt:lpstr>In detail - AE and SAE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P M</dc:creator>
  <cp:lastModifiedBy>Hyolim Kang</cp:lastModifiedBy>
  <cp:revision>63</cp:revision>
  <dcterms:created xsi:type="dcterms:W3CDTF">2022-11-04T07:35:16Z</dcterms:created>
  <dcterms:modified xsi:type="dcterms:W3CDTF">2023-04-10T00:33:29Z</dcterms:modified>
</cp:coreProperties>
</file>