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7" r:id="rId12"/>
    <p:sldId id="265" r:id="rId13"/>
    <p:sldId id="268" r:id="rId14"/>
    <p:sldId id="272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83097-762B-4172-800F-2F5C72AAE0D7}" v="28" dt="2023-04-10T05:19:59.300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olim Kang" userId="fcf5f5b1-69f7-471c-be3f-01c1b0835574" providerId="ADAL" clId="{03583097-762B-4172-800F-2F5C72AAE0D7}"/>
    <pc:docChg chg="undo custSel addSld delSld modSld sldOrd">
      <pc:chgData name="Hyolim Kang" userId="fcf5f5b1-69f7-471c-be3f-01c1b0835574" providerId="ADAL" clId="{03583097-762B-4172-800F-2F5C72AAE0D7}" dt="2023-04-10T05:20:11.880" v="572" actId="20577"/>
      <pc:docMkLst>
        <pc:docMk/>
      </pc:docMkLst>
      <pc:sldChg chg="addSp modSp mod">
        <pc:chgData name="Hyolim Kang" userId="fcf5f5b1-69f7-471c-be3f-01c1b0835574" providerId="ADAL" clId="{03583097-762B-4172-800F-2F5C72AAE0D7}" dt="2023-04-10T05:15:09.173" v="500" actId="27918"/>
        <pc:sldMkLst>
          <pc:docMk/>
          <pc:sldMk cId="3446243816" sldId="268"/>
        </pc:sldMkLst>
        <pc:spChg chg="mod">
          <ac:chgData name="Hyolim Kang" userId="fcf5f5b1-69f7-471c-be3f-01c1b0835574" providerId="ADAL" clId="{03583097-762B-4172-800F-2F5C72AAE0D7}" dt="2023-04-10T04:54:56.978" v="52" actId="20577"/>
          <ac:spMkLst>
            <pc:docMk/>
            <pc:sldMk cId="3446243816" sldId="268"/>
            <ac:spMk id="2" creationId="{551E8EF1-1AF7-364B-EA47-AA4E34FEE2E6}"/>
          </ac:spMkLst>
        </pc:spChg>
        <pc:graphicFrameChg chg="add mod modGraphic">
          <ac:chgData name="Hyolim Kang" userId="fcf5f5b1-69f7-471c-be3f-01c1b0835574" providerId="ADAL" clId="{03583097-762B-4172-800F-2F5C72AAE0D7}" dt="2023-04-10T04:58:26.176" v="90" actId="122"/>
          <ac:graphicFrameMkLst>
            <pc:docMk/>
            <pc:sldMk cId="3446243816" sldId="268"/>
            <ac:graphicFrameMk id="3" creationId="{3BC210E4-0A69-1C0F-5BDB-22BD454918FD}"/>
          </ac:graphicFrameMkLst>
        </pc:graphicFrameChg>
        <pc:graphicFrameChg chg="add mod">
          <ac:chgData name="Hyolim Kang" userId="fcf5f5b1-69f7-471c-be3f-01c1b0835574" providerId="ADAL" clId="{03583097-762B-4172-800F-2F5C72AAE0D7}" dt="2023-04-10T04:54:44.463" v="49" actId="2711"/>
          <ac:graphicFrameMkLst>
            <pc:docMk/>
            <pc:sldMk cId="3446243816" sldId="268"/>
            <ac:graphicFrameMk id="4" creationId="{ED731657-4A24-AB32-881F-D15370D8D6C7}"/>
          </ac:graphicFrameMkLst>
        </pc:graphicFrameChg>
      </pc:sldChg>
      <pc:sldChg chg="addSp modSp mod">
        <pc:chgData name="Hyolim Kang" userId="fcf5f5b1-69f7-471c-be3f-01c1b0835574" providerId="ADAL" clId="{03583097-762B-4172-800F-2F5C72AAE0D7}" dt="2023-04-10T05:15:09.177" v="501" actId="27918"/>
        <pc:sldMkLst>
          <pc:docMk/>
          <pc:sldMk cId="4271831712" sldId="269"/>
        </pc:sldMkLst>
        <pc:spChg chg="mod">
          <ac:chgData name="Hyolim Kang" userId="fcf5f5b1-69f7-471c-be3f-01c1b0835574" providerId="ADAL" clId="{03583097-762B-4172-800F-2F5C72AAE0D7}" dt="2023-04-10T05:08:33.482" v="417" actId="20577"/>
          <ac:spMkLst>
            <pc:docMk/>
            <pc:sldMk cId="4271831712" sldId="269"/>
            <ac:spMk id="2" creationId="{551E8EF1-1AF7-364B-EA47-AA4E34FEE2E6}"/>
          </ac:spMkLst>
        </pc:spChg>
        <pc:graphicFrameChg chg="add mod">
          <ac:chgData name="Hyolim Kang" userId="fcf5f5b1-69f7-471c-be3f-01c1b0835574" providerId="ADAL" clId="{03583097-762B-4172-800F-2F5C72AAE0D7}" dt="2023-04-10T04:58:37.440" v="92" actId="1076"/>
          <ac:graphicFrameMkLst>
            <pc:docMk/>
            <pc:sldMk cId="4271831712" sldId="269"/>
            <ac:graphicFrameMk id="3" creationId="{6CEB5365-9953-1BCC-47A7-674F3F74BEA5}"/>
          </ac:graphicFrameMkLst>
        </pc:graphicFrameChg>
        <pc:graphicFrameChg chg="add mod modGraphic">
          <ac:chgData name="Hyolim Kang" userId="fcf5f5b1-69f7-471c-be3f-01c1b0835574" providerId="ADAL" clId="{03583097-762B-4172-800F-2F5C72AAE0D7}" dt="2023-04-10T04:58:20.574" v="89" actId="122"/>
          <ac:graphicFrameMkLst>
            <pc:docMk/>
            <pc:sldMk cId="4271831712" sldId="269"/>
            <ac:graphicFrameMk id="4" creationId="{53F7F8C2-DF58-0CD0-3605-842FA13450BB}"/>
          </ac:graphicFrameMkLst>
        </pc:graphicFrameChg>
      </pc:sldChg>
      <pc:sldChg chg="addSp modSp mod">
        <pc:chgData name="Hyolim Kang" userId="fcf5f5b1-69f7-471c-be3f-01c1b0835574" providerId="ADAL" clId="{03583097-762B-4172-800F-2F5C72AAE0D7}" dt="2023-04-10T05:15:09.186" v="504" actId="27918"/>
        <pc:sldMkLst>
          <pc:docMk/>
          <pc:sldMk cId="2467964276" sldId="270"/>
        </pc:sldMkLst>
        <pc:spChg chg="mod">
          <ac:chgData name="Hyolim Kang" userId="fcf5f5b1-69f7-471c-be3f-01c1b0835574" providerId="ADAL" clId="{03583097-762B-4172-800F-2F5C72AAE0D7}" dt="2023-04-10T05:06:36.393" v="400" actId="20577"/>
          <ac:spMkLst>
            <pc:docMk/>
            <pc:sldMk cId="2467964276" sldId="270"/>
            <ac:spMk id="2" creationId="{551E8EF1-1AF7-364B-EA47-AA4E34FEE2E6}"/>
          </ac:spMkLst>
        </pc:spChg>
        <pc:spChg chg="add mod">
          <ac:chgData name="Hyolim Kang" userId="fcf5f5b1-69f7-471c-be3f-01c1b0835574" providerId="ADAL" clId="{03583097-762B-4172-800F-2F5C72AAE0D7}" dt="2023-04-10T05:05:32.650" v="368" actId="207"/>
          <ac:spMkLst>
            <pc:docMk/>
            <pc:sldMk cId="2467964276" sldId="270"/>
            <ac:spMk id="7" creationId="{81F02FB1-762D-FD36-2E0D-625C438FBB17}"/>
          </ac:spMkLst>
        </pc:spChg>
        <pc:graphicFrameChg chg="add mod modGraphic">
          <ac:chgData name="Hyolim Kang" userId="fcf5f5b1-69f7-471c-be3f-01c1b0835574" providerId="ADAL" clId="{03583097-762B-4172-800F-2F5C72AAE0D7}" dt="2023-04-10T05:04:12.496" v="245" actId="1036"/>
          <ac:graphicFrameMkLst>
            <pc:docMk/>
            <pc:sldMk cId="2467964276" sldId="270"/>
            <ac:graphicFrameMk id="3" creationId="{F1CC0021-D83E-2798-2DD5-618EC1EBED92}"/>
          </ac:graphicFrameMkLst>
        </pc:graphicFrameChg>
        <pc:graphicFrameChg chg="add mod">
          <ac:chgData name="Hyolim Kang" userId="fcf5f5b1-69f7-471c-be3f-01c1b0835574" providerId="ADAL" clId="{03583097-762B-4172-800F-2F5C72AAE0D7}" dt="2023-04-10T05:07:47.926" v="413" actId="1076"/>
          <ac:graphicFrameMkLst>
            <pc:docMk/>
            <pc:sldMk cId="2467964276" sldId="270"/>
            <ac:graphicFrameMk id="4" creationId="{A6014407-0B3E-5FCE-F574-8F8B33921383}"/>
          </ac:graphicFrameMkLst>
        </pc:graphicFrameChg>
        <pc:graphicFrameChg chg="add mod modGraphic">
          <ac:chgData name="Hyolim Kang" userId="fcf5f5b1-69f7-471c-be3f-01c1b0835574" providerId="ADAL" clId="{03583097-762B-4172-800F-2F5C72AAE0D7}" dt="2023-04-10T05:04:12.496" v="245" actId="1036"/>
          <ac:graphicFrameMkLst>
            <pc:docMk/>
            <pc:sldMk cId="2467964276" sldId="270"/>
            <ac:graphicFrameMk id="5" creationId="{804D74DF-70A4-9E31-236B-F8514F49DB74}"/>
          </ac:graphicFrameMkLst>
        </pc:graphicFrameChg>
        <pc:graphicFrameChg chg="add mod modGraphic">
          <ac:chgData name="Hyolim Kang" userId="fcf5f5b1-69f7-471c-be3f-01c1b0835574" providerId="ADAL" clId="{03583097-762B-4172-800F-2F5C72AAE0D7}" dt="2023-04-10T05:04:44.441" v="277" actId="2711"/>
          <ac:graphicFrameMkLst>
            <pc:docMk/>
            <pc:sldMk cId="2467964276" sldId="270"/>
            <ac:graphicFrameMk id="6" creationId="{58E41123-1212-5020-2596-6C9107A8D521}"/>
          </ac:graphicFrameMkLst>
        </pc:graphicFrameChg>
        <pc:graphicFrameChg chg="add mod">
          <ac:chgData name="Hyolim Kang" userId="fcf5f5b1-69f7-471c-be3f-01c1b0835574" providerId="ADAL" clId="{03583097-762B-4172-800F-2F5C72AAE0D7}" dt="2023-04-10T05:07:56.310" v="415" actId="2711"/>
          <ac:graphicFrameMkLst>
            <pc:docMk/>
            <pc:sldMk cId="2467964276" sldId="270"/>
            <ac:graphicFrameMk id="8" creationId="{D9B02888-C363-1A43-454C-F60ED5B8BFDD}"/>
          </ac:graphicFrameMkLst>
        </pc:graphicFrameChg>
      </pc:sldChg>
      <pc:sldChg chg="addSp delSp modSp add mod ord">
        <pc:chgData name="Hyolim Kang" userId="fcf5f5b1-69f7-471c-be3f-01c1b0835574" providerId="ADAL" clId="{03583097-762B-4172-800F-2F5C72AAE0D7}" dt="2023-04-10T05:15:09.180" v="502" actId="27918"/>
        <pc:sldMkLst>
          <pc:docMk/>
          <pc:sldMk cId="3536481341" sldId="271"/>
        </pc:sldMkLst>
        <pc:spChg chg="mod">
          <ac:chgData name="Hyolim Kang" userId="fcf5f5b1-69f7-471c-be3f-01c1b0835574" providerId="ADAL" clId="{03583097-762B-4172-800F-2F5C72AAE0D7}" dt="2023-04-10T05:11:18.700" v="459" actId="20577"/>
          <ac:spMkLst>
            <pc:docMk/>
            <pc:sldMk cId="3536481341" sldId="271"/>
            <ac:spMk id="2" creationId="{551E8EF1-1AF7-364B-EA47-AA4E34FEE2E6}"/>
          </ac:spMkLst>
        </pc:spChg>
        <pc:spChg chg="add del mod">
          <ac:chgData name="Hyolim Kang" userId="fcf5f5b1-69f7-471c-be3f-01c1b0835574" providerId="ADAL" clId="{03583097-762B-4172-800F-2F5C72AAE0D7}" dt="2023-04-10T05:10:29.102" v="432" actId="22"/>
          <ac:spMkLst>
            <pc:docMk/>
            <pc:sldMk cId="3536481341" sldId="271"/>
            <ac:spMk id="5" creationId="{9541DCBE-20D3-657C-B5EE-3BE7691CD51A}"/>
          </ac:spMkLst>
        </pc:spChg>
        <pc:graphicFrameChg chg="add mod">
          <ac:chgData name="Hyolim Kang" userId="fcf5f5b1-69f7-471c-be3f-01c1b0835574" providerId="ADAL" clId="{03583097-762B-4172-800F-2F5C72AAE0D7}" dt="2023-04-10T05:10:40.246" v="436" actId="1076"/>
          <ac:graphicFrameMkLst>
            <pc:docMk/>
            <pc:sldMk cId="3536481341" sldId="271"/>
            <ac:graphicFrameMk id="3" creationId="{50156828-A798-3619-AEA7-0982CA5628A4}"/>
          </ac:graphicFrameMkLst>
        </pc:graphicFrameChg>
        <pc:graphicFrameChg chg="add mod modGraphic">
          <ac:chgData name="Hyolim Kang" userId="fcf5f5b1-69f7-471c-be3f-01c1b0835574" providerId="ADAL" clId="{03583097-762B-4172-800F-2F5C72AAE0D7}" dt="2023-04-10T05:10:53.626" v="443" actId="14100"/>
          <ac:graphicFrameMkLst>
            <pc:docMk/>
            <pc:sldMk cId="3536481341" sldId="271"/>
            <ac:graphicFrameMk id="6" creationId="{21586AD1-F3C4-265E-E73F-E2FB4537F814}"/>
          </ac:graphicFrameMkLst>
        </pc:graphicFrameChg>
      </pc:sldChg>
      <pc:sldChg chg="addSp delSp modSp add mod ord">
        <pc:chgData name="Hyolim Kang" userId="fcf5f5b1-69f7-471c-be3f-01c1b0835574" providerId="ADAL" clId="{03583097-762B-4172-800F-2F5C72AAE0D7}" dt="2023-04-10T05:20:11.880" v="572" actId="20577"/>
        <pc:sldMkLst>
          <pc:docMk/>
          <pc:sldMk cId="2810114494" sldId="272"/>
        </pc:sldMkLst>
        <pc:spChg chg="mod">
          <ac:chgData name="Hyolim Kang" userId="fcf5f5b1-69f7-471c-be3f-01c1b0835574" providerId="ADAL" clId="{03583097-762B-4172-800F-2F5C72AAE0D7}" dt="2023-04-10T05:13:12.067" v="492" actId="20577"/>
          <ac:spMkLst>
            <pc:docMk/>
            <pc:sldMk cId="2810114494" sldId="272"/>
            <ac:spMk id="2" creationId="{551E8EF1-1AF7-364B-EA47-AA4E34FEE2E6}"/>
          </ac:spMkLst>
        </pc:spChg>
        <pc:spChg chg="add del mod">
          <ac:chgData name="Hyolim Kang" userId="fcf5f5b1-69f7-471c-be3f-01c1b0835574" providerId="ADAL" clId="{03583097-762B-4172-800F-2F5C72AAE0D7}" dt="2023-04-10T05:16:43.377" v="510" actId="478"/>
          <ac:spMkLst>
            <pc:docMk/>
            <pc:sldMk cId="2810114494" sldId="272"/>
            <ac:spMk id="5" creationId="{17F6169F-AAB4-B4E0-24A3-9F31A6EE842A}"/>
          </ac:spMkLst>
        </pc:spChg>
        <pc:spChg chg="add mod">
          <ac:chgData name="Hyolim Kang" userId="fcf5f5b1-69f7-471c-be3f-01c1b0835574" providerId="ADAL" clId="{03583097-762B-4172-800F-2F5C72AAE0D7}" dt="2023-04-10T05:20:11.880" v="572" actId="20577"/>
          <ac:spMkLst>
            <pc:docMk/>
            <pc:sldMk cId="2810114494" sldId="272"/>
            <ac:spMk id="7" creationId="{BC11D8E8-3DF8-5728-64A9-1EEB566A00A3}"/>
          </ac:spMkLst>
        </pc:spChg>
        <pc:graphicFrameChg chg="add mod modGraphic">
          <ac:chgData name="Hyolim Kang" userId="fcf5f5b1-69f7-471c-be3f-01c1b0835574" providerId="ADAL" clId="{03583097-762B-4172-800F-2F5C72AAE0D7}" dt="2023-04-10T05:15:15.121" v="506" actId="1076"/>
          <ac:graphicFrameMkLst>
            <pc:docMk/>
            <pc:sldMk cId="2810114494" sldId="272"/>
            <ac:graphicFrameMk id="3" creationId="{6E4E5A1D-7932-5DD8-0AEA-4429860D5DF4}"/>
          </ac:graphicFrameMkLst>
        </pc:graphicFrameChg>
        <pc:graphicFrameChg chg="add mod modGraphic">
          <ac:chgData name="Hyolim Kang" userId="fcf5f5b1-69f7-471c-be3f-01c1b0835574" providerId="ADAL" clId="{03583097-762B-4172-800F-2F5C72AAE0D7}" dt="2023-04-10T05:19:43.266" v="525" actId="20577"/>
          <ac:graphicFrameMkLst>
            <pc:docMk/>
            <pc:sldMk cId="2810114494" sldId="272"/>
            <ac:graphicFrameMk id="6" creationId="{8B9BEBEE-746C-6DCE-3049-F6759EA21124}"/>
          </ac:graphicFrameMkLst>
        </pc:graphicFrameChg>
      </pc:sldChg>
      <pc:sldChg chg="add del">
        <pc:chgData name="Hyolim Kang" userId="fcf5f5b1-69f7-471c-be3f-01c1b0835574" providerId="ADAL" clId="{03583097-762B-4172-800F-2F5C72AAE0D7}" dt="2023-04-10T05:13:18.759" v="493" actId="47"/>
        <pc:sldMkLst>
          <pc:docMk/>
          <pc:sldMk cId="322488092" sldId="273"/>
        </pc:sldMkLst>
      </pc:sldChg>
      <pc:sldChg chg="add del">
        <pc:chgData name="Hyolim Kang" userId="fcf5f5b1-69f7-471c-be3f-01c1b0835574" providerId="ADAL" clId="{03583097-762B-4172-800F-2F5C72AAE0D7}" dt="2023-04-10T05:13:19.535" v="494" actId="47"/>
        <pc:sldMkLst>
          <pc:docMk/>
          <pc:sldMk cId="4226935584" sldId="27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London%20School%20of%20Hygiene%20and%20Tropical%20Medicine\SNU\HATHI\hathibina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London%20School%20of%20Hygiene%20and%20Tropical%20Medicine\SNU\HATHI\hathi_fu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London%20School%20of%20Hygiene%20and%20Tropical%20Medicine\SNU\HATHI\hathi_fu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London%20School%20of%20Hygiene%20and%20Tropical%20Medicine\SNU\HATHI\hathibinar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London%20School%20of%20Hygiene%20and%20Tropical%20Medicine\SNU\HATHI\hathibina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London%20School%20of%20Hygiene%20and%20Tropical%20Medicine\SNU\HATHI\hathi_baselin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London%20School%20of%20Hygiene%20and%20Tropical%20Medicine\SNU\HATHI\hathi_baselin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London%20School%20of%20Hygiene%20and%20Tropical%20Medicine\SNU\HATHI\hathi_baselin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London%20School%20of%20Hygiene%20and%20Tropical%20Medicine\SNU\HATHI\hathi_fu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London%20School%20of%20Hygiene%20and%20Tropical%20Medicine\SNU\HATHI\hathi_fu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%20-%20London%20School%20of%20Hygiene%20and%20Tropical%20Medicine\SNU\HATHI\hathi_fu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dirty="0"/>
              <a:t>Question 5: Did</a:t>
            </a:r>
            <a:r>
              <a:rPr lang="en-US" baseline="0" dirty="0"/>
              <a:t> you seek care?</a:t>
            </a:r>
            <a:r>
              <a:rPr lang="en-US" dirty="0"/>
              <a:t> (Yes=1,</a:t>
            </a:r>
            <a:r>
              <a:rPr lang="en-US" baseline="0" dirty="0"/>
              <a:t> No = 2)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82-4081-A55F-9038381669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82-4081-A55F-9038381669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hathibinary!$G$40:$G$41</c:f>
              <c:numCache>
                <c:formatCode>General</c:formatCode>
                <c:ptCount val="2"/>
                <c:pt idx="0">
                  <c:v>26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82-4081-A55F-903838166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Question40: Did you have to take any breaks due to illness?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1C-4DBA-9A88-7F1DFDC973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1C-4DBA-9A88-7F1DFDC973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hathi_fu!$CD$14:$CD$15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hathi_fu!$CE$14:$CE$15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1C-4DBA-9A88-7F1DFDC9736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Question42: Family member took breaks due to care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E2-4711-9E38-8ACA148F0A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E2-4711-9E38-8ACA148F0A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hathi_fu!$CD$18:$CD$19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hathi_fu!$CE$18:$CE$19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E2-4711-9E38-8ACA148F0A0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hathibinary!$X$48</c:f>
              <c:strCache>
                <c:ptCount val="1"/>
                <c:pt idx="0">
                  <c:v>Yes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hathibinary!$Y$47:$AD$47</c:f>
              <c:strCache>
                <c:ptCount val="6"/>
                <c:pt idx="0">
                  <c:v>Drugs</c:v>
                </c:pt>
                <c:pt idx="1">
                  <c:v>Consulting fee</c:v>
                </c:pt>
                <c:pt idx="2">
                  <c:v>Test</c:v>
                </c:pt>
                <c:pt idx="3">
                  <c:v>Transportation</c:v>
                </c:pt>
                <c:pt idx="4">
                  <c:v>Food</c:v>
                </c:pt>
                <c:pt idx="5">
                  <c:v>Other</c:v>
                </c:pt>
              </c:strCache>
            </c:strRef>
          </c:cat>
          <c:val>
            <c:numRef>
              <c:f>hathibinary!$Y$48:$AD$48</c:f>
              <c:numCache>
                <c:formatCode>0.0</c:formatCode>
                <c:ptCount val="6"/>
                <c:pt idx="0">
                  <c:v>14.285714285714285</c:v>
                </c:pt>
                <c:pt idx="1">
                  <c:v>21.428571428571427</c:v>
                </c:pt>
                <c:pt idx="2">
                  <c:v>42.857142857142854</c:v>
                </c:pt>
                <c:pt idx="3">
                  <c:v>78.571428571428569</c:v>
                </c:pt>
                <c:pt idx="4">
                  <c:v>7.1428571428571423</c:v>
                </c:pt>
                <c:pt idx="5">
                  <c:v>14.285714285714285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FA-44B1-A252-DF307BCB5082}"/>
            </c:ext>
          </c:extLst>
        </c:ser>
        <c:ser>
          <c:idx val="1"/>
          <c:order val="1"/>
          <c:tx>
            <c:strRef>
              <c:f>hathibinary!$X$49</c:f>
              <c:strCache>
                <c:ptCount val="1"/>
                <c:pt idx="0">
                  <c:v>No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hathibinary!$Y$47:$AD$47</c:f>
              <c:strCache>
                <c:ptCount val="6"/>
                <c:pt idx="0">
                  <c:v>Drugs</c:v>
                </c:pt>
                <c:pt idx="1">
                  <c:v>Consulting fee</c:v>
                </c:pt>
                <c:pt idx="2">
                  <c:v>Test</c:v>
                </c:pt>
                <c:pt idx="3">
                  <c:v>Transportation</c:v>
                </c:pt>
                <c:pt idx="4">
                  <c:v>Food</c:v>
                </c:pt>
                <c:pt idx="5">
                  <c:v>Other</c:v>
                </c:pt>
              </c:strCache>
            </c:strRef>
          </c:cat>
          <c:val>
            <c:numRef>
              <c:f>hathibinary!$Y$49:$AD$49</c:f>
              <c:numCache>
                <c:formatCode>0.0</c:formatCode>
                <c:ptCount val="6"/>
                <c:pt idx="0">
                  <c:v>85.714285714285708</c:v>
                </c:pt>
                <c:pt idx="1">
                  <c:v>78.571428571428569</c:v>
                </c:pt>
                <c:pt idx="2">
                  <c:v>57.142857142857139</c:v>
                </c:pt>
                <c:pt idx="3">
                  <c:v>21.428571428571427</c:v>
                </c:pt>
                <c:pt idx="4">
                  <c:v>92.857142857142861</c:v>
                </c:pt>
                <c:pt idx="5">
                  <c:v>85.714285714285708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FA-44B1-A252-DF307BCB508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21955679"/>
        <c:axId val="2060243631"/>
      </c:barChart>
      <c:catAx>
        <c:axId val="32195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60243631"/>
        <c:crosses val="autoZero"/>
        <c:auto val="1"/>
        <c:lblAlgn val="ctr"/>
        <c:lblOffset val="100"/>
        <c:noMultiLvlLbl val="0"/>
      </c:catAx>
      <c:valAx>
        <c:axId val="20602436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321955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hathibinary!$X$48</c:f>
              <c:strCache>
                <c:ptCount val="1"/>
                <c:pt idx="0">
                  <c:v>Yes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hathibinary!$Y$47:$AD$47</c:f>
              <c:strCache>
                <c:ptCount val="6"/>
                <c:pt idx="0">
                  <c:v>Drugs</c:v>
                </c:pt>
                <c:pt idx="1">
                  <c:v>Consulting fee</c:v>
                </c:pt>
                <c:pt idx="2">
                  <c:v>Test</c:v>
                </c:pt>
                <c:pt idx="3">
                  <c:v>Transportation</c:v>
                </c:pt>
                <c:pt idx="4">
                  <c:v>Food</c:v>
                </c:pt>
                <c:pt idx="5">
                  <c:v>Other</c:v>
                </c:pt>
              </c:strCache>
            </c:strRef>
          </c:cat>
          <c:val>
            <c:numRef>
              <c:f>hathibinary!$Y$48:$AD$48</c:f>
              <c:numCache>
                <c:formatCode>0.0</c:formatCode>
                <c:ptCount val="6"/>
                <c:pt idx="0">
                  <c:v>14.285714285714285</c:v>
                </c:pt>
                <c:pt idx="1">
                  <c:v>21.428571428571427</c:v>
                </c:pt>
                <c:pt idx="2">
                  <c:v>42.857142857142854</c:v>
                </c:pt>
                <c:pt idx="3">
                  <c:v>78.571428571428569</c:v>
                </c:pt>
                <c:pt idx="4">
                  <c:v>7.1428571428571423</c:v>
                </c:pt>
                <c:pt idx="5">
                  <c:v>14.285714285714285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27-43D6-84AC-271E3CBBEF98}"/>
            </c:ext>
          </c:extLst>
        </c:ser>
        <c:ser>
          <c:idx val="1"/>
          <c:order val="1"/>
          <c:tx>
            <c:strRef>
              <c:f>hathibinary!$X$49</c:f>
              <c:strCache>
                <c:ptCount val="1"/>
                <c:pt idx="0">
                  <c:v>No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hathibinary!$Y$47:$AD$47</c:f>
              <c:strCache>
                <c:ptCount val="6"/>
                <c:pt idx="0">
                  <c:v>Drugs</c:v>
                </c:pt>
                <c:pt idx="1">
                  <c:v>Consulting fee</c:v>
                </c:pt>
                <c:pt idx="2">
                  <c:v>Test</c:v>
                </c:pt>
                <c:pt idx="3">
                  <c:v>Transportation</c:v>
                </c:pt>
                <c:pt idx="4">
                  <c:v>Food</c:v>
                </c:pt>
                <c:pt idx="5">
                  <c:v>Other</c:v>
                </c:pt>
              </c:strCache>
            </c:strRef>
          </c:cat>
          <c:val>
            <c:numRef>
              <c:f>hathibinary!$Y$49:$AD$49</c:f>
              <c:numCache>
                <c:formatCode>0.0</c:formatCode>
                <c:ptCount val="6"/>
                <c:pt idx="0">
                  <c:v>85.714285714285708</c:v>
                </c:pt>
                <c:pt idx="1">
                  <c:v>78.571428571428569</c:v>
                </c:pt>
                <c:pt idx="2">
                  <c:v>57.142857142857139</c:v>
                </c:pt>
                <c:pt idx="3">
                  <c:v>21.428571428571427</c:v>
                </c:pt>
                <c:pt idx="4">
                  <c:v>92.857142857142861</c:v>
                </c:pt>
                <c:pt idx="5">
                  <c:v>85.714285714285708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27-43D6-84AC-271E3CBBEF9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21955679"/>
        <c:axId val="2060243631"/>
      </c:barChart>
      <c:catAx>
        <c:axId val="321955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2060243631"/>
        <c:crosses val="autoZero"/>
        <c:auto val="1"/>
        <c:lblAlgn val="ctr"/>
        <c:lblOffset val="100"/>
        <c:noMultiLvlLbl val="0"/>
      </c:catAx>
      <c:valAx>
        <c:axId val="2060243631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321955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hathi_baseline!$EE$42:$EE$47</c:f>
              <c:strCache>
                <c:ptCount val="6"/>
                <c:pt idx="0">
                  <c:v>Convenient location/distance from home or work</c:v>
                </c:pt>
                <c:pt idx="1">
                  <c:v>Other</c:v>
                </c:pt>
                <c:pt idx="2">
                  <c:v>Affordable</c:v>
                </c:pt>
                <c:pt idx="3">
                  <c:v>Trust the medical workers</c:v>
                </c:pt>
                <c:pt idx="4">
                  <c:v>Convenient hours for health facility (does not overlap with work)</c:v>
                </c:pt>
                <c:pt idx="5">
                  <c:v>Like the attitude of the medical workers</c:v>
                </c:pt>
              </c:strCache>
            </c:strRef>
          </c:cat>
          <c:val>
            <c:numRef>
              <c:f>hathi_baseline!$EF$42:$EF$47</c:f>
              <c:numCache>
                <c:formatCode>General</c:formatCode>
                <c:ptCount val="6"/>
                <c:pt idx="0">
                  <c:v>3</c:v>
                </c:pt>
                <c:pt idx="1">
                  <c:v>22</c:v>
                </c:pt>
                <c:pt idx="2">
                  <c:v>6</c:v>
                </c:pt>
                <c:pt idx="3">
                  <c:v>6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3-4482-A10D-0C84034F19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27050863"/>
        <c:axId val="327051343"/>
      </c:barChart>
      <c:catAx>
        <c:axId val="327050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327051343"/>
        <c:crosses val="autoZero"/>
        <c:auto val="1"/>
        <c:lblAlgn val="ctr"/>
        <c:lblOffset val="100"/>
        <c:noMultiLvlLbl val="0"/>
      </c:catAx>
      <c:valAx>
        <c:axId val="327051343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32705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882-400E-9FB6-94C4445EDD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82-400E-9FB6-94C4445EDD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hathi_baseline!$EL$41:$EL$42</c:f>
              <c:strCache>
                <c:ptCount val="2"/>
                <c:pt idx="0">
                  <c:v>yes_prop</c:v>
                </c:pt>
                <c:pt idx="1">
                  <c:v>no_prop</c:v>
                </c:pt>
              </c:strCache>
            </c:strRef>
          </c:cat>
          <c:val>
            <c:numRef>
              <c:f>hathi_baseline!$EM$41:$EM$42</c:f>
              <c:numCache>
                <c:formatCode>0.00</c:formatCode>
                <c:ptCount val="2"/>
                <c:pt idx="0">
                  <c:v>15.384615384615385</c:v>
                </c:pt>
                <c:pt idx="1">
                  <c:v>84.615384615384613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82-400E-9FB6-94C4445EDD8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0B-42AA-AE1F-085B46258E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0B-42AA-AE1F-085B46258E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hathi_baseline!$EZ$41:$EZ$42</c:f>
              <c:strCache>
                <c:ptCount val="2"/>
                <c:pt idx="0">
                  <c:v>yes_prop</c:v>
                </c:pt>
                <c:pt idx="1">
                  <c:v>no_prop</c:v>
                </c:pt>
              </c:strCache>
            </c:strRef>
          </c:cat>
          <c:val>
            <c:numRef>
              <c:f>hathi_baseline!$FA$41:$FA$42</c:f>
              <c:numCache>
                <c:formatCode>0.00</c:formatCode>
                <c:ptCount val="2"/>
                <c:pt idx="0">
                  <c:v>73.076923076923066</c:v>
                </c:pt>
                <c:pt idx="1">
                  <c:v>26.923076923076923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0B-42AA-AE1F-085B46258ED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Question 22: Would you hav ebeen working for pay? (only for HIV and TB) 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FA-4730-8BD4-56FB3B0BF7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FA-4730-8BD4-56FB3B0BF7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hathi_fu!$AY$17:$AY$18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hathi_fu!$AZ$17:$AZ$18</c:f>
              <c:numCache>
                <c:formatCode>General</c:formatCode>
                <c:ptCount val="2"/>
                <c:pt idx="0">
                  <c:v>8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FA-4730-8BD4-56FB3B0BF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Question32: Did you borrow any money?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9F-44DC-8BE3-ADE2DF2284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9F-44DC-8BE3-ADE2DF2284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hathi_fu!$BJ$13:$BJ$14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hathi_fu!$BK$13:$BK$14</c:f>
              <c:numCache>
                <c:formatCode>General</c:formatCode>
                <c:ptCount val="2"/>
                <c:pt idx="0">
                  <c:v>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9F-44DC-8BE3-ADE2DF2284B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/>
              <a:t>Question36: Have you sold anything to finance the cost of TB?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7-4166-820B-1E2EC0019F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7-4166-820B-1E2EC0019F8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hathi_fu!$BS$14:$BS$15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hathi_fu!$BT$14:$BT$15</c:f>
              <c:numCache>
                <c:formatCode>General</c:formatCode>
                <c:ptCount val="2"/>
                <c:pt idx="0">
                  <c:v>1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F7-4166-820B-1E2EC0019F8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D5BB4-391B-7959-1AA9-F59D0AD05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2FCB46-066C-1EFE-92C0-517E18340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E7CC2-6F1D-7EBB-208F-7FB1A1DD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E0FF5-49AA-37CF-240D-A5D2FB9A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C2715-DD12-6B4F-CE8A-F67E920D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6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F3D5C-7C5B-BDA7-6D0E-8B7B2981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911EEC-0D90-04CA-F597-0E162C20F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3FB5E-8330-7F84-0D4F-ECFA53AF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6F7E3-4222-F8A4-5978-CB5C08DE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8D502-FFFC-1783-A2EE-71B7109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3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7E6E5C-C2DE-680F-DE31-6893A4DDD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4D2A46-9ABA-006E-0F63-EAE5285B3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7699F-F121-1231-604F-51239D65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8FE4C-79CF-3802-68A1-98AD7935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2D8E5F-9425-9713-82B1-6C4A4F34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9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B5D29-6533-5506-7615-4AD66A1B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9CF65-CAB7-2A51-1BC3-4EC8BB54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95E93-E6F6-F95C-A71B-2FD64031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C3BBA-5F46-4DF3-9F19-434D4C58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EC37F-AA37-94FB-ED49-2ACA021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7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9973C-5246-E477-0D23-97109820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C6B4F-336C-99DC-4A27-F31168AEC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D885E-E8C0-BDAF-57FC-63D68B80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57F59-3967-B5B3-69DC-897F8099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EA8E6-57DE-B21A-1501-796D6C52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D3887-9D1D-3850-AAF9-6B15FBF6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123FF-A64C-7211-7814-EDCDDE6E7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BB68C-5291-61AC-4384-FAD77D124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6511E-E63C-507F-8FC5-4B2C56DD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390DF-B512-ACDD-1073-79737C14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CFB3D-D686-2D66-D57B-10798644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7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92267-7483-327C-713E-0B1DCD48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602D2-2D17-7146-2693-746CC7DC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58129-BB3A-600A-D243-258ECE2A2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7F0BEE-C9B2-90BC-05A4-BA56E24B8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97E3ED-C03B-67AE-B19A-F63B68687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85BC69-34D3-9534-8CAA-69A7D08D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11E59-9383-372E-A38B-5359EF58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7B491B-72AC-DCEE-A130-AAA61EE6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8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E75F-6066-1DAC-3132-D9E66162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1658DB-3487-177C-C388-6B574D85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A1C17-7935-86FC-23FA-8627C835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C0F4FD-6510-E9C6-50F5-9DE5BD32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2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C5E8AE-2444-7FD8-B54F-3D43DAB6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3F34C1-39A3-AD77-40AF-AC739909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DFF09-8032-06F0-8E9E-DC163691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7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AE0D1-236A-8E02-F541-FFC14AD6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4FCA4-C5D8-EE40-F38C-FFCA4AFC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37E27A-9DA7-B83A-CB4C-A28AAA618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DF073-84F6-CF12-B500-F3AF0B52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0BA29-0A7E-7B04-19D6-8BAF7453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63936-5C23-AACA-0F2A-E351ED63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5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8D70E-1FF2-D1A1-DC6D-3E402AAE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74C61E-869A-3D65-949A-58205375F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86409-6B29-B9C3-1042-585F53BCB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F78EC-770F-EC36-043D-C1C8226A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27F3E-D33E-4B8A-0ED8-919A5C89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69D2C-85F3-B5DE-99E2-D8781B38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079F24-8279-7667-3370-49E80FE3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78B37-15B4-212E-AE3D-C5991D927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09204-B9BA-129E-3242-6B25B6F41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B312-8FC7-4100-AD79-2698423E08D6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10E58-2282-94D1-EF0A-D76AF4463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94C9-B829-6F3F-2095-8E76F84AA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9E61-D3B1-4383-8C10-CFE5975F6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CD2E0-8DCE-40FB-5AC9-D8F44E84D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HATHI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Baseline descriptive results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3C195-6F09-F41B-0C3D-4DDF67C2B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Baseline &amp; F/U survey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1268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C3753-28C1-A536-6200-B4BC4A45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How much have you spent on alcohol/cigarette? Question 26-27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06AAC9-31FB-D3EB-CC17-E9049D57B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26883"/>
              </p:ext>
            </p:extLst>
          </p:nvPr>
        </p:nvGraphicFramePr>
        <p:xfrm>
          <a:off x="1051854" y="2400036"/>
          <a:ext cx="5153005" cy="10289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0601">
                  <a:extLst>
                    <a:ext uri="{9D8B030D-6E8A-4147-A177-3AD203B41FA5}">
                      <a16:colId xmlns:a16="http://schemas.microsoft.com/office/drawing/2014/main" val="663763427"/>
                    </a:ext>
                  </a:extLst>
                </a:gridCol>
                <a:gridCol w="1030601">
                  <a:extLst>
                    <a:ext uri="{9D8B030D-6E8A-4147-A177-3AD203B41FA5}">
                      <a16:colId xmlns:a16="http://schemas.microsoft.com/office/drawing/2014/main" val="1241435102"/>
                    </a:ext>
                  </a:extLst>
                </a:gridCol>
                <a:gridCol w="1030601">
                  <a:extLst>
                    <a:ext uri="{9D8B030D-6E8A-4147-A177-3AD203B41FA5}">
                      <a16:colId xmlns:a16="http://schemas.microsoft.com/office/drawing/2014/main" val="849252287"/>
                    </a:ext>
                  </a:extLst>
                </a:gridCol>
                <a:gridCol w="1030601">
                  <a:extLst>
                    <a:ext uri="{9D8B030D-6E8A-4147-A177-3AD203B41FA5}">
                      <a16:colId xmlns:a16="http://schemas.microsoft.com/office/drawing/2014/main" val="851708325"/>
                    </a:ext>
                  </a:extLst>
                </a:gridCol>
                <a:gridCol w="1030601">
                  <a:extLst>
                    <a:ext uri="{9D8B030D-6E8A-4147-A177-3AD203B41FA5}">
                      <a16:colId xmlns:a16="http://schemas.microsoft.com/office/drawing/2014/main" val="3506342762"/>
                    </a:ext>
                  </a:extLst>
                </a:gridCol>
              </a:tblGrid>
              <a:tr h="34298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985801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Alcohol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1986.579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6183460"/>
                  </a:ext>
                </a:extLst>
              </a:tr>
              <a:tr h="342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Cigarette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180.7895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800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71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76AAB-40E3-006B-3EEB-887523FE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283773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Follow-up Survey</a:t>
            </a:r>
            <a:b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0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EF1-1AF7-364B-EA47-AA4E34FE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 much have you spent on alcohol?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5D179C-F090-D476-767E-054FFF78F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410975"/>
              </p:ext>
            </p:extLst>
          </p:nvPr>
        </p:nvGraphicFramePr>
        <p:xfrm>
          <a:off x="982506" y="1942614"/>
          <a:ext cx="4503895" cy="9965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0779">
                  <a:extLst>
                    <a:ext uri="{9D8B030D-6E8A-4147-A177-3AD203B41FA5}">
                      <a16:colId xmlns:a16="http://schemas.microsoft.com/office/drawing/2014/main" val="616269678"/>
                    </a:ext>
                  </a:extLst>
                </a:gridCol>
                <a:gridCol w="900779">
                  <a:extLst>
                    <a:ext uri="{9D8B030D-6E8A-4147-A177-3AD203B41FA5}">
                      <a16:colId xmlns:a16="http://schemas.microsoft.com/office/drawing/2014/main" val="2930938741"/>
                    </a:ext>
                  </a:extLst>
                </a:gridCol>
                <a:gridCol w="900779">
                  <a:extLst>
                    <a:ext uri="{9D8B030D-6E8A-4147-A177-3AD203B41FA5}">
                      <a16:colId xmlns:a16="http://schemas.microsoft.com/office/drawing/2014/main" val="2716916660"/>
                    </a:ext>
                  </a:extLst>
                </a:gridCol>
                <a:gridCol w="900779">
                  <a:extLst>
                    <a:ext uri="{9D8B030D-6E8A-4147-A177-3AD203B41FA5}">
                      <a16:colId xmlns:a16="http://schemas.microsoft.com/office/drawing/2014/main" val="3815934842"/>
                    </a:ext>
                  </a:extLst>
                </a:gridCol>
                <a:gridCol w="900779">
                  <a:extLst>
                    <a:ext uri="{9D8B030D-6E8A-4147-A177-3AD203B41FA5}">
                      <a16:colId xmlns:a16="http://schemas.microsoft.com/office/drawing/2014/main" val="3765758507"/>
                    </a:ext>
                  </a:extLst>
                </a:gridCol>
              </a:tblGrid>
              <a:tr h="33217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055577"/>
                  </a:ext>
                </a:extLst>
              </a:tr>
              <a:tr h="332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Alcohol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312.2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873835"/>
                  </a:ext>
                </a:extLst>
              </a:tr>
              <a:tr h="332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Cigarette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20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40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EF1-1AF7-364B-EA47-AA4E34FE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 much you would have made if you would be working? Question 22-23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C210E4-0A69-1C0F-5BDB-22BD45491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17120"/>
              </p:ext>
            </p:extLst>
          </p:nvPr>
        </p:nvGraphicFramePr>
        <p:xfrm>
          <a:off x="6762045" y="1986541"/>
          <a:ext cx="4143022" cy="10275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45206">
                  <a:extLst>
                    <a:ext uri="{9D8B030D-6E8A-4147-A177-3AD203B41FA5}">
                      <a16:colId xmlns:a16="http://schemas.microsoft.com/office/drawing/2014/main" val="1017059641"/>
                    </a:ext>
                  </a:extLst>
                </a:gridCol>
                <a:gridCol w="2197816">
                  <a:extLst>
                    <a:ext uri="{9D8B030D-6E8A-4147-A177-3AD203B41FA5}">
                      <a16:colId xmlns:a16="http://schemas.microsoft.com/office/drawing/2014/main" val="175068630"/>
                    </a:ext>
                  </a:extLst>
                </a:gridCol>
              </a:tblGrid>
              <a:tr h="256898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3151042"/>
                  </a:ext>
                </a:extLst>
              </a:tr>
              <a:tr h="256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907831"/>
                  </a:ext>
                </a:extLst>
              </a:tr>
              <a:tr h="256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5444664"/>
                  </a:ext>
                </a:extLst>
              </a:tr>
              <a:tr h="256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059532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D731657-4A24-AB32-881F-D15370D8D6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805679"/>
              </p:ext>
            </p:extLst>
          </p:nvPr>
        </p:nvGraphicFramePr>
        <p:xfrm>
          <a:off x="1052402" y="1690688"/>
          <a:ext cx="5732221" cy="3121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624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EF1-1AF7-364B-EA47-AA4E34FE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Cumulative HIV Related OOP Costs: Question 26-31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E4E5A1D-7932-5DD8-0AEA-4429860D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56131"/>
              </p:ext>
            </p:extLst>
          </p:nvPr>
        </p:nvGraphicFramePr>
        <p:xfrm>
          <a:off x="1048080" y="2077978"/>
          <a:ext cx="3801534" cy="10363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00767">
                  <a:extLst>
                    <a:ext uri="{9D8B030D-6E8A-4147-A177-3AD203B41FA5}">
                      <a16:colId xmlns:a16="http://schemas.microsoft.com/office/drawing/2014/main" val="4012590858"/>
                    </a:ext>
                  </a:extLst>
                </a:gridCol>
                <a:gridCol w="1900767">
                  <a:extLst>
                    <a:ext uri="{9D8B030D-6E8A-4147-A177-3AD203B41FA5}">
                      <a16:colId xmlns:a16="http://schemas.microsoft.com/office/drawing/2014/main" val="1801205405"/>
                    </a:ext>
                  </a:extLst>
                </a:gridCol>
              </a:tblGrid>
              <a:tr h="49783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 seeking cost (INR)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2084286"/>
                  </a:ext>
                </a:extLst>
              </a:tr>
              <a:tr h="334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Transportation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302927"/>
                  </a:ext>
                </a:extLst>
              </a:tr>
              <a:tr h="2035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441693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B9BEBEE-746C-6DCE-3049-F6759EA21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45913"/>
              </p:ext>
            </p:extLst>
          </p:nvPr>
        </p:nvGraphicFramePr>
        <p:xfrm>
          <a:off x="1048080" y="3429001"/>
          <a:ext cx="3801534" cy="215070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47047">
                  <a:extLst>
                    <a:ext uri="{9D8B030D-6E8A-4147-A177-3AD203B41FA5}">
                      <a16:colId xmlns:a16="http://schemas.microsoft.com/office/drawing/2014/main" val="1042195260"/>
                    </a:ext>
                  </a:extLst>
                </a:gridCol>
                <a:gridCol w="1854487">
                  <a:extLst>
                    <a:ext uri="{9D8B030D-6E8A-4147-A177-3AD203B41FA5}">
                      <a16:colId xmlns:a16="http://schemas.microsoft.com/office/drawing/2014/main" val="3472391807"/>
                    </a:ext>
                  </a:extLst>
                </a:gridCol>
              </a:tblGrid>
              <a:tr h="11940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you were not diagnosed with TB, how frequently would you visit your clinic for ART related care?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Once a month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7874320"/>
                  </a:ext>
                </a:extLst>
              </a:tr>
              <a:tr h="9566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of how much you </a:t>
                      </a:r>
                    </a:p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would have made if you would be working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28697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11D8E8-3DF8-5728-64A9-1EEB566A00A3}"/>
              </a:ext>
            </a:extLst>
          </p:cNvPr>
          <p:cNvSpPr txBox="1"/>
          <p:nvPr/>
        </p:nvSpPr>
        <p:spPr>
          <a:xfrm>
            <a:off x="974803" y="5663524"/>
            <a:ext cx="2707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1 person answered</a:t>
            </a:r>
          </a:p>
        </p:txBody>
      </p:sp>
    </p:spTree>
    <p:extLst>
      <p:ext uri="{BB962C8B-B14F-4D97-AF65-F5344CB8AC3E}">
        <p14:creationId xmlns:p14="http://schemas.microsoft.com/office/powerpoint/2010/main" val="281011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EF1-1AF7-364B-EA47-AA4E34FE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Did you borrow any money to cover costs due to the TB illness? Question 32-34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6CEB5365-9953-1BCC-47A7-674F3F74BE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076060"/>
              </p:ext>
            </p:extLst>
          </p:nvPr>
        </p:nvGraphicFramePr>
        <p:xfrm>
          <a:off x="1289122" y="17653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3F7F8C2-DF58-0CD0-3605-842FA1345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14372"/>
              </p:ext>
            </p:extLst>
          </p:nvPr>
        </p:nvGraphicFramePr>
        <p:xfrm>
          <a:off x="5789874" y="2217454"/>
          <a:ext cx="3718018" cy="12857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59009">
                  <a:extLst>
                    <a:ext uri="{9D8B030D-6E8A-4147-A177-3AD203B41FA5}">
                      <a16:colId xmlns:a16="http://schemas.microsoft.com/office/drawing/2014/main" val="619891200"/>
                    </a:ext>
                  </a:extLst>
                </a:gridCol>
                <a:gridCol w="1859009">
                  <a:extLst>
                    <a:ext uri="{9D8B030D-6E8A-4147-A177-3AD203B41FA5}">
                      <a16:colId xmlns:a16="http://schemas.microsoft.com/office/drawing/2014/main" val="2771586464"/>
                    </a:ext>
                  </a:extLst>
                </a:gridCol>
              </a:tblGrid>
              <a:tr h="321428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559289"/>
                  </a:ext>
                </a:extLst>
              </a:tr>
              <a:tr h="3214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440155"/>
                  </a:ext>
                </a:extLst>
              </a:tr>
              <a:tr h="3214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5556486"/>
                  </a:ext>
                </a:extLst>
              </a:tr>
              <a:tr h="3214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57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83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EF1-1AF7-364B-EA47-AA4E34FE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Have you sold any of your property to finance the cost of the TB illness? Question 36-38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50156828-A798-3619-AEA7-0982CA562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545697"/>
              </p:ext>
            </p:extLst>
          </p:nvPr>
        </p:nvGraphicFramePr>
        <p:xfrm>
          <a:off x="1026368" y="1854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1586AD1-F3C4-265E-E73F-E2FB4537F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87024"/>
              </p:ext>
            </p:extLst>
          </p:nvPr>
        </p:nvGraphicFramePr>
        <p:xfrm>
          <a:off x="5960706" y="3016250"/>
          <a:ext cx="2362200" cy="5853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345574265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816163"/>
                    </a:ext>
                  </a:extLst>
                </a:gridCol>
              </a:tblGrid>
              <a:tr h="29268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4193875"/>
                  </a:ext>
                </a:extLst>
              </a:tr>
              <a:tr h="292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Mobile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619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48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EF1-1AF7-364B-EA47-AA4E34FE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Wage loss due to illness: Question 40-44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1CC0021-D83E-2798-2DD5-618EC1EBE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20251"/>
              </p:ext>
            </p:extLst>
          </p:nvPr>
        </p:nvGraphicFramePr>
        <p:xfrm>
          <a:off x="7154332" y="1774885"/>
          <a:ext cx="2695222" cy="11499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47611">
                  <a:extLst>
                    <a:ext uri="{9D8B030D-6E8A-4147-A177-3AD203B41FA5}">
                      <a16:colId xmlns:a16="http://schemas.microsoft.com/office/drawing/2014/main" val="3556062552"/>
                    </a:ext>
                  </a:extLst>
                </a:gridCol>
                <a:gridCol w="1347611">
                  <a:extLst>
                    <a:ext uri="{9D8B030D-6E8A-4147-A177-3AD203B41FA5}">
                      <a16:colId xmlns:a16="http://schemas.microsoft.com/office/drawing/2014/main" val="2819390322"/>
                    </a:ext>
                  </a:extLst>
                </a:gridCol>
              </a:tblGrid>
              <a:tr h="28748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Days (n)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529"/>
                  </a:ext>
                </a:extLst>
              </a:tr>
              <a:tr h="2874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4390014"/>
                  </a:ext>
                </a:extLst>
              </a:tr>
              <a:tr h="2874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4964426"/>
                  </a:ext>
                </a:extLst>
              </a:tr>
              <a:tr h="2874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6424118"/>
                  </a:ext>
                </a:extLst>
              </a:tr>
            </a:tbl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6014407-0B3E-5FCE-F574-8F8B33921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330791"/>
              </p:ext>
            </p:extLst>
          </p:nvPr>
        </p:nvGraphicFramePr>
        <p:xfrm>
          <a:off x="4666" y="2654189"/>
          <a:ext cx="3724470" cy="2041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4D74DF-70A4-9E31-236B-F8514F49D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80259"/>
              </p:ext>
            </p:extLst>
          </p:nvPr>
        </p:nvGraphicFramePr>
        <p:xfrm>
          <a:off x="7154332" y="3154394"/>
          <a:ext cx="2719212" cy="1255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9606">
                  <a:extLst>
                    <a:ext uri="{9D8B030D-6E8A-4147-A177-3AD203B41FA5}">
                      <a16:colId xmlns:a16="http://schemas.microsoft.com/office/drawing/2014/main" val="3020320617"/>
                    </a:ext>
                  </a:extLst>
                </a:gridCol>
                <a:gridCol w="1359606">
                  <a:extLst>
                    <a:ext uri="{9D8B030D-6E8A-4147-A177-3AD203B41FA5}">
                      <a16:colId xmlns:a16="http://schemas.microsoft.com/office/drawing/2014/main" val="1937663227"/>
                    </a:ext>
                  </a:extLst>
                </a:gridCol>
              </a:tblGrid>
              <a:tr h="313825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Monthly income (INR)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8215575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7687740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9037642"/>
                  </a:ext>
                </a:extLst>
              </a:tr>
              <a:tr h="313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12280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058663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E41123-1212-5020-2596-6C9107A8D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15518"/>
              </p:ext>
            </p:extLst>
          </p:nvPr>
        </p:nvGraphicFramePr>
        <p:xfrm>
          <a:off x="7142338" y="4699351"/>
          <a:ext cx="2731206" cy="131846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65603">
                  <a:extLst>
                    <a:ext uri="{9D8B030D-6E8A-4147-A177-3AD203B41FA5}">
                      <a16:colId xmlns:a16="http://schemas.microsoft.com/office/drawing/2014/main" val="292523466"/>
                    </a:ext>
                  </a:extLst>
                </a:gridCol>
                <a:gridCol w="1365603">
                  <a:extLst>
                    <a:ext uri="{9D8B030D-6E8A-4147-A177-3AD203B41FA5}">
                      <a16:colId xmlns:a16="http://schemas.microsoft.com/office/drawing/2014/main" val="829693388"/>
                    </a:ext>
                  </a:extLst>
                </a:gridCol>
              </a:tblGrid>
              <a:tr h="32455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Days of loss for wages (n)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1065507"/>
                  </a:ext>
                </a:extLst>
              </a:tr>
              <a:tr h="3245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582611"/>
                  </a:ext>
                </a:extLst>
              </a:tr>
              <a:tr h="3245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9248512"/>
                  </a:ext>
                </a:extLst>
              </a:tr>
              <a:tr h="3245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45706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F02FB1-762D-FD36-2E0D-625C438FBB17}"/>
              </a:ext>
            </a:extLst>
          </p:cNvPr>
          <p:cNvSpPr txBox="1"/>
          <p:nvPr/>
        </p:nvSpPr>
        <p:spPr>
          <a:xfrm>
            <a:off x="7142338" y="6148873"/>
            <a:ext cx="2707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error identified in Q44</a:t>
            </a:r>
            <a:endParaRPr lang="ko-KR" alt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D9B02888-C363-1A43-454C-F60ED5B8B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484551"/>
              </p:ext>
            </p:extLst>
          </p:nvPr>
        </p:nvGraphicFramePr>
        <p:xfrm>
          <a:off x="3813111" y="2526424"/>
          <a:ext cx="3051972" cy="2297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796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76AAB-40E3-006B-3EEB-887523FE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9" y="283773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Baseline Survey</a:t>
            </a:r>
            <a:b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1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CA7F7-78AF-DB5B-28B6-8EE591CD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Hospital type: Question 5-6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79FBFD2-1B46-9C0E-923D-9B759D4359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908653"/>
              </p:ext>
            </p:extLst>
          </p:nvPr>
        </p:nvGraphicFramePr>
        <p:xfrm>
          <a:off x="185733" y="1978818"/>
          <a:ext cx="3400425" cy="272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69B50E2E-75A5-D573-99E3-BDAE3ADD4AEE}"/>
              </a:ext>
            </a:extLst>
          </p:cNvPr>
          <p:cNvSpPr/>
          <p:nvPr/>
        </p:nvSpPr>
        <p:spPr>
          <a:xfrm>
            <a:off x="3343275" y="2419350"/>
            <a:ext cx="1933575" cy="1847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ED8B2CB-C86C-B358-041F-501FD4BC15E2}"/>
              </a:ext>
            </a:extLst>
          </p:cNvPr>
          <p:cNvSpPr/>
          <p:nvPr/>
        </p:nvSpPr>
        <p:spPr>
          <a:xfrm>
            <a:off x="4614862" y="2419350"/>
            <a:ext cx="1933575" cy="1847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74A43-AEEF-71FE-9375-B8CCFEDD5861}"/>
              </a:ext>
            </a:extLst>
          </p:cNvPr>
          <p:cNvSpPr txBox="1"/>
          <p:nvPr/>
        </p:nvSpPr>
        <p:spPr>
          <a:xfrm>
            <a:off x="3381374" y="2157740"/>
            <a:ext cx="2114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Private clinic or hospital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DE011-ADC1-5460-3815-FDD31CE9639B}"/>
              </a:ext>
            </a:extLst>
          </p:cNvPr>
          <p:cNvSpPr txBox="1"/>
          <p:nvPr/>
        </p:nvSpPr>
        <p:spPr>
          <a:xfrm>
            <a:off x="5367336" y="2157740"/>
            <a:ext cx="742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A6082-9FED-4086-118F-D0B39C0FD349}"/>
              </a:ext>
            </a:extLst>
          </p:cNvPr>
          <p:cNvSpPr txBox="1"/>
          <p:nvPr/>
        </p:nvSpPr>
        <p:spPr>
          <a:xfrm>
            <a:off x="3467102" y="3284262"/>
            <a:ext cx="1057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N=16 (61.5%)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FF2A9-FE3E-1AD6-F5FD-1FE1EA9CB292}"/>
              </a:ext>
            </a:extLst>
          </p:cNvPr>
          <p:cNvSpPr txBox="1"/>
          <p:nvPr/>
        </p:nvSpPr>
        <p:spPr>
          <a:xfrm>
            <a:off x="4695823" y="3150914"/>
            <a:ext cx="742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N=4 (15.3%)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228A1-A405-9B7B-A56E-5141C467E0D4}"/>
              </a:ext>
            </a:extLst>
          </p:cNvPr>
          <p:cNvSpPr txBox="1"/>
          <p:nvPr/>
        </p:nvSpPr>
        <p:spPr>
          <a:xfrm>
            <a:off x="5448296" y="3284262"/>
            <a:ext cx="1057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N=14 (53.8%)</a:t>
            </a:r>
            <a:endParaRPr lang="ko-KR" altLang="en-US" sz="11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7FAA39-1567-989C-1E83-E9EA130EC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36666"/>
              </p:ext>
            </p:extLst>
          </p:nvPr>
        </p:nvGraphicFramePr>
        <p:xfrm>
          <a:off x="7134227" y="1978818"/>
          <a:ext cx="3676648" cy="25269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152773">
                  <a:extLst>
                    <a:ext uri="{9D8B030D-6E8A-4147-A177-3AD203B41FA5}">
                      <a16:colId xmlns:a16="http://schemas.microsoft.com/office/drawing/2014/main" val="424605997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3564655038"/>
                    </a:ext>
                  </a:extLst>
                </a:gridCol>
              </a:tblGrid>
              <a:tr h="196998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5055010"/>
                  </a:ext>
                </a:extLst>
              </a:tr>
              <a:tr h="1969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4288160"/>
                  </a:ext>
                </a:extLst>
              </a:tr>
              <a:tr h="32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 clinic or hospital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5040967"/>
                  </a:ext>
                </a:extLst>
              </a:tr>
              <a:tr h="1969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 public / private clinic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0552437"/>
                  </a:ext>
                </a:extLst>
              </a:tr>
              <a:tr h="481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primary health care facility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7647533"/>
                  </a:ext>
                </a:extLst>
              </a:tr>
              <a:tr h="481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NGO/charitable health center or hospital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5488277"/>
                  </a:ext>
                </a:extLst>
              </a:tr>
              <a:tr h="32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Pharmacy / Medical shop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1007004"/>
                  </a:ext>
                </a:extLst>
              </a:tr>
              <a:tr h="32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Traditional healers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9874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B28674-B5A4-1EE0-C263-8CE9C0B37C18}"/>
              </a:ext>
            </a:extLst>
          </p:cNvPr>
          <p:cNvSpPr txBox="1"/>
          <p:nvPr/>
        </p:nvSpPr>
        <p:spPr>
          <a:xfrm>
            <a:off x="1194413" y="3198168"/>
            <a:ext cx="81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31.6%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36117C-17B4-6C4F-BA54-C769453D65C6}"/>
              </a:ext>
            </a:extLst>
          </p:cNvPr>
          <p:cNvSpPr txBox="1"/>
          <p:nvPr/>
        </p:nvSpPr>
        <p:spPr>
          <a:xfrm>
            <a:off x="1652583" y="3837533"/>
            <a:ext cx="815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68.4%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61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836F-6EF9-FDEB-E849-C60014F3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45" y="19817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Where did you spend money?: Question 7  </a:t>
            </a:r>
            <a:r>
              <a:rPr lang="en-US" altLang="ko-KR" sz="3200" i="1" dirty="0">
                <a:latin typeface="Arial" panose="020B0604020202020204" pitchFamily="34" charset="0"/>
                <a:cs typeface="Arial" panose="020B0604020202020204" pitchFamily="34" charset="0"/>
              </a:rPr>
              <a:t>Public Hospital vs. Private clinic or hospital</a:t>
            </a:r>
            <a:endParaRPr lang="ko-KR" alt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AABB1E8-82DF-C70B-BB75-E94E476A3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147640"/>
              </p:ext>
            </p:extLst>
          </p:nvPr>
        </p:nvGraphicFramePr>
        <p:xfrm>
          <a:off x="542541" y="1874717"/>
          <a:ext cx="5238750" cy="347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569598-DE6B-17A8-99E6-E5E5BBB16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05796"/>
              </p:ext>
            </p:extLst>
          </p:nvPr>
        </p:nvGraphicFramePr>
        <p:xfrm>
          <a:off x="450176" y="5475697"/>
          <a:ext cx="5156295" cy="435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5104">
                  <a:extLst>
                    <a:ext uri="{9D8B030D-6E8A-4147-A177-3AD203B41FA5}">
                      <a16:colId xmlns:a16="http://schemas.microsoft.com/office/drawing/2014/main" val="2720827504"/>
                    </a:ext>
                  </a:extLst>
                </a:gridCol>
                <a:gridCol w="805671">
                  <a:extLst>
                    <a:ext uri="{9D8B030D-6E8A-4147-A177-3AD203B41FA5}">
                      <a16:colId xmlns:a16="http://schemas.microsoft.com/office/drawing/2014/main" val="2654190220"/>
                    </a:ext>
                  </a:extLst>
                </a:gridCol>
                <a:gridCol w="725104">
                  <a:extLst>
                    <a:ext uri="{9D8B030D-6E8A-4147-A177-3AD203B41FA5}">
                      <a16:colId xmlns:a16="http://schemas.microsoft.com/office/drawing/2014/main" val="3457753252"/>
                    </a:ext>
                  </a:extLst>
                </a:gridCol>
                <a:gridCol w="725104">
                  <a:extLst>
                    <a:ext uri="{9D8B030D-6E8A-4147-A177-3AD203B41FA5}">
                      <a16:colId xmlns:a16="http://schemas.microsoft.com/office/drawing/2014/main" val="3849390980"/>
                    </a:ext>
                  </a:extLst>
                </a:gridCol>
                <a:gridCol w="725104">
                  <a:extLst>
                    <a:ext uri="{9D8B030D-6E8A-4147-A177-3AD203B41FA5}">
                      <a16:colId xmlns:a16="http://schemas.microsoft.com/office/drawing/2014/main" val="3496726078"/>
                    </a:ext>
                  </a:extLst>
                </a:gridCol>
                <a:gridCol w="725104">
                  <a:extLst>
                    <a:ext uri="{9D8B030D-6E8A-4147-A177-3AD203B41FA5}">
                      <a16:colId xmlns:a16="http://schemas.microsoft.com/office/drawing/2014/main" val="3598305738"/>
                    </a:ext>
                  </a:extLst>
                </a:gridCol>
                <a:gridCol w="725104">
                  <a:extLst>
                    <a:ext uri="{9D8B030D-6E8A-4147-A177-3AD203B41FA5}">
                      <a16:colId xmlns:a16="http://schemas.microsoft.com/office/drawing/2014/main" val="3489914984"/>
                    </a:ext>
                  </a:extLst>
                </a:gridCol>
              </a:tblGrid>
              <a:tr h="21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Yes (N)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768306"/>
                  </a:ext>
                </a:extLst>
              </a:tr>
              <a:tr h="21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 (N)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34868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79E0FF-E53F-DB78-E06B-AA1DF3827C7A}"/>
              </a:ext>
            </a:extLst>
          </p:cNvPr>
          <p:cNvSpPr txBox="1"/>
          <p:nvPr/>
        </p:nvSpPr>
        <p:spPr>
          <a:xfrm>
            <a:off x="357811" y="6132946"/>
            <a:ext cx="2080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* Others: case papers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1C27A999-52FD-3499-CCD9-E023D2C5C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519932"/>
              </p:ext>
            </p:extLst>
          </p:nvPr>
        </p:nvGraphicFramePr>
        <p:xfrm>
          <a:off x="6218286" y="1874716"/>
          <a:ext cx="5238750" cy="347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FF4522-1248-BC54-C713-D6B76BE0947A}"/>
              </a:ext>
            </a:extLst>
          </p:cNvPr>
          <p:cNvSpPr txBox="1"/>
          <p:nvPr/>
        </p:nvSpPr>
        <p:spPr>
          <a:xfrm>
            <a:off x="657993" y="1496072"/>
            <a:ext cx="208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 Hospital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1AA31-D344-207F-A80F-95F1DD9029AE}"/>
              </a:ext>
            </a:extLst>
          </p:cNvPr>
          <p:cNvSpPr txBox="1"/>
          <p:nvPr/>
        </p:nvSpPr>
        <p:spPr>
          <a:xfrm>
            <a:off x="6389157" y="1496073"/>
            <a:ext cx="3022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Private clinic or hospital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6A574F1-02AD-8E1F-9FF2-0E8781F69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66409"/>
              </p:ext>
            </p:extLst>
          </p:nvPr>
        </p:nvGraphicFramePr>
        <p:xfrm>
          <a:off x="6497109" y="5475697"/>
          <a:ext cx="4959927" cy="435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08561">
                  <a:extLst>
                    <a:ext uri="{9D8B030D-6E8A-4147-A177-3AD203B41FA5}">
                      <a16:colId xmlns:a16="http://schemas.microsoft.com/office/drawing/2014/main" val="1459927053"/>
                    </a:ext>
                  </a:extLst>
                </a:gridCol>
                <a:gridCol w="708561">
                  <a:extLst>
                    <a:ext uri="{9D8B030D-6E8A-4147-A177-3AD203B41FA5}">
                      <a16:colId xmlns:a16="http://schemas.microsoft.com/office/drawing/2014/main" val="2813378945"/>
                    </a:ext>
                  </a:extLst>
                </a:gridCol>
                <a:gridCol w="708561">
                  <a:extLst>
                    <a:ext uri="{9D8B030D-6E8A-4147-A177-3AD203B41FA5}">
                      <a16:colId xmlns:a16="http://schemas.microsoft.com/office/drawing/2014/main" val="1969050801"/>
                    </a:ext>
                  </a:extLst>
                </a:gridCol>
                <a:gridCol w="708561">
                  <a:extLst>
                    <a:ext uri="{9D8B030D-6E8A-4147-A177-3AD203B41FA5}">
                      <a16:colId xmlns:a16="http://schemas.microsoft.com/office/drawing/2014/main" val="1377417917"/>
                    </a:ext>
                  </a:extLst>
                </a:gridCol>
                <a:gridCol w="708561">
                  <a:extLst>
                    <a:ext uri="{9D8B030D-6E8A-4147-A177-3AD203B41FA5}">
                      <a16:colId xmlns:a16="http://schemas.microsoft.com/office/drawing/2014/main" val="4165968562"/>
                    </a:ext>
                  </a:extLst>
                </a:gridCol>
                <a:gridCol w="708561">
                  <a:extLst>
                    <a:ext uri="{9D8B030D-6E8A-4147-A177-3AD203B41FA5}">
                      <a16:colId xmlns:a16="http://schemas.microsoft.com/office/drawing/2014/main" val="90676232"/>
                    </a:ext>
                  </a:extLst>
                </a:gridCol>
                <a:gridCol w="708561">
                  <a:extLst>
                    <a:ext uri="{9D8B030D-6E8A-4147-A177-3AD203B41FA5}">
                      <a16:colId xmlns:a16="http://schemas.microsoft.com/office/drawing/2014/main" val="3120977570"/>
                    </a:ext>
                  </a:extLst>
                </a:gridCol>
              </a:tblGrid>
              <a:tr h="21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Yes (N)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8442305"/>
                  </a:ext>
                </a:extLst>
              </a:tr>
              <a:tr h="2177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No (N)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135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37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8E12C-E57B-7AC8-C940-0E8588C2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How much did you spend? Question8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F15145-154A-8740-9038-52BAD008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4694"/>
              </p:ext>
            </p:extLst>
          </p:nvPr>
        </p:nvGraphicFramePr>
        <p:xfrm>
          <a:off x="838199" y="2250526"/>
          <a:ext cx="4517573" cy="21535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5853">
                  <a:extLst>
                    <a:ext uri="{9D8B030D-6E8A-4147-A177-3AD203B41FA5}">
                      <a16:colId xmlns:a16="http://schemas.microsoft.com/office/drawing/2014/main" val="3885799506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4221109251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101676758"/>
                    </a:ext>
                  </a:extLst>
                </a:gridCol>
                <a:gridCol w="720007">
                  <a:extLst>
                    <a:ext uri="{9D8B030D-6E8A-4147-A177-3AD203B41FA5}">
                      <a16:colId xmlns:a16="http://schemas.microsoft.com/office/drawing/2014/main" val="4173732890"/>
                    </a:ext>
                  </a:extLst>
                </a:gridCol>
                <a:gridCol w="720007">
                  <a:extLst>
                    <a:ext uri="{9D8B030D-6E8A-4147-A177-3AD203B41FA5}">
                      <a16:colId xmlns:a16="http://schemas.microsoft.com/office/drawing/2014/main" val="4090194791"/>
                    </a:ext>
                  </a:extLst>
                </a:gridCol>
              </a:tblGrid>
              <a:tr h="33170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Avg.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Total (N)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9432528"/>
                  </a:ext>
                </a:extLst>
              </a:tr>
              <a:tr h="249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9019858"/>
                  </a:ext>
                </a:extLst>
              </a:tr>
              <a:tr h="41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Consulting 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137.3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95078"/>
                  </a:ext>
                </a:extLst>
              </a:tr>
              <a:tr h="249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445.4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738117"/>
                  </a:ext>
                </a:extLst>
              </a:tr>
              <a:tr h="41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Transportation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144.6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9105629"/>
                  </a:ext>
                </a:extLst>
              </a:tr>
              <a:tr h="249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2711421"/>
                  </a:ext>
                </a:extLst>
              </a:tr>
              <a:tr h="249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78054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0317D7-0E19-112A-2D43-CC1C45F92470}"/>
              </a:ext>
            </a:extLst>
          </p:cNvPr>
          <p:cNvSpPr txBox="1"/>
          <p:nvPr/>
        </p:nvSpPr>
        <p:spPr>
          <a:xfrm>
            <a:off x="751299" y="1753351"/>
            <a:ext cx="2080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Public Hospital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F2765D8-F316-2F52-560A-663D917AE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12680"/>
              </p:ext>
            </p:extLst>
          </p:nvPr>
        </p:nvGraphicFramePr>
        <p:xfrm>
          <a:off x="6836227" y="2250526"/>
          <a:ext cx="4517573" cy="21535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5853">
                  <a:extLst>
                    <a:ext uri="{9D8B030D-6E8A-4147-A177-3AD203B41FA5}">
                      <a16:colId xmlns:a16="http://schemas.microsoft.com/office/drawing/2014/main" val="3885799506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4221109251"/>
                    </a:ext>
                  </a:extLst>
                </a:gridCol>
                <a:gridCol w="1025853">
                  <a:extLst>
                    <a:ext uri="{9D8B030D-6E8A-4147-A177-3AD203B41FA5}">
                      <a16:colId xmlns:a16="http://schemas.microsoft.com/office/drawing/2014/main" val="3101676758"/>
                    </a:ext>
                  </a:extLst>
                </a:gridCol>
                <a:gridCol w="720007">
                  <a:extLst>
                    <a:ext uri="{9D8B030D-6E8A-4147-A177-3AD203B41FA5}">
                      <a16:colId xmlns:a16="http://schemas.microsoft.com/office/drawing/2014/main" val="4173732890"/>
                    </a:ext>
                  </a:extLst>
                </a:gridCol>
                <a:gridCol w="720007">
                  <a:extLst>
                    <a:ext uri="{9D8B030D-6E8A-4147-A177-3AD203B41FA5}">
                      <a16:colId xmlns:a16="http://schemas.microsoft.com/office/drawing/2014/main" val="4090194791"/>
                    </a:ext>
                  </a:extLst>
                </a:gridCol>
              </a:tblGrid>
              <a:tr h="331704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Avg.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Total (N)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9432528"/>
                  </a:ext>
                </a:extLst>
              </a:tr>
              <a:tr h="249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Drugs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4992.8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9019858"/>
                  </a:ext>
                </a:extLst>
              </a:tr>
              <a:tr h="41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Consulting fee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2715.0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995078"/>
                  </a:ext>
                </a:extLst>
              </a:tr>
              <a:tr h="249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1984.4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7738117"/>
                  </a:ext>
                </a:extLst>
              </a:tr>
              <a:tr h="41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Transportation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422.5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9105629"/>
                  </a:ext>
                </a:extLst>
              </a:tr>
              <a:tr h="249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2711421"/>
                  </a:ext>
                </a:extLst>
              </a:tr>
              <a:tr h="249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78054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094D18-0B52-0F55-A4F2-A5B85CB0BA61}"/>
              </a:ext>
            </a:extLst>
          </p:cNvPr>
          <p:cNvSpPr txBox="1"/>
          <p:nvPr/>
        </p:nvSpPr>
        <p:spPr>
          <a:xfrm>
            <a:off x="6762381" y="1753351"/>
            <a:ext cx="3022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Private clinic or hospital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6E38-5CDF-FE34-1360-DCC9D3A3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0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Why have</a:t>
            </a:r>
            <a:r>
              <a:rPr lang="ko-KR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  <a:cs typeface="Arial" panose="020B0604020202020204" pitchFamily="34" charset="0"/>
              </a:rPr>
              <a:t>you chosen the clinic? Question9</a:t>
            </a:r>
            <a:endParaRPr lang="ko-KR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A48085F-EF70-5F3E-5665-340C83E7E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8834185"/>
              </p:ext>
            </p:extLst>
          </p:nvPr>
        </p:nvGraphicFramePr>
        <p:xfrm>
          <a:off x="692108" y="1690688"/>
          <a:ext cx="7037295" cy="3181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841A46-F2AC-96B6-7ACF-C7A01F781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85065"/>
              </p:ext>
            </p:extLst>
          </p:nvPr>
        </p:nvGraphicFramePr>
        <p:xfrm>
          <a:off x="8278368" y="2193830"/>
          <a:ext cx="3221524" cy="21750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14118">
                  <a:extLst>
                    <a:ext uri="{9D8B030D-6E8A-4147-A177-3AD203B41FA5}">
                      <a16:colId xmlns:a16="http://schemas.microsoft.com/office/drawing/2014/main" val="3312584331"/>
                    </a:ext>
                  </a:extLst>
                </a:gridCol>
                <a:gridCol w="407406">
                  <a:extLst>
                    <a:ext uri="{9D8B030D-6E8A-4147-A177-3AD203B41FA5}">
                      <a16:colId xmlns:a16="http://schemas.microsoft.com/office/drawing/2014/main" val="3568253229"/>
                    </a:ext>
                  </a:extLst>
                </a:gridCol>
              </a:tblGrid>
              <a:tr h="362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HATHI study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423105"/>
                  </a:ext>
                </a:extLst>
              </a:tr>
              <a:tr h="362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doctor has referred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9903134"/>
                  </a:ext>
                </a:extLst>
              </a:tr>
              <a:tr h="362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Refered by other people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467724"/>
                  </a:ext>
                </a:extLst>
              </a:tr>
              <a:tr h="362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Knows some of the doctors and staff hence decided to come here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9079088"/>
                  </a:ext>
                </a:extLst>
              </a:tr>
              <a:tr h="362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refer from TU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440284"/>
                  </a:ext>
                </a:extLst>
              </a:tr>
              <a:tr h="3625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Wife suggested this hospital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62233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1886AD-FBA6-0961-BBAF-5CB92C152984}"/>
              </a:ext>
            </a:extLst>
          </p:cNvPr>
          <p:cNvSpPr txBox="1"/>
          <p:nvPr/>
        </p:nvSpPr>
        <p:spPr>
          <a:xfrm>
            <a:off x="8477194" y="1603705"/>
            <a:ext cx="3022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Other reasons (n= 22)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87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785F6-9394-186C-9D33-E70F1D30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Primary way of travelling/ time: Question 11-12, 14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D73A36-C037-199C-782F-A02AFAF8C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47855"/>
              </p:ext>
            </p:extLst>
          </p:nvPr>
        </p:nvGraphicFramePr>
        <p:xfrm>
          <a:off x="1063272" y="1752600"/>
          <a:ext cx="4377971" cy="34258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8316">
                  <a:extLst>
                    <a:ext uri="{9D8B030D-6E8A-4147-A177-3AD203B41FA5}">
                      <a16:colId xmlns:a16="http://schemas.microsoft.com/office/drawing/2014/main" val="3810124898"/>
                    </a:ext>
                  </a:extLst>
                </a:gridCol>
                <a:gridCol w="919885">
                  <a:extLst>
                    <a:ext uri="{9D8B030D-6E8A-4147-A177-3AD203B41FA5}">
                      <a16:colId xmlns:a16="http://schemas.microsoft.com/office/drawing/2014/main" val="3901622994"/>
                    </a:ext>
                  </a:extLst>
                </a:gridCol>
                <a:gridCol w="919885">
                  <a:extLst>
                    <a:ext uri="{9D8B030D-6E8A-4147-A177-3AD203B41FA5}">
                      <a16:colId xmlns:a16="http://schemas.microsoft.com/office/drawing/2014/main" val="1114111944"/>
                    </a:ext>
                  </a:extLst>
                </a:gridCol>
                <a:gridCol w="919885">
                  <a:extLst>
                    <a:ext uri="{9D8B030D-6E8A-4147-A177-3AD203B41FA5}">
                      <a16:colId xmlns:a16="http://schemas.microsoft.com/office/drawing/2014/main" val="1728520578"/>
                    </a:ext>
                  </a:extLst>
                </a:gridCol>
              </a:tblGrid>
              <a:tr h="380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Mode of transportation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Time (hour/min/sec)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Average INR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4624153"/>
                  </a:ext>
                </a:extLst>
              </a:tr>
              <a:tr h="380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0:51:20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1317350"/>
                  </a:ext>
                </a:extLst>
              </a:tr>
              <a:tr h="380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Auto rickshaw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0:44:55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196.7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4701918"/>
                  </a:ext>
                </a:extLst>
              </a:tr>
              <a:tr h="380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Motobike car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0:25:37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88.8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8707367"/>
                  </a:ext>
                </a:extLst>
              </a:tr>
              <a:tr h="380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Walking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0:15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9957978"/>
                  </a:ext>
                </a:extLst>
              </a:tr>
              <a:tr h="380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Taxi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4:00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724480"/>
                  </a:ext>
                </a:extLst>
              </a:tr>
              <a:tr h="380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Not mentioned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9224430"/>
                  </a:ext>
                </a:extLst>
              </a:tr>
              <a:tr h="380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Cycle rickshaw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1108916"/>
                  </a:ext>
                </a:extLst>
              </a:tr>
              <a:tr h="380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Bicycle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1804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68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CC0AF-E7CD-B9BA-DC59-C8CD5FA0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What other expenses did you have? Question16-23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303157-5865-232E-BC57-8318EDC1D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59164"/>
              </p:ext>
            </p:extLst>
          </p:nvPr>
        </p:nvGraphicFramePr>
        <p:xfrm>
          <a:off x="5562830" y="1690688"/>
          <a:ext cx="5661897" cy="27979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11551">
                  <a:extLst>
                    <a:ext uri="{9D8B030D-6E8A-4147-A177-3AD203B41FA5}">
                      <a16:colId xmlns:a16="http://schemas.microsoft.com/office/drawing/2014/main" val="1990825784"/>
                    </a:ext>
                  </a:extLst>
                </a:gridCol>
                <a:gridCol w="1216782">
                  <a:extLst>
                    <a:ext uri="{9D8B030D-6E8A-4147-A177-3AD203B41FA5}">
                      <a16:colId xmlns:a16="http://schemas.microsoft.com/office/drawing/2014/main" val="1204682177"/>
                    </a:ext>
                  </a:extLst>
                </a:gridCol>
                <a:gridCol w="1216782">
                  <a:extLst>
                    <a:ext uri="{9D8B030D-6E8A-4147-A177-3AD203B41FA5}">
                      <a16:colId xmlns:a16="http://schemas.microsoft.com/office/drawing/2014/main" val="2444699642"/>
                    </a:ext>
                  </a:extLst>
                </a:gridCol>
                <a:gridCol w="1216782">
                  <a:extLst>
                    <a:ext uri="{9D8B030D-6E8A-4147-A177-3AD203B41FA5}">
                      <a16:colId xmlns:a16="http://schemas.microsoft.com/office/drawing/2014/main" val="1988709114"/>
                    </a:ext>
                  </a:extLst>
                </a:gridCol>
              </a:tblGrid>
              <a:tr h="346867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Max 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Min INR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0941103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related to TB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1684424"/>
                  </a:ext>
                </a:extLst>
              </a:tr>
              <a:tr h="5155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X-ray or other screening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5346810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505589"/>
                  </a:ext>
                </a:extLst>
              </a:tr>
              <a:tr h="5155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Nutritional supplement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9427990"/>
                  </a:ext>
                </a:extLst>
              </a:tr>
              <a:tr h="5155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care related costs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187922"/>
                  </a:ext>
                </a:extLst>
              </a:tr>
              <a:tr h="2108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7418001"/>
                  </a:ext>
                </a:extLst>
              </a:tr>
            </a:tbl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DE17A36-895C-2081-3664-50FA4F472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823282"/>
              </p:ext>
            </p:extLst>
          </p:nvPr>
        </p:nvGraphicFramePr>
        <p:xfrm>
          <a:off x="838200" y="15570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A371D3-C7FF-E5D0-70CA-A246912B08B8}"/>
              </a:ext>
            </a:extLst>
          </p:cNvPr>
          <p:cNvSpPr txBox="1"/>
          <p:nvPr/>
        </p:nvSpPr>
        <p:spPr>
          <a:xfrm>
            <a:off x="276808" y="140311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/>
              <a:t>Question 16 (Yes=4,</a:t>
            </a:r>
            <a:r>
              <a:rPr lang="en-US" altLang="ko-KR" baseline="0" dirty="0"/>
              <a:t> No = 22)</a:t>
            </a:r>
            <a:endParaRPr lang="ko-KR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1467B-4384-03FB-CF6B-0DDEA38CC5DA}"/>
              </a:ext>
            </a:extLst>
          </p:cNvPr>
          <p:cNvSpPr txBox="1"/>
          <p:nvPr/>
        </p:nvSpPr>
        <p:spPr>
          <a:xfrm>
            <a:off x="0" y="4300203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sz="1050" dirty="0"/>
              <a:t>* Total N = total number of patients who sought care (N=26)</a:t>
            </a:r>
            <a:endParaRPr lang="ko-KR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00557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C5E96-90AF-9C82-DFC3-FD15AAA9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Would you have been working for pay (if not come to the clinic)? Question 24-25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D7E8ADB-3132-62E3-1730-6711F93B8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8535"/>
              </p:ext>
            </p:extLst>
          </p:nvPr>
        </p:nvGraphicFramePr>
        <p:xfrm>
          <a:off x="0" y="1803877"/>
          <a:ext cx="4818530" cy="3024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7E689F-03EC-1F6E-1456-A189B3D0DCF0}"/>
              </a:ext>
            </a:extLst>
          </p:cNvPr>
          <p:cNvSpPr txBox="1"/>
          <p:nvPr/>
        </p:nvSpPr>
        <p:spPr>
          <a:xfrm>
            <a:off x="-468863" y="1649988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/>
              <a:t>Question 24 (Yes=19,</a:t>
            </a:r>
            <a:r>
              <a:rPr lang="en-US" altLang="ko-KR" baseline="0" dirty="0"/>
              <a:t> No = </a:t>
            </a:r>
            <a:r>
              <a:rPr lang="en-US" altLang="ko-KR" dirty="0"/>
              <a:t>7</a:t>
            </a:r>
            <a:r>
              <a:rPr lang="en-US" altLang="ko-KR" baseline="0" dirty="0"/>
              <a:t>)</a:t>
            </a:r>
            <a:endParaRPr lang="ko-KR" altLang="ko-KR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B570E4-B6BC-486B-A857-443ABBF70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16685"/>
              </p:ext>
            </p:extLst>
          </p:nvPr>
        </p:nvGraphicFramePr>
        <p:xfrm>
          <a:off x="5628691" y="2430017"/>
          <a:ext cx="2460950" cy="19572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30475">
                  <a:extLst>
                    <a:ext uri="{9D8B030D-6E8A-4147-A177-3AD203B41FA5}">
                      <a16:colId xmlns:a16="http://schemas.microsoft.com/office/drawing/2014/main" val="711142814"/>
                    </a:ext>
                  </a:extLst>
                </a:gridCol>
                <a:gridCol w="1230475">
                  <a:extLst>
                    <a:ext uri="{9D8B030D-6E8A-4147-A177-3AD203B41FA5}">
                      <a16:colId xmlns:a16="http://schemas.microsoft.com/office/drawing/2014/main" val="2632074516"/>
                    </a:ext>
                  </a:extLst>
                </a:gridCol>
              </a:tblGrid>
              <a:tr h="391441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INR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0992823"/>
                  </a:ext>
                </a:extLst>
              </a:tr>
              <a:tr h="391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5707262"/>
                  </a:ext>
                </a:extLst>
              </a:tr>
              <a:tr h="391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6035915"/>
                  </a:ext>
                </a:extLst>
              </a:tr>
              <a:tr h="391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1117115"/>
                  </a:ext>
                </a:extLst>
              </a:tr>
              <a:tr h="391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80421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2AE843-0535-F36A-3C6E-5BD4ED6E6D10}"/>
              </a:ext>
            </a:extLst>
          </p:cNvPr>
          <p:cNvSpPr txBox="1"/>
          <p:nvPr/>
        </p:nvSpPr>
        <p:spPr>
          <a:xfrm>
            <a:off x="5221646" y="169615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altLang="ko-KR" dirty="0"/>
              <a:t>Question 25 : How much money would you estimate you would have made had you been working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8059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783</Words>
  <Application>Microsoft Office PowerPoint</Application>
  <PresentationFormat>와이드스크린</PresentationFormat>
  <Paragraphs>314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HATHI Baseline descriptive results</vt:lpstr>
      <vt:lpstr>Baseline Survey </vt:lpstr>
      <vt:lpstr>Hospital type: Question 5-6</vt:lpstr>
      <vt:lpstr>Where did you spend money?: Question 7  Public Hospital vs. Private clinic or hospital</vt:lpstr>
      <vt:lpstr>How much did you spend? Question8</vt:lpstr>
      <vt:lpstr>Why have you chosen the clinic? Question9</vt:lpstr>
      <vt:lpstr>Primary way of travelling/ time: Question 11-12, 14</vt:lpstr>
      <vt:lpstr>What other expenses did you have? Question16-23</vt:lpstr>
      <vt:lpstr>Would you have been working for pay (if not come to the clinic)? Question 24-25</vt:lpstr>
      <vt:lpstr>How much have you spent on alcohol/cigarette? Question 26-27</vt:lpstr>
      <vt:lpstr>Follow-up Survey </vt:lpstr>
      <vt:lpstr>How much have you spent on alcohol?</vt:lpstr>
      <vt:lpstr>How much you would have made if you would be working? Question 22-23</vt:lpstr>
      <vt:lpstr>Cumulative HIV Related OOP Costs: Question 26-31</vt:lpstr>
      <vt:lpstr>Did you borrow any money to cover costs due to the TB illness? Question 32-34</vt:lpstr>
      <vt:lpstr>Have you sold any of your property to finance the cost of the TB illness? Question 36-38</vt:lpstr>
      <vt:lpstr>Wage loss due to illness: Question 40-44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HATHI Baseline descriptive results</dc:title>
  <dc:creator>Hyolim Kang</dc:creator>
  <cp:lastModifiedBy>Hyolim Kang</cp:lastModifiedBy>
  <cp:revision>1</cp:revision>
  <dcterms:created xsi:type="dcterms:W3CDTF">2023-04-10T00:58:04Z</dcterms:created>
  <dcterms:modified xsi:type="dcterms:W3CDTF">2023-04-10T05:20:17Z</dcterms:modified>
</cp:coreProperties>
</file>