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89" r:id="rId1"/>
    <p:sldMasterId id="2147484608" r:id="rId2"/>
  </p:sldMasterIdLst>
  <p:notesMasterIdLst>
    <p:notesMasterId r:id="rId35"/>
  </p:notesMasterIdLst>
  <p:handoutMasterIdLst>
    <p:handoutMasterId r:id="rId36"/>
  </p:handoutMasterIdLst>
  <p:sldIdLst>
    <p:sldId id="336" r:id="rId3"/>
    <p:sldId id="283" r:id="rId4"/>
    <p:sldId id="339" r:id="rId5"/>
    <p:sldId id="341" r:id="rId6"/>
    <p:sldId id="362" r:id="rId7"/>
    <p:sldId id="363" r:id="rId8"/>
    <p:sldId id="364" r:id="rId9"/>
    <p:sldId id="365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66" r:id="rId21"/>
    <p:sldId id="368" r:id="rId22"/>
    <p:sldId id="367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61" r:id="rId32"/>
    <p:sldId id="360" r:id="rId33"/>
    <p:sldId id="285" r:id="rId34"/>
  </p:sldIdLst>
  <p:sldSz cx="9144000" cy="6858000" type="screen4x3"/>
  <p:notesSz cx="6797675" cy="9926638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cherer, Lou Ann" initials="BLA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ACE7"/>
    <a:srgbClr val="6A6C70"/>
    <a:srgbClr val="221F20"/>
    <a:srgbClr val="ED1C24"/>
    <a:srgbClr val="303B41"/>
    <a:srgbClr val="22BCF2"/>
    <a:srgbClr val="3B3B3B"/>
    <a:srgbClr val="77787C"/>
    <a:srgbClr val="ADADB0"/>
    <a:srgbClr val="0DA9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99" autoAdjust="0"/>
    <p:restoredTop sz="95147" autoAdjust="0"/>
  </p:normalViewPr>
  <p:slideViewPr>
    <p:cSldViewPr>
      <p:cViewPr varScale="1">
        <p:scale>
          <a:sx n="115" d="100"/>
          <a:sy n="115" d="100"/>
        </p:scale>
        <p:origin x="1590" y="114"/>
      </p:cViewPr>
      <p:guideLst>
        <p:guide orient="horz" pos="57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1046" y="48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9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F4993-2A4D-4727-B42F-4F4FCF0927E1}" type="datetimeFigureOut">
              <a:rPr lang="ko-KR" altLang="en-US" smtClean="0"/>
              <a:pPr/>
              <a:t>2020-03-Thu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595E2-0FCC-44C0-AC9D-7E7C823C79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270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latin typeface="Candara" pitchFamily="34" charset="0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latin typeface="Candara" pitchFamily="34" charset="0"/>
                <a:ea typeface="맑은 고딕" pitchFamily="50" charset="-127"/>
              </a:defRPr>
            </a:lvl1pPr>
          </a:lstStyle>
          <a:p>
            <a:pPr>
              <a:defRPr/>
            </a:pPr>
            <a:fld id="{ED803225-D788-45AA-B141-77D55181A82C}" type="datetimeFigureOut">
              <a:rPr lang="en-US" altLang="ko-KR" smtClean="0"/>
              <a:pPr>
                <a:defRPr/>
              </a:pPr>
              <a:t>3/26/2020</a:t>
            </a:fld>
            <a:endParaRPr lang="en-US" alt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latin typeface="Candara" pitchFamily="34" charset="0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latin typeface="Candara" pitchFamily="34" charset="0"/>
                <a:ea typeface="맑은 고딕" pitchFamily="50" charset="-127"/>
              </a:defRPr>
            </a:lvl1pPr>
          </a:lstStyle>
          <a:p>
            <a:pPr>
              <a:defRPr/>
            </a:pPr>
            <a:fld id="{53509768-866C-44FF-9D04-176CAB5D367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95142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ndar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ndar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ndar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ndar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ndar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>
              <a:latin typeface="Yoon 윤고딕 540_TT" charset="-127"/>
              <a:ea typeface="Yoon 윤고딕 540_TT" charset="-127"/>
            </a:endParaRPr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C024F88-A8B3-4F38-A12D-5334E4A4D339}" type="slidenum">
              <a:rPr lang="ko-KR" altLang="en-US" smtClean="0">
                <a:solidFill>
                  <a:prstClr val="black"/>
                </a:solidFill>
                <a:latin typeface="Yoon 윤고딕 540_TT" charset="-127"/>
                <a:ea typeface="Yoon 윤고딕 540_TT" charset="-127"/>
              </a:rPr>
              <a:pPr/>
              <a:t>1</a:t>
            </a:fld>
            <a:endParaRPr lang="en-US" altLang="ko-KR" dirty="0" smtClean="0">
              <a:solidFill>
                <a:prstClr val="black"/>
              </a:solidFill>
              <a:latin typeface="Yoon 윤고딕 540_TT" charset="-127"/>
              <a:ea typeface="Yoon 윤고딕 540_T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078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6209700" y="3573016"/>
            <a:ext cx="2934300" cy="3284984"/>
          </a:xfrm>
          <a:prstGeom prst="rect">
            <a:avLst/>
          </a:prstGeom>
        </p:spPr>
      </p:pic>
      <p:sp>
        <p:nvSpPr>
          <p:cNvPr id="6" name="TextBox 5"/>
          <p:cNvSpPr txBox="1">
            <a:spLocks/>
          </p:cNvSpPr>
          <p:nvPr userDrawn="1"/>
        </p:nvSpPr>
        <p:spPr>
          <a:xfrm>
            <a:off x="575318" y="1489484"/>
            <a:ext cx="5361385" cy="896720"/>
          </a:xfrm>
          <a:prstGeom prst="rect">
            <a:avLst/>
          </a:prstGeom>
        </p:spPr>
        <p:txBody>
          <a:bodyPr wrap="square" rIns="108000" spcCol="1800000">
            <a:spAutoFit/>
          </a:bodyPr>
          <a:lstStyle/>
          <a:p>
            <a:pPr marL="69056" indent="-6905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000" b="1" spc="-113" dirty="0">
                <a:solidFill>
                  <a:srgbClr val="595959"/>
                </a:solidFill>
                <a:effectLst/>
                <a:latin typeface="맑은 고딕" pitchFamily="50" charset="-127"/>
                <a:ea typeface="맑은 고딕" pitchFamily="50" charset="-127"/>
                <a:cs typeface="Arial Unicode MS" pitchFamily="50" charset="-127"/>
              </a:rPr>
              <a:t>INDEX</a:t>
            </a:r>
            <a:endParaRPr kumimoji="0" lang="ko-KR" altLang="en-US" sz="4000" b="1" dirty="0">
              <a:solidFill>
                <a:srgbClr val="595959"/>
              </a:solidFill>
              <a:effectLst/>
              <a:latin typeface="맑은 고딕" pitchFamily="50" charset="-127"/>
              <a:ea typeface="맑은 고딕" pitchFamily="50" charset="-127"/>
              <a:cs typeface="Arial Unicode MS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95536" y="2420888"/>
            <a:ext cx="840973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068918" y="6157091"/>
            <a:ext cx="0" cy="288032"/>
          </a:xfrm>
          <a:prstGeom prst="line">
            <a:avLst/>
          </a:prstGeom>
          <a:ln>
            <a:solidFill>
              <a:srgbClr val="6A6C7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50922" y="6148858"/>
            <a:ext cx="593615" cy="361814"/>
          </a:xfrm>
          <a:prstGeom prst="rect">
            <a:avLst/>
          </a:prstGeom>
        </p:spPr>
      </p:pic>
      <p:pic>
        <p:nvPicPr>
          <p:cNvPr id="11" name="Picture 2" descr="MEGAZONECLOUD_NEW_CI_B (1)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57" y="6087231"/>
            <a:ext cx="1597439" cy="423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4600401" y="2148117"/>
            <a:ext cx="4233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MMPO</a:t>
            </a:r>
            <a:endParaRPr lang="ko-KR" altLang="en-US" sz="1200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072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95536" y="2420888"/>
            <a:ext cx="840973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068918" y="6157091"/>
            <a:ext cx="0" cy="288032"/>
          </a:xfrm>
          <a:prstGeom prst="line">
            <a:avLst/>
          </a:prstGeom>
          <a:ln>
            <a:solidFill>
              <a:srgbClr val="6A6C7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2" descr="C:\Documents and Settings\yoo\바탕 화면\Untitled-2.png"/>
          <p:cNvPicPr>
            <a:picLocks noChangeAspect="1" noChangeArrowheads="1"/>
          </p:cNvPicPr>
          <p:nvPr userDrawn="1"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5076056" y="3913269"/>
            <a:ext cx="4067944" cy="2944732"/>
          </a:xfrm>
          <a:prstGeom prst="rect">
            <a:avLst/>
          </a:prstGeom>
          <a:noFill/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50922" y="6148858"/>
            <a:ext cx="593615" cy="361814"/>
          </a:xfrm>
          <a:prstGeom prst="rect">
            <a:avLst/>
          </a:prstGeom>
        </p:spPr>
      </p:pic>
      <p:pic>
        <p:nvPicPr>
          <p:cNvPr id="11" name="Picture 2" descr="MEGAZONECLOUD_NEW_CI_B (1)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57" y="6087231"/>
            <a:ext cx="1597439" cy="423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4600401" y="2143889"/>
            <a:ext cx="4233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MMPO</a:t>
            </a:r>
            <a:endParaRPr lang="ko-KR" altLang="en-US" sz="1200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3858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제안사 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0" y="86393"/>
            <a:ext cx="9144000" cy="6788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제목 1"/>
          <p:cNvSpPr>
            <a:spLocks noGrp="1"/>
          </p:cNvSpPr>
          <p:nvPr>
            <p:ph type="title"/>
          </p:nvPr>
        </p:nvSpPr>
        <p:spPr>
          <a:xfrm>
            <a:off x="57238" y="60760"/>
            <a:ext cx="6575811" cy="369894"/>
          </a:xfrm>
          <a:prstGeom prst="rect">
            <a:avLst/>
          </a:prstGeom>
        </p:spPr>
        <p:txBody>
          <a:bodyPr/>
          <a:lstStyle>
            <a:lvl1pPr algn="l" rtl="0" fontAlgn="base" latinLnBrk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lang="ko-KR" altLang="en-US" sz="1800" b="1" kern="1200" spc="-11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3" name="부제목 2"/>
          <p:cNvSpPr>
            <a:spLocks noGrp="1"/>
          </p:cNvSpPr>
          <p:nvPr>
            <p:ph type="subTitle" idx="1"/>
          </p:nvPr>
        </p:nvSpPr>
        <p:spPr>
          <a:xfrm>
            <a:off x="516469" y="450187"/>
            <a:ext cx="5954922" cy="3256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 spc="-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kumimoji="1" lang="ko-KR" altLang="en-US" sz="1400" b="1" kern="1200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algn="l" rtl="0" fontAlgn="base" latinLnBrk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35" name="내용 개체 틀 2"/>
          <p:cNvSpPr>
            <a:spLocks noGrp="1"/>
          </p:cNvSpPr>
          <p:nvPr>
            <p:ph idx="11"/>
          </p:nvPr>
        </p:nvSpPr>
        <p:spPr>
          <a:xfrm>
            <a:off x="125434" y="808363"/>
            <a:ext cx="8859984" cy="676421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20000"/>
              </a:lnSpc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13" name="Picture 2" descr="MEGAZONECLOUD_NEW_CI_B (1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905" y="6540069"/>
            <a:ext cx="991884" cy="262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7998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제안사 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0" y="86393"/>
            <a:ext cx="9144000" cy="6788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제목 1"/>
          <p:cNvSpPr>
            <a:spLocks noGrp="1"/>
          </p:cNvSpPr>
          <p:nvPr>
            <p:ph type="title"/>
          </p:nvPr>
        </p:nvSpPr>
        <p:spPr>
          <a:xfrm>
            <a:off x="57238" y="260030"/>
            <a:ext cx="6575811" cy="369894"/>
          </a:xfrm>
          <a:prstGeom prst="rect">
            <a:avLst/>
          </a:prstGeom>
        </p:spPr>
        <p:txBody>
          <a:bodyPr/>
          <a:lstStyle>
            <a:lvl1pPr algn="l" rtl="0" fontAlgn="base" latinLnBrk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lang="ko-KR" altLang="en-US" sz="1800" b="1" kern="1200" spc="-11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5" name="내용 개체 틀 2"/>
          <p:cNvSpPr>
            <a:spLocks noGrp="1"/>
          </p:cNvSpPr>
          <p:nvPr>
            <p:ph idx="11"/>
          </p:nvPr>
        </p:nvSpPr>
        <p:spPr>
          <a:xfrm>
            <a:off x="125434" y="808363"/>
            <a:ext cx="8859984" cy="676421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20000"/>
              </a:lnSpc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9" name="Picture 2" descr="MEGAZONECLOUD_NEW_CI_B (1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905" y="6540069"/>
            <a:ext cx="991884" cy="262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7612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248677" y="513000"/>
            <a:ext cx="8646646" cy="5832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19" name="텍스트 개체 틀 4"/>
          <p:cNvSpPr txBox="1">
            <a:spLocks/>
          </p:cNvSpPr>
          <p:nvPr userDrawn="1"/>
        </p:nvSpPr>
        <p:spPr>
          <a:xfrm>
            <a:off x="1191236" y="2454640"/>
            <a:ext cx="6761527" cy="687265"/>
          </a:xfrm>
          <a:prstGeom prst="rect">
            <a:avLst/>
          </a:prstGeom>
        </p:spPr>
        <p:txBody>
          <a:bodyPr vert="horz" lIns="84406" tIns="42203" rIns="84406" bIns="42203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4985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THANK YOU</a:t>
            </a:r>
            <a:endParaRPr kumimoji="0" lang="ko-KR" altLang="en-US" sz="4985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20" name="그룹 19"/>
          <p:cNvGrpSpPr/>
          <p:nvPr userDrawn="1"/>
        </p:nvGrpSpPr>
        <p:grpSpPr>
          <a:xfrm>
            <a:off x="2552435" y="3109886"/>
            <a:ext cx="4039131" cy="51440"/>
            <a:chOff x="3638737" y="3021509"/>
            <a:chExt cx="4080409" cy="51966"/>
          </a:xfrm>
        </p:grpSpPr>
        <p:cxnSp>
          <p:nvCxnSpPr>
            <p:cNvPr id="21" name="직선 연결선 20"/>
            <p:cNvCxnSpPr>
              <a:stCxn id="22" idx="1"/>
            </p:cNvCxnSpPr>
            <p:nvPr/>
          </p:nvCxnSpPr>
          <p:spPr>
            <a:xfrm flipV="1">
              <a:off x="3690702" y="3021512"/>
              <a:ext cx="4028444" cy="2598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flipH="1">
              <a:off x="3638737" y="3021509"/>
              <a:ext cx="51966" cy="519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 userDrawn="1"/>
        </p:nvSpPr>
        <p:spPr>
          <a:xfrm>
            <a:off x="1220763" y="5879361"/>
            <a:ext cx="6702476" cy="284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ts val="1477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23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http://www.cloud.hosting.kr  l  http://www.mz.co.kr l 46, </a:t>
            </a:r>
            <a:r>
              <a:rPr kumimoji="0" lang="en-US" altLang="ko-KR" sz="923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Nonhyeon-ro</a:t>
            </a:r>
            <a:r>
              <a:rPr kumimoji="0" lang="en-US" altLang="ko-KR" sz="923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85-gil, </a:t>
            </a:r>
            <a:r>
              <a:rPr kumimoji="0" lang="en-US" altLang="ko-KR" sz="923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Gangnam-gu</a:t>
            </a:r>
            <a:r>
              <a:rPr kumimoji="0" lang="en-US" altLang="ko-KR" sz="923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Seoul, Korea  l  T. 1644-2243</a:t>
            </a:r>
            <a:endParaRPr kumimoji="0" lang="ko-KR" altLang="en-US" sz="923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10" name="Picture 2" descr="MEGAZONECLOUD_NEW_CI_B (1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762" y="5367740"/>
            <a:ext cx="1540472" cy="408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1779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0" y="86393"/>
            <a:ext cx="9144000" cy="6788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1" name="Picture 2" descr="MEGAZONECLOUD_NEW_CI_B (1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905" y="6540069"/>
            <a:ext cx="991884" cy="262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4178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2" y="9086"/>
            <a:ext cx="8993543" cy="6858000"/>
          </a:xfrm>
          <a:prstGeom prst="rect">
            <a:avLst/>
          </a:prstGeom>
        </p:spPr>
      </p:pic>
      <p:pic>
        <p:nvPicPr>
          <p:cNvPr id="7" name="Picture 2" descr="MEGAZONECLOUD_NEW_CI_B (1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271914"/>
            <a:ext cx="1863971" cy="494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2503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4103947" y="6610194"/>
            <a:ext cx="936104" cy="187552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en-US" altLang="ko-KR" smtClean="0"/>
              <a:t>I-</a:t>
            </a:r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44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98" r:id="rId1"/>
    <p:sldLayoutId id="2147484611" r:id="rId2"/>
    <p:sldLayoutId id="2147484593" r:id="rId3"/>
    <p:sldLayoutId id="2147484612" r:id="rId4"/>
    <p:sldLayoutId id="214748460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Candara" pitchFamily="34" charset="0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4103947" y="6610194"/>
            <a:ext cx="936104" cy="187552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en-US" altLang="ko-KR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I-</a:t>
            </a:r>
            <a:fld id="{4BEDD84E-25D4-4983-8AA1-2863C96F08D9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71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9" r:id="rId1"/>
    <p:sldLayoutId id="214748461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Candara" pitchFamily="34" charset="0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sypt/jasypt/releases/download/jasypt-1.9.3/jasypt-1.9.3-dist.zip" TargetMode="External"/><Relationship Id="rId2" Type="http://schemas.openxmlformats.org/officeDocument/2006/relationships/hyperlink" Target="http://www.jasypt.org/download.html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24160" y="2420888"/>
            <a:ext cx="715837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4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Maven + Spring + Eclipse</a:t>
            </a:r>
            <a:br>
              <a:rPr kumimoji="0" lang="en-US" altLang="ko-KR" sz="4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en-US" sz="4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</a:t>
            </a:r>
            <a:r>
              <a:rPr kumimoji="0" lang="ko-KR" altLang="en-US" sz="4400" b="1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웹프로젝트</a:t>
            </a:r>
            <a:r>
              <a:rPr kumimoji="0" lang="ko-KR" altLang="en-US" sz="4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생성</a:t>
            </a:r>
            <a:endParaRPr kumimoji="0" lang="en-US" altLang="ko-KR" sz="40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11395" y="4437112"/>
            <a:ext cx="474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2020. 02</a:t>
            </a:r>
            <a:endParaRPr kumimoji="0"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68826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II. </a:t>
            </a:r>
            <a:r>
              <a:rPr kumimoji="0" lang="en-US" altLang="ko-KR" spc="-113" dirty="0"/>
              <a:t>DB </a:t>
            </a:r>
            <a:r>
              <a:rPr kumimoji="0" lang="ko-KR" altLang="en-US" spc="-113" dirty="0"/>
              <a:t>연결 및 </a:t>
            </a:r>
            <a:r>
              <a:rPr kumimoji="0" lang="en-US" altLang="ko-KR" spc="-113" dirty="0" err="1"/>
              <a:t>Mybatis</a:t>
            </a:r>
            <a:r>
              <a:rPr kumimoji="0" lang="en-US" altLang="ko-KR" spc="-113" dirty="0"/>
              <a:t> </a:t>
            </a:r>
            <a:r>
              <a:rPr kumimoji="0" lang="ko-KR" altLang="en-US" spc="-113" dirty="0" smtClean="0"/>
              <a:t>설정 </a:t>
            </a:r>
            <a:r>
              <a:rPr kumimoji="0" lang="en-US" altLang="ko-KR" spc="-113" dirty="0" smtClean="0"/>
              <a:t>(cont.)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1"/>
          </p:nvPr>
        </p:nvSpPr>
        <p:spPr>
          <a:xfrm>
            <a:off x="125434" y="808363"/>
            <a:ext cx="8859984" cy="676421"/>
          </a:xfrm>
        </p:spPr>
        <p:txBody>
          <a:bodyPr/>
          <a:lstStyle/>
          <a:p>
            <a:pPr marL="228600" indent="-228600">
              <a:buFont typeface="+mj-lt"/>
              <a:buAutoNum type="arabicPeriod" startAt="3"/>
            </a:pPr>
            <a:r>
              <a:rPr lang="en-US" altLang="ko-KR" dirty="0" smtClean="0"/>
              <a:t>/resources/spring/context-datasource.xml </a:t>
            </a:r>
            <a:r>
              <a:rPr lang="ko-KR" altLang="en-US" dirty="0" smtClean="0"/>
              <a:t>파일 추가 및 수정</a:t>
            </a:r>
            <a:endParaRPr lang="en-US" altLang="ko-KR" dirty="0" smtClean="0"/>
          </a:p>
          <a:p>
            <a:pPr marL="612000" lvl="1" indent="-228600">
              <a:buAutoNum type="arabicPeriod"/>
            </a:pPr>
            <a:endParaRPr lang="en-US" altLang="ko-KR" sz="1200" dirty="0" smtClean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539553" y="1279788"/>
            <a:ext cx="8208912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&lt;?xml version="1.0" encoding="UTF-8"?&gt;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&lt;beans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xmlns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="http://www.springframework.org/schema/beans"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xmlns:xsi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="http://www.w3.org/2001/XMLSchema-instance"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xsi:schemaLocation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="http://www.springframework.org/schema/beans 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                   http://www.springframework.org/schema/beans/spring-beans-4.3.xsd"&gt;</a:t>
            </a:r>
          </a:p>
          <a:p>
            <a:endParaRPr lang="en-US" altLang="ko-KR" sz="1000" b="1" spc="-113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&lt;bean id="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gx.propertyConfigurer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 class="org.springframework.beans.factory.config.PropertyPlaceholderConfigurer"&gt;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&lt;property name="locations"&gt;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	&lt;list&gt;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		&lt;value&gt;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classpath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:/properties/globals.xml&lt;/value&gt;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	&lt;/list&gt;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&lt;/property&gt;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&lt;/bean&gt;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&lt;!--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DataSource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--&gt;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&lt;alias name="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dataSource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-${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Globals.DbType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}" alias="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dataSource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 /&gt;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&lt;!-- MySQL --&gt;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&lt;bean id="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dataSource-mysql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 class="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org.apache.commons.dbcp.BasicDataSource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 destroy-method="close"&gt;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&lt;property name="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driverClassName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 value="${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Globals.DriverClassName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}"/&gt;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&lt;property name="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 value="${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Globals.Url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}" /&gt;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&lt;property name="username" value="${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Globals.UserName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}"/&gt;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&lt;property name="password" value="${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Globals.Password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}"/&gt;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&lt;property name="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validationQuery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 value="SELECT 1</a:t>
            </a:r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"/&gt;</a:t>
            </a:r>
            <a:endParaRPr lang="en-US" altLang="ko-KR" sz="1000" b="1" spc="-113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&lt;/bean&gt;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&lt;/beans&gt;</a:t>
            </a:r>
            <a:endParaRPr lang="ko-KR" altLang="en-US" sz="1000" b="1" spc="-113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612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II. </a:t>
            </a:r>
            <a:r>
              <a:rPr kumimoji="0" lang="en-US" altLang="ko-KR" spc="-113" dirty="0"/>
              <a:t>DB </a:t>
            </a:r>
            <a:r>
              <a:rPr kumimoji="0" lang="ko-KR" altLang="en-US" spc="-113" dirty="0"/>
              <a:t>연결 및 </a:t>
            </a:r>
            <a:r>
              <a:rPr kumimoji="0" lang="en-US" altLang="ko-KR" spc="-113" dirty="0" err="1"/>
              <a:t>Mybatis</a:t>
            </a:r>
            <a:r>
              <a:rPr kumimoji="0" lang="en-US" altLang="ko-KR" spc="-113" dirty="0"/>
              <a:t> </a:t>
            </a:r>
            <a:r>
              <a:rPr kumimoji="0" lang="ko-KR" altLang="en-US" spc="-113" dirty="0" smtClean="0"/>
              <a:t>설정 </a:t>
            </a:r>
            <a:r>
              <a:rPr kumimoji="0" lang="en-US" altLang="ko-KR" spc="-113" dirty="0" smtClean="0"/>
              <a:t>(cont.)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1"/>
          </p:nvPr>
        </p:nvSpPr>
        <p:spPr>
          <a:xfrm>
            <a:off x="125434" y="808363"/>
            <a:ext cx="8859984" cy="676421"/>
          </a:xfrm>
        </p:spPr>
        <p:txBody>
          <a:bodyPr/>
          <a:lstStyle/>
          <a:p>
            <a:pPr marL="228600" indent="-228600">
              <a:buFont typeface="+mj-lt"/>
              <a:buAutoNum type="arabicPeriod" startAt="4"/>
            </a:pPr>
            <a:r>
              <a:rPr lang="en-US" altLang="ko-KR" dirty="0" smtClean="0"/>
              <a:t>/resources/spring/context-transaction.xml </a:t>
            </a:r>
            <a:r>
              <a:rPr lang="ko-KR" altLang="en-US" dirty="0" smtClean="0"/>
              <a:t>파일 추가 및 수정</a:t>
            </a:r>
            <a:endParaRPr lang="en-US" altLang="ko-KR" dirty="0" smtClean="0"/>
          </a:p>
          <a:p>
            <a:pPr marL="612000" lvl="1" indent="-228600">
              <a:buAutoNum type="arabicPeriod"/>
            </a:pPr>
            <a:endParaRPr lang="en-US" altLang="ko-KR" sz="1200" dirty="0" smtClean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539553" y="1250171"/>
            <a:ext cx="8208912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&lt;?xml version="1.0" encoding="UTF-8"?&gt;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&lt;beans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xmlns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="http://www.springframework.org/schema/beans"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xmlns:xsi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="http://www.w3.org/2001/XMLSchema-instance"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xmlns:aop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="http://www.springframework.org/schema/aop"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xmlns:tx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="http://www.springframework.org/schema/tx"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xsi:schemaLocation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="http://www.springframework.org/schema/beans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                    http://www.springframework.org/schema/beans/spring-beans-4.3.xsd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                    http://www.springframework.org/schema/tx 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                    http://www.springframework.org/schema/tx/spring-tx-4.3.xsd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                    http://www.springframework.org/schema/aop 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                    http://www.springframework.org/schema/aop/spring-aop-4.3.xsd"&gt;</a:t>
            </a:r>
          </a:p>
          <a:p>
            <a:endParaRPr lang="en-US" altLang="ko-KR" sz="1000" b="1" spc="-113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&lt;bean id="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txManager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 class="org.springframework.jdbc.datasource.DataSourceTransactionManager"&gt;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   &lt;property name="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dataSource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 ref="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dataSource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"/&gt;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&lt;/bean&gt;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tx:advice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id="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txAdvice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 transaction-manager="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txManager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&lt;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tx:attributes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	&lt;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tx:method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name="*" propagation="REQUIRED" rollback-for="Exception"/&gt;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&lt;/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tx:attributes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&lt;/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tx:advice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&lt;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aop:config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&lt;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aop:pointcut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id="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requiredTx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 expression="execution(* kr.co.mz..*Service.*(..))"/&gt;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&lt;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aop:advisor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advice-ref="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txAdvice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pointcut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-ref="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requiredTx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  order="1" /&gt;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&lt;/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aop:config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tx:annotation-driven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transaction-manager="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txManager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 mode="proxy" proxy-target-class="true" /&gt;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&lt;/beans&gt;</a:t>
            </a:r>
            <a:endParaRPr lang="ko-KR" altLang="en-US" sz="1000" b="1" spc="-113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630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II. </a:t>
            </a:r>
            <a:r>
              <a:rPr kumimoji="0" lang="en-US" altLang="ko-KR" spc="-113" dirty="0"/>
              <a:t>DB </a:t>
            </a:r>
            <a:r>
              <a:rPr kumimoji="0" lang="ko-KR" altLang="en-US" spc="-113" dirty="0"/>
              <a:t>연결 및 </a:t>
            </a:r>
            <a:r>
              <a:rPr kumimoji="0" lang="en-US" altLang="ko-KR" spc="-113" dirty="0" err="1"/>
              <a:t>Mybatis</a:t>
            </a:r>
            <a:r>
              <a:rPr kumimoji="0" lang="en-US" altLang="ko-KR" spc="-113" dirty="0"/>
              <a:t> </a:t>
            </a:r>
            <a:r>
              <a:rPr kumimoji="0" lang="ko-KR" altLang="en-US" spc="-113" dirty="0" smtClean="0"/>
              <a:t>설정 </a:t>
            </a:r>
            <a:r>
              <a:rPr kumimoji="0" lang="en-US" altLang="ko-KR" spc="-113" dirty="0" smtClean="0"/>
              <a:t>(cont.)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1"/>
          </p:nvPr>
        </p:nvSpPr>
        <p:spPr>
          <a:xfrm>
            <a:off x="125434" y="808363"/>
            <a:ext cx="8859984" cy="676421"/>
          </a:xfrm>
        </p:spPr>
        <p:txBody>
          <a:bodyPr/>
          <a:lstStyle/>
          <a:p>
            <a:pPr marL="228600" indent="-228600">
              <a:buFont typeface="+mj-lt"/>
              <a:buAutoNum type="arabicPeriod" startAt="5"/>
            </a:pPr>
            <a:r>
              <a:rPr lang="en-US" altLang="ko-KR" dirty="0" smtClean="0"/>
              <a:t>/resources/spring/context-sqlMap.xml </a:t>
            </a:r>
            <a:r>
              <a:rPr lang="ko-KR" altLang="en-US" dirty="0" smtClean="0"/>
              <a:t>파일 추가 및 수정</a:t>
            </a:r>
            <a:endParaRPr lang="en-US" altLang="ko-KR" dirty="0" smtClean="0"/>
          </a:p>
          <a:p>
            <a:pPr marL="612000" lvl="1" indent="-228600">
              <a:buAutoNum type="arabicPeriod"/>
            </a:pPr>
            <a:endParaRPr lang="en-US" altLang="ko-KR" sz="1200" dirty="0" smtClean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539553" y="1404059"/>
            <a:ext cx="8208912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&lt;?xml version="1.0" encoding="UTF-8"?&gt;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&lt;beans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xmlns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="http://www.springframework.org/schema/beans"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xmlns:xsi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="http://www.w3.org/2001/XMLSchema-instance"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xmlns:aop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="http://www.springframework.org/schema/aop"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xmlns:tx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="http://www.springframework.org/schema/tx"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xmlns:util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="http://www.springframework.org/schema/util"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xsi:schemaLocation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="http://www.springframework.org/schema/beans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                    http://www.springframework.org/schema/beans/spring-beans-4.3.xsd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                    http://www.springframework.org/schema/tx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                    http://www.springframework.org/schema/tx/spring-tx-4.3.xsd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                    http://www.springframework.org/schema/util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                    http://www.springframework.org/schema/util/spring-util-4.3.xsd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                    http://www.springframework.org/schema/aop 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                    http://www.springframework.org/schema/aop/spring-aop-4.3.xsd"&gt;</a:t>
            </a:r>
          </a:p>
          <a:p>
            <a:endParaRPr lang="en-US" altLang="ko-KR" sz="1000" b="1" spc="-113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&lt;!--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myBATIS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--&gt;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&lt;bean id="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sqlSessionFactory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 class="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org.mybatis.spring.SqlSessionFactoryBean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&lt;property name="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dataSource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      ref="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dataSource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"&gt;&lt;/property&gt;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&lt;property name="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configLocation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  value="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classpath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:/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sqlmap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/SqlMapConfig.xml"&gt;&lt;/property&gt;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&lt;property name="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mapperLocations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 value="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classpath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*:/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sqlmap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/mapper/**/*-mapper.xml"&gt;&lt;/property&gt;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&lt;/bean&gt;</a:t>
            </a:r>
          </a:p>
          <a:p>
            <a:endParaRPr lang="en-US" altLang="ko-KR" sz="1000" b="1" spc="-113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&lt;bean id="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sqlSession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 class="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org.mybatis.spring.SqlSessionTemplate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&lt;constructor-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arg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index="0" ref="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sqlSessionFactory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 /&gt;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&lt;/bean&gt;</a:t>
            </a:r>
          </a:p>
          <a:p>
            <a:endParaRPr lang="en-US" altLang="ko-KR" sz="1000" b="1" spc="-113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&lt;/beans&gt;</a:t>
            </a:r>
            <a:endParaRPr lang="ko-KR" altLang="en-US" sz="1000" b="1" spc="-113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908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II. </a:t>
            </a:r>
            <a:r>
              <a:rPr kumimoji="0" lang="en-US" altLang="ko-KR" spc="-113" dirty="0"/>
              <a:t>DB </a:t>
            </a:r>
            <a:r>
              <a:rPr kumimoji="0" lang="ko-KR" altLang="en-US" spc="-113" dirty="0"/>
              <a:t>연결 및 </a:t>
            </a:r>
            <a:r>
              <a:rPr kumimoji="0" lang="en-US" altLang="ko-KR" spc="-113" dirty="0" err="1"/>
              <a:t>Mybatis</a:t>
            </a:r>
            <a:r>
              <a:rPr kumimoji="0" lang="en-US" altLang="ko-KR" spc="-113" dirty="0"/>
              <a:t> </a:t>
            </a:r>
            <a:r>
              <a:rPr kumimoji="0" lang="ko-KR" altLang="en-US" spc="-113" dirty="0" smtClean="0"/>
              <a:t>설정 </a:t>
            </a:r>
            <a:r>
              <a:rPr kumimoji="0" lang="en-US" altLang="ko-KR" spc="-113" dirty="0" smtClean="0"/>
              <a:t>(cont.)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1"/>
          </p:nvPr>
        </p:nvSpPr>
        <p:spPr>
          <a:xfrm>
            <a:off x="125434" y="808363"/>
            <a:ext cx="8859984" cy="676421"/>
          </a:xfrm>
        </p:spPr>
        <p:txBody>
          <a:bodyPr/>
          <a:lstStyle/>
          <a:p>
            <a:pPr marL="228600" indent="-228600">
              <a:buFont typeface="+mj-lt"/>
              <a:buAutoNum type="arabicPeriod" startAt="6"/>
            </a:pPr>
            <a:r>
              <a:rPr lang="en-US" altLang="ko-KR" dirty="0" smtClean="0"/>
              <a:t>/resources/</a:t>
            </a:r>
            <a:r>
              <a:rPr lang="en-US" altLang="ko-KR" dirty="0" err="1" smtClean="0"/>
              <a:t>sqlmap</a:t>
            </a:r>
            <a:r>
              <a:rPr lang="en-US" altLang="ko-KR" dirty="0" smtClean="0"/>
              <a:t>/SqlMapConfig.xml </a:t>
            </a:r>
            <a:r>
              <a:rPr lang="ko-KR" altLang="en-US" dirty="0" smtClean="0"/>
              <a:t>파일 추가 및 수정</a:t>
            </a:r>
            <a:endParaRPr lang="en-US" altLang="ko-KR" dirty="0" smtClean="0"/>
          </a:p>
          <a:p>
            <a:pPr marL="612000" lvl="1" indent="-228600">
              <a:buAutoNum type="arabicPeriod"/>
            </a:pPr>
            <a:endParaRPr lang="en-US" altLang="ko-KR" sz="1200" dirty="0" smtClean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539552" y="1350640"/>
            <a:ext cx="8445865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&lt;?xml version="1.0" encoding="UTF-8"?&gt;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&lt;!DOCTYPE configuration PUBLIC "-//mybatis.org//DTD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Config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3.0//EN" "http://mybatis.org/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dtd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/mybatis-3-config.dtd"&gt;</a:t>
            </a:r>
          </a:p>
          <a:p>
            <a:endParaRPr lang="en-US" altLang="ko-KR" sz="1000" b="1" spc="-113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&lt;configuration&gt;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&lt;settings&gt;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&lt;setting name="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cacheEnabled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              value="true" /&gt;&lt;!-- </a:t>
            </a:r>
            <a:r>
              <a:rPr lang="ko-KR" altLang="en-US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설정에서 각 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mapper </a:t>
            </a:r>
            <a:r>
              <a:rPr lang="ko-KR" altLang="en-US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에 설정된 캐시를 전역적으로 사용할지 말지에 대한 여부 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--&gt;</a:t>
            </a:r>
          </a:p>
          <a:p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&lt;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setting name="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lazyLoadingEnabled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        value="false" /&gt;&lt;!-- </a:t>
            </a:r>
            <a:r>
              <a:rPr lang="ko-KR" altLang="en-US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늦은 로딩을 사용할지에 대한 여부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사용하지 않는다면 모두 즉시 로딩할 것이다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 값은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fetchType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속성을 사용해서 대체할 수 있다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--&gt;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&lt;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setting name="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multipleResultSetsEnabled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 value="true" /&gt;&lt;!-- </a:t>
            </a:r>
            <a:r>
              <a:rPr lang="ko-KR" altLang="en-US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한개의</a:t>
            </a:r>
            <a:r>
              <a:rPr lang="ko-KR" altLang="en-US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구문에서 </a:t>
            </a:r>
            <a:r>
              <a:rPr lang="ko-KR" altLang="en-US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여러개의</a:t>
            </a:r>
            <a:r>
              <a:rPr lang="ko-KR" altLang="en-US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ResultSet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허용할지의</a:t>
            </a:r>
            <a:r>
              <a:rPr lang="ko-KR" altLang="en-US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여부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드라이버가 해당 기능을 지원해야 함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--&gt;</a:t>
            </a:r>
          </a:p>
          <a:p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&lt;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setting name="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useGeneratedKeys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          value="false" /&gt;&lt;!--</a:t>
            </a:r>
            <a:r>
              <a:rPr lang="ko-KR" altLang="en-US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생성키에</a:t>
            </a:r>
            <a:r>
              <a:rPr lang="ko-KR" altLang="en-US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대한 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JDBC </a:t>
            </a:r>
            <a:r>
              <a:rPr lang="ko-KR" altLang="en-US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지원을 허용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지원하는 드라이버가 필요하다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true </a:t>
            </a:r>
            <a:r>
              <a:rPr lang="ko-KR" altLang="en-US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 설정하면 </a:t>
            </a:r>
            <a:r>
              <a:rPr lang="ko-KR" altLang="en-US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생성키를</a:t>
            </a:r>
            <a:r>
              <a:rPr lang="ko-KR" altLang="en-US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강제로 생성한다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일부 드라이버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예를들면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Derby)</a:t>
            </a:r>
            <a:r>
              <a:rPr lang="ko-KR" altLang="en-US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에서는 이 설정을 무시한다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  --&gt;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&lt;setting name="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autoMappingBehavior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       value="FULL" /&gt;&lt;!--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MyBatis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 칼럼을 필드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프로퍼티에</a:t>
            </a:r>
            <a:r>
              <a:rPr lang="ko-KR" altLang="en-US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자동으로 </a:t>
            </a:r>
            <a:r>
              <a:rPr lang="ko-KR" altLang="en-US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매핑할지와</a:t>
            </a:r>
            <a:r>
              <a:rPr lang="ko-KR" altLang="en-US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방법에 대해 명시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PARTIAL </a:t>
            </a:r>
            <a:r>
              <a:rPr lang="ko-KR" altLang="en-US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은 간단한 </a:t>
            </a:r>
            <a:r>
              <a:rPr lang="ko-KR" altLang="en-US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자동매핑만</a:t>
            </a:r>
            <a:r>
              <a:rPr lang="ko-KR" altLang="en-US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할뿐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내포된 결과에 대해서는 처리하지 않는다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FULL </a:t>
            </a:r>
            <a:r>
              <a:rPr lang="ko-KR" altLang="en-US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ko-KR" altLang="en-US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처리가능한</a:t>
            </a:r>
            <a:r>
              <a:rPr lang="ko-KR" altLang="en-US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모든 </a:t>
            </a:r>
            <a:r>
              <a:rPr lang="ko-KR" altLang="en-US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자동매핑을</a:t>
            </a:r>
            <a:r>
              <a:rPr lang="ko-KR" altLang="en-US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처리한다</a:t>
            </a:r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.--&gt;</a:t>
            </a:r>
          </a:p>
          <a:p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&lt;setting name="</a:t>
            </a:r>
            <a:r>
              <a:rPr lang="en-US" altLang="ko-KR" sz="1000" b="1" spc="-113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defaultExecutorType</a:t>
            </a:r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       value="SIMPLE" /&gt; &lt;!-- </a:t>
            </a:r>
            <a:r>
              <a:rPr lang="ko-KR" altLang="en-US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디폴트 실행자</a:t>
            </a:r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(executor) </a:t>
            </a:r>
            <a:r>
              <a:rPr lang="ko-KR" altLang="en-US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설정</a:t>
            </a:r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SIMPLE </a:t>
            </a:r>
            <a:r>
              <a:rPr lang="ko-KR" altLang="en-US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실행자는 특별히 하는 것이 없다</a:t>
            </a:r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REUSE </a:t>
            </a:r>
            <a:r>
              <a:rPr lang="ko-KR" altLang="en-US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실행자는 </a:t>
            </a:r>
            <a:r>
              <a:rPr lang="en-US" altLang="ko-KR" sz="1000" b="1" spc="-113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PreparedStatement</a:t>
            </a:r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 재사용한다</a:t>
            </a:r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BATCH </a:t>
            </a:r>
            <a:r>
              <a:rPr lang="ko-KR" altLang="en-US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실행자는 구문을 재사용하고 수정을 </a:t>
            </a:r>
            <a:r>
              <a:rPr lang="ko-KR" altLang="en-US" sz="1000" b="1" spc="-113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배치처리한다</a:t>
            </a:r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--&gt;</a:t>
            </a:r>
          </a:p>
          <a:p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&lt;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setting name="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defaultStatementTimeout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   value="25000" /&gt;&lt;!-- </a:t>
            </a:r>
            <a:r>
              <a:rPr lang="ko-KR" altLang="en-US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데이터베이스로의 응답을 얼마나 오래 기다릴지를 판단하는 타임아웃을 </a:t>
            </a:r>
            <a:r>
              <a:rPr lang="ko-KR" altLang="en-US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셋팅</a:t>
            </a:r>
            <a:r>
              <a:rPr lang="ko-KR" altLang="en-US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--&gt;</a:t>
            </a:r>
          </a:p>
          <a:p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&lt;setting 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name="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jdbcTypeForNull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           value="VARCHAR"/&gt;&lt;!-- JDBC</a:t>
            </a:r>
            <a:r>
              <a:rPr lang="ko-KR" altLang="en-US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타입을 </a:t>
            </a:r>
            <a:r>
              <a:rPr lang="ko-KR" altLang="en-US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파라미터에</a:t>
            </a:r>
            <a:r>
              <a:rPr lang="ko-KR" altLang="en-US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제공하지 </a:t>
            </a:r>
            <a:r>
              <a:rPr lang="ko-KR" altLang="en-US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않을때</a:t>
            </a:r>
            <a:r>
              <a:rPr lang="ko-KR" altLang="en-US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null</a:t>
            </a:r>
            <a:r>
              <a:rPr lang="ko-KR" altLang="en-US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값을 처리한 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JDBC</a:t>
            </a:r>
            <a:r>
              <a:rPr lang="ko-KR" altLang="en-US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타입을 명시한다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일부 드라이버는 칼럼의 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JDBC</a:t>
            </a:r>
            <a:r>
              <a:rPr lang="ko-KR" altLang="en-US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타입을 정의하도록 요구하지만 대부분은 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NULL, VARCHAR </a:t>
            </a:r>
            <a:r>
              <a:rPr lang="ko-KR" altLang="en-US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나 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OTHER </a:t>
            </a:r>
            <a:r>
              <a:rPr lang="ko-KR" altLang="en-US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처럼 일반적인 값을 사용해서 동작한다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--&gt;</a:t>
            </a:r>
          </a:p>
          <a:p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&lt;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setting name="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callSettersOnNulls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        value="true"/&gt;&lt;!-- </a:t>
            </a:r>
            <a:r>
              <a:rPr lang="ko-KR" altLang="en-US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가져온 값이 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null</a:t>
            </a:r>
            <a:r>
              <a:rPr lang="ko-KR" altLang="en-US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일때</a:t>
            </a:r>
            <a:r>
              <a:rPr lang="ko-KR" altLang="en-US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setter</a:t>
            </a:r>
            <a:r>
              <a:rPr lang="ko-KR" altLang="en-US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나 </a:t>
            </a:r>
            <a:r>
              <a:rPr lang="ko-KR" altLang="en-US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맵의</a:t>
            </a:r>
            <a:r>
              <a:rPr lang="ko-KR" altLang="en-US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put </a:t>
            </a:r>
            <a:r>
              <a:rPr lang="ko-KR" altLang="en-US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호출할지를 명시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Map.keySet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() </a:t>
            </a:r>
            <a:r>
              <a:rPr lang="ko-KR" altLang="en-US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이나 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null</a:t>
            </a:r>
            <a:r>
              <a:rPr lang="ko-KR" altLang="en-US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값을 </a:t>
            </a:r>
            <a:r>
              <a:rPr lang="ko-KR" altLang="en-US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초기화할때</a:t>
            </a:r>
            <a:r>
              <a:rPr lang="ko-KR" altLang="en-US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유용하다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boolean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등과 같은 원시타입은 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null</a:t>
            </a:r>
            <a:r>
              <a:rPr lang="ko-KR" altLang="en-US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셋팅할</a:t>
            </a:r>
            <a:r>
              <a:rPr lang="ko-KR" altLang="en-US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수 없다는 점은 알아두면 좋다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--&gt;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&lt;/settings&gt;</a:t>
            </a:r>
          </a:p>
          <a:p>
            <a:endParaRPr lang="en-US" altLang="ko-KR" sz="1000" b="1" spc="-113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typeAliases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     &lt;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typeAlias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alias="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hmap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 type="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java.util.HashMap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 /&gt;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     &lt;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typeAlias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alias="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Lhmap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 type="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java.util.LinkedHashMap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 /&gt;</a:t>
            </a:r>
          </a:p>
          <a:p>
            <a:endParaRPr lang="en-US" altLang="ko-KR" sz="1000" b="1" spc="-113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     &lt;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typeAlias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alias="String"  type="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java.lang.String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  /&gt;    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     &lt;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typeAlias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alias="Integer" type="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java.lang.Integer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 /&gt;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     &lt;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typeAlias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alias="Long"    type="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java.lang.Long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    /&gt;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     &lt;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typeAlias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alias="Double"  type="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java.lang.Double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  /&gt;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&lt;/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typeAliases</a:t>
            </a:r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spc="-113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256884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II. </a:t>
            </a:r>
            <a:r>
              <a:rPr kumimoji="0" lang="en-US" altLang="ko-KR" spc="-113" dirty="0"/>
              <a:t>DB </a:t>
            </a:r>
            <a:r>
              <a:rPr kumimoji="0" lang="ko-KR" altLang="en-US" spc="-113" dirty="0"/>
              <a:t>연결 및 </a:t>
            </a:r>
            <a:r>
              <a:rPr kumimoji="0" lang="en-US" altLang="ko-KR" spc="-113" dirty="0" err="1"/>
              <a:t>Mybatis</a:t>
            </a:r>
            <a:r>
              <a:rPr kumimoji="0" lang="en-US" altLang="ko-KR" spc="-113" dirty="0"/>
              <a:t> </a:t>
            </a:r>
            <a:r>
              <a:rPr kumimoji="0" lang="ko-KR" altLang="en-US" spc="-113" dirty="0" smtClean="0"/>
              <a:t>설정 </a:t>
            </a:r>
            <a:r>
              <a:rPr kumimoji="0" lang="en-US" altLang="ko-KR" spc="-113" dirty="0" smtClean="0"/>
              <a:t>(cont.)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1"/>
          </p:nvPr>
        </p:nvSpPr>
        <p:spPr>
          <a:xfrm>
            <a:off x="125434" y="808363"/>
            <a:ext cx="8859984" cy="676421"/>
          </a:xfrm>
        </p:spPr>
        <p:txBody>
          <a:bodyPr/>
          <a:lstStyle/>
          <a:p>
            <a:pPr marL="228600" indent="-228600">
              <a:buFont typeface="+mj-lt"/>
              <a:buAutoNum type="arabicPeriod" startAt="7"/>
            </a:pPr>
            <a:r>
              <a:rPr lang="en-US" altLang="ko-KR" dirty="0" smtClean="0"/>
              <a:t>UserVO.java </a:t>
            </a:r>
            <a:r>
              <a:rPr lang="ko-KR" altLang="en-US" dirty="0" smtClean="0"/>
              <a:t>파일 수정</a:t>
            </a:r>
            <a:endParaRPr lang="en-US" altLang="ko-KR" dirty="0" smtClean="0"/>
          </a:p>
          <a:p>
            <a:pPr marL="612000" lvl="1" indent="-228600">
              <a:buAutoNum type="arabicPeriod"/>
            </a:pPr>
            <a:endParaRPr lang="en-US" altLang="ko-KR" sz="1200" dirty="0" smtClean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539553" y="1124744"/>
            <a:ext cx="820891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package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kr.co.mz.comm.security.model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endParaRPr lang="en-US" altLang="ko-KR" sz="1000" b="1" spc="-113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java.util.HashSet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java.util.Set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endParaRPr lang="en-US" altLang="ko-KR" sz="1000" b="1" spc="-113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public class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UserVO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{</a:t>
            </a:r>
          </a:p>
          <a:p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private String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first_name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private String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last_name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private String email;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private String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reg_date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private String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upp_date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125434" y="3616675"/>
            <a:ext cx="8859984" cy="676421"/>
          </a:xfrm>
          <a:prstGeom prst="rect">
            <a:avLst/>
          </a:prstGeom>
        </p:spPr>
        <p:txBody>
          <a:bodyPr/>
          <a:lstStyle>
            <a:lvl1pPr marL="0" indent="0" algn="l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 startAt="8"/>
            </a:pPr>
            <a:r>
              <a:rPr lang="en-US" altLang="ko-KR" dirty="0"/>
              <a:t>CustomUserDetailsService</a:t>
            </a:r>
            <a:r>
              <a:rPr kumimoji="0" lang="en-US" altLang="ko-KR" dirty="0" smtClean="0"/>
              <a:t>.java </a:t>
            </a:r>
            <a:r>
              <a:rPr kumimoji="0" lang="ko-KR" altLang="en-US" dirty="0" smtClean="0"/>
              <a:t>파일 수정</a:t>
            </a:r>
            <a:endParaRPr kumimoji="0" lang="en-US" altLang="ko-KR" dirty="0" smtClean="0"/>
          </a:p>
          <a:p>
            <a:pPr marL="612000" lvl="1" indent="-228600">
              <a:buFont typeface="Arial" pitchFamily="34" charset="0"/>
              <a:buAutoNum type="arabicPeriod"/>
            </a:pPr>
            <a:endParaRPr kumimoji="0" lang="en-US" altLang="ko-KR" sz="1200" dirty="0" smtClean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539553" y="4077072"/>
            <a:ext cx="82089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endParaRPr lang="en-US" altLang="ko-KR" sz="1000" b="1" spc="-113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//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UserVO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userVO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CustomUserDetailsService.getAccountOne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(username);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UserVO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userVO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userService.findByusername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(username);</a:t>
            </a:r>
          </a:p>
          <a:p>
            <a:endParaRPr lang="en-US" altLang="ko-KR" sz="1000" b="1" spc="-113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en-US" altLang="ko-KR" sz="1000" b="1" spc="-113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066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II. </a:t>
            </a:r>
            <a:r>
              <a:rPr kumimoji="0" lang="en-US" altLang="ko-KR" spc="-113" dirty="0"/>
              <a:t>DB </a:t>
            </a:r>
            <a:r>
              <a:rPr kumimoji="0" lang="ko-KR" altLang="en-US" spc="-113" dirty="0"/>
              <a:t>연결 및 </a:t>
            </a:r>
            <a:r>
              <a:rPr kumimoji="0" lang="en-US" altLang="ko-KR" spc="-113" dirty="0" err="1"/>
              <a:t>Mybatis</a:t>
            </a:r>
            <a:r>
              <a:rPr kumimoji="0" lang="en-US" altLang="ko-KR" spc="-113" dirty="0"/>
              <a:t> </a:t>
            </a:r>
            <a:r>
              <a:rPr kumimoji="0" lang="ko-KR" altLang="en-US" spc="-113" dirty="0" smtClean="0"/>
              <a:t>설정 </a:t>
            </a:r>
            <a:r>
              <a:rPr kumimoji="0" lang="en-US" altLang="ko-KR" spc="-113" dirty="0" smtClean="0"/>
              <a:t>(cont.)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1"/>
          </p:nvPr>
        </p:nvSpPr>
        <p:spPr>
          <a:xfrm>
            <a:off x="125434" y="808363"/>
            <a:ext cx="8859984" cy="676421"/>
          </a:xfrm>
        </p:spPr>
        <p:txBody>
          <a:bodyPr/>
          <a:lstStyle/>
          <a:p>
            <a:pPr marL="228600" indent="-228600">
              <a:buFont typeface="+mj-lt"/>
              <a:buAutoNum type="arabicPeriod" startAt="9"/>
            </a:pPr>
            <a:r>
              <a:rPr lang="en-US" altLang="ko-KR" dirty="0"/>
              <a:t>UserService</a:t>
            </a:r>
            <a:r>
              <a:rPr lang="en-US" altLang="ko-KR" dirty="0" smtClean="0"/>
              <a:t>.java </a:t>
            </a:r>
            <a:r>
              <a:rPr lang="ko-KR" altLang="en-US" dirty="0" smtClean="0"/>
              <a:t>파일 추가 및 수정</a:t>
            </a:r>
            <a:endParaRPr lang="en-US" altLang="ko-KR" dirty="0" smtClean="0"/>
          </a:p>
          <a:p>
            <a:pPr marL="612000" lvl="1" indent="-228600">
              <a:buAutoNum type="arabicPeriod"/>
            </a:pPr>
            <a:endParaRPr lang="en-US" altLang="ko-KR" sz="1200" dirty="0" smtClean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539553" y="1196752"/>
            <a:ext cx="8208912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package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kr.co.mz.comm.security.service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endParaRPr lang="en-US" altLang="ko-KR" sz="1000" b="1" spc="-113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java.sql.SQLException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endParaRPr lang="en-US" altLang="ko-KR" sz="1000" b="1" spc="-113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import org.slf4j.Logger;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import org.slf4j.LoggerFactory;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org.springframework.beans.factory.annotation.Autowired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org.springframework.stereotype.Service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endParaRPr lang="en-US" altLang="ko-KR" sz="1000" b="1" spc="-113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kr.co.mz.comm.security.dao.UserDAO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kr.co.mz.comm.security.model.UserVO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endParaRPr lang="en-US" altLang="ko-KR" sz="1000" b="1" spc="-113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@Service("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userService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")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public class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UserService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{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private static final Logger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logger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LoggerFactory.getLogger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UserService.class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@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Autowired</a:t>
            </a:r>
            <a:endParaRPr lang="en-US" altLang="ko-KR" sz="1000" b="1" spc="-113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private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UserDAO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userDAO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public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UserVO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findByusername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(String username) {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logger.debug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UserService.findByusername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");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UserVO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userVO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= null;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try {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	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userVO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userDAO.findByusername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(username);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} catch(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SQLException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sqlE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 {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	//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sqlE.printStackTrace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} finally {}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return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userVO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}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061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II. </a:t>
            </a:r>
            <a:r>
              <a:rPr kumimoji="0" lang="en-US" altLang="ko-KR" spc="-113" dirty="0"/>
              <a:t>DB </a:t>
            </a:r>
            <a:r>
              <a:rPr kumimoji="0" lang="ko-KR" altLang="en-US" spc="-113" dirty="0"/>
              <a:t>연결 및 </a:t>
            </a:r>
            <a:r>
              <a:rPr kumimoji="0" lang="en-US" altLang="ko-KR" spc="-113" dirty="0" err="1"/>
              <a:t>Mybatis</a:t>
            </a:r>
            <a:r>
              <a:rPr kumimoji="0" lang="en-US" altLang="ko-KR" spc="-113" dirty="0"/>
              <a:t> </a:t>
            </a:r>
            <a:r>
              <a:rPr kumimoji="0" lang="ko-KR" altLang="en-US" spc="-113" dirty="0" smtClean="0"/>
              <a:t>설정 </a:t>
            </a:r>
            <a:r>
              <a:rPr kumimoji="0" lang="en-US" altLang="ko-KR" spc="-113" dirty="0" smtClean="0"/>
              <a:t>(cont.)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1"/>
          </p:nvPr>
        </p:nvSpPr>
        <p:spPr>
          <a:xfrm>
            <a:off x="125434" y="808363"/>
            <a:ext cx="8859984" cy="676421"/>
          </a:xfrm>
        </p:spPr>
        <p:txBody>
          <a:bodyPr/>
          <a:lstStyle/>
          <a:p>
            <a:pPr marL="228600" indent="-228600">
              <a:buFont typeface="+mj-lt"/>
              <a:buAutoNum type="arabicPeriod" startAt="10"/>
            </a:pPr>
            <a:r>
              <a:rPr lang="en-US" altLang="ko-KR" dirty="0"/>
              <a:t>UserDAO</a:t>
            </a:r>
            <a:r>
              <a:rPr lang="en-US" altLang="ko-KR" dirty="0" smtClean="0"/>
              <a:t>.java </a:t>
            </a:r>
            <a:r>
              <a:rPr lang="ko-KR" altLang="en-US" dirty="0" smtClean="0"/>
              <a:t>파일 추가 및 수정</a:t>
            </a:r>
            <a:endParaRPr lang="en-US" altLang="ko-KR" dirty="0" smtClean="0"/>
          </a:p>
          <a:p>
            <a:pPr marL="612000" lvl="1" indent="-228600">
              <a:buAutoNum type="arabicPeriod"/>
            </a:pPr>
            <a:endParaRPr lang="en-US" altLang="ko-KR" sz="1200" dirty="0" smtClean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539553" y="1196752"/>
            <a:ext cx="8208912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package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kr.co.mz.comm.security.dao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endParaRPr lang="en-US" altLang="ko-KR" sz="1000" b="1" spc="-113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java.sql.SQLException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endParaRPr lang="en-US" altLang="ko-KR" sz="1000" b="1" spc="-113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javax.annotation.Resource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endParaRPr lang="en-US" altLang="ko-KR" sz="1000" b="1" spc="-113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org.mybatis.spring.SqlSessionTemplate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import org.slf4j.Logger;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import org.slf4j.LoggerFactory;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org.springframework.beans.factory.annotation.Autowired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org.springframework.stereotype.Repository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endParaRPr lang="en-US" altLang="ko-KR" sz="1000" b="1" spc="-113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kr.co.mz.comm.security.model.UserVO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endParaRPr lang="en-US" altLang="ko-KR" sz="1000" b="1" spc="-113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@Repository("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userDAO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")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public class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UserDAO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{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private static final Logger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logger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LoggerFactory.getLogger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UserDAO.class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private static final String SQL_PREFIX = 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SpringSecurity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.";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@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Autowired</a:t>
            </a:r>
            <a:endParaRPr lang="en-US" altLang="ko-KR" sz="1000" b="1" spc="-113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@Resource(name="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sqlSession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")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private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SqlSessionTemplate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sqlSession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public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UserVO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findByusername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(String username) throws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SQLException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{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logger.debug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UserDAO.findByusername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");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return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sqlSession.selectOne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(SQL_PREFIX+"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findByusername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", username);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}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345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II. </a:t>
            </a:r>
            <a:r>
              <a:rPr kumimoji="0" lang="en-US" altLang="ko-KR" spc="-113" dirty="0"/>
              <a:t>DB </a:t>
            </a:r>
            <a:r>
              <a:rPr kumimoji="0" lang="ko-KR" altLang="en-US" spc="-113" dirty="0"/>
              <a:t>연결 및 </a:t>
            </a:r>
            <a:r>
              <a:rPr kumimoji="0" lang="en-US" altLang="ko-KR" spc="-113" dirty="0" err="1"/>
              <a:t>Mybatis</a:t>
            </a:r>
            <a:r>
              <a:rPr kumimoji="0" lang="en-US" altLang="ko-KR" spc="-113" dirty="0"/>
              <a:t> </a:t>
            </a:r>
            <a:r>
              <a:rPr kumimoji="0" lang="ko-KR" altLang="en-US" spc="-113" dirty="0" smtClean="0"/>
              <a:t>설정 </a:t>
            </a:r>
            <a:r>
              <a:rPr kumimoji="0" lang="en-US" altLang="ko-KR" spc="-113" dirty="0" smtClean="0"/>
              <a:t>(cont.)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1"/>
          </p:nvPr>
        </p:nvSpPr>
        <p:spPr>
          <a:xfrm>
            <a:off x="125434" y="808363"/>
            <a:ext cx="8859984" cy="676421"/>
          </a:xfrm>
        </p:spPr>
        <p:txBody>
          <a:bodyPr/>
          <a:lstStyle/>
          <a:p>
            <a:pPr marL="228600" indent="-228600">
              <a:buFont typeface="+mj-lt"/>
              <a:buAutoNum type="arabicPeriod" startAt="11"/>
            </a:pPr>
            <a:r>
              <a:rPr lang="en-US" altLang="ko-KR" dirty="0" smtClean="0"/>
              <a:t> /resources/</a:t>
            </a:r>
            <a:r>
              <a:rPr lang="en-US" altLang="ko-KR" dirty="0" err="1" smtClean="0"/>
              <a:t>sqlmap</a:t>
            </a:r>
            <a:r>
              <a:rPr lang="en-US" altLang="ko-KR" dirty="0" smtClean="0"/>
              <a:t>/mapper/springsecurity-mapper.xml </a:t>
            </a:r>
            <a:r>
              <a:rPr lang="ko-KR" altLang="en-US" dirty="0" smtClean="0"/>
              <a:t>파일 추가 및 수정</a:t>
            </a:r>
            <a:endParaRPr lang="en-US" altLang="ko-KR" dirty="0" smtClean="0"/>
          </a:p>
          <a:p>
            <a:pPr marL="612000" lvl="1" indent="-228600">
              <a:buAutoNum type="arabicPeriod"/>
            </a:pPr>
            <a:endParaRPr lang="en-US" altLang="ko-KR" sz="1200" dirty="0" smtClean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539553" y="1196752"/>
            <a:ext cx="8208912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&lt;?xml version="1.0" encoding="UTF-8"?&gt;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&lt;!DOCTYPE mapper PUBLIC "-//mybatis.org//DTD Mapper 3.0//EN" "http://mybatis.org/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dtd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/mybatis-3-mapper.dtd"&gt;</a:t>
            </a:r>
          </a:p>
          <a:p>
            <a:endParaRPr lang="en-US" altLang="ko-KR" sz="1000" b="1" spc="-113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&lt;mapper namespace="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SpringSecurity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"&gt;</a:t>
            </a:r>
          </a:p>
          <a:p>
            <a:endParaRPr lang="en-US" altLang="ko-KR" sz="1000" b="1" spc="-113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b="1" spc="-113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resultMap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id="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userMapResult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 type="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kr.co.mz.comm.security.model.UserVO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&lt;result property="id" column="id"/&gt;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&lt;result property="username" column="username"/&gt;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&lt;result property="password" column="password"/&gt;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&lt;result property="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first_name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 column="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first_name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"/&gt;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&lt;result property="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last_name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 column="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last_name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"/&gt;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&lt;result property="email" column="email"/&gt;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&lt;result property="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accountstate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 column="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accountstate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"/&gt;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&lt;collection property="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userProfiles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 column="id=id"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javaType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java.util.Set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ofType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kr.co.mz.comm.security.model.UserProfileVO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 select="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selectAPPUserUserProfile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"/&gt;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resultMap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&lt;select id="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findByusername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resultMap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userMapResult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resultType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kr.co.mz.comm.security.model.UserVO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parameterType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java.lang.String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/* SpringSecurity-mapper.xml :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findByusername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조회 *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SELECT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id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,username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,password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,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first_name</a:t>
            </a:r>
            <a:endParaRPr lang="en-US" altLang="ko-KR" sz="1000" b="1" spc="-113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,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last_name</a:t>
            </a:r>
            <a:endParaRPr lang="en-US" altLang="ko-KR" sz="1000" b="1" spc="-113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,email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,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accountstate</a:t>
            </a:r>
            <a:endParaRPr lang="en-US" altLang="ko-KR" sz="1000" b="1" spc="-113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,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reg_date</a:t>
            </a:r>
            <a:endParaRPr lang="en-US" altLang="ko-KR" sz="1000" b="1" spc="-113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,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upp_date</a:t>
            </a:r>
            <a:endParaRPr lang="en-US" altLang="ko-KR" sz="1000" b="1" spc="-113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FROM mecury1db1.sc_member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WHERE username = #{username}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&lt;/select&gt;</a:t>
            </a:r>
          </a:p>
          <a:p>
            <a:endParaRPr lang="en-US" altLang="ko-KR" sz="1000" b="1" spc="-113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592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II. </a:t>
            </a:r>
            <a:r>
              <a:rPr kumimoji="0" lang="en-US" altLang="ko-KR" spc="-113" dirty="0"/>
              <a:t>DB </a:t>
            </a:r>
            <a:r>
              <a:rPr kumimoji="0" lang="ko-KR" altLang="en-US" spc="-113" dirty="0"/>
              <a:t>연결 및 </a:t>
            </a:r>
            <a:r>
              <a:rPr kumimoji="0" lang="en-US" altLang="ko-KR" spc="-113" dirty="0" err="1"/>
              <a:t>Mybatis</a:t>
            </a:r>
            <a:r>
              <a:rPr kumimoji="0" lang="en-US" altLang="ko-KR" spc="-113" dirty="0"/>
              <a:t> </a:t>
            </a:r>
            <a:r>
              <a:rPr kumimoji="0" lang="ko-KR" altLang="en-US" spc="-113" dirty="0" smtClean="0"/>
              <a:t>설정 </a:t>
            </a:r>
            <a:r>
              <a:rPr kumimoji="0" lang="en-US" altLang="ko-KR" spc="-113" dirty="0" smtClean="0"/>
              <a:t>(cont.)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1"/>
          </p:nvPr>
        </p:nvSpPr>
        <p:spPr>
          <a:xfrm>
            <a:off x="125434" y="808363"/>
            <a:ext cx="8859984" cy="676421"/>
          </a:xfrm>
        </p:spPr>
        <p:txBody>
          <a:bodyPr/>
          <a:lstStyle/>
          <a:p>
            <a:pPr marL="228600" indent="-228600">
              <a:buFont typeface="+mj-lt"/>
              <a:buAutoNum type="arabicPeriod" startAt="11"/>
            </a:pPr>
            <a:r>
              <a:rPr lang="en-US" altLang="ko-KR" dirty="0" smtClean="0"/>
              <a:t> /resources/</a:t>
            </a:r>
            <a:r>
              <a:rPr lang="en-US" altLang="ko-KR" dirty="0" err="1" smtClean="0"/>
              <a:t>sqlmap</a:t>
            </a:r>
            <a:r>
              <a:rPr lang="en-US" altLang="ko-KR" dirty="0" smtClean="0"/>
              <a:t>/mapper/springsecurity-mapper.xml </a:t>
            </a:r>
            <a:r>
              <a:rPr lang="ko-KR" altLang="en-US" dirty="0" smtClean="0"/>
              <a:t>파일 추가 및 수정 </a:t>
            </a:r>
            <a:r>
              <a:rPr lang="en-US" altLang="ko-KR" dirty="0" smtClean="0"/>
              <a:t>(cont.)</a:t>
            </a:r>
          </a:p>
          <a:p>
            <a:pPr marL="612000" lvl="1" indent="-228600">
              <a:buAutoNum type="arabicPeriod"/>
            </a:pPr>
            <a:endParaRPr lang="en-US" altLang="ko-KR" sz="1200" dirty="0" smtClean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539553" y="1268760"/>
            <a:ext cx="820891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endParaRPr lang="en-US" altLang="ko-KR" sz="1000" b="1" spc="-113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b="1" spc="-113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&lt;select id="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selectAPPUserUserProfile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resultType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kr.co.mz.comm.security.model.UserProfileVO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parameterType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kr.co.mz.comm.security.model.UserProfileVO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/* SpringSecurity-mapper.xml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selectAPPUserUserProfile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조회  *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SELECT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AU.user_profile_id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AS id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,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UP.roletype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AS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roletype</a:t>
            </a:r>
            <a:endParaRPr lang="en-US" altLang="ko-KR" sz="1000" b="1" spc="-113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FROM mecury1db1.sc_member_user_profile AU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, mecury1db1.sc_user_profile UP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WHERE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AU.user_profile_id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= UP.id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AND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AU.user_id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= #{id}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&lt;/select&gt;</a:t>
            </a:r>
          </a:p>
          <a:p>
            <a:endParaRPr lang="en-US" altLang="ko-KR" sz="1000" b="1" spc="-113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&lt;/mapper&gt;</a:t>
            </a:r>
          </a:p>
        </p:txBody>
      </p:sp>
    </p:spTree>
    <p:extLst>
      <p:ext uri="{BB962C8B-B14F-4D97-AF65-F5344CB8AC3E}">
        <p14:creationId xmlns:p14="http://schemas.microsoft.com/office/powerpoint/2010/main" val="37737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II. </a:t>
            </a:r>
            <a:r>
              <a:rPr kumimoji="0" lang="en-US" altLang="ko-KR" spc="-113" dirty="0"/>
              <a:t>DB </a:t>
            </a:r>
            <a:r>
              <a:rPr kumimoji="0" lang="ko-KR" altLang="en-US" spc="-113" dirty="0"/>
              <a:t>연결 및 </a:t>
            </a:r>
            <a:r>
              <a:rPr kumimoji="0" lang="en-US" altLang="ko-KR" spc="-113" dirty="0" err="1"/>
              <a:t>Mybatis</a:t>
            </a:r>
            <a:r>
              <a:rPr kumimoji="0" lang="en-US" altLang="ko-KR" spc="-113" dirty="0"/>
              <a:t> </a:t>
            </a:r>
            <a:r>
              <a:rPr kumimoji="0" lang="ko-KR" altLang="en-US" spc="-113" dirty="0" smtClean="0"/>
              <a:t>설정 </a:t>
            </a:r>
            <a:r>
              <a:rPr kumimoji="0" lang="en-US" altLang="ko-KR" spc="-113" dirty="0" smtClean="0"/>
              <a:t>(cont.)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1"/>
          </p:nvPr>
        </p:nvSpPr>
        <p:spPr>
          <a:xfrm>
            <a:off x="125434" y="808363"/>
            <a:ext cx="8859984" cy="676421"/>
          </a:xfrm>
        </p:spPr>
        <p:txBody>
          <a:bodyPr/>
          <a:lstStyle/>
          <a:p>
            <a:pPr marL="228600" indent="-228600">
              <a:buFont typeface="+mj-lt"/>
              <a:buAutoNum type="arabicPeriod" startAt="12"/>
            </a:pPr>
            <a:r>
              <a:rPr lang="en-US" altLang="ko-KR" dirty="0" smtClean="0"/>
              <a:t>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테이블 생성</a:t>
            </a:r>
            <a:endParaRPr lang="en-US" altLang="ko-KR" dirty="0" smtClean="0"/>
          </a:p>
          <a:p>
            <a:pPr marL="612000" lvl="1" indent="-228600">
              <a:buAutoNum type="arabicPeriod"/>
            </a:pPr>
            <a:r>
              <a:rPr lang="en-US" altLang="ko-KR" sz="1200" dirty="0" err="1" smtClean="0"/>
              <a:t>sc_user_profile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sc_member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테이블 생성</a:t>
            </a:r>
            <a:endParaRPr lang="en-US" altLang="ko-KR" sz="1200" dirty="0" smtClean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539553" y="1556792"/>
            <a:ext cx="820891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endParaRPr lang="en-US" altLang="ko-KR" sz="1000" b="1" spc="-113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-- for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user_profile</a:t>
            </a:r>
            <a:endParaRPr lang="en-US" altLang="ko-KR" sz="1000" b="1" spc="-113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-- DROP TABLE mecury1db1.sc_user_profile;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create table mecury1db1.sc_user_profile (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id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bigint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unsigned not null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auto_increment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COMMENT '</a:t>
            </a:r>
            <a:r>
              <a:rPr lang="ko-KR" altLang="en-US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순차번호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'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,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roletype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varchar(30) not null COMMENT '</a:t>
            </a:r>
            <a:r>
              <a:rPr lang="ko-KR" altLang="en-US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접근유형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'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,primary key (id)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,constraint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uk_type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unique(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roletype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,index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ix_sc_user_profile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roletype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 ENGINE=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InnoDB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default CHARSET=utf8 COMMENT = '[TB] security </a:t>
            </a:r>
            <a:r>
              <a:rPr lang="ko-KR" altLang="en-US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사용자 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profile';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-- ALTER TABLE mecury1db1.user_profile COMMENT = '[TB] security </a:t>
            </a:r>
            <a:r>
              <a:rPr lang="ko-KR" altLang="en-US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사용자 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profile';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commit;</a:t>
            </a:r>
          </a:p>
          <a:p>
            <a:endParaRPr lang="en-US" altLang="ko-KR" sz="1000" b="1" spc="-113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-- for user member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-- DROP TABLE mecury1db1.sc_member;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create table mecury1db1.sc_member (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id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bigint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unsigned not null AUTO_INCREMENT  COMMENT '</a:t>
            </a:r>
            <a:r>
              <a:rPr lang="ko-KR" altLang="en-US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순차번호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'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,username varchar(30) not null  COMMENT '</a:t>
            </a:r>
            <a:r>
              <a:rPr lang="ko-KR" altLang="en-US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로그인 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ID'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,password varchar(100) not null COMMENT '</a:t>
            </a:r>
            <a:r>
              <a:rPr lang="ko-KR" altLang="en-US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패스워드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'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,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first_name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varchar(30) not null COMMENT '</a:t>
            </a:r>
            <a:r>
              <a:rPr lang="ko-KR" altLang="en-US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'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,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last_name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varchar(30) not null COMMENT '</a:t>
            </a:r>
            <a:r>
              <a:rPr lang="ko-KR" altLang="en-US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성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'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,email varchar(30) not null COMMENT '</a:t>
            </a:r>
            <a:r>
              <a:rPr lang="ko-KR" altLang="en-US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'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,state varchar(30) not null COMMENT '</a:t>
            </a:r>
            <a:r>
              <a:rPr lang="ko-KR" altLang="en-US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계정상태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'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,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reg_date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datetime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not null COMMENT '</a:t>
            </a:r>
            <a:r>
              <a:rPr lang="ko-KR" altLang="en-US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등록일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'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,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upp_date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datetime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not null COMMENT '</a:t>
            </a:r>
            <a:r>
              <a:rPr lang="ko-KR" altLang="en-US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수정일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'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,primary key (id, username)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,constraint uk_sc_bm1 UNIQUE (username)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,index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ix_sc_member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(username, email)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 ENGINE=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InnoDB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default CHARSET=utf8 COMMENT = '[TB] security </a:t>
            </a:r>
            <a:r>
              <a:rPr lang="ko-KR" altLang="en-US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사용자 멤버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commit;</a:t>
            </a:r>
          </a:p>
          <a:p>
            <a:endParaRPr lang="en-US" altLang="ko-KR" sz="1000" b="1" spc="-113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43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906762" y="2513068"/>
            <a:ext cx="5249414" cy="2140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kumimoji="0" lang="en-US" altLang="ko-KR" sz="2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Eclipse </a:t>
            </a:r>
            <a:r>
              <a:rPr kumimoji="0" lang="ko-KR" altLang="en-US" sz="2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kumimoji="0" lang="en-US" altLang="ko-KR" sz="2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maven </a:t>
            </a:r>
            <a:r>
              <a:rPr kumimoji="0" lang="ko-KR" altLang="en-US" sz="2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프로젝트 생성 및 설정</a:t>
            </a:r>
            <a:endParaRPr kumimoji="0" lang="en-US" altLang="ko-KR" sz="2000" b="1" spc="-113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arabicPeriod"/>
              <a:defRPr/>
            </a:pPr>
            <a:r>
              <a:rPr kumimoji="0" lang="en-US" altLang="ko-KR" sz="2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Spring </a:t>
            </a:r>
            <a:r>
              <a:rPr kumimoji="0" lang="ko-KR" altLang="en-US" sz="2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프로젝트 설정</a:t>
            </a:r>
            <a:endParaRPr kumimoji="0" lang="en-US" altLang="ko-KR" sz="2000" b="1" spc="-113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arabicPeriod"/>
              <a:defRPr/>
            </a:pPr>
            <a:r>
              <a:rPr kumimoji="0" lang="en-US" altLang="ko-KR" sz="2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2000" b="1" spc="-113" dirty="0" smtClean="0">
                <a:solidFill>
                  <a:srgbClr val="0EACE7"/>
                </a:solidFill>
                <a:latin typeface="맑은 고딕" pitchFamily="50" charset="-127"/>
                <a:ea typeface="맑은 고딕" pitchFamily="50" charset="-127"/>
              </a:rPr>
              <a:t>DB </a:t>
            </a:r>
            <a:r>
              <a:rPr kumimoji="0" lang="ko-KR" altLang="en-US" sz="2000" b="1" spc="-113" dirty="0" smtClean="0">
                <a:solidFill>
                  <a:srgbClr val="0EACE7"/>
                </a:solidFill>
                <a:latin typeface="맑은 고딕" pitchFamily="50" charset="-127"/>
                <a:ea typeface="맑은 고딕" pitchFamily="50" charset="-127"/>
              </a:rPr>
              <a:t>연결 및 </a:t>
            </a:r>
            <a:r>
              <a:rPr kumimoji="0" lang="en-US" altLang="ko-KR" sz="2000" b="1" spc="-113" dirty="0" err="1" smtClean="0">
                <a:solidFill>
                  <a:srgbClr val="0EACE7"/>
                </a:solidFill>
                <a:latin typeface="맑은 고딕" pitchFamily="50" charset="-127"/>
                <a:ea typeface="맑은 고딕" pitchFamily="50" charset="-127"/>
              </a:rPr>
              <a:t>Mybatis</a:t>
            </a:r>
            <a:r>
              <a:rPr kumimoji="0" lang="en-US" altLang="ko-KR" sz="2000" b="1" spc="-113" dirty="0" smtClean="0">
                <a:solidFill>
                  <a:srgbClr val="0EACE7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000" b="1" spc="-113" dirty="0" smtClean="0">
                <a:solidFill>
                  <a:srgbClr val="0EACE7"/>
                </a:solidFill>
                <a:latin typeface="맑은 고딕" pitchFamily="50" charset="-127"/>
                <a:ea typeface="맑은 고딕" pitchFamily="50" charset="-127"/>
              </a:rPr>
              <a:t>설정</a:t>
            </a:r>
            <a:endParaRPr kumimoji="0" lang="en-US" altLang="ko-KR" sz="2000" b="1" spc="-113" dirty="0" smtClean="0">
              <a:solidFill>
                <a:srgbClr val="0EACE7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arabicPeriod"/>
              <a:defRPr/>
            </a:pPr>
            <a:r>
              <a:rPr kumimoji="0" lang="en-US" altLang="ko-KR" sz="2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Bootstrap </a:t>
            </a:r>
            <a:r>
              <a:rPr kumimoji="0" lang="ko-KR" altLang="en-US" sz="2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및 </a:t>
            </a:r>
            <a:r>
              <a:rPr kumimoji="0" lang="en-US" altLang="ko-KR" sz="2000" b="1" spc="-113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javascript</a:t>
            </a:r>
            <a:r>
              <a:rPr kumimoji="0" lang="en-US" altLang="ko-KR" sz="2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/jQuery </a:t>
            </a:r>
            <a:r>
              <a:rPr kumimoji="0" lang="ko-KR" altLang="en-US" sz="2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활용</a:t>
            </a:r>
            <a:endParaRPr kumimoji="0" lang="en-US" altLang="ko-KR" sz="2000" b="1" spc="-113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915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II. </a:t>
            </a:r>
            <a:r>
              <a:rPr kumimoji="0" lang="en-US" altLang="ko-KR" spc="-113" dirty="0"/>
              <a:t>DB </a:t>
            </a:r>
            <a:r>
              <a:rPr kumimoji="0" lang="ko-KR" altLang="en-US" spc="-113" dirty="0"/>
              <a:t>연결 및 </a:t>
            </a:r>
            <a:r>
              <a:rPr kumimoji="0" lang="en-US" altLang="ko-KR" spc="-113" dirty="0" err="1"/>
              <a:t>Mybatis</a:t>
            </a:r>
            <a:r>
              <a:rPr kumimoji="0" lang="en-US" altLang="ko-KR" spc="-113" dirty="0"/>
              <a:t> </a:t>
            </a:r>
            <a:r>
              <a:rPr kumimoji="0" lang="ko-KR" altLang="en-US" spc="-113" dirty="0" smtClean="0"/>
              <a:t>설정 </a:t>
            </a:r>
            <a:r>
              <a:rPr kumimoji="0" lang="en-US" altLang="ko-KR" spc="-113" dirty="0" smtClean="0"/>
              <a:t>(cont.)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1"/>
          </p:nvPr>
        </p:nvSpPr>
        <p:spPr>
          <a:xfrm>
            <a:off x="125434" y="808363"/>
            <a:ext cx="8859984" cy="676421"/>
          </a:xfrm>
        </p:spPr>
        <p:txBody>
          <a:bodyPr/>
          <a:lstStyle/>
          <a:p>
            <a:pPr marL="228600" indent="-228600">
              <a:buFont typeface="+mj-lt"/>
              <a:buAutoNum type="arabicPeriod" startAt="12"/>
            </a:pPr>
            <a:r>
              <a:rPr lang="en-US" altLang="ko-KR" dirty="0" smtClean="0"/>
              <a:t> </a:t>
            </a:r>
            <a:r>
              <a:rPr lang="en-US" altLang="ko-KR" dirty="0" smtClean="0"/>
              <a:t>DB : insert data</a:t>
            </a:r>
            <a:endParaRPr lang="en-US" altLang="ko-KR" dirty="0" smtClean="0"/>
          </a:p>
          <a:p>
            <a:pPr marL="612000" lvl="1" indent="-228600">
              <a:buAutoNum type="arabicPeriod"/>
            </a:pPr>
            <a:r>
              <a:rPr lang="en-US" altLang="ko-KR" sz="1200" dirty="0" err="1" smtClean="0"/>
              <a:t>sc_member_user_profile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테이블 생성</a:t>
            </a:r>
            <a:endParaRPr lang="en-US" altLang="ko-KR" sz="1200" dirty="0" smtClean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539553" y="1484784"/>
            <a:ext cx="820891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endParaRPr lang="en-US" altLang="ko-KR" sz="1000" b="1" spc="-113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-- for matching member and profile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-- DROP TABLE mecury1db1.sc_member_user_profile;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create table mecury1db1.sc_member_user_profile (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user_id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bigint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unsigned not null COMMENT 'member id'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,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user_profile_id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bigint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unsigned not null COMMENT '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user_profile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id'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,primary key (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user_id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user_profile_id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,index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ix_sc_mem_user_profile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user_id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user_profile_id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 ENGINE=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InnoDB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default CHARSET=utf8 COMMENT = '[TB] security </a:t>
            </a:r>
            <a:r>
              <a:rPr lang="ko-KR" altLang="en-US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사용자 멤버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/profile </a:t>
            </a:r>
            <a:r>
              <a:rPr lang="ko-KR" altLang="en-US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매칭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commit</a:t>
            </a:r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;</a:t>
            </a:r>
            <a:endParaRPr lang="en-US" altLang="ko-KR" sz="1000" b="1" spc="-113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2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II. </a:t>
            </a:r>
            <a:r>
              <a:rPr kumimoji="0" lang="en-US" altLang="ko-KR" spc="-113" dirty="0"/>
              <a:t>DB </a:t>
            </a:r>
            <a:r>
              <a:rPr kumimoji="0" lang="ko-KR" altLang="en-US" spc="-113" dirty="0"/>
              <a:t>연결 및 </a:t>
            </a:r>
            <a:r>
              <a:rPr kumimoji="0" lang="en-US" altLang="ko-KR" spc="-113" dirty="0" err="1"/>
              <a:t>Mybatis</a:t>
            </a:r>
            <a:r>
              <a:rPr kumimoji="0" lang="en-US" altLang="ko-KR" spc="-113" dirty="0"/>
              <a:t> </a:t>
            </a:r>
            <a:r>
              <a:rPr kumimoji="0" lang="ko-KR" altLang="en-US" spc="-113" dirty="0" smtClean="0"/>
              <a:t>설정 </a:t>
            </a:r>
            <a:r>
              <a:rPr kumimoji="0" lang="en-US" altLang="ko-KR" spc="-113" dirty="0" smtClean="0"/>
              <a:t>(cont.)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1"/>
          </p:nvPr>
        </p:nvSpPr>
        <p:spPr>
          <a:xfrm>
            <a:off x="125434" y="808363"/>
            <a:ext cx="8859984" cy="676421"/>
          </a:xfrm>
        </p:spPr>
        <p:txBody>
          <a:bodyPr/>
          <a:lstStyle/>
          <a:p>
            <a:pPr marL="228600" indent="-228600">
              <a:buFont typeface="+mj-lt"/>
              <a:buAutoNum type="arabicPeriod" startAt="12"/>
            </a:pPr>
            <a:r>
              <a:rPr lang="en-US" altLang="ko-KR" dirty="0" smtClean="0"/>
              <a:t>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테이블 생성</a:t>
            </a:r>
            <a:endParaRPr lang="en-US" altLang="ko-KR" dirty="0" smtClean="0"/>
          </a:p>
          <a:p>
            <a:pPr marL="612000" lvl="1" indent="-228600">
              <a:buAutoNum type="arabicPeriod"/>
            </a:pPr>
            <a:r>
              <a:rPr lang="en-US" altLang="ko-KR" sz="1200" dirty="0" err="1" smtClean="0"/>
              <a:t>sc_member_user_profile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테이블 생성</a:t>
            </a:r>
            <a:endParaRPr lang="en-US" altLang="ko-KR" sz="1200" dirty="0" smtClean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539553" y="1340768"/>
            <a:ext cx="8208912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insert into mecury1db1.sc_user_profile values (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1, 'SUPERADMIN'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insert into mecury1db1.sc_user_profile values (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2, 'ADMIN'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insert into mecury1db1.sc_user_profile values (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3, 'USER'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commit</a:t>
            </a:r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endParaRPr lang="en-US" altLang="ko-KR" sz="1000" b="1" spc="-113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insert into mecury1db1.sc_member values (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null, '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superadmin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', '$2a$10$WfaHU6TZ36w5qX32XnwVn.costzGbni5xjZAn/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gNUQXw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/1NeZNPnG'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,'SUPERADMIN', 'Administrator', 'superadmin@xxxx.co.kr', 'Active', NOW(), NOW()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insert into mecury1db1.sc_member values (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null, 'admin', '$2a$10$uE69EFGue7WV4rqYijEKs..xHDHuB2F1bNBvR.HOV6v2uoc9EMe0m'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,'ADMIN', 'Administrator', 'admin@xxxx.co.kr', 'Active', NOW(), NOW()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insert into mecury1db1.sc_member values (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null, 'user', '$2a$10$voEFBcKwKO75Wn/E724y3eaR4WtHWzshsNouAiOqgkuNYDORMO3Oq'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,'GENERAL', 'USER1', 'user1@xxxx.co.kr', 'Active', NOW(), NOW()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commit</a:t>
            </a:r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endParaRPr lang="en-US" altLang="ko-KR" sz="1000" b="1" spc="-113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insert into mecury1db1.sc_member_user_profile values (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1, 1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insert into mecury1db1.sc_member_user_profile values (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2, 2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insert into mecury1db1.sc_member_user_profile values (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3, 3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0560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III. </a:t>
            </a:r>
            <a:r>
              <a:rPr kumimoji="0" lang="en-US" altLang="ko-KR" spc="-113" dirty="0" err="1"/>
              <a:t>Jasypt</a:t>
            </a:r>
            <a:r>
              <a:rPr kumimoji="0" lang="en-US" altLang="ko-KR" spc="-113" dirty="0"/>
              <a:t> </a:t>
            </a:r>
            <a:r>
              <a:rPr kumimoji="0" lang="ko-KR" altLang="en-US" spc="-113" dirty="0"/>
              <a:t>를 이용한 </a:t>
            </a:r>
            <a:r>
              <a:rPr kumimoji="0" lang="en-US" altLang="ko-KR" spc="-113" dirty="0"/>
              <a:t>DB </a:t>
            </a:r>
            <a:r>
              <a:rPr kumimoji="0" lang="ko-KR" altLang="en-US" spc="-113" dirty="0"/>
              <a:t>연결 암호화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1"/>
          </p:nvPr>
        </p:nvSpPr>
        <p:spPr>
          <a:xfrm>
            <a:off x="125434" y="808363"/>
            <a:ext cx="8859984" cy="676421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ko-KR" dirty="0" smtClean="0"/>
              <a:t> pom.xml </a:t>
            </a:r>
            <a:r>
              <a:rPr lang="ko-KR" altLang="en-US" dirty="0" smtClean="0"/>
              <a:t>파일 수정</a:t>
            </a:r>
            <a:endParaRPr lang="en-US" altLang="ko-KR" dirty="0" smtClean="0"/>
          </a:p>
          <a:p>
            <a:pPr marL="612000" lvl="1" indent="-228600">
              <a:buAutoNum type="arabicPeriod"/>
            </a:pPr>
            <a:endParaRPr lang="en-US" altLang="ko-KR" sz="1200" dirty="0" smtClean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539553" y="1196752"/>
            <a:ext cx="820891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&lt;!-- encryption ==&gt; --&gt;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&lt;!--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Jasypt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==&gt; : globals.xml </a:t>
            </a:r>
            <a:r>
              <a:rPr lang="ko-KR" altLang="en-US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파일 암호화 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--&gt;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&lt;dependency&gt;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&lt;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groupId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org.jasypt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groupId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&lt;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artifactId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&gt;jasypt-spring31&lt;/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artifactId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&lt;version&gt;1.9.2&lt;/version&gt;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&lt;/dependency&gt;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&lt;!--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Jasypt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&lt;== --&gt;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&lt;!-- encryption &lt;== --&gt;</a:t>
            </a:r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125434" y="3042649"/>
            <a:ext cx="8859984" cy="2258559"/>
          </a:xfrm>
          <a:prstGeom prst="rect">
            <a:avLst/>
          </a:prstGeom>
        </p:spPr>
        <p:txBody>
          <a:bodyPr/>
          <a:lstStyle>
            <a:lvl1pPr marL="0" indent="0" algn="l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 startAt="2"/>
            </a:pPr>
            <a:r>
              <a:rPr kumimoji="0" lang="en-US" altLang="ko-KR" dirty="0" smtClean="0"/>
              <a:t> </a:t>
            </a:r>
            <a:r>
              <a:rPr kumimoji="0" lang="en-US" altLang="ko-KR" dirty="0" err="1" smtClean="0"/>
              <a:t>Jasypt</a:t>
            </a:r>
            <a:r>
              <a:rPr kumimoji="0" lang="en-US" altLang="ko-KR" dirty="0" smtClean="0"/>
              <a:t> 1.9.3 </a:t>
            </a:r>
            <a:r>
              <a:rPr kumimoji="0" lang="ko-KR" altLang="en-US" dirty="0" smtClean="0"/>
              <a:t>다운로드</a:t>
            </a:r>
            <a:endParaRPr kumimoji="0" lang="en-US" altLang="ko-KR" dirty="0" smtClean="0"/>
          </a:p>
          <a:p>
            <a:pPr marL="612000" lvl="1" indent="-228600">
              <a:buFont typeface="Arial" pitchFamily="34" charset="0"/>
              <a:buAutoNum type="arabicPeriod"/>
            </a:pPr>
            <a:r>
              <a:rPr kumimoji="0" lang="en-US" altLang="ko-KR" sz="1200" dirty="0">
                <a:hlinkClick r:id="rId2"/>
              </a:rPr>
              <a:t>http://</a:t>
            </a:r>
            <a:r>
              <a:rPr kumimoji="0" lang="en-US" altLang="ko-KR" sz="1200" dirty="0" smtClean="0">
                <a:hlinkClick r:id="rId2"/>
              </a:rPr>
              <a:t>www.jasypt.org/download.html</a:t>
            </a:r>
            <a:endParaRPr kumimoji="0" lang="en-US" altLang="ko-KR" sz="1200" dirty="0" smtClean="0"/>
          </a:p>
          <a:p>
            <a:pPr marL="612000" lvl="1" indent="-228600">
              <a:buFont typeface="Arial" pitchFamily="34" charset="0"/>
              <a:buAutoNum type="arabicPeriod"/>
            </a:pPr>
            <a:r>
              <a:rPr kumimoji="0" lang="ko-KR" altLang="en-US" sz="1200" dirty="0" smtClean="0"/>
              <a:t>배포버전 </a:t>
            </a:r>
            <a:r>
              <a:rPr kumimoji="0" lang="en-US" altLang="ko-KR" sz="1200" dirty="0"/>
              <a:t>: </a:t>
            </a:r>
            <a:r>
              <a:rPr kumimoji="0" lang="en-US" altLang="ko-KR" sz="1200" dirty="0">
                <a:hlinkClick r:id="rId3"/>
              </a:rPr>
              <a:t>https://</a:t>
            </a:r>
            <a:r>
              <a:rPr kumimoji="0" lang="en-US" altLang="ko-KR" sz="1200" dirty="0" smtClean="0">
                <a:hlinkClick r:id="rId3"/>
              </a:rPr>
              <a:t>github.com/jasypt/jasypt/releases/download/jasypt-1.9.3/jasypt-1.9.3-dist.zip</a:t>
            </a:r>
            <a:endParaRPr kumimoji="0" lang="en-US" altLang="ko-KR" sz="1200" dirty="0" smtClean="0"/>
          </a:p>
          <a:p>
            <a:pPr marL="612000" lvl="1" indent="-228600">
              <a:buFont typeface="Arial" pitchFamily="34" charset="0"/>
              <a:buAutoNum type="arabicPeriod"/>
            </a:pPr>
            <a:r>
              <a:rPr kumimoji="0" lang="ko-KR" altLang="en-US" sz="1200" dirty="0" err="1" smtClean="0"/>
              <a:t>압축풀고</a:t>
            </a:r>
            <a:r>
              <a:rPr kumimoji="0" lang="ko-KR" altLang="en-US" sz="1200" dirty="0" smtClean="0"/>
              <a:t> </a:t>
            </a:r>
            <a:r>
              <a:rPr kumimoji="0" lang="en-US" altLang="ko-KR" sz="1200" dirty="0" smtClean="0"/>
              <a:t>bin </a:t>
            </a:r>
            <a:r>
              <a:rPr kumimoji="0" lang="ko-KR" altLang="en-US" sz="1200" dirty="0" smtClean="0"/>
              <a:t>위치로 이동</a:t>
            </a:r>
            <a:endParaRPr kumimoji="0" lang="en-US" altLang="ko-KR" sz="1200" dirty="0" smtClean="0"/>
          </a:p>
          <a:p>
            <a:pPr marL="612000" lvl="1" indent="-228600">
              <a:buFont typeface="Arial" pitchFamily="34" charset="0"/>
              <a:buAutoNum type="arabicPeriod"/>
            </a:pPr>
            <a:r>
              <a:rPr kumimoji="0" lang="ko-KR" altLang="en-US" sz="1200" dirty="0" err="1" smtClean="0"/>
              <a:t>사용가능한</a:t>
            </a:r>
            <a:r>
              <a:rPr kumimoji="0" lang="ko-KR" altLang="en-US" sz="1200" dirty="0" smtClean="0"/>
              <a:t> 알고리즘 확인 </a:t>
            </a:r>
            <a:r>
              <a:rPr kumimoji="0" lang="en-US" altLang="ko-KR" sz="1200" dirty="0" smtClean="0"/>
              <a:t>&gt; </a:t>
            </a:r>
            <a:r>
              <a:rPr kumimoji="0" lang="en-US" altLang="ko-KR" sz="1200" dirty="0" err="1" smtClean="0"/>
              <a:t>listAlgorithms</a:t>
            </a:r>
            <a:endParaRPr kumimoji="0" lang="en-US" altLang="ko-KR" sz="1200" dirty="0" smtClean="0"/>
          </a:p>
          <a:p>
            <a:pPr marL="612000" lvl="1" indent="-228600">
              <a:buFont typeface="Arial" pitchFamily="34" charset="0"/>
              <a:buAutoNum type="arabicPeriod"/>
            </a:pPr>
            <a:r>
              <a:rPr kumimoji="0" lang="en-US" altLang="ko-KR" sz="1200" dirty="0" smtClean="0"/>
              <a:t>&gt; </a:t>
            </a:r>
            <a:r>
              <a:rPr kumimoji="0" lang="de-DE" altLang="ko-KR" sz="1200" dirty="0"/>
              <a:t>digest input="user123" algorithm="</a:t>
            </a:r>
            <a:r>
              <a:rPr kumimoji="0" lang="de-DE" altLang="ko-KR" sz="1200" dirty="0" smtClean="0"/>
              <a:t>MD5„</a:t>
            </a:r>
          </a:p>
          <a:p>
            <a:pPr marL="612000" lvl="1" indent="-228600">
              <a:buFont typeface="Arial" pitchFamily="34" charset="0"/>
              <a:buAutoNum type="arabicPeriod"/>
            </a:pPr>
            <a:r>
              <a:rPr kumimoji="0" lang="de-DE" altLang="ko-KR" sz="1200" dirty="0"/>
              <a:t>&gt; encrypt input="user123" password="test" algorithm="PBEWITHMD5ANDDES"</a:t>
            </a:r>
            <a:endParaRPr kumimoji="0"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39602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III. </a:t>
            </a:r>
            <a:r>
              <a:rPr kumimoji="0" lang="en-US" altLang="ko-KR" spc="-113" dirty="0" err="1"/>
              <a:t>Jasypt</a:t>
            </a:r>
            <a:r>
              <a:rPr kumimoji="0" lang="en-US" altLang="ko-KR" spc="-113" dirty="0"/>
              <a:t> </a:t>
            </a:r>
            <a:r>
              <a:rPr kumimoji="0" lang="ko-KR" altLang="en-US" spc="-113" dirty="0"/>
              <a:t>를 이용한 </a:t>
            </a:r>
            <a:r>
              <a:rPr kumimoji="0" lang="en-US" altLang="ko-KR" spc="-113" dirty="0"/>
              <a:t>DB </a:t>
            </a:r>
            <a:r>
              <a:rPr kumimoji="0" lang="ko-KR" altLang="en-US" spc="-113" dirty="0"/>
              <a:t>연결 암호화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1"/>
          </p:nvPr>
        </p:nvSpPr>
        <p:spPr>
          <a:xfrm>
            <a:off x="125434" y="808363"/>
            <a:ext cx="8859984" cy="676421"/>
          </a:xfrm>
        </p:spPr>
        <p:txBody>
          <a:bodyPr/>
          <a:lstStyle/>
          <a:p>
            <a:pPr marL="228600" indent="-228600">
              <a:buFont typeface="+mj-lt"/>
              <a:buAutoNum type="arabicPeriod" startAt="3"/>
            </a:pPr>
            <a:r>
              <a:rPr lang="en-US" altLang="ko-KR" dirty="0" smtClean="0"/>
              <a:t> context-datasource.xml </a:t>
            </a:r>
            <a:r>
              <a:rPr lang="ko-KR" altLang="en-US" dirty="0" smtClean="0"/>
              <a:t>파일 수정</a:t>
            </a:r>
            <a:endParaRPr lang="en-US" altLang="ko-KR" dirty="0" smtClean="0"/>
          </a:p>
          <a:p>
            <a:pPr marL="612000" lvl="1" indent="-228600">
              <a:buAutoNum type="arabicPeriod"/>
            </a:pPr>
            <a:endParaRPr lang="en-US" altLang="ko-KR" sz="1200" dirty="0" smtClean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539553" y="1124744"/>
            <a:ext cx="8208912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&lt;!--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Jasypt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==&gt; --&gt;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&lt;bean id="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environmentVariablesConfiguration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 class="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org.jasypt.encryption.pbe.config.EnvironmentStringPBEConfig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&lt;property name="algorithm" value="PBEWithMD5AndDES"/&gt;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&lt;property name="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passwordEnvName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 value="APP_ENCRYPTION_PASSWORD"/&gt;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&lt;/bean&gt;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&lt;bean id="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configurationEncryptor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 class="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org.jasypt.encryption.pbe.StandardPBEStringEncryptor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&lt;property name="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config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 ref="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environmentVariablesConfiguration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"/&gt;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&lt;property name="password" value="mzc2020!"/&gt;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&lt;/bean&gt;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&lt;!--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Jasypt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&lt;== --&gt;</a:t>
            </a:r>
          </a:p>
          <a:p>
            <a:endParaRPr lang="en-US" altLang="ko-KR" sz="1000" b="1" spc="-113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&lt;!-- &lt;bean id="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gx.propertyConfigurer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 class="org.springframework.beans.factory.config.PropertyPlaceholderConfigurer"&gt; --&gt;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&lt;bean id="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gx.propertyConfigurer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 class="org.jasypt.spring31.properties.EncryptablePropertyPlaceholderConfigurer"&gt;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&lt;constructor-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arg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ref="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configurationEncryptor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"/&gt;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&lt;property name="locations"&gt;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	&lt;list&gt;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		&lt;value&gt;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classpath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:/properties/globals.xml&lt;/value&gt;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	&lt;/list&gt;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&lt;/property&gt;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&lt;/bean&gt;</a:t>
            </a:r>
          </a:p>
        </p:txBody>
      </p:sp>
    </p:spTree>
    <p:extLst>
      <p:ext uri="{BB962C8B-B14F-4D97-AF65-F5344CB8AC3E}">
        <p14:creationId xmlns:p14="http://schemas.microsoft.com/office/powerpoint/2010/main" val="248229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III. </a:t>
            </a:r>
            <a:r>
              <a:rPr kumimoji="0" lang="en-US" altLang="ko-KR" spc="-113" dirty="0" err="1"/>
              <a:t>Jasypt</a:t>
            </a:r>
            <a:r>
              <a:rPr kumimoji="0" lang="en-US" altLang="ko-KR" spc="-113" dirty="0"/>
              <a:t> </a:t>
            </a:r>
            <a:r>
              <a:rPr kumimoji="0" lang="ko-KR" altLang="en-US" spc="-113" dirty="0"/>
              <a:t>를 이용한 </a:t>
            </a:r>
            <a:r>
              <a:rPr kumimoji="0" lang="en-US" altLang="ko-KR" spc="-113" dirty="0"/>
              <a:t>DB </a:t>
            </a:r>
            <a:r>
              <a:rPr kumimoji="0" lang="ko-KR" altLang="en-US" spc="-113" dirty="0"/>
              <a:t>연결 암호화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1"/>
          </p:nvPr>
        </p:nvSpPr>
        <p:spPr>
          <a:xfrm>
            <a:off x="125434" y="808363"/>
            <a:ext cx="8859984" cy="676421"/>
          </a:xfrm>
        </p:spPr>
        <p:txBody>
          <a:bodyPr/>
          <a:lstStyle/>
          <a:p>
            <a:pPr marL="228600" indent="-228600">
              <a:buFont typeface="+mj-lt"/>
              <a:buAutoNum type="arabicPeriod" startAt="4"/>
            </a:pPr>
            <a:r>
              <a:rPr lang="en-US" altLang="ko-KR" dirty="0" smtClean="0"/>
              <a:t> globals.xml </a:t>
            </a:r>
            <a:r>
              <a:rPr lang="ko-KR" altLang="en-US" dirty="0" smtClean="0"/>
              <a:t>파일 수정</a:t>
            </a:r>
            <a:endParaRPr lang="en-US" altLang="ko-KR" dirty="0" smtClean="0"/>
          </a:p>
          <a:p>
            <a:pPr marL="612000" lvl="1" indent="-228600">
              <a:buAutoNum type="arabicPeriod"/>
            </a:pPr>
            <a:endParaRPr lang="en-US" altLang="ko-KR" sz="1200" dirty="0" smtClean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539553" y="1322179"/>
            <a:ext cx="8208912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&lt;!-- dev, prod </a:t>
            </a:r>
            <a:r>
              <a:rPr lang="ko-KR" altLang="en-US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구분자</a:t>
            </a:r>
            <a:r>
              <a:rPr lang="ko-KR" altLang="en-US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--&gt;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&lt;entry key="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Globals.DBGubun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"&gt;dev&lt;/entry&gt;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&lt;!-- &lt;entry key="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Globals.DBGubun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"&gt;prod&lt;/entry&gt; --&gt;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&lt;!-- MASTER DATABASE =&gt; --&gt;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&lt;entry key="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Globals.DbType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"&gt;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mysql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&lt;/entry&gt;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&lt;entry key="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Globals.DriverClassName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"&gt;net.sf.log4jdbc.DriverSpy&lt;/entry&gt;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&lt;entry key="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Globals.Url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"&gt;${${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Globals.DBGubun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}.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Globals.Url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}&lt;/entry&gt;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&lt;entry key="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Globals.UserName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"&gt;${${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Globals.DBGubun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}.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Globals.UserName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}&lt;/entry&gt;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&lt;entry key="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Globals.Password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"&gt;${${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Globals.DBGubun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}.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Globals.Password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}&lt;/entry&gt;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&lt;!-- MASTER DATABASE &lt;= --&gt;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&lt;!--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Jasypt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==&gt; --&gt;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&lt;!-- DEV Database --&gt;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&lt;entry key="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dev.Globals.Url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"&gt;ENC(tY9x5Rj9txBmPtroabTBV61CQpaC5ZvETqJKtVzA4cOxbkUOaiSDXbuNj/1UbhxzCWgdj+w5QgSkFP4h7yoOf2rTFEVbTD+AOLi5pfZzCkIm+srLuBPmPSw4olWtNZI6TG0VxTkd3tTK/mtxSN879yPJr50MUEpJ3/D9NT0AVzvU4o7Pr4JUqcSiKbCQwWKqBLG0jP6e9TZuKpcWEQDWIJeZrPiTkxH48CO09gYhuJU=)&lt;/entry&gt;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&lt;entry key="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dev.Globals.UserName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"&gt;ENC(su41dal18Q/gjPgsWd8RxA==)&lt;/entry&gt;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&lt;entry key="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dev.Globals.Password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"&gt;ENC(rqgXPDew8mKoWqplIAW/ydx614UXvuWh)&lt;/entry&gt;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&lt;!-- prod Database --&gt;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&lt;entry key="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prod.Globals.Url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"&gt;ENC(tY9x5Rj9txBmPtroabTBV61CQpaC5ZvETqJKtVzA4cOxbkUOaiSDXbuNj/1UbhxzCWgdj+w5QgSkFP4h7yoOf2rTFEVbTD+AOLi5pfZzCkIm+srLuBPmPSw4olWtNZI6TG0VxTkd3tTK/mtxSN879yPJr50MUEpJ3/D9NT0AVzvU4o7Pr4JUqcSiKbCQwWKqBLG0jP6e9TZuKpcWEQDWIJeZrPiTkxH48CO09gYhuJU=)&lt;/entry&gt;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&lt;entry key="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prod.Globals.UserName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"&gt;ENC(su41dal18Q/gjPgsWd8RxA==)&lt;/entry&gt;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&lt;entry key="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prod.Globals.Password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"&gt;ENC(rqgXPDew8mKoWqplIAW/ydx614UXvuWh)&lt;/entry&gt;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&lt;!--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Jasypt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&lt;== --&gt;</a:t>
            </a:r>
          </a:p>
        </p:txBody>
      </p:sp>
    </p:spTree>
    <p:extLst>
      <p:ext uri="{BB962C8B-B14F-4D97-AF65-F5344CB8AC3E}">
        <p14:creationId xmlns:p14="http://schemas.microsoft.com/office/powerpoint/2010/main" val="249161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IV. </a:t>
            </a:r>
            <a:r>
              <a:rPr kumimoji="0" lang="ko-KR" altLang="en-US" spc="-113" dirty="0"/>
              <a:t>환경변수 이용 </a:t>
            </a:r>
            <a:r>
              <a:rPr kumimoji="0" lang="en-US" altLang="ko-KR" spc="-113" dirty="0" err="1"/>
              <a:t>Jasypt</a:t>
            </a:r>
            <a:r>
              <a:rPr kumimoji="0" lang="en-US" altLang="ko-KR" spc="-113" dirty="0"/>
              <a:t> DB </a:t>
            </a:r>
            <a:r>
              <a:rPr kumimoji="0" lang="ko-KR" altLang="en-US" spc="-113" dirty="0"/>
              <a:t>연결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1"/>
          </p:nvPr>
        </p:nvSpPr>
        <p:spPr>
          <a:xfrm>
            <a:off x="125434" y="808363"/>
            <a:ext cx="8859984" cy="676421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ko-KR" dirty="0" smtClean="0"/>
              <a:t> context-datasource.xml </a:t>
            </a:r>
            <a:r>
              <a:rPr lang="ko-KR" altLang="en-US" dirty="0" smtClean="0"/>
              <a:t>파일 수정</a:t>
            </a:r>
            <a:endParaRPr lang="en-US" altLang="ko-KR" dirty="0" smtClean="0"/>
          </a:p>
          <a:p>
            <a:pPr marL="612000" lvl="1" indent="-228600">
              <a:buAutoNum type="arabicPeriod"/>
            </a:pPr>
            <a:endParaRPr lang="en-US" altLang="ko-KR" sz="1200" dirty="0" smtClean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539553" y="1196752"/>
            <a:ext cx="8208912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&lt;!--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Jasypt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==&gt; --&gt;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&lt;bean id="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environmentVariablesConfiguration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 class="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org.jasypt.encryption.pbe.config.EnvironmentStringPBEConfig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&lt;property name="algorithm" value="PBEWithMD5AndDES"/&gt;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&lt;property name="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passwordEnvName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 value="APP_ENCRYPTION_PASSWORD"/&gt;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&lt;/bean&gt;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&lt;bean id="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configurationEncryptor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 class="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org.jasypt.encryption.pbe.StandardPBEStringEncryptor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&lt;property name="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config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 ref="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environmentVariablesConfiguration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"/&gt;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&lt;!-- &lt;property name="password" value="mzc2020!"/&gt; --&gt;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&lt;/bean&gt;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&lt;!--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Jasypt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&lt;== --&gt;</a:t>
            </a:r>
          </a:p>
          <a:p>
            <a:endParaRPr lang="en-US" altLang="ko-KR" sz="1000" b="1" spc="-113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&lt;!-- &lt;bean id="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gx.propertyConfigurer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 class="org.springframework.beans.factory.config.PropertyPlaceholderConfigurer"&gt; --&gt;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&lt;bean id="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gx.propertyConfigurer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 class="org.jasypt.spring31.properties.EncryptablePropertyPlaceholderConfigurer"&gt;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&lt;constructor-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arg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ref="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configurationEncryptor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"/&gt;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&lt;property name="locations"&gt;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	&lt;list&gt;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		&lt;value&gt;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classpath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:/properties/globals.xml&lt;/value&gt;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	&lt;/list&gt;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&lt;/property&gt;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&lt;/bean&gt;</a:t>
            </a:r>
          </a:p>
        </p:txBody>
      </p:sp>
    </p:spTree>
    <p:extLst>
      <p:ext uri="{BB962C8B-B14F-4D97-AF65-F5344CB8AC3E}">
        <p14:creationId xmlns:p14="http://schemas.microsoft.com/office/powerpoint/2010/main" val="399359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IV. </a:t>
            </a:r>
            <a:r>
              <a:rPr kumimoji="0" lang="ko-KR" altLang="en-US" spc="-113" dirty="0"/>
              <a:t>환경변수 이용 </a:t>
            </a:r>
            <a:r>
              <a:rPr kumimoji="0" lang="en-US" altLang="ko-KR" spc="-113" dirty="0" err="1"/>
              <a:t>Jasypt</a:t>
            </a:r>
            <a:r>
              <a:rPr kumimoji="0" lang="en-US" altLang="ko-KR" spc="-113" dirty="0"/>
              <a:t> DB </a:t>
            </a:r>
            <a:r>
              <a:rPr kumimoji="0" lang="ko-KR" altLang="en-US" spc="-113" dirty="0"/>
              <a:t>연결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1"/>
          </p:nvPr>
        </p:nvSpPr>
        <p:spPr>
          <a:xfrm>
            <a:off x="125434" y="808363"/>
            <a:ext cx="8859984" cy="1468509"/>
          </a:xfrm>
        </p:spPr>
        <p:txBody>
          <a:bodyPr/>
          <a:lstStyle/>
          <a:p>
            <a:pPr marL="228600" indent="-228600">
              <a:buFont typeface="+mj-lt"/>
              <a:buAutoNum type="arabicPeriod" startAt="2"/>
            </a:pPr>
            <a:r>
              <a:rPr lang="en-US" altLang="ko-KR" dirty="0" smtClean="0"/>
              <a:t> eclipse </a:t>
            </a:r>
            <a:r>
              <a:rPr lang="ko-KR" altLang="en-US" dirty="0" err="1" smtClean="0"/>
              <a:t>톰캣</a:t>
            </a:r>
            <a:r>
              <a:rPr lang="ko-KR" altLang="en-US" dirty="0" smtClean="0"/>
              <a:t> 환경변수 등록</a:t>
            </a:r>
            <a:endParaRPr lang="en-US" altLang="ko-KR" dirty="0" smtClean="0"/>
          </a:p>
          <a:p>
            <a:pPr marL="612000" lvl="1" indent="-228600">
              <a:buAutoNum type="arabicPeriod"/>
            </a:pPr>
            <a:r>
              <a:rPr lang="ko-KR" altLang="en-US" sz="1200" dirty="0" smtClean="0"/>
              <a:t>프로젝트 </a:t>
            </a:r>
            <a:r>
              <a:rPr lang="ko-KR" altLang="en-US" sz="1200" dirty="0" err="1" smtClean="0"/>
              <a:t>우클릭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&gt; Run As &gt; Run Configurations &gt; Environment </a:t>
            </a:r>
            <a:r>
              <a:rPr lang="ko-KR" altLang="en-US" sz="1200" dirty="0" smtClean="0"/>
              <a:t>탭 클릭</a:t>
            </a:r>
            <a:endParaRPr lang="en-US" altLang="ko-KR" sz="1200" dirty="0" smtClean="0"/>
          </a:p>
          <a:p>
            <a:pPr marL="612000" lvl="1" indent="-228600">
              <a:buAutoNum type="arabicPeriod"/>
            </a:pPr>
            <a:r>
              <a:rPr lang="en-US" altLang="ko-KR" sz="1200" dirty="0" smtClean="0"/>
              <a:t>Add </a:t>
            </a:r>
            <a:r>
              <a:rPr lang="ko-KR" altLang="en-US" sz="1200" dirty="0" smtClean="0"/>
              <a:t>버튼 클릭 후</a:t>
            </a:r>
            <a:endParaRPr lang="en-US" altLang="ko-KR" sz="1200" dirty="0" smtClean="0"/>
          </a:p>
          <a:p>
            <a:pPr marL="612000" lvl="1" indent="-228600">
              <a:buAutoNum type="arabicPeriod"/>
            </a:pPr>
            <a:r>
              <a:rPr lang="en-US" altLang="ko-KR" sz="1200" dirty="0"/>
              <a:t>Name = </a:t>
            </a:r>
            <a:r>
              <a:rPr lang="en-US" altLang="ko-KR" sz="1200" dirty="0" smtClean="0"/>
              <a:t>APP_ENCRYPTION_PASSWORD</a:t>
            </a:r>
          </a:p>
          <a:p>
            <a:pPr marL="612000" lvl="1" indent="-228600">
              <a:buAutoNum type="arabicPeriod"/>
            </a:pPr>
            <a:r>
              <a:rPr lang="en-US" altLang="ko-KR" sz="1200" dirty="0" smtClean="0"/>
              <a:t>Value = mzc2020! </a:t>
            </a:r>
            <a:r>
              <a:rPr lang="ko-KR" altLang="en-US" sz="1200" dirty="0" smtClean="0"/>
              <a:t>입력 후 </a:t>
            </a:r>
            <a:r>
              <a:rPr lang="en-US" altLang="ko-KR" sz="1200" dirty="0" smtClean="0"/>
              <a:t>OK </a:t>
            </a:r>
            <a:r>
              <a:rPr lang="ko-KR" altLang="en-US" sz="1200" dirty="0" smtClean="0"/>
              <a:t>클릭</a:t>
            </a:r>
            <a:endParaRPr lang="en-US" altLang="ko-KR" sz="12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132856"/>
            <a:ext cx="4721863" cy="450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07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V. </a:t>
            </a:r>
            <a:r>
              <a:rPr kumimoji="0" lang="en-US" altLang="ko-KR" spc="-113" dirty="0"/>
              <a:t>apache </a:t>
            </a:r>
            <a:r>
              <a:rPr kumimoji="0" lang="ko-KR" altLang="en-US" spc="-113" dirty="0"/>
              <a:t>및 </a:t>
            </a:r>
            <a:r>
              <a:rPr kumimoji="0" lang="en-US" altLang="ko-KR" spc="-113" dirty="0"/>
              <a:t>tomcat </a:t>
            </a:r>
            <a:r>
              <a:rPr kumimoji="0" lang="ko-KR" altLang="en-US" spc="-113" dirty="0"/>
              <a:t>배포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1"/>
          </p:nvPr>
        </p:nvSpPr>
        <p:spPr>
          <a:xfrm>
            <a:off x="125434" y="808363"/>
            <a:ext cx="8859984" cy="3988789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openjdk</a:t>
            </a:r>
            <a:r>
              <a:rPr lang="en-US" altLang="ko-KR" dirty="0" smtClean="0"/>
              <a:t> 1.8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marL="612000" lvl="1" indent="-228600">
              <a:buAutoNum type="arabicPeriod"/>
            </a:pPr>
            <a:r>
              <a:rPr lang="en-US" altLang="ko-KR" sz="1200" dirty="0" smtClean="0"/>
              <a:t>private </a:t>
            </a:r>
            <a:r>
              <a:rPr lang="ko-KR" altLang="en-US" sz="1200" dirty="0" smtClean="0"/>
              <a:t>서버에 접속</a:t>
            </a:r>
            <a:endParaRPr lang="en-US" altLang="ko-KR" sz="1200" dirty="0" smtClean="0"/>
          </a:p>
          <a:p>
            <a:pPr marL="612000" lvl="1" indent="-228600">
              <a:buAutoNum type="arabicPeriod"/>
            </a:pPr>
            <a:r>
              <a:rPr lang="en-US" altLang="ko-KR" sz="1200" dirty="0" err="1" smtClean="0"/>
              <a:t>openjdk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다운로드 </a:t>
            </a:r>
            <a:r>
              <a:rPr lang="en-US" altLang="ko-KR" sz="1200" dirty="0" smtClean="0"/>
              <a:t>]$ </a:t>
            </a:r>
            <a:r>
              <a:rPr lang="en-US" altLang="ko-KR" sz="1200" dirty="0" err="1"/>
              <a:t>wget</a:t>
            </a:r>
            <a:r>
              <a:rPr lang="en-US" altLang="ko-KR" sz="1200" dirty="0"/>
              <a:t> https://download.java.net/openjdk/jdk8u41/ri/openjdk-8u41-b04-linux-x64-14_jan_2020.tar.gz</a:t>
            </a:r>
            <a:endParaRPr lang="en-US" altLang="ko-KR" sz="1200" dirty="0" smtClean="0"/>
          </a:p>
          <a:p>
            <a:pPr marL="612000" lvl="1" indent="-228600">
              <a:buAutoNum type="arabicPeriod"/>
            </a:pPr>
            <a:r>
              <a:rPr lang="ko-KR" altLang="en-US" sz="1200" dirty="0" smtClean="0"/>
              <a:t>압축풀기 </a:t>
            </a:r>
            <a:r>
              <a:rPr lang="en-US" altLang="ko-KR" sz="1200" dirty="0"/>
              <a:t>]$ tar </a:t>
            </a:r>
            <a:r>
              <a:rPr lang="en-US" altLang="ko-KR" sz="1200" dirty="0" err="1"/>
              <a:t>xvzf</a:t>
            </a:r>
            <a:r>
              <a:rPr lang="en-US" altLang="ko-KR" sz="1200" dirty="0"/>
              <a:t> openjdk-8u41-b04-linux-x64-14_jan_2020.tar.gz</a:t>
            </a:r>
            <a:endParaRPr lang="en-US" altLang="ko-KR" sz="1200" dirty="0" smtClean="0"/>
          </a:p>
          <a:p>
            <a:pPr marL="612000" lvl="1" indent="-228600">
              <a:buAutoNum type="arabicPeriod"/>
            </a:pPr>
            <a:r>
              <a:rPr lang="en-US" altLang="ko-KR" sz="1200" dirty="0" smtClean="0"/>
              <a:t>.</a:t>
            </a:r>
            <a:r>
              <a:rPr lang="en-US" altLang="ko-KR" sz="1200" dirty="0" err="1" smtClean="0"/>
              <a:t>bash_profile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수정</a:t>
            </a:r>
            <a:endParaRPr lang="en-US" altLang="ko-KR" sz="1200" dirty="0" smtClean="0"/>
          </a:p>
          <a:p>
            <a:pPr marL="612000" lvl="1" indent="-228600">
              <a:buAutoNum type="arabicPeriod"/>
            </a:pPr>
            <a:r>
              <a:rPr lang="ko-KR" altLang="en-US" sz="1200" dirty="0" smtClean="0"/>
              <a:t>수정 후 </a:t>
            </a:r>
            <a:r>
              <a:rPr lang="en-US" altLang="ko-KR" sz="1200" dirty="0" smtClean="0"/>
              <a:t>]$ source .</a:t>
            </a:r>
            <a:r>
              <a:rPr lang="en-US" altLang="ko-KR" sz="1200" dirty="0" err="1" smtClean="0"/>
              <a:t>bash_profile</a:t>
            </a:r>
            <a:endParaRPr lang="en-US" altLang="ko-KR" sz="1200" dirty="0" smtClean="0"/>
          </a:p>
          <a:p>
            <a:pPr marL="612000" lvl="1" indent="-228600">
              <a:buAutoNum type="arabicPeriod"/>
            </a:pPr>
            <a:r>
              <a:rPr lang="ko-KR" altLang="en-US" sz="1200" dirty="0" smtClean="0"/>
              <a:t>자바 버전 확인 </a:t>
            </a:r>
            <a:r>
              <a:rPr lang="en-US" altLang="ko-KR" sz="1200" dirty="0" smtClean="0"/>
              <a:t>]$ java -version</a:t>
            </a:r>
          </a:p>
          <a:p>
            <a:pPr marL="612000" lvl="1" indent="-228600">
              <a:buAutoNum type="arabicPeriod"/>
            </a:pPr>
            <a:endParaRPr lang="en-US" altLang="ko-KR" sz="1200" dirty="0" smtClean="0"/>
          </a:p>
          <a:p>
            <a:pPr marL="612000" lvl="1" indent="-228600">
              <a:buAutoNum type="arabicPeriod"/>
            </a:pPr>
            <a:endParaRPr lang="en-US" altLang="ko-KR" sz="1200" dirty="0" smtClean="0"/>
          </a:p>
          <a:p>
            <a:pPr marL="612000" lvl="1" indent="-228600">
              <a:buAutoNum type="arabicPeriod"/>
            </a:pPr>
            <a:endParaRPr lang="en-US" altLang="ko-KR" sz="1200" dirty="0" smtClean="0"/>
          </a:p>
          <a:p>
            <a:pPr marL="612000" lvl="1" indent="-228600">
              <a:buAutoNum type="arabicPeriod"/>
            </a:pPr>
            <a:endParaRPr lang="en-US" altLang="ko-KR" sz="1200" dirty="0" smtClean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4882444" y="2420888"/>
            <a:ext cx="350120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JAVA_HOME=/home/ec2-user/java-se-8u41-ri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export JAVA_HOME</a:t>
            </a:r>
          </a:p>
          <a:p>
            <a:endParaRPr lang="en-US" altLang="ko-KR" sz="1000" b="1" spc="-113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PATH=$JAVA_HOME/bin:$PATH:$HOME/.local/bin:$HOME/bin</a:t>
            </a:r>
          </a:p>
          <a:p>
            <a:endParaRPr lang="en-US" altLang="ko-KR" sz="1000" b="1" spc="-113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export PATH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4264198" y="2085979"/>
            <a:ext cx="12364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200" b="1" spc="-113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bash_profile</a:t>
            </a:r>
            <a:r>
              <a:rPr lang="en-US" altLang="ko-KR" sz="12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파일</a:t>
            </a:r>
          </a:p>
        </p:txBody>
      </p:sp>
    </p:spTree>
    <p:extLst>
      <p:ext uri="{BB962C8B-B14F-4D97-AF65-F5344CB8AC3E}">
        <p14:creationId xmlns:p14="http://schemas.microsoft.com/office/powerpoint/2010/main" val="356319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V. </a:t>
            </a:r>
            <a:r>
              <a:rPr kumimoji="0" lang="en-US" altLang="ko-KR" spc="-113" dirty="0"/>
              <a:t>apache </a:t>
            </a:r>
            <a:r>
              <a:rPr kumimoji="0" lang="ko-KR" altLang="en-US" spc="-113" dirty="0"/>
              <a:t>및 </a:t>
            </a:r>
            <a:r>
              <a:rPr kumimoji="0" lang="en-US" altLang="ko-KR" spc="-113" dirty="0"/>
              <a:t>tomcat </a:t>
            </a:r>
            <a:r>
              <a:rPr kumimoji="0" lang="ko-KR" altLang="en-US" spc="-113" dirty="0"/>
              <a:t>배포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1"/>
          </p:nvPr>
        </p:nvSpPr>
        <p:spPr>
          <a:xfrm>
            <a:off x="125434" y="808363"/>
            <a:ext cx="8859984" cy="5572965"/>
          </a:xfrm>
        </p:spPr>
        <p:txBody>
          <a:bodyPr/>
          <a:lstStyle/>
          <a:p>
            <a:pPr marL="228600" indent="-228600">
              <a:buFont typeface="+mj-lt"/>
              <a:buAutoNum type="arabicPeriod" startAt="2"/>
            </a:pPr>
            <a:r>
              <a:rPr lang="en-US" altLang="ko-KR" dirty="0" smtClean="0"/>
              <a:t> tomcat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marL="612000" lvl="1" indent="-228600">
              <a:buAutoNum type="arabicPeriod"/>
            </a:pPr>
            <a:r>
              <a:rPr lang="en-US" altLang="ko-KR" sz="1200" dirty="0" smtClean="0"/>
              <a:t>private </a:t>
            </a:r>
            <a:r>
              <a:rPr lang="ko-KR" altLang="en-US" sz="1200" dirty="0" smtClean="0"/>
              <a:t>서버에 접속</a:t>
            </a:r>
            <a:endParaRPr lang="en-US" altLang="ko-KR" sz="1200" dirty="0" smtClean="0"/>
          </a:p>
          <a:p>
            <a:pPr marL="612000" lvl="1" indent="-228600">
              <a:buAutoNum type="arabicPeriod"/>
            </a:pPr>
            <a:r>
              <a:rPr lang="en-US" altLang="ko-KR" sz="1200" dirty="0" smtClean="0"/>
              <a:t>tomcat </a:t>
            </a:r>
            <a:r>
              <a:rPr lang="ko-KR" altLang="en-US" sz="1200" dirty="0" smtClean="0"/>
              <a:t>다운로드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wget</a:t>
            </a:r>
            <a:r>
              <a:rPr lang="en-US" altLang="ko-KR" sz="1200" dirty="0"/>
              <a:t> http://apache.tt.co.kr/tomcat/tomcat-8/v8.5.53/bin/apache-tomcat-8.5.53.tar.gz</a:t>
            </a:r>
            <a:endParaRPr lang="en-US" altLang="ko-KR" sz="1200" dirty="0" smtClean="0"/>
          </a:p>
          <a:p>
            <a:pPr marL="612000" lvl="1" indent="-228600">
              <a:buAutoNum type="arabicPeriod"/>
            </a:pPr>
            <a:r>
              <a:rPr lang="ko-KR" altLang="en-US" sz="1200" dirty="0" smtClean="0"/>
              <a:t>압축 풀기 </a:t>
            </a:r>
            <a:r>
              <a:rPr lang="en-US" altLang="ko-KR" sz="1200" dirty="0"/>
              <a:t>]$ tar </a:t>
            </a:r>
            <a:r>
              <a:rPr lang="en-US" altLang="ko-KR" sz="1200" dirty="0" err="1"/>
              <a:t>xvzf</a:t>
            </a:r>
            <a:r>
              <a:rPr lang="en-US" altLang="ko-KR" sz="1200" dirty="0"/>
              <a:t> apache-tomcat-8.5.53.tar.gz</a:t>
            </a:r>
            <a:endParaRPr lang="en-US" altLang="ko-KR" sz="1200" dirty="0" smtClean="0"/>
          </a:p>
          <a:p>
            <a:pPr marL="612000" lvl="1" indent="-228600">
              <a:buAutoNum type="arabicPeriod"/>
            </a:pPr>
            <a:r>
              <a:rPr lang="en-US" altLang="ko-KR" sz="1200" dirty="0" smtClean="0"/>
              <a:t>.</a:t>
            </a:r>
            <a:r>
              <a:rPr lang="en-US" altLang="ko-KR" sz="1200" dirty="0" err="1" smtClean="0"/>
              <a:t>bash_profile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수정</a:t>
            </a:r>
            <a:endParaRPr lang="en-US" altLang="ko-KR" sz="1200" dirty="0" smtClean="0"/>
          </a:p>
          <a:p>
            <a:pPr marL="612000" lvl="1" indent="-228600">
              <a:buAutoNum type="arabicPeriod"/>
            </a:pPr>
            <a:r>
              <a:rPr lang="ko-KR" altLang="en-US" sz="1200" dirty="0"/>
              <a:t>수정 후 </a:t>
            </a:r>
            <a:r>
              <a:rPr lang="en-US" altLang="ko-KR" sz="1200" dirty="0"/>
              <a:t>]$ source .</a:t>
            </a:r>
            <a:r>
              <a:rPr lang="en-US" altLang="ko-KR" sz="1200" dirty="0" err="1" smtClean="0"/>
              <a:t>bash_profile</a:t>
            </a:r>
            <a:endParaRPr lang="en-US" altLang="ko-KR" sz="1200" dirty="0" smtClean="0"/>
          </a:p>
          <a:p>
            <a:pPr marL="612000" lvl="1" indent="-228600">
              <a:buAutoNum type="arabicPeriod"/>
            </a:pPr>
            <a:r>
              <a:rPr lang="ko-KR" altLang="en-US" sz="1200" dirty="0" smtClean="0"/>
              <a:t>설정 확인 </a:t>
            </a:r>
            <a:r>
              <a:rPr lang="en-US" altLang="ko-KR" sz="1200" dirty="0"/>
              <a:t>]$ echo $</a:t>
            </a:r>
            <a:r>
              <a:rPr lang="en-US" altLang="ko-KR" sz="1200" dirty="0" smtClean="0"/>
              <a:t>CATALINA_HOME</a:t>
            </a:r>
          </a:p>
          <a:p>
            <a:pPr marL="612000" lvl="1" indent="-228600">
              <a:buAutoNum type="arabicPeriod"/>
            </a:pPr>
            <a:endParaRPr lang="en-US" altLang="ko-KR" sz="1200" dirty="0" smtClean="0"/>
          </a:p>
          <a:p>
            <a:pPr marL="612000" lvl="1" indent="-228600">
              <a:buAutoNum type="arabicPeriod"/>
            </a:pPr>
            <a:endParaRPr lang="en-US" altLang="ko-KR" sz="1200" dirty="0" smtClean="0"/>
          </a:p>
          <a:p>
            <a:pPr marL="612000" lvl="1" indent="-228600">
              <a:buAutoNum type="arabicPeriod"/>
            </a:pPr>
            <a:r>
              <a:rPr lang="en-US" altLang="ko-KR" sz="1200" dirty="0" smtClean="0"/>
              <a:t>server.xml </a:t>
            </a:r>
            <a:r>
              <a:rPr lang="ko-KR" altLang="en-US" sz="1200" dirty="0" smtClean="0"/>
              <a:t>수정</a:t>
            </a:r>
            <a:endParaRPr lang="en-US" altLang="ko-KR" sz="1200" dirty="0" smtClean="0"/>
          </a:p>
          <a:p>
            <a:pPr marL="612000" lvl="1" indent="-228600">
              <a:buAutoNum type="arabicPeriod"/>
            </a:pPr>
            <a:endParaRPr lang="en-US" altLang="ko-KR" sz="1200" dirty="0" smtClean="0"/>
          </a:p>
          <a:p>
            <a:pPr marL="612000" lvl="1" indent="-228600">
              <a:buAutoNum type="arabicPeriod"/>
            </a:pPr>
            <a:endParaRPr lang="en-US" altLang="ko-KR" sz="1200" dirty="0" smtClean="0"/>
          </a:p>
          <a:p>
            <a:pPr marL="612000" lvl="1" indent="-228600">
              <a:buAutoNum type="arabicPeriod"/>
            </a:pPr>
            <a:endParaRPr lang="en-US" altLang="ko-KR" sz="1200" dirty="0" smtClean="0"/>
          </a:p>
          <a:p>
            <a:pPr marL="612000" lvl="1" indent="-228600">
              <a:buAutoNum type="arabicPeriod"/>
            </a:pPr>
            <a:endParaRPr lang="en-US" altLang="ko-KR" sz="1200" dirty="0" smtClean="0"/>
          </a:p>
          <a:p>
            <a:pPr marL="612000" lvl="1" indent="-228600">
              <a:buAutoNum type="arabicPeriod"/>
            </a:pPr>
            <a:endParaRPr lang="en-US" altLang="ko-KR" sz="1200" dirty="0" smtClean="0"/>
          </a:p>
          <a:p>
            <a:pPr marL="612000" lvl="1" indent="-228600">
              <a:buAutoNum type="arabicPeriod"/>
            </a:pPr>
            <a:endParaRPr lang="en-US" altLang="ko-KR" sz="1200" dirty="0" smtClean="0"/>
          </a:p>
          <a:p>
            <a:pPr marL="612000" lvl="1" indent="-228600">
              <a:buAutoNum type="arabicPeriod"/>
            </a:pPr>
            <a:endParaRPr lang="en-US" altLang="ko-KR" sz="1200" dirty="0" smtClean="0"/>
          </a:p>
          <a:p>
            <a:pPr marL="612000" lvl="1" indent="-228600">
              <a:buAutoNum type="arabicPeriod"/>
            </a:pPr>
            <a:endParaRPr lang="en-US" altLang="ko-KR" sz="1200" dirty="0" smtClean="0"/>
          </a:p>
          <a:p>
            <a:pPr marL="612000" lvl="1" indent="-228600">
              <a:buAutoNum type="arabicPeriod"/>
            </a:pPr>
            <a:endParaRPr lang="en-US" altLang="ko-KR" sz="1200" dirty="0" smtClean="0"/>
          </a:p>
          <a:p>
            <a:pPr marL="612000" lvl="1" indent="-228600">
              <a:buAutoNum type="arabicPeriod"/>
            </a:pPr>
            <a:endParaRPr lang="en-US" altLang="ko-KR" sz="1200" dirty="0" smtClean="0"/>
          </a:p>
          <a:p>
            <a:pPr marL="612000" lvl="1" indent="-228600">
              <a:buAutoNum type="arabicPeriod"/>
            </a:pPr>
            <a:r>
              <a:rPr lang="en-US" altLang="ko-KR" sz="1200" dirty="0"/>
              <a:t>]$ cd </a:t>
            </a:r>
            <a:r>
              <a:rPr lang="en-US" altLang="ko-KR" sz="1200" dirty="0" smtClean="0"/>
              <a:t>~/</a:t>
            </a:r>
            <a:r>
              <a:rPr lang="en-US" altLang="ko-KR" sz="1200" dirty="0"/>
              <a:t>apache-tomcat-8.5.53/bin/ </a:t>
            </a:r>
            <a:endParaRPr lang="en-US" altLang="ko-KR" sz="1200" dirty="0" smtClean="0"/>
          </a:p>
          <a:p>
            <a:pPr marL="612000" lvl="1" indent="-228600">
              <a:buAutoNum type="arabicPeriod"/>
            </a:pPr>
            <a:r>
              <a:rPr lang="ko-KR" altLang="en-US" sz="1200" dirty="0" err="1" smtClean="0"/>
              <a:t>톰캣</a:t>
            </a:r>
            <a:r>
              <a:rPr lang="ko-KR" altLang="en-US" sz="1200" dirty="0" smtClean="0"/>
              <a:t> 시작 </a:t>
            </a:r>
            <a:r>
              <a:rPr lang="en-US" altLang="ko-KR" sz="1200" dirty="0"/>
              <a:t>]$ ./ </a:t>
            </a:r>
            <a:r>
              <a:rPr lang="en-US" altLang="ko-KR" sz="1200" dirty="0" smtClean="0"/>
              <a:t>startup.sh</a:t>
            </a:r>
          </a:p>
          <a:p>
            <a:pPr marL="612000" lvl="1" indent="-228600">
              <a:buAutoNum type="arabicPeriod"/>
            </a:pPr>
            <a:r>
              <a:rPr lang="ko-KR" altLang="en-US" sz="1200" dirty="0" err="1" smtClean="0"/>
              <a:t>톰캣</a:t>
            </a:r>
            <a:r>
              <a:rPr lang="ko-KR" altLang="en-US" sz="1200" dirty="0" smtClean="0"/>
              <a:t> 종료 </a:t>
            </a:r>
            <a:r>
              <a:rPr lang="en-US" altLang="ko-KR" sz="1200" dirty="0"/>
              <a:t>]$ ./ shutdown.sh</a:t>
            </a:r>
            <a:endParaRPr lang="en-US" altLang="ko-KR" sz="1200" dirty="0" smtClean="0"/>
          </a:p>
          <a:p>
            <a:pPr marL="612000" lvl="1" indent="-228600">
              <a:buAutoNum type="arabicPeriod"/>
            </a:pPr>
            <a:endParaRPr lang="en-US" altLang="ko-KR" sz="1200" dirty="0" smtClean="0"/>
          </a:p>
          <a:p>
            <a:pPr marL="612000" lvl="1" indent="-228600">
              <a:buAutoNum type="arabicPeriod"/>
            </a:pPr>
            <a:endParaRPr lang="en-US" altLang="ko-KR" sz="1200" dirty="0" smtClean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4882444" y="2492896"/>
            <a:ext cx="35012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CATALINA_HOME=/home/ec2-user/apache-tomcat-8.5.53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export CATALINA_HOME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4264198" y="2085979"/>
            <a:ext cx="12364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200" b="1" spc="-113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bash_profile</a:t>
            </a:r>
            <a:r>
              <a:rPr lang="en-US" altLang="ko-KR" sz="12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파일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4882444" y="3525976"/>
            <a:ext cx="3501209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Connector port="8080" protocol="HTTP/1.1"</a:t>
            </a:r>
          </a:p>
          <a:p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           </a:t>
            </a:r>
            <a:r>
              <a:rPr lang="en-US" altLang="ko-KR" sz="1000" b="1" spc="-113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URIEncoding="UTF-8"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         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connectionTimeout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="20000"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         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redirectPort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="8443" </a:t>
            </a:r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/&gt;</a:t>
            </a:r>
          </a:p>
          <a:p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endParaRPr lang="en-US" altLang="ko-KR" sz="1000" b="1" spc="-113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&lt;Context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docBase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="spring4basic" path="/" reloadable="true" source="/home/ec2-user/apache-tomcat-8.5.53/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webapps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/spring4basic"/&gt;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4264198" y="3125955"/>
            <a:ext cx="11292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server.xml </a:t>
            </a:r>
            <a:r>
              <a:rPr lang="ko-KR" altLang="en-US" sz="12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파일</a:t>
            </a:r>
          </a:p>
        </p:txBody>
      </p:sp>
    </p:spTree>
    <p:extLst>
      <p:ext uri="{BB962C8B-B14F-4D97-AF65-F5344CB8AC3E}">
        <p14:creationId xmlns:p14="http://schemas.microsoft.com/office/powerpoint/2010/main" val="15943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V. </a:t>
            </a:r>
            <a:r>
              <a:rPr kumimoji="0" lang="en-US" altLang="ko-KR" spc="-113" dirty="0"/>
              <a:t>apache </a:t>
            </a:r>
            <a:r>
              <a:rPr kumimoji="0" lang="ko-KR" altLang="en-US" spc="-113" dirty="0"/>
              <a:t>및 </a:t>
            </a:r>
            <a:r>
              <a:rPr kumimoji="0" lang="en-US" altLang="ko-KR" spc="-113" dirty="0"/>
              <a:t>tomcat </a:t>
            </a:r>
            <a:r>
              <a:rPr kumimoji="0" lang="ko-KR" altLang="en-US" spc="-113" dirty="0"/>
              <a:t>배포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1"/>
          </p:nvPr>
        </p:nvSpPr>
        <p:spPr>
          <a:xfrm>
            <a:off x="125434" y="808363"/>
            <a:ext cx="8859984" cy="5572965"/>
          </a:xfrm>
        </p:spPr>
        <p:txBody>
          <a:bodyPr/>
          <a:lstStyle/>
          <a:p>
            <a:pPr marL="228600" indent="-228600">
              <a:buFont typeface="+mj-lt"/>
              <a:buAutoNum type="arabicPeriod" startAt="3"/>
            </a:pPr>
            <a:r>
              <a:rPr lang="en-US" altLang="ko-KR" dirty="0" smtClean="0"/>
              <a:t> apache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marL="612000" lvl="1" indent="-228600">
              <a:buAutoNum type="arabicPeriod"/>
            </a:pPr>
            <a:r>
              <a:rPr lang="en-US" altLang="ko-KR" sz="1200" dirty="0" smtClean="0"/>
              <a:t>sudo yum </a:t>
            </a:r>
            <a:r>
              <a:rPr lang="en-US" altLang="ko-KR" sz="1200" dirty="0" err="1" smtClean="0"/>
              <a:t>insall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httpd</a:t>
            </a:r>
            <a:r>
              <a:rPr lang="en-US" altLang="ko-KR" sz="1200" dirty="0" smtClean="0"/>
              <a:t> -y</a:t>
            </a:r>
          </a:p>
          <a:p>
            <a:pPr marL="612000" lvl="1" indent="-228600">
              <a:buAutoNum type="arabicPeriod"/>
            </a:pPr>
            <a:r>
              <a:rPr lang="en-US" altLang="ko-KR" sz="1200" dirty="0"/>
              <a:t>sudo yum install </a:t>
            </a:r>
            <a:r>
              <a:rPr lang="en-US" altLang="ko-KR" sz="1200" dirty="0" err="1" smtClean="0"/>
              <a:t>httpd-devel</a:t>
            </a:r>
            <a:r>
              <a:rPr lang="en-US" altLang="ko-KR" sz="1200" dirty="0" smtClean="0"/>
              <a:t> -y  (</a:t>
            </a:r>
            <a:r>
              <a:rPr lang="en-US" altLang="ko-KR" sz="1200" dirty="0" err="1" smtClean="0"/>
              <a:t>apxs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사용을 위해</a:t>
            </a:r>
            <a:r>
              <a:rPr lang="en-US" altLang="ko-KR" sz="1200" dirty="0" smtClean="0"/>
              <a:t>)</a:t>
            </a:r>
          </a:p>
          <a:p>
            <a:pPr marL="612000" lvl="1" indent="-228600">
              <a:buAutoNum type="arabicPeriod"/>
            </a:pPr>
            <a:r>
              <a:rPr lang="en-US" altLang="ko-KR" sz="1200" dirty="0" smtClean="0"/>
              <a:t>apache </a:t>
            </a:r>
            <a:r>
              <a:rPr lang="ko-KR" altLang="en-US" sz="1200" dirty="0" smtClean="0"/>
              <a:t>시작 </a:t>
            </a:r>
            <a:r>
              <a:rPr lang="en-US" altLang="ko-KR" sz="1200" dirty="0" smtClean="0"/>
              <a:t>]$ sudo service </a:t>
            </a:r>
            <a:r>
              <a:rPr lang="en-US" altLang="ko-KR" sz="1200" dirty="0" err="1" smtClean="0"/>
              <a:t>httpd</a:t>
            </a:r>
            <a:r>
              <a:rPr lang="en-US" altLang="ko-KR" sz="1200" dirty="0" smtClean="0"/>
              <a:t> start</a:t>
            </a:r>
          </a:p>
          <a:p>
            <a:pPr marL="612000" lvl="1" indent="-228600">
              <a:buAutoNum type="arabicPeriod"/>
            </a:pPr>
            <a:r>
              <a:rPr lang="en-US" altLang="ko-KR" sz="1200" dirty="0" smtClean="0"/>
              <a:t>apache </a:t>
            </a:r>
            <a:r>
              <a:rPr lang="ko-KR" altLang="en-US" sz="1200" dirty="0" smtClean="0"/>
              <a:t>중지 </a:t>
            </a:r>
            <a:r>
              <a:rPr lang="en-US" altLang="ko-KR" sz="1200" dirty="0"/>
              <a:t>]$ </a:t>
            </a:r>
            <a:r>
              <a:rPr lang="en-US" altLang="ko-KR" sz="1200" dirty="0" smtClean="0"/>
              <a:t>sudo service </a:t>
            </a:r>
            <a:r>
              <a:rPr lang="en-US" altLang="ko-KR" sz="1200" dirty="0" err="1" smtClean="0"/>
              <a:t>httpd</a:t>
            </a:r>
            <a:r>
              <a:rPr lang="en-US" altLang="ko-KR" sz="1200" dirty="0" smtClean="0"/>
              <a:t> stop</a:t>
            </a:r>
          </a:p>
          <a:p>
            <a:pPr marL="612000" lvl="1" indent="-228600">
              <a:buAutoNum type="arabicPeriod"/>
            </a:pPr>
            <a:r>
              <a:rPr lang="ko-KR" altLang="en-US" sz="1200" dirty="0" smtClean="0"/>
              <a:t>서버 부팅과 동시에 </a:t>
            </a:r>
            <a:r>
              <a:rPr lang="en-US" altLang="ko-KR" sz="1200" dirty="0" smtClean="0"/>
              <a:t>apache </a:t>
            </a:r>
            <a:r>
              <a:rPr lang="ko-KR" altLang="en-US" sz="1200" dirty="0" smtClean="0"/>
              <a:t>구동 </a:t>
            </a:r>
            <a:r>
              <a:rPr lang="en-US" altLang="ko-KR" sz="1200" dirty="0" smtClean="0"/>
              <a:t>]$ sudo </a:t>
            </a:r>
            <a:r>
              <a:rPr lang="en-US" altLang="ko-KR" sz="1200" dirty="0" err="1" smtClean="0"/>
              <a:t>chkconfig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httpd</a:t>
            </a:r>
            <a:r>
              <a:rPr lang="en-US" altLang="ko-KR" sz="1200" dirty="0" smtClean="0"/>
              <a:t> on</a:t>
            </a:r>
          </a:p>
          <a:p>
            <a:pPr marL="612000" lvl="1" indent="-228600">
              <a:buAutoNum type="arabicPeriod"/>
            </a:pPr>
            <a:endParaRPr lang="en-US" altLang="ko-KR" sz="1200" dirty="0" smtClean="0"/>
          </a:p>
          <a:p>
            <a:pPr marL="612000" lvl="1" indent="-228600">
              <a:buAutoNum type="arabicPeriod"/>
            </a:pPr>
            <a:endParaRPr lang="en-US" altLang="ko-KR" sz="1200" dirty="0" smtClean="0"/>
          </a:p>
          <a:p>
            <a:pPr marL="612000" lvl="1" indent="-228600">
              <a:buAutoNum type="arabicPeriod"/>
            </a:pPr>
            <a:endParaRPr lang="en-US" altLang="ko-KR" sz="1200" dirty="0" smtClean="0"/>
          </a:p>
          <a:p>
            <a:pPr marL="612000" lvl="1" indent="-228600">
              <a:buAutoNum type="arabicPeriod"/>
            </a:pPr>
            <a:endParaRPr lang="en-US" altLang="ko-KR" sz="1200" dirty="0" smtClean="0"/>
          </a:p>
          <a:p>
            <a:pPr marL="612000" lvl="1" indent="-228600">
              <a:buAutoNum type="arabicPeriod"/>
            </a:pPr>
            <a:endParaRPr lang="en-US" altLang="ko-KR" sz="1200" dirty="0" smtClean="0"/>
          </a:p>
          <a:p>
            <a:pPr marL="612000" lvl="1" indent="-228600">
              <a:buAutoNum type="arabicPeriod"/>
            </a:pPr>
            <a:endParaRPr lang="en-US" altLang="ko-KR" sz="1200" dirty="0" smtClean="0"/>
          </a:p>
          <a:p>
            <a:pPr marL="612000" lvl="1" indent="-228600">
              <a:buAutoNum type="arabicPeriod"/>
            </a:pPr>
            <a:endParaRPr lang="en-US" altLang="ko-KR" sz="1200" dirty="0" smtClean="0"/>
          </a:p>
          <a:p>
            <a:pPr marL="612000" lvl="1" indent="-228600">
              <a:buAutoNum type="arabicPeriod"/>
            </a:pPr>
            <a:endParaRPr lang="en-US" altLang="ko-KR" sz="1200" dirty="0" smtClean="0"/>
          </a:p>
          <a:p>
            <a:pPr marL="612000" lvl="1" indent="-228600">
              <a:buAutoNum type="arabicPeriod"/>
            </a:pPr>
            <a:endParaRPr lang="en-US" altLang="ko-KR" sz="1200" dirty="0" smtClean="0"/>
          </a:p>
          <a:p>
            <a:pPr marL="612000" lvl="1" indent="-228600">
              <a:buAutoNum type="arabicPeriod"/>
            </a:pPr>
            <a:endParaRPr lang="en-US" altLang="ko-KR" sz="1200" dirty="0" smtClean="0"/>
          </a:p>
          <a:p>
            <a:pPr marL="612000" lvl="1" indent="-228600">
              <a:buAutoNum type="arabicPeriod"/>
            </a:pPr>
            <a:endParaRPr lang="en-US" altLang="ko-KR" sz="1200" dirty="0" smtClean="0"/>
          </a:p>
          <a:p>
            <a:pPr marL="612000" lvl="1" indent="-228600">
              <a:buAutoNum type="arabicPeriod"/>
            </a:pPr>
            <a:endParaRPr lang="en-US" altLang="ko-KR" sz="1200" dirty="0" smtClean="0"/>
          </a:p>
          <a:p>
            <a:pPr marL="612000" lvl="1" indent="-228600">
              <a:buAutoNum type="arabicPeriod"/>
            </a:pPr>
            <a:endParaRPr lang="en-US" altLang="ko-KR" sz="1200" dirty="0" smtClean="0"/>
          </a:p>
          <a:p>
            <a:pPr marL="612000" lvl="1" indent="-228600">
              <a:buAutoNum type="arabicPeriod"/>
            </a:pPr>
            <a:endParaRPr lang="en-US" altLang="ko-KR" sz="1200" dirty="0" smtClean="0"/>
          </a:p>
          <a:p>
            <a:pPr marL="612000" lvl="1" indent="-228600">
              <a:buAutoNum type="arabicPeriod"/>
            </a:pPr>
            <a:endParaRPr lang="en-US" altLang="ko-KR" sz="1200" dirty="0" smtClean="0"/>
          </a:p>
          <a:p>
            <a:pPr marL="612000" lvl="1" indent="-228600">
              <a:buAutoNum type="arabicPeriod"/>
            </a:pPr>
            <a:endParaRPr lang="en-US" altLang="ko-KR" sz="1200" dirty="0" smtClean="0"/>
          </a:p>
          <a:p>
            <a:pPr marL="612000" lvl="1" indent="-228600">
              <a:buAutoNum type="arabicPeriod"/>
            </a:pPr>
            <a:endParaRPr lang="en-US" altLang="ko-KR" sz="1200" dirty="0" smtClean="0"/>
          </a:p>
          <a:p>
            <a:pPr marL="612000" lvl="1" indent="-228600">
              <a:buAutoNum type="arabicPeriod"/>
            </a:pPr>
            <a:endParaRPr lang="en-US" altLang="ko-KR" sz="1200" dirty="0" smtClean="0"/>
          </a:p>
          <a:p>
            <a:pPr marL="612000" lvl="1" indent="-228600">
              <a:buAutoNum type="arabicPeriod"/>
            </a:pPr>
            <a:endParaRPr lang="en-US" altLang="ko-KR" sz="1200" dirty="0" smtClean="0"/>
          </a:p>
          <a:p>
            <a:pPr marL="612000" lvl="1" indent="-228600">
              <a:buAutoNum type="arabicPeriod"/>
            </a:pP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40695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395536" y="1700808"/>
            <a:ext cx="7381058" cy="655372"/>
          </a:xfrm>
          <a:prstGeom prst="rect">
            <a:avLst/>
          </a:prstGeom>
        </p:spPr>
        <p:txBody>
          <a:bodyPr wrap="square" rIns="108000" spcCol="1800000">
            <a:spAutoFit/>
          </a:bodyPr>
          <a:lstStyle/>
          <a:p>
            <a:pPr marL="69056" indent="-6905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3. DB </a:t>
            </a:r>
            <a:r>
              <a:rPr kumimoji="0" lang="ko-KR" altLang="en-US" sz="28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연결 및 </a:t>
            </a:r>
            <a:r>
              <a:rPr kumimoji="0" lang="en-US" altLang="ko-KR" sz="2800" b="1" spc="-113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Mybatis</a:t>
            </a:r>
            <a:r>
              <a:rPr kumimoji="0" lang="en-US" altLang="ko-KR" sz="28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8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설정</a:t>
            </a:r>
            <a:endParaRPr kumimoji="0" lang="ko-KR" altLang="en-US" sz="2800" b="1" dirty="0">
              <a:solidFill>
                <a:srgbClr val="595959"/>
              </a:solidFill>
              <a:effectLst/>
              <a:latin typeface="맑은 고딕" pitchFamily="50" charset="-127"/>
              <a:ea typeface="맑은 고딕" pitchFamily="50" charset="-127"/>
              <a:cs typeface="Arial Unicode MS" pitchFamily="50" charset="-127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906762" y="2513068"/>
            <a:ext cx="5249414" cy="379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marL="400050" indent="-400050">
              <a:lnSpc>
                <a:spcPct val="120000"/>
              </a:lnSpc>
              <a:buFont typeface="+mj-lt"/>
              <a:buAutoNum type="romanUcPeriod"/>
              <a:defRPr/>
            </a:pPr>
            <a:r>
              <a:rPr kumimoji="0" lang="en-US" altLang="ko-KR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AWS </a:t>
            </a:r>
            <a:r>
              <a:rPr kumimoji="0" lang="ko-KR" altLang="en-US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서버 구성</a:t>
            </a:r>
            <a:endParaRPr kumimoji="0" lang="en-US" altLang="ko-KR" b="1" spc="-113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400050" indent="-400050">
              <a:lnSpc>
                <a:spcPct val="120000"/>
              </a:lnSpc>
              <a:buFont typeface="+mj-lt"/>
              <a:buAutoNum type="romanUcPeriod"/>
              <a:defRPr/>
            </a:pPr>
            <a:r>
              <a:rPr kumimoji="0" lang="en-US" altLang="ko-KR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DB </a:t>
            </a:r>
            <a:r>
              <a:rPr kumimoji="0" lang="ko-KR" altLang="en-US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연결 및 </a:t>
            </a:r>
            <a:r>
              <a:rPr kumimoji="0" lang="en-US" altLang="ko-KR" b="1" spc="-113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Mybatis</a:t>
            </a:r>
            <a:r>
              <a:rPr kumimoji="0" lang="en-US" altLang="ko-KR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설정</a:t>
            </a:r>
            <a:endParaRPr kumimoji="0" lang="en-US" altLang="ko-KR" b="1" spc="-113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400050" indent="-400050">
              <a:lnSpc>
                <a:spcPct val="120000"/>
              </a:lnSpc>
              <a:buFont typeface="+mj-lt"/>
              <a:buAutoNum type="romanUcPeriod"/>
              <a:defRPr/>
            </a:pPr>
            <a:r>
              <a:rPr kumimoji="0" lang="en-US" altLang="ko-KR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b="1" spc="-113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Jasypt</a:t>
            </a:r>
            <a:r>
              <a:rPr kumimoji="0" lang="en-US" altLang="ko-KR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 이용한 </a:t>
            </a:r>
            <a:r>
              <a:rPr kumimoji="0" lang="en-US" altLang="ko-KR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DB </a:t>
            </a:r>
            <a:r>
              <a:rPr kumimoji="0" lang="ko-KR" altLang="en-US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연결 암호화</a:t>
            </a:r>
            <a:endParaRPr kumimoji="0" lang="en-US" altLang="ko-KR" b="1" spc="-113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400050" indent="-400050">
              <a:lnSpc>
                <a:spcPct val="120000"/>
              </a:lnSpc>
              <a:buFont typeface="+mj-lt"/>
              <a:buAutoNum type="romanUcPeriod"/>
              <a:defRPr/>
            </a:pPr>
            <a:r>
              <a:rPr kumimoji="0" lang="en-US" altLang="ko-KR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환경변수 이용 </a:t>
            </a:r>
            <a:r>
              <a:rPr kumimoji="0" lang="en-US" altLang="ko-KR" b="1" spc="-113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Jasypt</a:t>
            </a:r>
            <a:r>
              <a:rPr kumimoji="0" lang="en-US" altLang="ko-KR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DB </a:t>
            </a:r>
            <a:r>
              <a:rPr kumimoji="0" lang="ko-KR" altLang="en-US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연결</a:t>
            </a:r>
            <a:endParaRPr kumimoji="0" lang="en-US" altLang="ko-KR" b="1" spc="-113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400050" indent="-400050">
              <a:lnSpc>
                <a:spcPct val="120000"/>
              </a:lnSpc>
              <a:buFont typeface="+mj-lt"/>
              <a:buAutoNum type="romanUcPeriod"/>
              <a:defRPr/>
            </a:pPr>
            <a:r>
              <a:rPr kumimoji="0" lang="en-US" altLang="ko-KR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apache </a:t>
            </a:r>
            <a:r>
              <a:rPr kumimoji="0" lang="ko-KR" altLang="en-US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및 </a:t>
            </a:r>
            <a:r>
              <a:rPr kumimoji="0" lang="en-US" altLang="ko-KR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tomcat </a:t>
            </a:r>
            <a:r>
              <a:rPr kumimoji="0" lang="ko-KR" altLang="en-US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배포</a:t>
            </a:r>
            <a:endParaRPr kumimoji="0" lang="en-US" altLang="ko-KR" b="1" spc="-113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101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V. </a:t>
            </a:r>
            <a:r>
              <a:rPr kumimoji="0" lang="en-US" altLang="ko-KR" spc="-113" dirty="0"/>
              <a:t>apache </a:t>
            </a:r>
            <a:r>
              <a:rPr kumimoji="0" lang="ko-KR" altLang="en-US" spc="-113" dirty="0"/>
              <a:t>및 </a:t>
            </a:r>
            <a:r>
              <a:rPr kumimoji="0" lang="en-US" altLang="ko-KR" spc="-113" dirty="0"/>
              <a:t>tomcat </a:t>
            </a:r>
            <a:r>
              <a:rPr kumimoji="0" lang="ko-KR" altLang="en-US" spc="-113" dirty="0"/>
              <a:t>배포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1"/>
          </p:nvPr>
        </p:nvSpPr>
        <p:spPr>
          <a:xfrm>
            <a:off x="125434" y="808363"/>
            <a:ext cx="8859984" cy="5572965"/>
          </a:xfrm>
        </p:spPr>
        <p:txBody>
          <a:bodyPr/>
          <a:lstStyle/>
          <a:p>
            <a:pPr marL="228600" indent="-228600">
              <a:buFont typeface="+mj-lt"/>
              <a:buAutoNum type="arabicPeriod" startAt="4"/>
            </a:pPr>
            <a:r>
              <a:rPr lang="en-US" altLang="ko-KR" dirty="0" smtClean="0"/>
              <a:t> apache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tomcat </a:t>
            </a:r>
            <a:r>
              <a:rPr lang="ko-KR" altLang="en-US" dirty="0" smtClean="0"/>
              <a:t>연동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mod_jk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활용</a:t>
            </a:r>
            <a:endParaRPr lang="en-US" altLang="ko-KR" dirty="0" smtClean="0"/>
          </a:p>
          <a:p>
            <a:pPr marL="612000" lvl="1" indent="-228600">
              <a:buAutoNum type="arabicPeriod"/>
            </a:pPr>
            <a:r>
              <a:rPr lang="en-US" altLang="ko-KR" sz="1200" dirty="0" err="1" smtClean="0"/>
              <a:t>mod_js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다운로드 </a:t>
            </a:r>
            <a:r>
              <a:rPr lang="en-US" altLang="ko-KR" sz="1200" dirty="0"/>
              <a:t>]$ </a:t>
            </a:r>
            <a:r>
              <a:rPr lang="en-US" altLang="ko-KR" sz="1200" dirty="0" err="1"/>
              <a:t>wget</a:t>
            </a:r>
            <a:r>
              <a:rPr lang="en-US" altLang="ko-KR" sz="1200" dirty="0"/>
              <a:t> http://mirror.apache-kr.org/tomcat/tomcat-connectors/jk/tomcat-connectors-1.2.48-src.tar.gz</a:t>
            </a:r>
            <a:endParaRPr lang="en-US" altLang="ko-KR" sz="1200" dirty="0" smtClean="0"/>
          </a:p>
          <a:p>
            <a:pPr marL="612000" lvl="1" indent="-228600">
              <a:buAutoNum type="arabicPeriod"/>
            </a:pPr>
            <a:r>
              <a:rPr lang="ko-KR" altLang="en-US" sz="1200" dirty="0" smtClean="0"/>
              <a:t>압축풀기 </a:t>
            </a:r>
            <a:r>
              <a:rPr lang="en-US" altLang="ko-KR" sz="1200" dirty="0"/>
              <a:t>]$ tar </a:t>
            </a:r>
            <a:r>
              <a:rPr lang="en-US" altLang="ko-KR" sz="1200" dirty="0" err="1"/>
              <a:t>xvzf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tomcat-connectors-1.2.48-src.tar.gz</a:t>
            </a:r>
          </a:p>
          <a:p>
            <a:pPr marL="612000" lvl="1" indent="-228600">
              <a:buAutoNum type="arabicPeriod"/>
            </a:pPr>
            <a:r>
              <a:rPr lang="ko-KR" altLang="en-US" sz="1200" dirty="0" smtClean="0"/>
              <a:t>파일이동 </a:t>
            </a:r>
            <a:r>
              <a:rPr lang="en-US" altLang="ko-KR" sz="1200" dirty="0"/>
              <a:t>]$ sudo mv tomcat-connectors-1.2.48-src 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</a:t>
            </a:r>
            <a:r>
              <a:rPr lang="en-US" altLang="ko-KR" sz="1200" dirty="0" err="1"/>
              <a:t>httpd</a:t>
            </a:r>
            <a:r>
              <a:rPr lang="en-US" altLang="ko-KR" sz="1200" dirty="0" smtClean="0"/>
              <a:t>/</a:t>
            </a:r>
          </a:p>
          <a:p>
            <a:pPr marL="612000" lvl="1" indent="-228600">
              <a:buAutoNum type="arabicPeriod"/>
            </a:pPr>
            <a:r>
              <a:rPr lang="ko-KR" altLang="en-US" sz="1200" dirty="0" smtClean="0"/>
              <a:t>소유권 변경 </a:t>
            </a:r>
            <a:r>
              <a:rPr lang="en-US" altLang="ko-KR" sz="1200" dirty="0"/>
              <a:t>]$ sudo </a:t>
            </a:r>
            <a:r>
              <a:rPr lang="en-US" altLang="ko-KR" sz="1200" dirty="0" err="1"/>
              <a:t>chown</a:t>
            </a:r>
            <a:r>
              <a:rPr lang="en-US" altLang="ko-KR" sz="1200" dirty="0"/>
              <a:t> -R </a:t>
            </a:r>
            <a:r>
              <a:rPr lang="en-US" altLang="ko-KR" sz="1200" dirty="0" err="1"/>
              <a:t>root.root</a:t>
            </a:r>
            <a:r>
              <a:rPr lang="en-US" altLang="ko-KR" sz="1200" dirty="0"/>
              <a:t> tomcat-connectors-1.2.48-src</a:t>
            </a:r>
            <a:endParaRPr lang="en-US" altLang="ko-KR" sz="1200" dirty="0" smtClean="0"/>
          </a:p>
          <a:p>
            <a:pPr marL="612000" lvl="1" indent="-228600">
              <a:buAutoNum type="arabicPeriod"/>
            </a:pPr>
            <a:r>
              <a:rPr lang="ko-KR" altLang="en-US" sz="1200" dirty="0" smtClean="0"/>
              <a:t>이동 </a:t>
            </a:r>
            <a:r>
              <a:rPr lang="en-US" altLang="ko-KR" sz="1200" dirty="0" smtClean="0"/>
              <a:t>]$ </a:t>
            </a:r>
            <a:r>
              <a:rPr lang="en-US" altLang="ko-KR" sz="1200" dirty="0"/>
              <a:t>cd /</a:t>
            </a:r>
            <a:r>
              <a:rPr lang="en-US" altLang="ko-KR" sz="1200" dirty="0" err="1" smtClean="0"/>
              <a:t>etc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httpd</a:t>
            </a:r>
            <a:r>
              <a:rPr lang="en-US" altLang="ko-KR" sz="1200" dirty="0" smtClean="0"/>
              <a:t>/tomcat-connectors-1.2.48-src/native</a:t>
            </a:r>
          </a:p>
          <a:p>
            <a:pPr marL="612000" lvl="1" indent="-228600">
              <a:buAutoNum type="arabicPeriod"/>
            </a:pPr>
            <a:r>
              <a:rPr lang="ko-KR" altLang="en-US" sz="1200" dirty="0" smtClean="0"/>
              <a:t>만약 </a:t>
            </a:r>
            <a:r>
              <a:rPr lang="en-US" altLang="ko-KR" sz="1200" dirty="0" err="1" smtClean="0"/>
              <a:t>gcc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설치 안되었으면 </a:t>
            </a:r>
            <a:r>
              <a:rPr lang="en-US" altLang="ko-KR" sz="1200" dirty="0" smtClean="0"/>
              <a:t>]$ </a:t>
            </a:r>
            <a:r>
              <a:rPr lang="es-ES" altLang="ko-KR" sz="1200" dirty="0"/>
              <a:t>sudo yum install gcc gcc-c++ -y</a:t>
            </a:r>
            <a:endParaRPr lang="en-US" altLang="ko-KR" sz="1200" dirty="0" smtClean="0"/>
          </a:p>
          <a:p>
            <a:pPr marL="612000" lvl="1" indent="-228600">
              <a:buAutoNum type="arabicPeriod"/>
            </a:pPr>
            <a:r>
              <a:rPr lang="en-US" altLang="ko-KR" sz="1200" dirty="0" err="1" smtClean="0"/>
              <a:t>mod_jk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빌드</a:t>
            </a:r>
            <a:r>
              <a:rPr lang="ko-KR" altLang="en-US" sz="1200" dirty="0" smtClean="0"/>
              <a:t> 및 </a:t>
            </a:r>
            <a:r>
              <a:rPr lang="en-US" altLang="ko-KR" sz="1200" dirty="0" smtClean="0"/>
              <a:t>make</a:t>
            </a:r>
          </a:p>
          <a:p>
            <a:pPr marL="1012050" lvl="2">
              <a:buAutoNum type="arabicPeriod"/>
            </a:pPr>
            <a:r>
              <a:rPr lang="en-US" altLang="ko-KR" sz="1200" dirty="0"/>
              <a:t>]$ sudo ./configure --with-</a:t>
            </a:r>
            <a:r>
              <a:rPr lang="en-US" altLang="ko-KR" sz="1200" dirty="0" err="1"/>
              <a:t>apxs</a:t>
            </a:r>
            <a:r>
              <a:rPr lang="en-US" altLang="ko-KR" sz="1200" dirty="0"/>
              <a:t>=/</a:t>
            </a:r>
            <a:r>
              <a:rPr lang="en-US" altLang="ko-KR" sz="1200" dirty="0" err="1" smtClean="0"/>
              <a:t>usr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sbin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apxs</a:t>
            </a:r>
            <a:endParaRPr lang="en-US" altLang="ko-KR" sz="1200" dirty="0" smtClean="0"/>
          </a:p>
          <a:p>
            <a:pPr marL="1012050" lvl="2">
              <a:buAutoNum type="arabicPeriod"/>
            </a:pPr>
            <a:r>
              <a:rPr lang="en-US" altLang="ko-KR" sz="1200" dirty="0" smtClean="0"/>
              <a:t>]$ sudo make</a:t>
            </a:r>
          </a:p>
          <a:p>
            <a:pPr marL="1012050" lvl="2">
              <a:buAutoNum type="arabicPeriod"/>
            </a:pPr>
            <a:r>
              <a:rPr lang="en-US" altLang="ko-KR" sz="1200" dirty="0"/>
              <a:t>]$ sudo </a:t>
            </a:r>
            <a:r>
              <a:rPr lang="en-US" altLang="ko-KR" sz="1200" dirty="0" smtClean="0"/>
              <a:t>make install</a:t>
            </a:r>
          </a:p>
          <a:p>
            <a:pPr marL="612000" lvl="1" indent="-228600">
              <a:buAutoNum type="arabicPeriod"/>
            </a:pPr>
            <a:r>
              <a:rPr lang="en-US" altLang="ko-KR" sz="1200" dirty="0"/>
              <a:t>ls -al /</a:t>
            </a:r>
            <a:r>
              <a:rPr lang="en-US" altLang="ko-KR" sz="1200" dirty="0" smtClean="0"/>
              <a:t>etc/httpd/modules/mod_jk.so </a:t>
            </a:r>
            <a:r>
              <a:rPr lang="ko-KR" altLang="en-US" sz="1200" dirty="0" smtClean="0"/>
              <a:t>파일이 존재하면 성공</a:t>
            </a:r>
            <a:endParaRPr lang="en-US" altLang="ko-KR" sz="1200" dirty="0" smtClean="0"/>
          </a:p>
          <a:p>
            <a:pPr marL="612000" lvl="1" indent="-228600">
              <a:buAutoNum type="arabicPeriod"/>
            </a:pP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etc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httpd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conf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workers.properties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파일 추가</a:t>
            </a:r>
            <a:endParaRPr lang="en-US" altLang="ko-KR" sz="1200" dirty="0" smtClean="0"/>
          </a:p>
          <a:p>
            <a:pPr marL="612000" lvl="1" indent="-228600">
              <a:buAutoNum type="arabicPeriod"/>
            </a:pPr>
            <a:r>
              <a:rPr lang="en-US" altLang="ko-KR" sz="1200" dirty="0" smtClean="0"/>
              <a:t>tomcat 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server.xml </a:t>
            </a:r>
            <a:r>
              <a:rPr lang="ko-KR" altLang="en-US" sz="1200" dirty="0" smtClean="0"/>
              <a:t>수정</a:t>
            </a:r>
            <a:endParaRPr lang="en-US" altLang="ko-KR" sz="1200" dirty="0" smtClean="0"/>
          </a:p>
          <a:p>
            <a:pPr marL="612000" lvl="1" indent="-228600">
              <a:buAutoNum type="arabicPeriod"/>
            </a:pPr>
            <a:endParaRPr lang="en-US" altLang="ko-KR" sz="1200" dirty="0" smtClean="0"/>
          </a:p>
          <a:p>
            <a:pPr marL="612000" lvl="1" indent="-228600">
              <a:buAutoNum type="arabicPeriod"/>
            </a:pPr>
            <a:endParaRPr lang="en-US" altLang="ko-KR" sz="1200" dirty="0" smtClean="0"/>
          </a:p>
          <a:p>
            <a:pPr marL="612000" lvl="1" indent="-228600">
              <a:buAutoNum type="arabicPeriod"/>
            </a:pPr>
            <a:endParaRPr lang="en-US" altLang="ko-KR" sz="1200" dirty="0" smtClean="0"/>
          </a:p>
          <a:p>
            <a:pPr marL="612000" lvl="1" indent="-228600">
              <a:buAutoNum type="arabicPeriod"/>
            </a:pPr>
            <a:endParaRPr lang="en-US" altLang="ko-KR" sz="1200" dirty="0" smtClean="0"/>
          </a:p>
          <a:p>
            <a:pPr marL="612000" lvl="1" indent="-228600">
              <a:buAutoNum type="arabicPeriod"/>
            </a:pPr>
            <a:endParaRPr lang="en-US" altLang="ko-KR" sz="1200" dirty="0" smtClean="0"/>
          </a:p>
          <a:p>
            <a:pPr marL="612000" lvl="1" indent="-228600">
              <a:buAutoNum type="arabicPeriod"/>
            </a:pPr>
            <a:endParaRPr lang="en-US" altLang="ko-KR" sz="1200" dirty="0" smtClean="0"/>
          </a:p>
          <a:p>
            <a:pPr marL="612000" lvl="1" indent="-228600">
              <a:buAutoNum type="arabicPeriod"/>
            </a:pPr>
            <a:endParaRPr lang="en-US" altLang="ko-KR" sz="1200" dirty="0" smtClean="0"/>
          </a:p>
          <a:p>
            <a:pPr marL="612000" lvl="1" indent="-228600">
              <a:buAutoNum type="arabicPeriod"/>
            </a:pPr>
            <a:endParaRPr lang="en-US" altLang="ko-KR" sz="1200" dirty="0" smtClean="0"/>
          </a:p>
          <a:p>
            <a:pPr marL="612000" lvl="1" indent="-228600">
              <a:buAutoNum type="arabicPeriod"/>
            </a:pPr>
            <a:endParaRPr lang="en-US" altLang="ko-KR" sz="1200" dirty="0" smtClean="0"/>
          </a:p>
          <a:p>
            <a:pPr marL="612000" lvl="1" indent="-228600">
              <a:buAutoNum type="arabicPeriod"/>
            </a:pPr>
            <a:endParaRPr lang="en-US" altLang="ko-KR" sz="1200" dirty="0" smtClean="0"/>
          </a:p>
          <a:p>
            <a:pPr marL="612000" lvl="1" indent="-228600">
              <a:buAutoNum type="arabicPeriod"/>
            </a:pPr>
            <a:endParaRPr lang="en-US" altLang="ko-KR" sz="1200" dirty="0" smtClean="0"/>
          </a:p>
          <a:p>
            <a:pPr marL="612000" lvl="1" indent="-228600">
              <a:buAutoNum type="arabicPeriod"/>
            </a:pPr>
            <a:endParaRPr lang="en-US" altLang="ko-KR" sz="1200" dirty="0" smtClean="0"/>
          </a:p>
          <a:p>
            <a:pPr marL="612000" lvl="1" indent="-228600">
              <a:buAutoNum type="arabicPeriod"/>
            </a:pPr>
            <a:endParaRPr lang="en-US" altLang="ko-KR" sz="1200" dirty="0" smtClean="0"/>
          </a:p>
          <a:p>
            <a:pPr marL="612000" lvl="1" indent="-228600">
              <a:buAutoNum type="arabicPeriod"/>
            </a:pPr>
            <a:endParaRPr lang="en-US" altLang="ko-KR" sz="1200" dirty="0" smtClean="0"/>
          </a:p>
          <a:p>
            <a:pPr marL="612000" lvl="1" indent="-228600">
              <a:buAutoNum type="arabicPeriod"/>
            </a:pPr>
            <a:endParaRPr lang="en-US" altLang="ko-KR" sz="1200" dirty="0" smtClean="0"/>
          </a:p>
          <a:p>
            <a:pPr marL="612000" lvl="1" indent="-228600">
              <a:buAutoNum type="arabicPeriod"/>
            </a:pPr>
            <a:endParaRPr lang="en-US" altLang="ko-KR" sz="1200" dirty="0" smtClean="0"/>
          </a:p>
          <a:p>
            <a:pPr marL="612000" lvl="1" indent="-228600">
              <a:buAutoNum type="arabicPeriod"/>
            </a:pPr>
            <a:endParaRPr lang="en-US" altLang="ko-KR" sz="1200" dirty="0" smtClean="0"/>
          </a:p>
          <a:p>
            <a:pPr marL="612000" lvl="1" indent="-228600">
              <a:buAutoNum type="arabicPeriod"/>
            </a:pPr>
            <a:endParaRPr lang="en-US" altLang="ko-KR" sz="1200" dirty="0" smtClean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4951810" y="4061971"/>
            <a:ext cx="3955669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worker.list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=spring4basic</a:t>
            </a:r>
          </a:p>
          <a:p>
            <a:endParaRPr lang="en-US" altLang="ko-KR" sz="1000" b="1" spc="-113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worker.spring4basic.type=ajp13          # AJP1.3 </a:t>
            </a:r>
            <a:r>
              <a:rPr lang="ko-KR" altLang="en-US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프로토콜을 사용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worker.spring4basic.host=localhost      # </a:t>
            </a:r>
            <a:r>
              <a:rPr lang="ko-KR" altLang="en-US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톰캣은</a:t>
            </a:r>
            <a:r>
              <a:rPr lang="ko-KR" altLang="en-US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local</a:t>
            </a:r>
            <a:r>
              <a:rPr lang="ko-KR" altLang="en-US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에서 돌고 있습니다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worker.spring4basic.port=8009           # </a:t>
            </a:r>
            <a:r>
              <a:rPr lang="ko-KR" altLang="en-US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연결할 </a:t>
            </a:r>
            <a:r>
              <a:rPr lang="ko-KR" altLang="en-US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톰캣의</a:t>
            </a:r>
            <a:r>
              <a:rPr lang="ko-KR" altLang="en-US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포트 번호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4788024" y="3615695"/>
            <a:ext cx="2594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2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etc</a:t>
            </a:r>
            <a:r>
              <a:rPr lang="en-US" altLang="ko-KR" sz="12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2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httpd</a:t>
            </a:r>
            <a:r>
              <a:rPr lang="en-US" altLang="ko-KR" sz="12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2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conf</a:t>
            </a:r>
            <a:r>
              <a:rPr lang="en-US" altLang="ko-KR" sz="12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2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workers.properties</a:t>
            </a:r>
            <a:r>
              <a:rPr lang="en-US" altLang="ko-KR" sz="12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파일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5406270" y="5368280"/>
            <a:ext cx="350120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&lt;Connector protocol="AJP/1.3"</a:t>
            </a:r>
          </a:p>
          <a:p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       address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="0.0.0.0"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       port="8009"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      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redirectPort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="</a:t>
            </a:r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8443“</a:t>
            </a:r>
          </a:p>
          <a:p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      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secretRequired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="false" /&gt;</a:t>
            </a:r>
            <a:endParaRPr lang="en-US" altLang="ko-KR" sz="1000" b="1" spc="-113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endParaRPr lang="en-US" altLang="ko-KR" sz="1000" b="1" spc="-113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788024" y="5124756"/>
            <a:ext cx="23579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server.xml </a:t>
            </a:r>
            <a:r>
              <a:rPr lang="ko-KR" altLang="en-US" sz="12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파일 </a:t>
            </a:r>
            <a:r>
              <a:rPr lang="en-US" altLang="ko-KR" sz="12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AJP </a:t>
            </a:r>
            <a:r>
              <a:rPr lang="ko-KR" altLang="en-US" sz="12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부분 주석 해제</a:t>
            </a:r>
          </a:p>
        </p:txBody>
      </p:sp>
    </p:spTree>
    <p:extLst>
      <p:ext uri="{BB962C8B-B14F-4D97-AF65-F5344CB8AC3E}">
        <p14:creationId xmlns:p14="http://schemas.microsoft.com/office/powerpoint/2010/main" val="342010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V. </a:t>
            </a:r>
            <a:r>
              <a:rPr kumimoji="0" lang="en-US" altLang="ko-KR" spc="-113" dirty="0"/>
              <a:t>apache </a:t>
            </a:r>
            <a:r>
              <a:rPr kumimoji="0" lang="ko-KR" altLang="en-US" spc="-113" dirty="0"/>
              <a:t>및 </a:t>
            </a:r>
            <a:r>
              <a:rPr kumimoji="0" lang="en-US" altLang="ko-KR" spc="-113" dirty="0"/>
              <a:t>tomcat </a:t>
            </a:r>
            <a:r>
              <a:rPr kumimoji="0" lang="ko-KR" altLang="en-US" spc="-113" dirty="0"/>
              <a:t>배포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1"/>
          </p:nvPr>
        </p:nvSpPr>
        <p:spPr>
          <a:xfrm>
            <a:off x="125434" y="808363"/>
            <a:ext cx="8859984" cy="5572965"/>
          </a:xfrm>
        </p:spPr>
        <p:txBody>
          <a:bodyPr/>
          <a:lstStyle/>
          <a:p>
            <a:pPr marL="228600" indent="-228600">
              <a:buFont typeface="+mj-lt"/>
              <a:buAutoNum type="arabicPeriod" startAt="4"/>
            </a:pPr>
            <a:r>
              <a:rPr lang="en-US" altLang="ko-KR" dirty="0" smtClean="0"/>
              <a:t> apache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tomcat </a:t>
            </a:r>
            <a:r>
              <a:rPr lang="ko-KR" altLang="en-US" dirty="0" smtClean="0"/>
              <a:t>연동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mod_jk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활용 </a:t>
            </a:r>
            <a:r>
              <a:rPr lang="en-US" altLang="ko-KR" dirty="0" smtClean="0"/>
              <a:t>(cont.)</a:t>
            </a:r>
          </a:p>
          <a:p>
            <a:pPr marL="612000" lvl="1" indent="-228600">
              <a:buFont typeface="+mj-lt"/>
              <a:buAutoNum type="arabicPeriod" startAt="11"/>
            </a:pP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etc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httpd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conf.d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mod_jk.conf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파일 추가 및 수정</a:t>
            </a:r>
            <a:endParaRPr lang="en-US" altLang="ko-KR" sz="1200" dirty="0" smtClean="0"/>
          </a:p>
          <a:p>
            <a:pPr marL="1012050" lvl="2">
              <a:buFont typeface="+mj-lt"/>
              <a:buAutoNum type="arabicPeriod"/>
            </a:pPr>
            <a:endParaRPr lang="en-US" altLang="ko-KR" sz="1200" dirty="0" smtClean="0"/>
          </a:p>
          <a:p>
            <a:pPr marL="612000" lvl="1" indent="-228600">
              <a:buAutoNum type="arabicPeriod" startAt="11"/>
            </a:pPr>
            <a:endParaRPr lang="en-US" altLang="ko-KR" sz="1200" dirty="0" smtClean="0"/>
          </a:p>
          <a:p>
            <a:pPr marL="612000" lvl="1" indent="-228600">
              <a:buAutoNum type="arabicPeriod" startAt="11"/>
            </a:pPr>
            <a:endParaRPr lang="en-US" altLang="ko-KR" sz="1200" dirty="0" smtClean="0"/>
          </a:p>
          <a:p>
            <a:pPr marL="612000" lvl="1" indent="-228600">
              <a:buAutoNum type="arabicPeriod" startAt="11"/>
            </a:pPr>
            <a:endParaRPr lang="en-US" altLang="ko-KR" sz="1200" dirty="0" smtClean="0"/>
          </a:p>
          <a:p>
            <a:pPr marL="612000" lvl="1" indent="-228600">
              <a:buAutoNum type="arabicPeriod" startAt="11"/>
            </a:pPr>
            <a:endParaRPr lang="en-US" altLang="ko-KR" sz="1200" dirty="0" smtClean="0"/>
          </a:p>
          <a:p>
            <a:pPr marL="612000" lvl="1" indent="-228600">
              <a:buAutoNum type="arabicPeriod" startAt="11"/>
            </a:pPr>
            <a:endParaRPr lang="en-US" altLang="ko-KR" sz="1200" dirty="0" smtClean="0"/>
          </a:p>
          <a:p>
            <a:pPr marL="612000" lvl="1" indent="-228600">
              <a:buAutoNum type="arabicPeriod" startAt="11"/>
            </a:pPr>
            <a:endParaRPr lang="en-US" altLang="ko-KR" sz="1200" dirty="0" smtClean="0"/>
          </a:p>
          <a:p>
            <a:pPr marL="612000" lvl="1" indent="-228600">
              <a:buAutoNum type="arabicPeriod" startAt="11"/>
            </a:pPr>
            <a:endParaRPr lang="en-US" altLang="ko-KR" sz="1200" dirty="0" smtClean="0"/>
          </a:p>
          <a:p>
            <a:pPr marL="612000" lvl="1" indent="-228600">
              <a:buAutoNum type="arabicPeriod" startAt="11"/>
            </a:pPr>
            <a:endParaRPr lang="en-US" altLang="ko-KR" sz="1200" dirty="0" smtClean="0"/>
          </a:p>
          <a:p>
            <a:pPr marL="612000" lvl="1" indent="-228600">
              <a:buAutoNum type="arabicPeriod" startAt="11"/>
            </a:pPr>
            <a:endParaRPr lang="en-US" altLang="ko-KR" sz="1200" dirty="0" smtClean="0"/>
          </a:p>
          <a:p>
            <a:pPr marL="612000" lvl="1" indent="-228600">
              <a:buAutoNum type="arabicPeriod" startAt="11"/>
            </a:pPr>
            <a:endParaRPr lang="en-US" altLang="ko-KR" sz="1200" dirty="0" smtClean="0"/>
          </a:p>
          <a:p>
            <a:pPr marL="612000" lvl="1" indent="-228600">
              <a:buAutoNum type="arabicPeriod" startAt="11"/>
            </a:pPr>
            <a:endParaRPr lang="en-US" altLang="ko-KR" sz="1200" dirty="0" smtClean="0"/>
          </a:p>
          <a:p>
            <a:pPr marL="612000" lvl="1" indent="-228600">
              <a:buAutoNum type="arabicPeriod" startAt="11"/>
            </a:pPr>
            <a:endParaRPr lang="en-US" altLang="ko-KR" sz="1200" dirty="0" smtClean="0"/>
          </a:p>
          <a:p>
            <a:pPr marL="612000" lvl="1" indent="-228600">
              <a:buAutoNum type="arabicPeriod" startAt="11"/>
            </a:pPr>
            <a:endParaRPr lang="en-US" altLang="ko-KR" sz="1200" dirty="0" smtClean="0"/>
          </a:p>
          <a:p>
            <a:pPr marL="612000" lvl="1" indent="-228600">
              <a:buAutoNum type="arabicPeriod" startAt="11"/>
            </a:pPr>
            <a:endParaRPr lang="en-US" altLang="ko-KR" sz="1200" dirty="0" smtClean="0"/>
          </a:p>
          <a:p>
            <a:pPr marL="612000" lvl="1" indent="-228600">
              <a:buAutoNum type="arabicPeriod" startAt="11"/>
            </a:pPr>
            <a:endParaRPr lang="en-US" altLang="ko-KR" sz="1200" dirty="0" smtClean="0"/>
          </a:p>
          <a:p>
            <a:pPr marL="612000" lvl="1" indent="-228600">
              <a:buAutoNum type="arabicPeriod" startAt="11"/>
            </a:pPr>
            <a:endParaRPr lang="en-US" altLang="ko-KR" sz="1200" dirty="0" smtClean="0"/>
          </a:p>
          <a:p>
            <a:pPr marL="612000" lvl="1" indent="-228600">
              <a:buAutoNum type="arabicPeriod" startAt="11"/>
            </a:pPr>
            <a:endParaRPr lang="en-US" altLang="ko-KR" sz="1200" dirty="0" smtClean="0"/>
          </a:p>
        </p:txBody>
      </p:sp>
      <p:sp>
        <p:nvSpPr>
          <p:cNvPr id="13" name="TextBox 12"/>
          <p:cNvSpPr txBox="1"/>
          <p:nvPr/>
        </p:nvSpPr>
        <p:spPr bwMode="auto">
          <a:xfrm>
            <a:off x="1403648" y="1484784"/>
            <a:ext cx="3955669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IfModule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!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mod_jk.c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LoadModule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jk_module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"/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usr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/lib64/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httpd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/modules/mod_jk.so"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IfModule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b="1" spc="-113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IfModule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mod_jk.c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JkWorkersFile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"/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etc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httpd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conf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workers.properties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JkLogFile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"/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etc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httpd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/logs/mod_jk.log"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JkShmFile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"/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etc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httpd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/logs/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mod_jk.shm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JkLogLevel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info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JkMount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/* spring4basic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IfModule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000" b="1" spc="-113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057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8747125" y="6597650"/>
            <a:ext cx="396875" cy="2000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569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391" y="2204864"/>
            <a:ext cx="6170336" cy="4169775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I. </a:t>
            </a:r>
            <a:r>
              <a:rPr kumimoji="0" lang="en-US" altLang="ko-KR" spc="-113" dirty="0"/>
              <a:t>AWS </a:t>
            </a:r>
            <a:r>
              <a:rPr kumimoji="0" lang="ko-KR" altLang="en-US" spc="-113" dirty="0"/>
              <a:t>서버 구성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1"/>
          </p:nvPr>
        </p:nvSpPr>
        <p:spPr>
          <a:xfrm>
            <a:off x="125434" y="808363"/>
            <a:ext cx="8859984" cy="1828549"/>
          </a:xfrm>
        </p:spPr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 smtClean="0"/>
              <a:t>Architecture</a:t>
            </a:r>
            <a:endParaRPr lang="en-US" altLang="ko-KR" dirty="0" smtClean="0"/>
          </a:p>
          <a:p>
            <a:pPr marL="612000" lvl="1" indent="-228600">
              <a:buAutoNum type="arabicPeriod"/>
            </a:pPr>
            <a:r>
              <a:rPr lang="en-US" altLang="ko-KR" sz="1200" dirty="0" smtClean="0"/>
              <a:t>VPC 1</a:t>
            </a:r>
            <a:r>
              <a:rPr lang="ko-KR" altLang="en-US" sz="1200" dirty="0" smtClean="0"/>
              <a:t>개</a:t>
            </a:r>
            <a:r>
              <a:rPr lang="en-US" altLang="ko-KR" sz="1200" dirty="0" smtClean="0"/>
              <a:t>, AZ 2</a:t>
            </a:r>
            <a:r>
              <a:rPr lang="ko-KR" altLang="en-US" sz="1200" dirty="0" smtClean="0"/>
              <a:t>영역</a:t>
            </a:r>
            <a:r>
              <a:rPr lang="en-US" altLang="ko-KR" sz="1200" dirty="0" smtClean="0"/>
              <a:t>, 3-Tier </a:t>
            </a:r>
            <a:r>
              <a:rPr lang="ko-KR" altLang="en-US" sz="1200" dirty="0" smtClean="0"/>
              <a:t>구성</a:t>
            </a:r>
            <a:endParaRPr lang="en-US" altLang="ko-KR" sz="1200" dirty="0" smtClean="0"/>
          </a:p>
          <a:p>
            <a:pPr marL="612000" lvl="1" indent="-228600">
              <a:buAutoNum type="arabicPeriod"/>
            </a:pPr>
            <a:r>
              <a:rPr lang="en-US" altLang="ko-KR" sz="1200" dirty="0" smtClean="0"/>
              <a:t>subnet : public – 2</a:t>
            </a:r>
            <a:r>
              <a:rPr lang="ko-KR" altLang="en-US" sz="1200" dirty="0" smtClean="0"/>
              <a:t>개</a:t>
            </a:r>
            <a:r>
              <a:rPr lang="en-US" altLang="ko-KR" sz="1200" dirty="0" smtClean="0"/>
              <a:t>, </a:t>
            </a:r>
            <a:r>
              <a:rPr lang="en-US" altLang="ko-KR" sz="1200" dirty="0" smtClean="0"/>
              <a:t>private – 4</a:t>
            </a:r>
            <a:r>
              <a:rPr lang="ko-KR" altLang="en-US" sz="1200" dirty="0" smtClean="0"/>
              <a:t>개 구성</a:t>
            </a:r>
            <a:endParaRPr lang="en-US" altLang="ko-KR" sz="1200" dirty="0" smtClean="0"/>
          </a:p>
          <a:p>
            <a:pPr marL="612000" lvl="1" indent="-228600">
              <a:buAutoNum type="arabicPeriod"/>
            </a:pPr>
            <a:r>
              <a:rPr lang="en-US" altLang="ko-KR" sz="1200" dirty="0" smtClean="0"/>
              <a:t>public1 – </a:t>
            </a:r>
            <a:r>
              <a:rPr lang="en-US" altLang="ko-KR" sz="1200" dirty="0" smtClean="0"/>
              <a:t>NAT </a:t>
            </a:r>
            <a:r>
              <a:rPr lang="ko-KR" altLang="en-US" sz="1200" dirty="0" smtClean="0"/>
              <a:t>설정</a:t>
            </a:r>
            <a:endParaRPr lang="en-US" altLang="ko-KR" sz="1200" dirty="0" smtClean="0"/>
          </a:p>
          <a:p>
            <a:pPr marL="612000" lvl="1" indent="-228600">
              <a:buAutoNum type="arabicPeriod"/>
            </a:pPr>
            <a:r>
              <a:rPr lang="en-US" altLang="ko-KR" sz="1200" dirty="0" smtClean="0"/>
              <a:t>ELB </a:t>
            </a:r>
            <a:r>
              <a:rPr lang="ko-KR" altLang="en-US" sz="1200" dirty="0" smtClean="0"/>
              <a:t>구성으로 인터넷</a:t>
            </a:r>
            <a:r>
              <a:rPr lang="en-US" altLang="ko-KR" sz="1200" dirty="0" smtClean="0"/>
              <a:t>(http) </a:t>
            </a:r>
            <a:r>
              <a:rPr lang="ko-KR" altLang="en-US" sz="1200" dirty="0" err="1" smtClean="0"/>
              <a:t>트래픽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로드밸랜싱</a:t>
            </a:r>
            <a:endParaRPr lang="en-US" altLang="ko-KR" sz="1200" dirty="0" smtClean="0"/>
          </a:p>
          <a:p>
            <a:pPr marL="612000" lvl="1" indent="-228600">
              <a:buAutoNum type="arabicPeriod"/>
            </a:pPr>
            <a:r>
              <a:rPr lang="en-US" altLang="ko-KR" sz="1200" dirty="0" smtClean="0"/>
              <a:t>private1, 2 – WEB/WAS </a:t>
            </a:r>
            <a:r>
              <a:rPr lang="ko-KR" altLang="en-US" sz="1200" dirty="0" smtClean="0"/>
              <a:t>구성</a:t>
            </a:r>
            <a:endParaRPr lang="en-US" altLang="ko-KR" sz="1200" dirty="0" smtClean="0"/>
          </a:p>
          <a:p>
            <a:pPr marL="612000" lvl="1" indent="-228600">
              <a:buAutoNum type="arabicPeriod"/>
            </a:pPr>
            <a:r>
              <a:rPr lang="en-US" altLang="ko-KR" sz="1200" dirty="0" smtClean="0"/>
              <a:t>private3, 4 – DB </a:t>
            </a:r>
            <a:r>
              <a:rPr lang="ko-KR" altLang="en-US" sz="1200" dirty="0" smtClean="0"/>
              <a:t>구성</a:t>
            </a:r>
            <a:endParaRPr lang="en-US" altLang="ko-KR" sz="1200" dirty="0" smtClean="0"/>
          </a:p>
          <a:p>
            <a:pPr marL="612000" lvl="1" indent="-228600">
              <a:buAutoNum type="arabicPeriod"/>
            </a:pPr>
            <a:r>
              <a:rPr lang="en-US" altLang="ko-KR" sz="1200" dirty="0" smtClean="0"/>
              <a:t>IP </a:t>
            </a:r>
            <a:r>
              <a:rPr lang="ko-KR" altLang="en-US" sz="1200" dirty="0" smtClean="0"/>
              <a:t>구성</a:t>
            </a:r>
            <a:endParaRPr lang="en-US" altLang="ko-KR" sz="1200" dirty="0" smtClean="0"/>
          </a:p>
          <a:p>
            <a:pPr marL="1012050" lvl="2">
              <a:buAutoNum type="arabicPeriod"/>
            </a:pPr>
            <a:r>
              <a:rPr lang="en-US" altLang="ko-KR" sz="1200" dirty="0" smtClean="0"/>
              <a:t>VPC : 172.16.0.0/24</a:t>
            </a:r>
          </a:p>
          <a:p>
            <a:pPr marL="1012050" lvl="2">
              <a:buAutoNum type="arabicPeriod"/>
            </a:pPr>
            <a:r>
              <a:rPr lang="en-US" altLang="ko-KR" sz="1200" dirty="0" smtClean="0"/>
              <a:t>public1: 172.16.0.0/27</a:t>
            </a:r>
          </a:p>
          <a:p>
            <a:pPr marL="1012050" lvl="2">
              <a:buAutoNum type="arabicPeriod"/>
            </a:pPr>
            <a:r>
              <a:rPr lang="en-US" altLang="ko-KR" sz="1200" dirty="0" smtClean="0"/>
              <a:t>public1: 172.16.0.32/27</a:t>
            </a:r>
          </a:p>
          <a:p>
            <a:pPr marL="1012050" lvl="2">
              <a:buAutoNum type="arabicPeriod"/>
            </a:pPr>
            <a:r>
              <a:rPr lang="en-US" altLang="ko-KR" sz="1200" dirty="0" smtClean="0"/>
              <a:t>private1: 172.16.0.64/27</a:t>
            </a:r>
          </a:p>
          <a:p>
            <a:pPr marL="1012050" lvl="2">
              <a:buAutoNum type="arabicPeriod"/>
            </a:pPr>
            <a:r>
              <a:rPr lang="en-US" altLang="ko-KR" sz="1200" dirty="0" smtClean="0"/>
              <a:t>private2: 172.16.0.96/27</a:t>
            </a:r>
          </a:p>
          <a:p>
            <a:pPr marL="1012050" lvl="2">
              <a:buAutoNum type="arabicPeriod"/>
            </a:pPr>
            <a:r>
              <a:rPr lang="en-US" altLang="ko-KR" sz="1200" dirty="0" smtClean="0"/>
              <a:t>private3: 172.16.128/27</a:t>
            </a:r>
          </a:p>
          <a:p>
            <a:pPr marL="1012050" lvl="2">
              <a:buAutoNum type="arabicPeriod"/>
            </a:pPr>
            <a:r>
              <a:rPr lang="en-US" altLang="ko-KR" sz="1200" dirty="0" smtClean="0"/>
              <a:t>private4: 172.16.160/27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16540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I. </a:t>
            </a:r>
            <a:r>
              <a:rPr kumimoji="0" lang="en-US" altLang="ko-KR" spc="-113" dirty="0"/>
              <a:t>AWS </a:t>
            </a:r>
            <a:r>
              <a:rPr kumimoji="0" lang="ko-KR" altLang="en-US" spc="-113" dirty="0"/>
              <a:t>서버 </a:t>
            </a:r>
            <a:r>
              <a:rPr kumimoji="0" lang="ko-KR" altLang="en-US" spc="-113" dirty="0" smtClean="0"/>
              <a:t>구성 </a:t>
            </a:r>
            <a:r>
              <a:rPr kumimoji="0" lang="en-US" altLang="ko-KR" spc="-113" dirty="0" smtClean="0"/>
              <a:t>(cont.)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1"/>
          </p:nvPr>
        </p:nvSpPr>
        <p:spPr>
          <a:xfrm>
            <a:off x="125434" y="808363"/>
            <a:ext cx="8859984" cy="5572965"/>
          </a:xfrm>
        </p:spPr>
        <p:txBody>
          <a:bodyPr/>
          <a:lstStyle/>
          <a:p>
            <a:pPr marL="228600" indent="-228600">
              <a:buFont typeface="+mj-lt"/>
              <a:buAutoNum type="arabicPeriod" startAt="2"/>
            </a:pPr>
            <a:r>
              <a:rPr lang="en-US" altLang="ko-KR" dirty="0" smtClean="0"/>
              <a:t>AWS </a:t>
            </a:r>
            <a:r>
              <a:rPr lang="ko-KR" altLang="en-US" dirty="0" smtClean="0"/>
              <a:t>구성 순서</a:t>
            </a:r>
            <a:endParaRPr lang="en-US" altLang="ko-KR" dirty="0" smtClean="0"/>
          </a:p>
          <a:p>
            <a:pPr marL="612000" lvl="1" indent="-228600">
              <a:buAutoNum type="arabicPeriod"/>
            </a:pPr>
            <a:r>
              <a:rPr lang="en-US" altLang="ko-KR" sz="1200" dirty="0" smtClean="0"/>
              <a:t>VPC </a:t>
            </a:r>
            <a:r>
              <a:rPr lang="ko-KR" altLang="en-US" sz="1200" dirty="0" smtClean="0"/>
              <a:t>생성 </a:t>
            </a:r>
            <a:r>
              <a:rPr lang="en-US" altLang="ko-KR" sz="1200" dirty="0" smtClean="0"/>
              <a:t>– </a:t>
            </a:r>
            <a:r>
              <a:rPr lang="en-US" altLang="ko-KR" sz="1200" dirty="0" smtClean="0"/>
              <a:t>Name: mecury1-vpc </a:t>
            </a:r>
          </a:p>
          <a:p>
            <a:pPr marL="612000" lvl="1" indent="-228600">
              <a:buAutoNum type="arabicPeriod"/>
            </a:pPr>
            <a:r>
              <a:rPr lang="en-US" altLang="ko-KR" sz="1200" dirty="0" smtClean="0"/>
              <a:t>Subnet </a:t>
            </a:r>
            <a:r>
              <a:rPr lang="ko-KR" altLang="en-US" sz="1200" dirty="0" smtClean="0"/>
              <a:t>생성</a:t>
            </a:r>
            <a:endParaRPr lang="en-US" altLang="ko-KR" sz="1200" dirty="0" smtClean="0"/>
          </a:p>
          <a:p>
            <a:pPr marL="1012050" lvl="2">
              <a:buAutoNum type="arabicPeriod"/>
            </a:pPr>
            <a:r>
              <a:rPr lang="en-US" altLang="ko-KR" sz="1200" dirty="0" smtClean="0"/>
              <a:t>Name: mecury1-public1 . AZ : ap-northeast-2a</a:t>
            </a:r>
          </a:p>
          <a:p>
            <a:pPr marL="1012050" lvl="2">
              <a:buAutoNum type="arabicPeriod"/>
            </a:pPr>
            <a:r>
              <a:rPr lang="en-US" altLang="ko-KR" sz="1200" dirty="0" smtClean="0"/>
              <a:t>Name: mecury1-public2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. </a:t>
            </a:r>
            <a:r>
              <a:rPr lang="en-US" altLang="ko-KR" sz="1200" dirty="0"/>
              <a:t>AZ </a:t>
            </a:r>
            <a:r>
              <a:rPr lang="en-US" altLang="ko-KR" sz="1200" dirty="0" smtClean="0"/>
              <a:t>: ap-northeast-2c</a:t>
            </a:r>
          </a:p>
          <a:p>
            <a:pPr marL="1012050" lvl="2">
              <a:buAutoNum type="arabicPeriod"/>
            </a:pPr>
            <a:r>
              <a:rPr lang="en-US" altLang="ko-KR" sz="1200" dirty="0" smtClean="0"/>
              <a:t>Name</a:t>
            </a:r>
            <a:r>
              <a:rPr lang="en-US" altLang="ko-KR" sz="1200" dirty="0"/>
              <a:t>: mecury1-private1 </a:t>
            </a:r>
            <a:r>
              <a:rPr lang="en-US" altLang="ko-KR" sz="1200" dirty="0" smtClean="0"/>
              <a:t>. </a:t>
            </a:r>
            <a:r>
              <a:rPr lang="en-US" altLang="ko-KR" sz="1200" dirty="0"/>
              <a:t>AZ </a:t>
            </a:r>
            <a:r>
              <a:rPr lang="en-US" altLang="ko-KR" sz="1200" dirty="0" smtClean="0"/>
              <a:t>: </a:t>
            </a:r>
            <a:r>
              <a:rPr lang="en-US" altLang="ko-KR" sz="1200" dirty="0"/>
              <a:t>ap-northeast-2a</a:t>
            </a:r>
            <a:endParaRPr lang="en-US" altLang="ko-KR" sz="1200" dirty="0" smtClean="0"/>
          </a:p>
          <a:p>
            <a:pPr marL="1012050" lvl="2">
              <a:buAutoNum type="arabicPeriod"/>
            </a:pPr>
            <a:r>
              <a:rPr lang="en-US" altLang="ko-KR" sz="1200" dirty="0" smtClean="0"/>
              <a:t>Name: mecury1-private2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. </a:t>
            </a:r>
            <a:r>
              <a:rPr lang="en-US" altLang="ko-KR" sz="1200" dirty="0"/>
              <a:t>AZ </a:t>
            </a:r>
            <a:r>
              <a:rPr lang="en-US" altLang="ko-KR" sz="1200" dirty="0" smtClean="0"/>
              <a:t>: ap-northeast-2c</a:t>
            </a:r>
          </a:p>
          <a:p>
            <a:pPr marL="1012050" lvl="2">
              <a:buAutoNum type="arabicPeriod"/>
            </a:pPr>
            <a:r>
              <a:rPr lang="en-US" altLang="ko-KR" sz="1200" dirty="0" smtClean="0"/>
              <a:t>Name</a:t>
            </a:r>
            <a:r>
              <a:rPr lang="en-US" altLang="ko-KR" sz="1200" dirty="0"/>
              <a:t>: mecury1-private3 </a:t>
            </a:r>
            <a:r>
              <a:rPr lang="en-US" altLang="ko-KR" sz="1200" dirty="0" smtClean="0"/>
              <a:t>. </a:t>
            </a:r>
            <a:r>
              <a:rPr lang="en-US" altLang="ko-KR" sz="1200" dirty="0"/>
              <a:t>AZ </a:t>
            </a:r>
            <a:r>
              <a:rPr lang="en-US" altLang="ko-KR" sz="1200" dirty="0" smtClean="0"/>
              <a:t>: </a:t>
            </a:r>
            <a:r>
              <a:rPr lang="en-US" altLang="ko-KR" sz="1200" dirty="0"/>
              <a:t>ap-northeast-2a</a:t>
            </a:r>
            <a:endParaRPr lang="en-US" altLang="ko-KR" sz="1200" dirty="0" smtClean="0"/>
          </a:p>
          <a:p>
            <a:pPr marL="1012050" lvl="2">
              <a:buAutoNum type="arabicPeriod"/>
            </a:pPr>
            <a:r>
              <a:rPr lang="en-US" altLang="ko-KR" sz="1200" dirty="0" smtClean="0"/>
              <a:t>Name: mecury1-private4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. </a:t>
            </a:r>
            <a:r>
              <a:rPr lang="en-US" altLang="ko-KR" sz="1200" dirty="0"/>
              <a:t>AZ </a:t>
            </a:r>
            <a:r>
              <a:rPr lang="en-US" altLang="ko-KR" sz="1200" dirty="0" smtClean="0"/>
              <a:t>: ap-northeast-2c</a:t>
            </a:r>
            <a:endParaRPr lang="en-US" altLang="ko-KR" sz="1200" dirty="0" smtClean="0"/>
          </a:p>
          <a:p>
            <a:pPr marL="612000" lvl="1" indent="-228600">
              <a:buAutoNum type="arabicPeriod"/>
            </a:pPr>
            <a:r>
              <a:rPr lang="en-US" altLang="ko-KR" sz="1200" dirty="0" smtClean="0"/>
              <a:t>Internet Gateway </a:t>
            </a:r>
            <a:r>
              <a:rPr lang="ko-KR" altLang="en-US" sz="1200" dirty="0" smtClean="0"/>
              <a:t>생성 </a:t>
            </a:r>
            <a:r>
              <a:rPr lang="en-US" altLang="ko-KR" sz="1200" dirty="0" smtClean="0"/>
              <a:t>– mecury1-igw</a:t>
            </a:r>
          </a:p>
          <a:p>
            <a:pPr marL="612000" lvl="1" indent="-228600">
              <a:buAutoNum type="arabicPeriod"/>
            </a:pPr>
            <a:r>
              <a:rPr lang="en-US" altLang="ko-KR" sz="1200" dirty="0" smtClean="0"/>
              <a:t>Route Tables </a:t>
            </a:r>
            <a:r>
              <a:rPr lang="ko-KR" altLang="en-US" sz="1200" dirty="0" smtClean="0"/>
              <a:t>생성</a:t>
            </a:r>
            <a:endParaRPr lang="en-US" altLang="ko-KR" sz="1200" dirty="0" smtClean="0"/>
          </a:p>
          <a:p>
            <a:pPr marL="1012050" lvl="2">
              <a:buAutoNum type="arabicPeriod"/>
            </a:pPr>
            <a:r>
              <a:rPr lang="en-US" altLang="ko-KR" sz="1200" dirty="0" smtClean="0"/>
              <a:t>mecury1-public-RT </a:t>
            </a:r>
          </a:p>
          <a:p>
            <a:pPr marL="1469250" lvl="3">
              <a:buAutoNum type="arabicPeriod"/>
            </a:pPr>
            <a:r>
              <a:rPr lang="ko-KR" altLang="en-US" sz="1200" dirty="0" smtClean="0"/>
              <a:t>연결 </a:t>
            </a:r>
            <a:r>
              <a:rPr lang="en-US" altLang="ko-KR" sz="1200" dirty="0" smtClean="0"/>
              <a:t>subnet : mecury1-public1, mecury1-public2</a:t>
            </a:r>
          </a:p>
          <a:p>
            <a:pPr marL="1469250" lvl="3">
              <a:buAutoNum type="arabicPeriod"/>
            </a:pPr>
            <a:r>
              <a:rPr lang="en-US" altLang="ko-KR" sz="1200" dirty="0" smtClean="0"/>
              <a:t>Routes : </a:t>
            </a:r>
            <a:r>
              <a:rPr lang="ko-KR" altLang="en-US" sz="1200" dirty="0" smtClean="0"/>
              <a:t>추가로 새로 생성한 </a:t>
            </a:r>
            <a:r>
              <a:rPr lang="en-US" altLang="ko-KR" sz="1200" dirty="0" err="1" smtClean="0"/>
              <a:t>igw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target </a:t>
            </a:r>
            <a:r>
              <a:rPr lang="ko-KR" altLang="en-US" sz="1200" dirty="0" smtClean="0"/>
              <a:t>에 넣어줌</a:t>
            </a:r>
            <a:endParaRPr lang="en-US" altLang="ko-KR" sz="1200" dirty="0" smtClean="0"/>
          </a:p>
          <a:p>
            <a:pPr marL="1012050" lvl="2">
              <a:buAutoNum type="arabicPeriod"/>
            </a:pPr>
            <a:r>
              <a:rPr lang="en-US" altLang="ko-KR" sz="1200" dirty="0" smtClean="0"/>
              <a:t>mecury1-private-RT</a:t>
            </a:r>
          </a:p>
          <a:p>
            <a:pPr marL="1469250" lvl="3">
              <a:buAutoNum type="arabicPeriod"/>
            </a:pPr>
            <a:r>
              <a:rPr lang="ko-KR" altLang="en-US" sz="1200" dirty="0"/>
              <a:t>연결 </a:t>
            </a:r>
            <a:r>
              <a:rPr lang="en-US" altLang="ko-KR" sz="1200" dirty="0"/>
              <a:t>subnet : mecury1-private1, private2, private3, </a:t>
            </a:r>
            <a:r>
              <a:rPr lang="en-US" altLang="ko-KR" sz="1200" dirty="0" smtClean="0"/>
              <a:t>private4</a:t>
            </a:r>
          </a:p>
          <a:p>
            <a:pPr marL="1469250" lvl="3">
              <a:buAutoNum type="arabicPeriod"/>
            </a:pPr>
            <a:r>
              <a:rPr lang="en-US" altLang="ko-KR" sz="1200" dirty="0" smtClean="0"/>
              <a:t>Routes : </a:t>
            </a:r>
            <a:r>
              <a:rPr lang="ko-KR" altLang="en-US" sz="1200" dirty="0" smtClean="0"/>
              <a:t>추가로 </a:t>
            </a:r>
            <a:r>
              <a:rPr lang="en-US" altLang="ko-KR" sz="1200" dirty="0" smtClean="0"/>
              <a:t>NAT </a:t>
            </a:r>
            <a:r>
              <a:rPr lang="ko-KR" altLang="en-US" sz="1200" dirty="0" smtClean="0"/>
              <a:t>에서 생성한 </a:t>
            </a:r>
            <a:r>
              <a:rPr lang="ko-KR" altLang="en-US" sz="1200" dirty="0" err="1" smtClean="0"/>
              <a:t>인스턴스를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target </a:t>
            </a:r>
            <a:r>
              <a:rPr lang="ko-KR" altLang="en-US" sz="1200" dirty="0" smtClean="0"/>
              <a:t>에 넣어줌</a:t>
            </a:r>
            <a:endParaRPr lang="en-US" altLang="ko-KR" sz="1200" dirty="0" smtClean="0"/>
          </a:p>
          <a:p>
            <a:pPr marL="612000" lvl="1" indent="-228600">
              <a:buAutoNum type="arabicPeriod"/>
            </a:pP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43527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I. </a:t>
            </a:r>
            <a:r>
              <a:rPr kumimoji="0" lang="en-US" altLang="ko-KR" spc="-113" dirty="0"/>
              <a:t>AWS </a:t>
            </a:r>
            <a:r>
              <a:rPr kumimoji="0" lang="ko-KR" altLang="en-US" spc="-113" dirty="0"/>
              <a:t>서버 </a:t>
            </a:r>
            <a:r>
              <a:rPr kumimoji="0" lang="ko-KR" altLang="en-US" spc="-113" dirty="0" smtClean="0"/>
              <a:t>구성 </a:t>
            </a:r>
            <a:r>
              <a:rPr kumimoji="0" lang="en-US" altLang="ko-KR" spc="-113" dirty="0" smtClean="0"/>
              <a:t>(cont.)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1"/>
          </p:nvPr>
        </p:nvSpPr>
        <p:spPr>
          <a:xfrm>
            <a:off x="125434" y="808363"/>
            <a:ext cx="8859984" cy="5572965"/>
          </a:xfrm>
        </p:spPr>
        <p:txBody>
          <a:bodyPr/>
          <a:lstStyle/>
          <a:p>
            <a:pPr marL="228600" indent="-228600">
              <a:buFont typeface="+mj-lt"/>
              <a:buAutoNum type="arabicPeriod" startAt="2"/>
            </a:pPr>
            <a:r>
              <a:rPr lang="en-US" altLang="ko-KR" dirty="0" smtClean="0"/>
              <a:t>AWS </a:t>
            </a:r>
            <a:r>
              <a:rPr lang="ko-KR" altLang="en-US" dirty="0" smtClean="0"/>
              <a:t>구성 순서 </a:t>
            </a:r>
            <a:r>
              <a:rPr lang="en-US" altLang="ko-KR" dirty="0" smtClean="0"/>
              <a:t>(cont.)</a:t>
            </a:r>
            <a:endParaRPr lang="en-US" altLang="ko-KR" dirty="0" smtClean="0"/>
          </a:p>
          <a:p>
            <a:pPr marL="612000" lvl="1" indent="-228600">
              <a:buFont typeface="+mj-lt"/>
              <a:buAutoNum type="arabicPeriod" startAt="5"/>
            </a:pPr>
            <a:r>
              <a:rPr lang="en-US" altLang="ko-KR" sz="1200" dirty="0" smtClean="0"/>
              <a:t>NAT </a:t>
            </a:r>
            <a:r>
              <a:rPr lang="ko-KR" altLang="en-US" sz="1200" dirty="0" smtClean="0"/>
              <a:t>생성 </a:t>
            </a:r>
            <a:r>
              <a:rPr lang="en-US" altLang="ko-KR" sz="1200" dirty="0" smtClean="0"/>
              <a:t>: EC2 instance 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NAT </a:t>
            </a:r>
            <a:r>
              <a:rPr lang="ko-KR" altLang="en-US" sz="1200" dirty="0" smtClean="0"/>
              <a:t>구성</a:t>
            </a:r>
            <a:endParaRPr lang="en-US" altLang="ko-KR" sz="1200" dirty="0" smtClean="0"/>
          </a:p>
          <a:p>
            <a:pPr marL="1012050" lvl="2">
              <a:buFont typeface="+mj-lt"/>
              <a:buAutoNum type="arabicPeriod"/>
            </a:pPr>
            <a:r>
              <a:rPr lang="en-US" altLang="ko-KR" sz="1200" dirty="0" smtClean="0"/>
              <a:t>AMI </a:t>
            </a:r>
            <a:r>
              <a:rPr lang="en-US" altLang="ko-KR" sz="1200" dirty="0"/>
              <a:t>: </a:t>
            </a:r>
            <a:r>
              <a:rPr lang="en-US" altLang="ko-KR" sz="1200" dirty="0" smtClean="0"/>
              <a:t>amzn-ami-vpc-nat-hvm-2017.09.1-testlongids.20180307-x86_64-ebs</a:t>
            </a:r>
          </a:p>
          <a:p>
            <a:pPr marL="1012050" lvl="2">
              <a:buFont typeface="+mj-lt"/>
              <a:buAutoNum type="arabicPeriod"/>
            </a:pPr>
            <a:r>
              <a:rPr lang="en-US" altLang="ko-KR" sz="1200" dirty="0" smtClean="0"/>
              <a:t>instance type: t2.micro</a:t>
            </a:r>
          </a:p>
          <a:p>
            <a:pPr marL="1012050" lvl="2">
              <a:buFont typeface="+mj-lt"/>
              <a:buAutoNum type="arabicPeriod"/>
            </a:pPr>
            <a:r>
              <a:rPr lang="en-US" altLang="ko-KR" sz="1200" dirty="0" smtClean="0"/>
              <a:t>VPC : mecury1-vpc, subnet : mecury1-public1</a:t>
            </a:r>
          </a:p>
          <a:p>
            <a:pPr marL="1012050" lvl="2">
              <a:buFont typeface="+mj-lt"/>
              <a:buAutoNum type="arabicPeriod"/>
            </a:pPr>
            <a:r>
              <a:rPr lang="en-US" altLang="ko-KR" sz="1200" dirty="0"/>
              <a:t>security </a:t>
            </a:r>
            <a:r>
              <a:rPr lang="en-US" altLang="ko-KR" sz="1200" dirty="0" smtClean="0"/>
              <a:t>group</a:t>
            </a:r>
          </a:p>
          <a:p>
            <a:pPr marL="1469250" lvl="3">
              <a:buFont typeface="+mj-lt"/>
              <a:buAutoNum type="arabicPeriod"/>
            </a:pPr>
            <a:r>
              <a:rPr lang="en-US" altLang="ko-KR" sz="1200" dirty="0" smtClean="0"/>
              <a:t>Name</a:t>
            </a:r>
            <a:r>
              <a:rPr lang="en-US" altLang="ko-KR" sz="1200" dirty="0"/>
              <a:t>: </a:t>
            </a:r>
            <a:r>
              <a:rPr lang="en-US" altLang="ko-KR" sz="1200" dirty="0" smtClean="0"/>
              <a:t>mecury1-nat-sg</a:t>
            </a:r>
          </a:p>
          <a:p>
            <a:pPr marL="1469250" lvl="3">
              <a:buFont typeface="+mj-lt"/>
              <a:buAutoNum type="arabicPeriod"/>
            </a:pPr>
            <a:r>
              <a:rPr lang="en-US" altLang="ko-KR" sz="1200" dirty="0" smtClean="0"/>
              <a:t>Inbound rules : SSH</a:t>
            </a:r>
            <a:r>
              <a:rPr lang="en-US" altLang="ko-KR" sz="1200" dirty="0"/>
              <a:t>, All traffic, </a:t>
            </a:r>
            <a:r>
              <a:rPr lang="en-US" altLang="ko-KR" sz="1200" dirty="0" err="1"/>
              <a:t>CustomUDP</a:t>
            </a:r>
            <a:r>
              <a:rPr lang="en-US" altLang="ko-KR" sz="1200" dirty="0"/>
              <a:t> (1194</a:t>
            </a:r>
            <a:r>
              <a:rPr lang="en-US" altLang="ko-KR" sz="1200" dirty="0" smtClean="0"/>
              <a:t>)</a:t>
            </a:r>
          </a:p>
          <a:p>
            <a:pPr marL="1012050" lvl="2">
              <a:buFont typeface="+mj-lt"/>
              <a:buAutoNum type="arabicPeriod"/>
            </a:pPr>
            <a:r>
              <a:rPr lang="en-US" altLang="ko-KR" sz="1200" dirty="0" smtClean="0"/>
              <a:t>key-pair : mecury1key </a:t>
            </a:r>
            <a:r>
              <a:rPr lang="ko-KR" altLang="en-US" sz="1200" dirty="0" smtClean="0"/>
              <a:t>생성 </a:t>
            </a:r>
            <a:r>
              <a:rPr lang="en-US" altLang="ko-KR" sz="1200" dirty="0" smtClean="0"/>
              <a:t>(mecury1key </a:t>
            </a:r>
            <a:r>
              <a:rPr lang="ko-KR" altLang="en-US" sz="1200" dirty="0" smtClean="0"/>
              <a:t>를 모든 </a:t>
            </a:r>
            <a:r>
              <a:rPr lang="en-US" altLang="ko-KR" sz="1200" dirty="0" smtClean="0"/>
              <a:t>ec2 </a:t>
            </a:r>
            <a:r>
              <a:rPr lang="ko-KR" altLang="en-US" sz="1200" dirty="0" smtClean="0"/>
              <a:t>에 동일하게 적용</a:t>
            </a:r>
            <a:r>
              <a:rPr lang="en-US" altLang="ko-KR" sz="1200" dirty="0" smtClean="0"/>
              <a:t>)</a:t>
            </a:r>
          </a:p>
          <a:p>
            <a:pPr marL="1012050" lvl="2">
              <a:buFont typeface="+mj-lt"/>
              <a:buAutoNum type="arabicPeriod"/>
            </a:pPr>
            <a:r>
              <a:rPr lang="en-US" altLang="ko-KR" sz="1200" dirty="0" smtClean="0"/>
              <a:t>Elastic IP </a:t>
            </a:r>
            <a:r>
              <a:rPr lang="ko-KR" altLang="en-US" sz="1200" dirty="0" smtClean="0"/>
              <a:t>생성 후 연결</a:t>
            </a:r>
            <a:endParaRPr lang="en-US" altLang="ko-KR" sz="1200" dirty="0"/>
          </a:p>
          <a:p>
            <a:pPr marL="612000" lvl="1" indent="-228600">
              <a:buAutoNum type="arabicPeriod" startAt="5"/>
            </a:pPr>
            <a:r>
              <a:rPr lang="en-US" altLang="ko-KR" sz="1200" dirty="0" smtClean="0"/>
              <a:t>NAT 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private subnet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 marL="612000" lvl="1" indent="-228600">
              <a:buAutoNum type="arabicPeriod" startAt="5"/>
            </a:pPr>
            <a:r>
              <a:rPr lang="en-US" altLang="ko-KR" sz="1200" dirty="0" smtClean="0"/>
              <a:t>putty </a:t>
            </a:r>
            <a:r>
              <a:rPr lang="ko-KR" altLang="en-US" sz="1200" dirty="0" smtClean="0"/>
              <a:t>를 이용하여 </a:t>
            </a:r>
            <a:r>
              <a:rPr lang="en-US" altLang="ko-KR" sz="1200" dirty="0" smtClean="0"/>
              <a:t>NAT </a:t>
            </a:r>
            <a:r>
              <a:rPr lang="ko-KR" altLang="en-US" sz="1200" dirty="0" smtClean="0"/>
              <a:t>접속</a:t>
            </a:r>
            <a:endParaRPr lang="en-US" altLang="ko-KR" sz="1200" dirty="0" smtClean="0"/>
          </a:p>
          <a:p>
            <a:pPr marL="1012050" lvl="2">
              <a:buFont typeface="+mj-lt"/>
              <a:buAutoNum type="arabicPeriod"/>
            </a:pPr>
            <a:r>
              <a:rPr lang="en-US" altLang="ko-KR" sz="1200" dirty="0" smtClean="0"/>
              <a:t>NAT ec2 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private </a:t>
            </a:r>
            <a:r>
              <a:rPr lang="ko-KR" altLang="en-US" sz="1200" dirty="0" smtClean="0"/>
              <a:t>접속 방법</a:t>
            </a:r>
            <a:endParaRPr lang="en-US" altLang="ko-KR" sz="1200" dirty="0" smtClean="0"/>
          </a:p>
          <a:p>
            <a:pPr marL="1469250" lvl="3">
              <a:buFont typeface="+mj-lt"/>
              <a:buAutoNum type="arabicPeriod"/>
            </a:pPr>
            <a:r>
              <a:rPr lang="ko-KR" altLang="en-US" sz="1200" dirty="0" err="1" smtClean="0"/>
              <a:t>콘솔내에서</a:t>
            </a:r>
            <a:r>
              <a:rPr lang="ko-KR" altLang="en-US" sz="1200" dirty="0" smtClean="0"/>
              <a:t> 접속</a:t>
            </a:r>
            <a:endParaRPr lang="en-US" altLang="ko-KR" sz="1200" dirty="0" smtClean="0"/>
          </a:p>
          <a:p>
            <a:pPr marL="1926450" lvl="4">
              <a:buFont typeface="+mj-lt"/>
              <a:buAutoNum type="arabicPeriod"/>
            </a:pPr>
            <a:r>
              <a:rPr lang="en-US" altLang="ko-KR" sz="1200" dirty="0" smtClean="0"/>
              <a:t>ftp </a:t>
            </a:r>
            <a:r>
              <a:rPr lang="ko-KR" altLang="en-US" sz="1200" dirty="0" smtClean="0"/>
              <a:t>로 </a:t>
            </a:r>
            <a:r>
              <a:rPr lang="en-US" altLang="ko-KR" sz="1200" dirty="0" smtClean="0"/>
              <a:t>keychain </a:t>
            </a:r>
            <a:r>
              <a:rPr lang="ko-KR" altLang="en-US" sz="1200" dirty="0" smtClean="0"/>
              <a:t>업로드</a:t>
            </a:r>
            <a:endParaRPr lang="en-US" altLang="ko-KR" sz="1200" dirty="0" smtClean="0"/>
          </a:p>
          <a:p>
            <a:pPr marL="1926450" lvl="4">
              <a:buFont typeface="+mj-lt"/>
              <a:buAutoNum type="arabicPeriod"/>
            </a:pPr>
            <a:r>
              <a:rPr lang="ko-KR" altLang="en-US" sz="1200" dirty="0" smtClean="0"/>
              <a:t>접근권한 변경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chmod</a:t>
            </a:r>
            <a:r>
              <a:rPr lang="en-US" altLang="ko-KR" sz="1200" dirty="0" smtClean="0"/>
              <a:t> 400 mecury1key.p*</a:t>
            </a:r>
          </a:p>
          <a:p>
            <a:pPr marL="1926450" lvl="4">
              <a:buFont typeface="+mj-lt"/>
              <a:buAutoNum type="arabicPeriod"/>
            </a:pPr>
            <a:r>
              <a:rPr lang="ko-KR" altLang="en-US" sz="1200" dirty="0" smtClean="0"/>
              <a:t>접속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ssh</a:t>
            </a:r>
            <a:r>
              <a:rPr lang="en-US" altLang="ko-KR" sz="1200" dirty="0"/>
              <a:t> -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./</a:t>
            </a:r>
            <a:r>
              <a:rPr lang="en-US" altLang="ko-KR" sz="1200" dirty="0" err="1"/>
              <a:t>aws_keys</a:t>
            </a:r>
            <a:r>
              <a:rPr lang="en-US" altLang="ko-KR" sz="1200" dirty="0"/>
              <a:t>/mecury1key.pem ec2-user@172.16.0.83</a:t>
            </a:r>
            <a:endParaRPr lang="en-US" altLang="ko-KR" sz="1200" dirty="0" smtClean="0"/>
          </a:p>
          <a:p>
            <a:pPr marL="1469250" lvl="3">
              <a:buFont typeface="+mj-lt"/>
              <a:buAutoNum type="arabicPeriod"/>
            </a:pPr>
            <a:r>
              <a:rPr lang="en-US" altLang="ko-KR" sz="1200" dirty="0" err="1" smtClean="0"/>
              <a:t>OpenVP</a:t>
            </a:r>
            <a:r>
              <a:rPr lang="en-US" altLang="ko-KR" sz="1200" dirty="0" err="1" smtClean="0"/>
              <a:t>N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으로 접속</a:t>
            </a:r>
            <a:endParaRPr lang="en-US" altLang="ko-KR" sz="1200" dirty="0" smtClean="0"/>
          </a:p>
          <a:p>
            <a:pPr marL="612000" lvl="1" indent="-228600">
              <a:buAutoNum type="arabicPeriod" startAt="5"/>
            </a:pPr>
            <a:r>
              <a:rPr lang="en-US" altLang="ko-KR" sz="1200" dirty="0" err="1" smtClean="0"/>
              <a:t>OpenVPN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설치</a:t>
            </a:r>
            <a:endParaRPr lang="en-US" altLang="ko-KR" sz="1200" dirty="0" smtClean="0"/>
          </a:p>
          <a:p>
            <a:pPr marL="612000" lvl="1" indent="-228600">
              <a:buAutoNum type="arabicPeriod" startAt="5"/>
            </a:pPr>
            <a:endParaRPr lang="en-US" altLang="ko-KR" sz="1200" dirty="0" smtClean="0"/>
          </a:p>
          <a:p>
            <a:pPr marL="612000" lvl="1" indent="-228600">
              <a:buAutoNum type="arabicPeriod" startAt="5"/>
            </a:pP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24822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I. </a:t>
            </a:r>
            <a:r>
              <a:rPr kumimoji="0" lang="en-US" altLang="ko-KR" spc="-113" dirty="0"/>
              <a:t>AWS </a:t>
            </a:r>
            <a:r>
              <a:rPr kumimoji="0" lang="ko-KR" altLang="en-US" spc="-113" dirty="0"/>
              <a:t>서버 </a:t>
            </a:r>
            <a:r>
              <a:rPr kumimoji="0" lang="ko-KR" altLang="en-US" spc="-113" dirty="0" smtClean="0"/>
              <a:t>구성 </a:t>
            </a:r>
            <a:r>
              <a:rPr kumimoji="0" lang="en-US" altLang="ko-KR" spc="-113" dirty="0" smtClean="0"/>
              <a:t>(cont.)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1"/>
          </p:nvPr>
        </p:nvSpPr>
        <p:spPr>
          <a:xfrm>
            <a:off x="125434" y="808363"/>
            <a:ext cx="8859984" cy="5572965"/>
          </a:xfrm>
        </p:spPr>
        <p:txBody>
          <a:bodyPr/>
          <a:lstStyle/>
          <a:p>
            <a:pPr marL="228600" indent="-228600">
              <a:buFont typeface="+mj-lt"/>
              <a:buAutoNum type="arabicPeriod" startAt="2"/>
            </a:pPr>
            <a:r>
              <a:rPr lang="en-US" altLang="ko-KR" dirty="0" smtClean="0"/>
              <a:t>AWS </a:t>
            </a:r>
            <a:r>
              <a:rPr lang="ko-KR" altLang="en-US" dirty="0" smtClean="0"/>
              <a:t>구성 순서 </a:t>
            </a:r>
            <a:r>
              <a:rPr lang="en-US" altLang="ko-KR" dirty="0" smtClean="0"/>
              <a:t>(cont.)</a:t>
            </a:r>
            <a:endParaRPr lang="en-US" altLang="ko-KR" dirty="0" smtClean="0"/>
          </a:p>
          <a:p>
            <a:pPr marL="612000" lvl="1" indent="-228600">
              <a:buFont typeface="+mj-lt"/>
              <a:buAutoNum type="arabicPeriod" startAt="8"/>
            </a:pPr>
            <a:r>
              <a:rPr lang="en-US" altLang="ko-KR" sz="1200" dirty="0" err="1" smtClean="0"/>
              <a:t>OpenVPN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설치 </a:t>
            </a:r>
            <a:r>
              <a:rPr lang="en-US" altLang="ko-KR" sz="1200" dirty="0" smtClean="0"/>
              <a:t>: NAT ec2 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 yum </a:t>
            </a:r>
            <a:r>
              <a:rPr lang="ko-KR" altLang="en-US" sz="1200" dirty="0" smtClean="0"/>
              <a:t>을 이용 </a:t>
            </a:r>
            <a:r>
              <a:rPr lang="en-US" altLang="ko-KR" sz="1200" dirty="0" err="1" smtClean="0"/>
              <a:t>docker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로 설치</a:t>
            </a:r>
            <a:endParaRPr lang="en-US" altLang="ko-KR" sz="1200" dirty="0" smtClean="0"/>
          </a:p>
          <a:p>
            <a:pPr marL="1012050" lvl="2">
              <a:buFont typeface="+mj-lt"/>
              <a:buAutoNum type="arabicPeriod"/>
            </a:pPr>
            <a:r>
              <a:rPr lang="en-US" altLang="ko-KR" sz="1200" dirty="0" smtClean="0"/>
              <a:t>$ </a:t>
            </a:r>
            <a:r>
              <a:rPr lang="en-US" altLang="ko-KR" sz="1200" dirty="0" err="1" smtClean="0"/>
              <a:t>sudo</a:t>
            </a:r>
            <a:r>
              <a:rPr lang="en-US" altLang="ko-KR" sz="1200" dirty="0" smtClean="0"/>
              <a:t> –s</a:t>
            </a:r>
          </a:p>
          <a:p>
            <a:pPr marL="1012050" lvl="2">
              <a:buFont typeface="+mj-lt"/>
              <a:buAutoNum type="arabicPeriod"/>
            </a:pPr>
            <a:r>
              <a:rPr lang="en-US" altLang="ko-KR" sz="1200" dirty="0" smtClean="0"/>
              <a:t>$ </a:t>
            </a:r>
            <a:r>
              <a:rPr lang="en-US" altLang="ko-KR" sz="1200" dirty="0" err="1" smtClean="0"/>
              <a:t>sudo</a:t>
            </a:r>
            <a:r>
              <a:rPr lang="en-US" altLang="ko-KR" sz="1200" dirty="0" smtClean="0"/>
              <a:t> yum update</a:t>
            </a:r>
          </a:p>
          <a:p>
            <a:pPr marL="1012050" lvl="2">
              <a:buFont typeface="+mj-lt"/>
              <a:buAutoNum type="arabicPeriod"/>
            </a:pPr>
            <a:r>
              <a:rPr lang="en-US" altLang="ko-KR" sz="1200" dirty="0"/>
              <a:t>$ yum install </a:t>
            </a:r>
            <a:r>
              <a:rPr lang="en-US" altLang="ko-KR" sz="1200" dirty="0" err="1" smtClean="0"/>
              <a:t>git</a:t>
            </a:r>
            <a:endParaRPr lang="en-US" altLang="ko-KR" sz="1200" dirty="0" smtClean="0"/>
          </a:p>
          <a:p>
            <a:pPr marL="1012050" lvl="2">
              <a:buFont typeface="+mj-lt"/>
              <a:buAutoNum type="arabicPeriod"/>
            </a:pPr>
            <a:r>
              <a:rPr lang="en-US" altLang="ko-KR" sz="1200" dirty="0"/>
              <a:t>$ yum install </a:t>
            </a:r>
            <a:r>
              <a:rPr lang="en-US" altLang="ko-KR" sz="1200" dirty="0" err="1" smtClean="0"/>
              <a:t>docker</a:t>
            </a:r>
            <a:endParaRPr lang="en-US" altLang="ko-KR" sz="1200" dirty="0" smtClean="0"/>
          </a:p>
          <a:p>
            <a:pPr marL="1012050" lvl="2">
              <a:buFont typeface="+mj-lt"/>
              <a:buAutoNum type="arabicPeriod"/>
            </a:pPr>
            <a:r>
              <a:rPr lang="en-US" altLang="ko-KR" sz="1200" dirty="0"/>
              <a:t>$ service </a:t>
            </a:r>
            <a:r>
              <a:rPr lang="en-US" altLang="ko-KR" sz="1200" dirty="0" err="1"/>
              <a:t>docker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start</a:t>
            </a:r>
          </a:p>
          <a:p>
            <a:pPr marL="1012050" lvl="2">
              <a:buFont typeface="+mj-lt"/>
              <a:buAutoNum type="arabicPeriod"/>
            </a:pPr>
            <a:r>
              <a:rPr lang="en-US" altLang="ko-KR" sz="1200" dirty="0" err="1" smtClean="0"/>
              <a:t>openvpn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설치 방법</a:t>
            </a:r>
            <a:endParaRPr lang="en-US" altLang="ko-KR" sz="1200" dirty="0" smtClean="0"/>
          </a:p>
          <a:p>
            <a:pPr marL="1469250" lvl="3">
              <a:buFont typeface="+mj-lt"/>
              <a:buAutoNum type="arabicPeriod"/>
            </a:pPr>
            <a:r>
              <a:rPr lang="en-US" altLang="ko-KR" sz="1200" dirty="0"/>
              <a:t>$ </a:t>
            </a:r>
            <a:r>
              <a:rPr lang="en-US" altLang="ko-KR" sz="1200" dirty="0" err="1"/>
              <a:t>git</a:t>
            </a:r>
            <a:r>
              <a:rPr lang="en-US" altLang="ko-KR" sz="1200" dirty="0"/>
              <a:t> clone https://</a:t>
            </a:r>
            <a:r>
              <a:rPr lang="en-US" altLang="ko-KR" sz="1200" dirty="0" smtClean="0"/>
              <a:t>github.com/kylemanna/docker-openvpn.git</a:t>
            </a:r>
          </a:p>
          <a:p>
            <a:pPr marL="1469250" lvl="3">
              <a:buFont typeface="+mj-lt"/>
              <a:buAutoNum type="arabicPeriod"/>
            </a:pPr>
            <a:r>
              <a:rPr lang="en-US" altLang="ko-KR" sz="1200" dirty="0"/>
              <a:t>$ cd </a:t>
            </a:r>
            <a:r>
              <a:rPr lang="en-US" altLang="ko-KR" sz="1200" dirty="0" err="1" smtClean="0"/>
              <a:t>docker-openvpn</a:t>
            </a:r>
            <a:endParaRPr lang="en-US" altLang="ko-KR" sz="1200" dirty="0" smtClean="0"/>
          </a:p>
          <a:p>
            <a:pPr marL="1469250" lvl="3">
              <a:buFont typeface="+mj-lt"/>
              <a:buAutoNum type="arabicPeriod"/>
            </a:pPr>
            <a:r>
              <a:rPr lang="en-US" altLang="ko-KR" sz="1200" dirty="0" err="1" smtClean="0"/>
              <a:t>docker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이미지 </a:t>
            </a:r>
            <a:r>
              <a:rPr lang="ko-KR" altLang="en-US" sz="1200" dirty="0" err="1" smtClean="0"/>
              <a:t>빌드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: $ </a:t>
            </a:r>
            <a:r>
              <a:rPr lang="en-US" altLang="ko-KR" sz="1200" dirty="0" err="1"/>
              <a:t>docker</a:t>
            </a:r>
            <a:r>
              <a:rPr lang="en-US" altLang="ko-KR" sz="1200" dirty="0"/>
              <a:t> build -t mecury1-openvpn </a:t>
            </a:r>
            <a:r>
              <a:rPr lang="en-US" altLang="ko-KR" sz="1200" dirty="0" smtClean="0"/>
              <a:t>.</a:t>
            </a:r>
          </a:p>
          <a:p>
            <a:pPr marL="1469250" lvl="3">
              <a:buFont typeface="+mj-lt"/>
              <a:buAutoNum type="arabicPeriod"/>
            </a:pPr>
            <a:r>
              <a:rPr lang="ko-KR" altLang="en-US" sz="1200" dirty="0" smtClean="0"/>
              <a:t>이미지 실행</a:t>
            </a:r>
            <a:endParaRPr lang="en-US" altLang="ko-KR" sz="1200" dirty="0" smtClean="0"/>
          </a:p>
          <a:p>
            <a:pPr marL="1926450" lvl="4">
              <a:buFont typeface="+mj-lt"/>
              <a:buAutoNum type="arabicPeriod"/>
            </a:pPr>
            <a:r>
              <a:rPr lang="en-US" altLang="ko-KR" sz="1000" dirty="0" smtClean="0"/>
              <a:t>$ </a:t>
            </a:r>
            <a:r>
              <a:rPr lang="en-US" altLang="ko-KR" sz="1000" dirty="0" err="1" smtClean="0"/>
              <a:t>docker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run -v $PWD/</a:t>
            </a:r>
            <a:r>
              <a:rPr lang="en-US" altLang="ko-KR" sz="1000" dirty="0" err="1"/>
              <a:t>vpn</a:t>
            </a:r>
            <a:r>
              <a:rPr lang="en-US" altLang="ko-KR" sz="1000" dirty="0"/>
              <a:t>-data:/</a:t>
            </a:r>
            <a:r>
              <a:rPr lang="en-US" altLang="ko-KR" sz="1000" dirty="0" err="1"/>
              <a:t>etc</a:t>
            </a:r>
            <a:r>
              <a:rPr lang="en-US" altLang="ko-KR" sz="1000" dirty="0"/>
              <a:t>/</a:t>
            </a:r>
            <a:r>
              <a:rPr lang="en-US" altLang="ko-KR" sz="1000" dirty="0" err="1"/>
              <a:t>openvpn</a:t>
            </a:r>
            <a:r>
              <a:rPr lang="en-US" altLang="ko-KR" sz="1000" dirty="0"/>
              <a:t> --</a:t>
            </a:r>
            <a:r>
              <a:rPr lang="en-US" altLang="ko-KR" sz="1000" dirty="0" err="1"/>
              <a:t>rm</a:t>
            </a:r>
            <a:r>
              <a:rPr lang="en-US" altLang="ko-KR" sz="1000" dirty="0"/>
              <a:t> mecury1-openvpn </a:t>
            </a:r>
            <a:r>
              <a:rPr lang="en-US" altLang="ko-KR" sz="1000" dirty="0" err="1"/>
              <a:t>ovpn_genconfig</a:t>
            </a:r>
            <a:r>
              <a:rPr lang="en-US" altLang="ko-KR" sz="1000" dirty="0"/>
              <a:t> -u udp://</a:t>
            </a:r>
            <a:r>
              <a:rPr lang="en-US" altLang="ko-KR" sz="1000" dirty="0" smtClean="0"/>
              <a:t>13.124.24.197:1194</a:t>
            </a:r>
          </a:p>
          <a:p>
            <a:pPr marL="1469250" lvl="3">
              <a:buFont typeface="+mj-lt"/>
              <a:buAutoNum type="arabicPeriod"/>
            </a:pPr>
            <a:r>
              <a:rPr lang="en-US" altLang="ko-KR" sz="1200" dirty="0" smtClean="0"/>
              <a:t>private key </a:t>
            </a:r>
            <a:r>
              <a:rPr lang="ko-KR" altLang="en-US" sz="1200" dirty="0" smtClean="0"/>
              <a:t>생성</a:t>
            </a:r>
            <a:endParaRPr lang="en-US" altLang="ko-KR" sz="1200" dirty="0" smtClean="0"/>
          </a:p>
          <a:p>
            <a:pPr marL="1926450" lvl="4">
              <a:buFont typeface="+mj-lt"/>
              <a:buAutoNum type="arabicPeriod"/>
            </a:pPr>
            <a:r>
              <a:rPr lang="en-US" altLang="ko-KR" sz="1000" dirty="0" smtClean="0"/>
              <a:t>$ </a:t>
            </a:r>
            <a:r>
              <a:rPr lang="en-US" altLang="ko-KR" sz="1000" dirty="0" err="1" smtClean="0"/>
              <a:t>docker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run -v $PWD/</a:t>
            </a:r>
            <a:r>
              <a:rPr lang="en-US" altLang="ko-KR" sz="1000" dirty="0" err="1"/>
              <a:t>vpn</a:t>
            </a:r>
            <a:r>
              <a:rPr lang="en-US" altLang="ko-KR" sz="1000" dirty="0"/>
              <a:t>-data:/</a:t>
            </a:r>
            <a:r>
              <a:rPr lang="en-US" altLang="ko-KR" sz="1000" dirty="0" err="1"/>
              <a:t>etc</a:t>
            </a:r>
            <a:r>
              <a:rPr lang="en-US" altLang="ko-KR" sz="1000" dirty="0"/>
              <a:t>/</a:t>
            </a:r>
            <a:r>
              <a:rPr lang="en-US" altLang="ko-KR" sz="1000" dirty="0" err="1"/>
              <a:t>openvpn</a:t>
            </a:r>
            <a:r>
              <a:rPr lang="en-US" altLang="ko-KR" sz="1000" dirty="0"/>
              <a:t> --</a:t>
            </a:r>
            <a:r>
              <a:rPr lang="en-US" altLang="ko-KR" sz="1000" dirty="0" err="1"/>
              <a:t>rm</a:t>
            </a:r>
            <a:r>
              <a:rPr lang="en-US" altLang="ko-KR" sz="1000" dirty="0"/>
              <a:t> -it mecury1-openvpn </a:t>
            </a:r>
            <a:r>
              <a:rPr lang="en-US" altLang="ko-KR" sz="1000" dirty="0" err="1" smtClean="0"/>
              <a:t>ovpn_initpki</a:t>
            </a:r>
            <a:endParaRPr lang="en-US" altLang="ko-KR" sz="1000" dirty="0" smtClean="0"/>
          </a:p>
          <a:p>
            <a:pPr marL="1926450" lvl="4">
              <a:buFont typeface="+mj-lt"/>
              <a:buAutoNum type="arabicPeriod"/>
            </a:pPr>
            <a:r>
              <a:rPr lang="en-US" altLang="ko-KR" sz="1000" dirty="0" smtClean="0"/>
              <a:t>CA Key Passphrase: </a:t>
            </a:r>
            <a:r>
              <a:rPr lang="en-US" altLang="ko-KR" sz="1000" dirty="0" err="1" smtClean="0"/>
              <a:t>xxxx</a:t>
            </a:r>
            <a:endParaRPr lang="en-US" altLang="ko-KR" sz="1000" dirty="0" smtClean="0"/>
          </a:p>
          <a:p>
            <a:pPr marL="1926450" lvl="4">
              <a:buFont typeface="+mj-lt"/>
              <a:buAutoNum type="arabicPeriod"/>
            </a:pPr>
            <a:r>
              <a:rPr lang="en-US" altLang="ko-KR" sz="1000" dirty="0" smtClean="0"/>
              <a:t>Common Name: </a:t>
            </a:r>
            <a:r>
              <a:rPr lang="en-US" altLang="ko-KR" sz="1000" dirty="0" err="1" smtClean="0"/>
              <a:t>yyyyy</a:t>
            </a:r>
            <a:endParaRPr lang="en-US" altLang="ko-KR" sz="1000" dirty="0" smtClean="0"/>
          </a:p>
          <a:p>
            <a:pPr marL="1469250" lvl="3">
              <a:buFont typeface="+mj-lt"/>
              <a:buAutoNum type="arabicPeriod"/>
            </a:pPr>
            <a:r>
              <a:rPr lang="en-US" altLang="ko-KR" sz="1200" dirty="0" err="1" smtClean="0"/>
              <a:t>vpn</a:t>
            </a:r>
            <a:r>
              <a:rPr lang="en-US" altLang="ko-KR" sz="1200" dirty="0" smtClean="0"/>
              <a:t> server start</a:t>
            </a:r>
          </a:p>
          <a:p>
            <a:pPr marL="1926450" lvl="4">
              <a:buFont typeface="+mj-lt"/>
              <a:buAutoNum type="arabicPeriod"/>
            </a:pPr>
            <a:r>
              <a:rPr lang="en-US" altLang="ko-KR" sz="1000" dirty="0" err="1"/>
              <a:t>docker</a:t>
            </a:r>
            <a:r>
              <a:rPr lang="en-US" altLang="ko-KR" sz="1000" dirty="0"/>
              <a:t> run -v $PWD/</a:t>
            </a:r>
            <a:r>
              <a:rPr lang="en-US" altLang="ko-KR" sz="1000" dirty="0" err="1"/>
              <a:t>vpn</a:t>
            </a:r>
            <a:r>
              <a:rPr lang="en-US" altLang="ko-KR" sz="1000" dirty="0"/>
              <a:t>-data:/</a:t>
            </a:r>
            <a:r>
              <a:rPr lang="en-US" altLang="ko-KR" sz="1000" dirty="0" err="1"/>
              <a:t>etc</a:t>
            </a:r>
            <a:r>
              <a:rPr lang="en-US" altLang="ko-KR" sz="1000" dirty="0"/>
              <a:t>/</a:t>
            </a:r>
            <a:r>
              <a:rPr lang="en-US" altLang="ko-KR" sz="1000" dirty="0" err="1"/>
              <a:t>openvpn</a:t>
            </a:r>
            <a:r>
              <a:rPr lang="en-US" altLang="ko-KR" sz="1000" dirty="0"/>
              <a:t> -d -p 1194:1194/</a:t>
            </a:r>
            <a:r>
              <a:rPr lang="en-US" altLang="ko-KR" sz="1000" dirty="0" err="1"/>
              <a:t>udp</a:t>
            </a:r>
            <a:r>
              <a:rPr lang="en-US" altLang="ko-KR" sz="1000" dirty="0"/>
              <a:t> --cap-add=NET_ADMIN mecury1-openvpn</a:t>
            </a:r>
            <a:endParaRPr lang="en-US" altLang="ko-KR" sz="1000" dirty="0" smtClean="0"/>
          </a:p>
          <a:p>
            <a:pPr marL="1469250" lvl="3">
              <a:buFont typeface="+mj-lt"/>
              <a:buAutoNum type="arabicPeriod"/>
            </a:pPr>
            <a:r>
              <a:rPr lang="en-US" altLang="ko-KR" sz="1200" dirty="0" err="1" smtClean="0"/>
              <a:t>vpn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접속 유저 생성</a:t>
            </a:r>
            <a:endParaRPr lang="en-US" altLang="ko-KR" sz="1200" dirty="0" smtClean="0"/>
          </a:p>
          <a:p>
            <a:pPr marL="1926450" lvl="4">
              <a:buFont typeface="+mj-lt"/>
              <a:buAutoNum type="arabicPeriod"/>
            </a:pPr>
            <a:r>
              <a:rPr lang="en-US" altLang="ko-KR" sz="1000" dirty="0"/>
              <a:t>$ </a:t>
            </a:r>
            <a:r>
              <a:rPr lang="en-US" altLang="ko-KR" sz="1000" dirty="0" err="1"/>
              <a:t>docker</a:t>
            </a:r>
            <a:r>
              <a:rPr lang="en-US" altLang="ko-KR" sz="1000" dirty="0"/>
              <a:t> run -v $PWD/</a:t>
            </a:r>
            <a:r>
              <a:rPr lang="en-US" altLang="ko-KR" sz="1000" dirty="0" err="1"/>
              <a:t>vpn</a:t>
            </a:r>
            <a:r>
              <a:rPr lang="en-US" altLang="ko-KR" sz="1000" dirty="0"/>
              <a:t>-data:/</a:t>
            </a:r>
            <a:r>
              <a:rPr lang="en-US" altLang="ko-KR" sz="1000" dirty="0" err="1"/>
              <a:t>etc</a:t>
            </a:r>
            <a:r>
              <a:rPr lang="en-US" altLang="ko-KR" sz="1000" dirty="0"/>
              <a:t>/</a:t>
            </a:r>
            <a:r>
              <a:rPr lang="en-US" altLang="ko-KR" sz="1000" dirty="0" err="1"/>
              <a:t>openvpn</a:t>
            </a:r>
            <a:r>
              <a:rPr lang="en-US" altLang="ko-KR" sz="1000" dirty="0"/>
              <a:t> --</a:t>
            </a:r>
            <a:r>
              <a:rPr lang="en-US" altLang="ko-KR" sz="1000" dirty="0" err="1"/>
              <a:t>rm</a:t>
            </a:r>
            <a:r>
              <a:rPr lang="en-US" altLang="ko-KR" sz="1000" dirty="0"/>
              <a:t> -it mecury1-openvpn </a:t>
            </a:r>
            <a:r>
              <a:rPr lang="en-US" altLang="ko-KR" sz="1000" dirty="0" err="1"/>
              <a:t>easyrsa</a:t>
            </a:r>
            <a:r>
              <a:rPr lang="en-US" altLang="ko-KR" sz="1000" dirty="0"/>
              <a:t> build-client-full ec2-user </a:t>
            </a:r>
            <a:r>
              <a:rPr lang="en-US" altLang="ko-KR" sz="1000" dirty="0" err="1"/>
              <a:t>nopass</a:t>
            </a:r>
            <a:endParaRPr lang="en-US" altLang="ko-KR" sz="1000" dirty="0" smtClean="0"/>
          </a:p>
          <a:p>
            <a:pPr marL="1469250" lvl="3">
              <a:buFont typeface="+mj-lt"/>
              <a:buAutoNum type="arabicPeriod"/>
            </a:pPr>
            <a:r>
              <a:rPr lang="ko-KR" altLang="en-US" sz="1200" dirty="0" smtClean="0"/>
              <a:t>유저에게 줄 </a:t>
            </a:r>
            <a:r>
              <a:rPr lang="en-US" altLang="ko-KR" sz="1200" dirty="0" err="1" smtClean="0"/>
              <a:t>vpn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설정 파일 생성</a:t>
            </a:r>
            <a:endParaRPr lang="en-US" altLang="ko-KR" sz="1200" dirty="0" smtClean="0"/>
          </a:p>
          <a:p>
            <a:pPr marL="1926450" lvl="4">
              <a:buFont typeface="+mj-lt"/>
              <a:buAutoNum type="arabicPeriod"/>
            </a:pPr>
            <a:r>
              <a:rPr lang="en-US" altLang="ko-KR" sz="1000" dirty="0" err="1"/>
              <a:t>docker</a:t>
            </a:r>
            <a:r>
              <a:rPr lang="en-US" altLang="ko-KR" sz="1000" dirty="0"/>
              <a:t> run -v $PWD/</a:t>
            </a:r>
            <a:r>
              <a:rPr lang="en-US" altLang="ko-KR" sz="1000" dirty="0" err="1"/>
              <a:t>vpn</a:t>
            </a:r>
            <a:r>
              <a:rPr lang="en-US" altLang="ko-KR" sz="1000" dirty="0"/>
              <a:t>-data:/</a:t>
            </a:r>
            <a:r>
              <a:rPr lang="en-US" altLang="ko-KR" sz="1000" dirty="0" err="1"/>
              <a:t>etc</a:t>
            </a:r>
            <a:r>
              <a:rPr lang="en-US" altLang="ko-KR" sz="1000" dirty="0"/>
              <a:t>/</a:t>
            </a:r>
            <a:r>
              <a:rPr lang="en-US" altLang="ko-KR" sz="1000" dirty="0" err="1"/>
              <a:t>openvpn</a:t>
            </a:r>
            <a:r>
              <a:rPr lang="en-US" altLang="ko-KR" sz="1000" dirty="0"/>
              <a:t> --</a:t>
            </a:r>
            <a:r>
              <a:rPr lang="en-US" altLang="ko-KR" sz="1000" dirty="0" err="1"/>
              <a:t>rm</a:t>
            </a:r>
            <a:r>
              <a:rPr lang="en-US" altLang="ko-KR" sz="1000" dirty="0"/>
              <a:t> mecury1-openvpn </a:t>
            </a:r>
            <a:r>
              <a:rPr lang="en-US" altLang="ko-KR" sz="1000" dirty="0" err="1"/>
              <a:t>ovpn_getclient</a:t>
            </a:r>
            <a:r>
              <a:rPr lang="en-US" altLang="ko-KR" sz="1000" dirty="0"/>
              <a:t> ec2-user &gt; </a:t>
            </a:r>
            <a:r>
              <a:rPr lang="en-US" altLang="ko-KR" sz="1000" dirty="0" smtClean="0"/>
              <a:t>ec2-user.ovpn</a:t>
            </a:r>
          </a:p>
          <a:p>
            <a:pPr marL="1926450" lvl="4">
              <a:buFont typeface="+mj-lt"/>
              <a:buAutoNum type="arabicPeriod"/>
            </a:pPr>
            <a:r>
              <a:rPr lang="en-US" altLang="ko-KR" sz="1000" dirty="0" smtClean="0"/>
              <a:t>ec2-user.ovpn </a:t>
            </a:r>
            <a:r>
              <a:rPr lang="ko-KR" altLang="en-US" sz="1000" dirty="0" smtClean="0"/>
              <a:t>파일을 유저에게 제공</a:t>
            </a:r>
            <a:endParaRPr lang="en-US" altLang="ko-KR" sz="1200" dirty="0" smtClean="0"/>
          </a:p>
          <a:p>
            <a:pPr marL="612000" lvl="1" indent="-228600">
              <a:buAutoNum type="arabicPeriod" startAt="8"/>
            </a:pPr>
            <a:r>
              <a:rPr lang="en-US" altLang="ko-KR" sz="1200" dirty="0" smtClean="0"/>
              <a:t>openvpn-install-2.4.8-I602-Win10.exe </a:t>
            </a:r>
            <a:r>
              <a:rPr lang="ko-KR" altLang="en-US" sz="1200" dirty="0" smtClean="0"/>
              <a:t>설치 후 설정 파일 로딩 접속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75422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I. </a:t>
            </a:r>
            <a:r>
              <a:rPr kumimoji="0" lang="en-US" altLang="ko-KR" spc="-113" dirty="0"/>
              <a:t>AWS </a:t>
            </a:r>
            <a:r>
              <a:rPr kumimoji="0" lang="ko-KR" altLang="en-US" spc="-113" dirty="0"/>
              <a:t>서버 </a:t>
            </a:r>
            <a:r>
              <a:rPr kumimoji="0" lang="ko-KR" altLang="en-US" spc="-113" dirty="0" smtClean="0"/>
              <a:t>구성 </a:t>
            </a:r>
            <a:r>
              <a:rPr kumimoji="0" lang="en-US" altLang="ko-KR" spc="-113" dirty="0" smtClean="0"/>
              <a:t>(cont.)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1"/>
          </p:nvPr>
        </p:nvSpPr>
        <p:spPr>
          <a:xfrm>
            <a:off x="125434" y="808363"/>
            <a:ext cx="8859984" cy="5572965"/>
          </a:xfrm>
        </p:spPr>
        <p:txBody>
          <a:bodyPr/>
          <a:lstStyle/>
          <a:p>
            <a:pPr marL="228600" indent="-228600">
              <a:buFont typeface="+mj-lt"/>
              <a:buAutoNum type="arabicPeriod" startAt="2"/>
            </a:pPr>
            <a:r>
              <a:rPr lang="en-US" altLang="ko-KR" dirty="0" smtClean="0"/>
              <a:t>AWS </a:t>
            </a:r>
            <a:r>
              <a:rPr lang="ko-KR" altLang="en-US" dirty="0" smtClean="0"/>
              <a:t>구성 순서 </a:t>
            </a:r>
            <a:r>
              <a:rPr lang="en-US" altLang="ko-KR" dirty="0" smtClean="0"/>
              <a:t>(cont.)</a:t>
            </a:r>
            <a:endParaRPr lang="en-US" altLang="ko-KR" dirty="0" smtClean="0"/>
          </a:p>
          <a:p>
            <a:pPr marL="612000" lvl="1" indent="-228600">
              <a:buFont typeface="+mj-lt"/>
              <a:buAutoNum type="arabicPeriod" startAt="9"/>
            </a:pPr>
            <a:r>
              <a:rPr lang="en-US" altLang="ko-KR" sz="1200" dirty="0" smtClean="0"/>
              <a:t>ec2 </a:t>
            </a:r>
            <a:r>
              <a:rPr lang="ko-KR" altLang="en-US" sz="1200" dirty="0" smtClean="0"/>
              <a:t>에 생성한 </a:t>
            </a:r>
            <a:r>
              <a:rPr lang="en-US" altLang="ko-KR" sz="1200" dirty="0" smtClean="0"/>
              <a:t>private1, private2 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apache, tomcat </a:t>
            </a:r>
            <a:r>
              <a:rPr lang="ko-KR" altLang="en-US" sz="1200" dirty="0" smtClean="0"/>
              <a:t>설치</a:t>
            </a:r>
            <a:endParaRPr lang="en-US" altLang="ko-KR" sz="1200" dirty="0" smtClean="0"/>
          </a:p>
          <a:p>
            <a:pPr marL="612000" lvl="1" indent="-228600">
              <a:buFont typeface="+mj-lt"/>
              <a:buAutoNum type="arabicPeriod" startAt="9"/>
            </a:pPr>
            <a:r>
              <a:rPr lang="en-US" altLang="ko-KR" sz="1200" dirty="0" smtClean="0"/>
              <a:t>RDS </a:t>
            </a:r>
            <a:r>
              <a:rPr lang="ko-KR" altLang="en-US" sz="1200" dirty="0" smtClean="0"/>
              <a:t>로 </a:t>
            </a:r>
            <a:r>
              <a:rPr lang="en-US" altLang="ko-KR" sz="1200" dirty="0" smtClean="0"/>
              <a:t>private3, private4 </a:t>
            </a:r>
            <a:r>
              <a:rPr lang="ko-KR" altLang="en-US" sz="1200" dirty="0" smtClean="0"/>
              <a:t>생성 </a:t>
            </a:r>
            <a:r>
              <a:rPr lang="en-US" altLang="ko-KR" sz="1200" dirty="0" smtClean="0"/>
              <a:t>: Active/</a:t>
            </a:r>
            <a:r>
              <a:rPr lang="en-US" altLang="ko-KR" sz="1200" dirty="0" err="1" smtClean="0"/>
              <a:t>StandBy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구조로 생성 </a:t>
            </a:r>
            <a:r>
              <a:rPr lang="en-US" altLang="ko-KR" sz="1200" dirty="0" smtClean="0"/>
              <a:t>(MySQL)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22763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II. </a:t>
            </a:r>
            <a:r>
              <a:rPr kumimoji="0" lang="en-US" altLang="ko-KR" spc="-113" dirty="0"/>
              <a:t>DB </a:t>
            </a:r>
            <a:r>
              <a:rPr kumimoji="0" lang="ko-KR" altLang="en-US" spc="-113" dirty="0"/>
              <a:t>연결 및 </a:t>
            </a:r>
            <a:r>
              <a:rPr kumimoji="0" lang="en-US" altLang="ko-KR" spc="-113" dirty="0" err="1"/>
              <a:t>Mybatis</a:t>
            </a:r>
            <a:r>
              <a:rPr kumimoji="0" lang="en-US" altLang="ko-KR" spc="-113" dirty="0"/>
              <a:t> </a:t>
            </a:r>
            <a:r>
              <a:rPr kumimoji="0" lang="ko-KR" altLang="en-US" spc="-113" dirty="0"/>
              <a:t>설정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1"/>
          </p:nvPr>
        </p:nvSpPr>
        <p:spPr>
          <a:xfrm>
            <a:off x="125434" y="808363"/>
            <a:ext cx="8859984" cy="676421"/>
          </a:xfrm>
        </p:spPr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 smtClean="0"/>
              <a:t>pom.xml </a:t>
            </a:r>
            <a:r>
              <a:rPr lang="ko-KR" altLang="en-US" dirty="0" smtClean="0"/>
              <a:t>파일 수정</a:t>
            </a:r>
            <a:endParaRPr lang="en-US" altLang="ko-KR" dirty="0" smtClean="0"/>
          </a:p>
          <a:p>
            <a:pPr marL="612000" lvl="1" indent="-228600">
              <a:buAutoNum type="arabicPeriod"/>
            </a:pPr>
            <a:endParaRPr lang="en-US" altLang="ko-KR" sz="1200" dirty="0" smtClean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539552" y="1124744"/>
            <a:ext cx="517039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ctr">
            <a:spAutoFit/>
          </a:bodyPr>
          <a:lstStyle/>
          <a:p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&lt;!-- </a:t>
            </a:r>
            <a:r>
              <a:rPr lang="en-US" altLang="ko-KR" sz="1000" b="1" spc="-113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MyBatis</a:t>
            </a:r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or DB connector ==&gt; --&gt;</a:t>
            </a:r>
          </a:p>
          <a:p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&lt;dependency&gt;</a:t>
            </a:r>
          </a:p>
          <a:p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	&lt;</a:t>
            </a:r>
            <a:r>
              <a:rPr lang="en-US" altLang="ko-KR" sz="1000" b="1" spc="-113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groupId</a:t>
            </a:r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000" b="1" spc="-113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org.mybatis</a:t>
            </a:r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sz="1000" b="1" spc="-113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groupId</a:t>
            </a:r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	&lt;</a:t>
            </a:r>
            <a:r>
              <a:rPr lang="en-US" altLang="ko-KR" sz="1000" b="1" spc="-113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artifactId</a:t>
            </a:r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000" b="1" spc="-113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mybatis</a:t>
            </a:r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sz="1000" b="1" spc="-113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artifactId</a:t>
            </a:r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	&lt;version&gt;${</a:t>
            </a:r>
            <a:r>
              <a:rPr lang="en-US" altLang="ko-KR" sz="1000" b="1" spc="-113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mybatis.version</a:t>
            </a:r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}&lt;/version&gt;</a:t>
            </a:r>
          </a:p>
          <a:p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&lt;/dependency&gt;</a:t>
            </a:r>
          </a:p>
          <a:p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&lt;dependency&gt;</a:t>
            </a:r>
          </a:p>
          <a:p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	&lt;</a:t>
            </a:r>
            <a:r>
              <a:rPr lang="en-US" altLang="ko-KR" sz="1000" b="1" spc="-113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groupId</a:t>
            </a:r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000" b="1" spc="-113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org.mybatis</a:t>
            </a:r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sz="1000" b="1" spc="-113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groupId</a:t>
            </a:r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	&lt;</a:t>
            </a:r>
            <a:r>
              <a:rPr lang="en-US" altLang="ko-KR" sz="1000" b="1" spc="-113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artifactId</a:t>
            </a:r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000" b="1" spc="-113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mybatis</a:t>
            </a:r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-spring&lt;/</a:t>
            </a:r>
            <a:r>
              <a:rPr lang="en-US" altLang="ko-KR" sz="1000" b="1" spc="-113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artifactId</a:t>
            </a:r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	&lt;version&gt;${</a:t>
            </a:r>
            <a:r>
              <a:rPr lang="en-US" altLang="ko-KR" sz="1000" b="1" spc="-113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mybatis.spring.version</a:t>
            </a:r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}&lt;/version&gt;</a:t>
            </a:r>
          </a:p>
          <a:p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&lt;/dependency&gt;</a:t>
            </a:r>
          </a:p>
          <a:p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&lt;dependency&gt;</a:t>
            </a:r>
          </a:p>
          <a:p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	&lt;</a:t>
            </a:r>
            <a:r>
              <a:rPr lang="en-US" altLang="ko-KR" sz="1000" b="1" spc="-113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groupId</a:t>
            </a:r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000" b="1" spc="-113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mysql</a:t>
            </a:r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sz="1000" b="1" spc="-113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groupId</a:t>
            </a:r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	&lt;</a:t>
            </a:r>
            <a:r>
              <a:rPr lang="en-US" altLang="ko-KR" sz="1000" b="1" spc="-113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artifactId</a:t>
            </a:r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000" b="1" spc="-113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mysql</a:t>
            </a:r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-connector-java&lt;/</a:t>
            </a:r>
            <a:r>
              <a:rPr lang="en-US" altLang="ko-KR" sz="1000" b="1" spc="-113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artifactId</a:t>
            </a:r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	&lt;version&gt;5.0.8&lt;/version&gt;</a:t>
            </a:r>
          </a:p>
          <a:p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&lt;/dependency&gt;</a:t>
            </a:r>
          </a:p>
          <a:p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&lt;!-- </a:t>
            </a:r>
            <a:r>
              <a:rPr lang="en-US" altLang="ko-KR" sz="1000" b="1" spc="-113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MyBatis</a:t>
            </a:r>
            <a:r>
              <a:rPr lang="en-US" altLang="ko-KR" sz="1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or DB connector &lt;== --&gt;</a:t>
            </a:r>
            <a:endParaRPr lang="ko-KR" altLang="en-US" sz="1000" b="1" spc="-113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내용 개체 틀 5"/>
          <p:cNvSpPr txBox="1">
            <a:spLocks/>
          </p:cNvSpPr>
          <p:nvPr/>
        </p:nvSpPr>
        <p:spPr>
          <a:xfrm>
            <a:off x="125434" y="3833185"/>
            <a:ext cx="8859984" cy="676421"/>
          </a:xfrm>
          <a:prstGeom prst="rect">
            <a:avLst/>
          </a:prstGeom>
        </p:spPr>
        <p:txBody>
          <a:bodyPr/>
          <a:lstStyle>
            <a:lvl1pPr marL="0" indent="0" algn="l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 startAt="2"/>
            </a:pPr>
            <a:r>
              <a:rPr lang="en-US" altLang="ko-KR" dirty="0"/>
              <a:t>/resources/properties/globals.xml </a:t>
            </a:r>
            <a:r>
              <a:rPr lang="ko-KR" altLang="en-US" dirty="0"/>
              <a:t>파일 추가 및 수정</a:t>
            </a:r>
            <a:endParaRPr kumimoji="0" lang="en-US" altLang="ko-KR" dirty="0" smtClean="0"/>
          </a:p>
          <a:p>
            <a:pPr marL="612000" lvl="1" indent="-228600">
              <a:buFont typeface="Arial" pitchFamily="34" charset="0"/>
              <a:buAutoNum type="arabicPeriod"/>
            </a:pPr>
            <a:endParaRPr kumimoji="0" lang="en-US" altLang="ko-KR" sz="1200" dirty="0" smtClean="0"/>
          </a:p>
        </p:txBody>
      </p:sp>
      <p:sp>
        <p:nvSpPr>
          <p:cNvPr id="9" name="TextBox 8"/>
          <p:cNvSpPr txBox="1"/>
          <p:nvPr/>
        </p:nvSpPr>
        <p:spPr bwMode="auto">
          <a:xfrm>
            <a:off x="539553" y="4221088"/>
            <a:ext cx="8352928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&lt;?xml version="1.0" encoding="UTF-8"?&gt;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&lt;!DOCTYPE properties SYSTEM "http://java.sun.com/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dtd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/properties.dtd" 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&lt;properties&gt;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&lt;comment&gt;</a:t>
            </a:r>
            <a:r>
              <a:rPr lang="ko-KR" altLang="en-US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전역설정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&lt;/comment&gt;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&lt;entry key="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Globals.OsType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"&gt;UNIX&lt;/entry&gt;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&lt;entry key="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Globals.DbType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"&gt;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mysql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&lt;/entry&gt;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&lt;entry key="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Globals.DriverClassName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"&gt;net.sf.log4jdbc.DriverSpy&lt;/entry&gt;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&lt;entry key="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Globals.Url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"&gt;jdbc:log4jdbc:mysql://mecury1-db-instance.cgkzjxfyobfr.ap-northeast-2.rds.amazonaws.com:3306/mecury1db1?autoReconnect=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true&amp;amp;useUnicode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true&amp;amp;characterEncoding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=utf8&lt;/entry&gt;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&lt;entry key="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Globals.UserName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"&gt;admin&lt;/entry&gt;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&lt;entry key="</a:t>
            </a:r>
            <a:r>
              <a:rPr lang="en-US" altLang="ko-KR" sz="1000" b="1" spc="-11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Globals.Password</a:t>
            </a:r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"&gt;mecury1admin1&lt;/entry&gt;</a:t>
            </a:r>
          </a:p>
          <a:p>
            <a:r>
              <a:rPr lang="en-US" altLang="ko-KR" sz="10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&lt;/properties&gt;</a:t>
            </a:r>
          </a:p>
        </p:txBody>
      </p:sp>
    </p:spTree>
    <p:extLst>
      <p:ext uri="{BB962C8B-B14F-4D97-AF65-F5344CB8AC3E}">
        <p14:creationId xmlns:p14="http://schemas.microsoft.com/office/powerpoint/2010/main" val="31537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AA9D95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b="1" dirty="0" smtClean="0">
            <a:solidFill>
              <a:schemeClr val="bg1"/>
            </a:solidFill>
            <a:latin typeface="+mn-ea"/>
            <a:ea typeface="+mn-ea"/>
          </a:defRPr>
        </a:defPPr>
      </a:lstStyle>
    </a:spDef>
    <a:txDef>
      <a:spPr bwMode="auto">
        <a:noFill/>
        <a:ln w="9525">
          <a:noFill/>
          <a:miter lim="800000"/>
          <a:headEnd/>
          <a:tailEnd/>
        </a:ln>
      </a:spPr>
      <a:bodyPr wrap="none" rtlCol="0" anchor="ctr">
        <a:spAutoFit/>
      </a:bodyPr>
      <a:lstStyle>
        <a:defPPr>
          <a:lnSpc>
            <a:spcPct val="150000"/>
          </a:lnSpc>
          <a:defRPr b="1" spc="-113" dirty="0" smtClean="0">
            <a:solidFill>
              <a:schemeClr val="tx1">
                <a:lumMod val="65000"/>
                <a:lumOff val="35000"/>
              </a:schemeClr>
            </a:solidFill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_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AA9D95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b="1" dirty="0" smtClean="0">
            <a:solidFill>
              <a:schemeClr val="bg1"/>
            </a:solidFill>
            <a:latin typeface="+mn-ea"/>
            <a:ea typeface="+mn-ea"/>
          </a:defRPr>
        </a:defPPr>
      </a:lstStyle>
    </a:spDef>
    <a:txDef>
      <a:spPr>
        <a:noFill/>
      </a:spPr>
      <a:bodyPr wrap="square" rtlCol="0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100" b="1" dirty="0" smtClean="0">
            <a:solidFill>
              <a:schemeClr val="tx1">
                <a:lumMod val="75000"/>
                <a:lumOff val="2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51330</TotalTime>
  <Words>2165</Words>
  <Application>Microsoft Office PowerPoint</Application>
  <PresentationFormat>화면 슬라이드 쇼(4:3)</PresentationFormat>
  <Paragraphs>713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Arial Unicode MS</vt:lpstr>
      <vt:lpstr>Yoon 윤고딕 540_TT</vt:lpstr>
      <vt:lpstr>굴림</vt:lpstr>
      <vt:lpstr>맑은 고딕</vt:lpstr>
      <vt:lpstr>Arial</vt:lpstr>
      <vt:lpstr>Candara</vt:lpstr>
      <vt:lpstr>2_Powerpoint Template</vt:lpstr>
      <vt:lpstr>3_Powerpoint Template</vt:lpstr>
      <vt:lpstr>PowerPoint 프레젠테이션</vt:lpstr>
      <vt:lpstr>PowerPoint 프레젠테이션</vt:lpstr>
      <vt:lpstr>PowerPoint 프레젠테이션</vt:lpstr>
      <vt:lpstr>I. AWS 서버 구성</vt:lpstr>
      <vt:lpstr>I. AWS 서버 구성 (cont.)</vt:lpstr>
      <vt:lpstr>I. AWS 서버 구성 (cont.)</vt:lpstr>
      <vt:lpstr>I. AWS 서버 구성 (cont.)</vt:lpstr>
      <vt:lpstr>I. AWS 서버 구성 (cont.)</vt:lpstr>
      <vt:lpstr>II. DB 연결 및 Mybatis 설정</vt:lpstr>
      <vt:lpstr>II. DB 연결 및 Mybatis 설정 (cont.)</vt:lpstr>
      <vt:lpstr>II. DB 연결 및 Mybatis 설정 (cont.)</vt:lpstr>
      <vt:lpstr>II. DB 연결 및 Mybatis 설정 (cont.)</vt:lpstr>
      <vt:lpstr>II. DB 연결 및 Mybatis 설정 (cont.)</vt:lpstr>
      <vt:lpstr>II. DB 연결 및 Mybatis 설정 (cont.)</vt:lpstr>
      <vt:lpstr>II. DB 연결 및 Mybatis 설정 (cont.)</vt:lpstr>
      <vt:lpstr>II. DB 연결 및 Mybatis 설정 (cont.)</vt:lpstr>
      <vt:lpstr>II. DB 연결 및 Mybatis 설정 (cont.)</vt:lpstr>
      <vt:lpstr>II. DB 연결 및 Mybatis 설정 (cont.)</vt:lpstr>
      <vt:lpstr>II. DB 연결 및 Mybatis 설정 (cont.)</vt:lpstr>
      <vt:lpstr>II. DB 연결 및 Mybatis 설정 (cont.)</vt:lpstr>
      <vt:lpstr>II. DB 연결 및 Mybatis 설정 (cont.)</vt:lpstr>
      <vt:lpstr>III. Jasypt 를 이용한 DB 연결 암호화</vt:lpstr>
      <vt:lpstr>III. Jasypt 를 이용한 DB 연결 암호화</vt:lpstr>
      <vt:lpstr>III. Jasypt 를 이용한 DB 연결 암호화</vt:lpstr>
      <vt:lpstr>IV. 환경변수 이용 Jasypt DB 연결</vt:lpstr>
      <vt:lpstr>IV. 환경변수 이용 Jasypt DB 연결</vt:lpstr>
      <vt:lpstr>V. apache 및 tomcat 배포</vt:lpstr>
      <vt:lpstr>V. apache 및 tomcat 배포</vt:lpstr>
      <vt:lpstr>V. apache 및 tomcat 배포</vt:lpstr>
      <vt:lpstr>V. apache 및 tomcat 배포</vt:lpstr>
      <vt:lpstr>V. apache 및 tomcat 배포</vt:lpstr>
      <vt:lpstr>PowerPoint 프레젠테이션</vt:lpstr>
    </vt:vector>
  </TitlesOfParts>
  <Company>Cisco Systems,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jihoon</dc:creator>
  <cp:lastModifiedBy>MZC01-KIHONGKO</cp:lastModifiedBy>
  <cp:revision>4261</cp:revision>
  <cp:lastPrinted>2017-12-14T06:32:21Z</cp:lastPrinted>
  <dcterms:created xsi:type="dcterms:W3CDTF">2012-02-26T01:23:18Z</dcterms:created>
  <dcterms:modified xsi:type="dcterms:W3CDTF">2020-03-26T07:57:45Z</dcterms:modified>
</cp:coreProperties>
</file>