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8" r:id="rId2"/>
    <p:sldId id="280" r:id="rId3"/>
    <p:sldId id="281" r:id="rId4"/>
    <p:sldId id="269" r:id="rId5"/>
    <p:sldId id="279" r:id="rId6"/>
    <p:sldId id="276" r:id="rId7"/>
    <p:sldId id="282" r:id="rId8"/>
    <p:sldId id="291" r:id="rId9"/>
    <p:sldId id="283" r:id="rId10"/>
    <p:sldId id="289" r:id="rId11"/>
    <p:sldId id="284" r:id="rId12"/>
    <p:sldId id="285" r:id="rId13"/>
    <p:sldId id="286" r:id="rId14"/>
    <p:sldId id="287" r:id="rId15"/>
    <p:sldId id="292" r:id="rId16"/>
    <p:sldId id="29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DEDB"/>
    <a:srgbClr val="FF717F"/>
    <a:srgbClr val="FFB3BA"/>
    <a:srgbClr val="373447"/>
    <a:srgbClr val="FF8B96"/>
    <a:srgbClr val="201E2A"/>
    <a:srgbClr val="312E3F"/>
    <a:srgbClr val="64D8D7"/>
    <a:srgbClr val="FF7D89"/>
    <a:srgbClr val="2D2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7" autoAdjust="0"/>
    <p:restoredTop sz="88592" autoAdjust="0"/>
  </p:normalViewPr>
  <p:slideViewPr>
    <p:cSldViewPr snapToGrid="0">
      <p:cViewPr varScale="1">
        <p:scale>
          <a:sx n="75" d="100"/>
          <a:sy n="75" d="100"/>
        </p:scale>
        <p:origin x="1210" y="58"/>
      </p:cViewPr>
      <p:guideLst/>
    </p:cSldViewPr>
  </p:slideViewPr>
  <p:outlineViewPr>
    <p:cViewPr>
      <p:scale>
        <a:sx n="33" d="100"/>
        <a:sy n="33" d="100"/>
      </p:scale>
      <p:origin x="0" y="-94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12D0A-A2EB-46A6-AF06-E98D845B9E03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741B4-F8EB-40D0-A3DF-4FB100112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544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카드레이아웃</a:t>
            </a:r>
            <a:endParaRPr lang="en-US" altLang="ko-KR" dirty="0"/>
          </a:p>
          <a:p>
            <a:r>
              <a:rPr lang="ko-KR" altLang="en-US" dirty="0"/>
              <a:t>이미지 등장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741B4-F8EB-40D0-A3DF-4FB1001125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741B4-F8EB-40D0-A3DF-4FB1001125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574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741B4-F8EB-40D0-A3DF-4FB1001125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100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741B4-F8EB-40D0-A3DF-4FB1001125D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828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741B4-F8EB-40D0-A3DF-4FB1001125D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950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741B4-F8EB-40D0-A3DF-4FB1001125D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48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2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40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6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56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09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98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0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4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73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3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DA607-1878-474E-AFDE-19D592E59C11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36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양쪽 모서리가 둥근 사각형 40"/>
          <p:cNvSpPr/>
          <p:nvPr/>
        </p:nvSpPr>
        <p:spPr>
          <a:xfrm>
            <a:off x="4891032" y="1939380"/>
            <a:ext cx="3844253" cy="3649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alpha val="17000"/>
            </a:schemeClr>
          </a:solidFill>
          <a:ln w="571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>
              <a:lnSpc>
                <a:spcPct val="150000"/>
              </a:lnSpc>
            </a:pPr>
            <a:endParaRPr lang="en-US" altLang="ko-KR" sz="28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988816" y="1192022"/>
            <a:ext cx="3572256" cy="3572256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B3BA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>
              <a:lnSpc>
                <a:spcPct val="150000"/>
              </a:lnSpc>
            </a:pPr>
            <a:endParaRPr lang="en-US" altLang="ko-KR" sz="28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4538472" y="680466"/>
            <a:ext cx="3572256" cy="3572256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717F"/>
          </a:solidFill>
          <a:ln w="571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>
              <a:lnSpc>
                <a:spcPct val="150000"/>
              </a:lnSpc>
            </a:pPr>
            <a:endParaRPr lang="en-US" altLang="ko-KR" sz="28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4263644" y="936244"/>
            <a:ext cx="3572256" cy="3572256"/>
          </a:xfrm>
          <a:prstGeom prst="round2SameRect">
            <a:avLst>
              <a:gd name="adj1" fmla="val 0"/>
              <a:gd name="adj2" fmla="val 0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32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anose="02010803020104030203" pitchFamily="2" charset="-79"/>
              </a:rPr>
              <a:t>SM HOTEL</a:t>
            </a:r>
          </a:p>
          <a:p>
            <a:pPr lvl="0" algn="ctr">
              <a:lnSpc>
                <a:spcPct val="150000"/>
              </a:lnSpc>
            </a:pPr>
            <a:r>
              <a:rPr lang="en-US" altLang="ko-KR" sz="32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anose="02010803020104030203" pitchFamily="2" charset="-79"/>
              </a:rPr>
              <a:t>BOOKING</a:t>
            </a:r>
          </a:p>
          <a:p>
            <a:pPr lvl="0" algn="ctr">
              <a:lnSpc>
                <a:spcPct val="150000"/>
              </a:lnSpc>
            </a:pPr>
            <a:r>
              <a:rPr lang="en-US" altLang="ko-KR" sz="32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anose="02010803020104030203" pitchFamily="2" charset="-79"/>
              </a:rPr>
              <a:t>PROGRAM</a:t>
            </a:r>
            <a:endParaRPr lang="en-US" altLang="ko-KR" sz="28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haroni" panose="02010803020104030203" pitchFamily="2" charset="-79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51200" y="5020056"/>
            <a:ext cx="5346700" cy="1375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</a:rPr>
              <a:t>JAVA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</a:rPr>
              <a:t>중간발표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숙명여자대학교 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생명시스템학부 손혜진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+mn-ea"/>
              </a:rPr>
              <a:t>IT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공학과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최소현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최예진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최효린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2052603" y="1053764"/>
            <a:ext cx="720000" cy="720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612604" y="3892722"/>
            <a:ext cx="720000" cy="7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2300710" y="4550156"/>
            <a:ext cx="720000" cy="720000"/>
          </a:xfrm>
          <a:prstGeom prst="line">
            <a:avLst/>
          </a:prstGeom>
          <a:ln>
            <a:solidFill>
              <a:srgbClr val="FF8B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9497285" y="4660056"/>
            <a:ext cx="720000" cy="720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10813214" y="1948860"/>
            <a:ext cx="720000" cy="7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8780071" y="1430782"/>
            <a:ext cx="720000" cy="720000"/>
          </a:xfrm>
          <a:prstGeom prst="line">
            <a:avLst/>
          </a:prstGeom>
          <a:ln>
            <a:solidFill>
              <a:srgbClr val="FF8B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양쪽 모서리가 둥근 사각형 29"/>
          <p:cNvSpPr/>
          <p:nvPr/>
        </p:nvSpPr>
        <p:spPr>
          <a:xfrm>
            <a:off x="0" y="-100584"/>
            <a:ext cx="12192000" cy="91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0" y="-1"/>
            <a:ext cx="12192000" cy="900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rIns="180000" rtlCol="0" anchor="ctr"/>
          <a:lstStyle/>
          <a:p>
            <a:r>
              <a:rPr lang="en-US" altLang="ko-KR" sz="3200" b="1" i="1" dirty="0">
                <a:solidFill>
                  <a:prstClr val="white"/>
                </a:solidFill>
                <a:cs typeface="Aharoni" panose="02010803020104030203" pitchFamily="2" charset="-79"/>
              </a:rPr>
              <a:t>FACILITIES</a:t>
            </a:r>
            <a:endParaRPr lang="en-US" altLang="ko-KR" sz="40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29" y="1454249"/>
            <a:ext cx="6507127" cy="49004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사각형: 둥근 모서리 20"/>
          <p:cNvSpPr/>
          <p:nvPr/>
        </p:nvSpPr>
        <p:spPr>
          <a:xfrm>
            <a:off x="383356" y="1268460"/>
            <a:ext cx="11425288" cy="5254888"/>
          </a:xfrm>
          <a:prstGeom prst="roundRect">
            <a:avLst>
              <a:gd name="adj" fmla="val 13187"/>
            </a:avLst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84866" y="3642862"/>
            <a:ext cx="23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</a:rPr>
              <a:t>작은박물관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46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양쪽 모서리가 둥근 사각형 29"/>
          <p:cNvSpPr/>
          <p:nvPr/>
        </p:nvSpPr>
        <p:spPr>
          <a:xfrm>
            <a:off x="0" y="-100584"/>
            <a:ext cx="12192000" cy="91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0" y="-1"/>
            <a:ext cx="12192000" cy="900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rIns="180000" rtlCol="0" anchor="ctr"/>
          <a:lstStyle/>
          <a:p>
            <a:r>
              <a:rPr lang="en-US" altLang="ko-KR" sz="3200" b="1" i="1" dirty="0">
                <a:solidFill>
                  <a:prstClr val="white"/>
                </a:solidFill>
                <a:cs typeface="Aharoni" panose="02010803020104030203" pitchFamily="2" charset="-79"/>
              </a:rPr>
              <a:t>RESERVATION</a:t>
            </a:r>
            <a:endParaRPr lang="en-US" altLang="ko-KR" sz="40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280375" y="1728357"/>
            <a:ext cx="180000" cy="18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460376" y="1696629"/>
            <a:ext cx="717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사이트 이용약관 동의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필수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466000" y="6004178"/>
            <a:ext cx="12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softEdge rad="3175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동의합니다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460376" y="3655707"/>
            <a:ext cx="717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개인정보 수집 및 이용에 대한 동의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필수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460375" y="5565522"/>
            <a:ext cx="717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상기 내용을 모두 확인하였고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동의합니다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78879" y="2004792"/>
            <a:ext cx="10082714" cy="1440000"/>
            <a:chOff x="1178879" y="2004792"/>
            <a:chExt cx="10082714" cy="1440000"/>
          </a:xfrm>
        </p:grpSpPr>
        <p:sp>
          <p:nvSpPr>
            <p:cNvPr id="28" name="직사각형 27"/>
            <p:cNvSpPr/>
            <p:nvPr/>
          </p:nvSpPr>
          <p:spPr>
            <a:xfrm>
              <a:off x="1178879" y="2004792"/>
              <a:ext cx="9706430" cy="1440000"/>
            </a:xfrm>
            <a:prstGeom prst="rect">
              <a:avLst/>
            </a:prstGeom>
            <a:ln>
              <a:solidFill>
                <a:srgbClr val="37344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숙명프로그램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</a:rPr>
                <a:t>이하 </a:t>
              </a:r>
              <a:r>
                <a:rPr lang="en-US" altLang="ko-KR" sz="900" dirty="0">
                  <a:solidFill>
                    <a:schemeClr val="tx1"/>
                  </a:solidFill>
                </a:rPr>
                <a:t>"</a:t>
              </a:r>
              <a:r>
                <a:rPr lang="ko-KR" altLang="en-US" sz="900" dirty="0">
                  <a:solidFill>
                    <a:schemeClr val="tx1"/>
                  </a:solidFill>
                </a:rPr>
                <a:t>프로그램</a:t>
              </a:r>
              <a:r>
                <a:rPr lang="en-US" altLang="ko-KR" sz="900" dirty="0">
                  <a:solidFill>
                    <a:schemeClr val="tx1"/>
                  </a:solidFill>
                </a:rPr>
                <a:t>")</a:t>
              </a:r>
              <a:r>
                <a:rPr lang="ko-KR" altLang="en-US" sz="900" dirty="0">
                  <a:solidFill>
                    <a:schemeClr val="tx1"/>
                  </a:solidFill>
                </a:rPr>
                <a:t>은 눈송이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고객에게 제공되며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</a:rPr>
                <a:t>해당 거주 지역의 법적 나이로 성인이며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</a:rPr>
                <a:t>유효한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이메일</a:t>
              </a:r>
              <a:r>
                <a:rPr lang="ko-KR" altLang="en-US" sz="900" dirty="0">
                  <a:solidFill>
                    <a:schemeClr val="tx1"/>
                  </a:solidFill>
                </a:rPr>
                <a:t> 주소를 갖고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</a:rPr>
                <a:t>이 프로그램에 등록한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</a:rPr>
                <a:t>이하 </a:t>
              </a:r>
              <a:r>
                <a:rPr lang="en-US" altLang="ko-KR" sz="900" dirty="0">
                  <a:solidFill>
                    <a:schemeClr val="tx1"/>
                  </a:solidFill>
                </a:rPr>
                <a:t>＂</a:t>
              </a:r>
              <a:r>
                <a:rPr lang="ko-KR" altLang="en-US" sz="900" dirty="0">
                  <a:solidFill>
                    <a:schemeClr val="tx1"/>
                  </a:solidFill>
                </a:rPr>
                <a:t>회원</a:t>
              </a:r>
              <a:r>
                <a:rPr lang="en-US" altLang="ko-KR" sz="900" dirty="0">
                  <a:solidFill>
                    <a:schemeClr val="tx1"/>
                  </a:solidFill>
                </a:rPr>
                <a:t>＂) </a:t>
              </a:r>
              <a:r>
                <a:rPr lang="ko-KR" altLang="en-US" sz="900" dirty="0">
                  <a:solidFill>
                    <a:schemeClr val="tx1"/>
                  </a:solidFill>
                </a:rPr>
                <a:t>개인에게만 공개됩니다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  <a:r>
                <a:rPr lang="ko-KR" altLang="en-US" sz="900" dirty="0">
                  <a:solidFill>
                    <a:schemeClr val="tx1"/>
                  </a:solidFill>
                </a:rPr>
                <a:t>프로그램에 가입함으로써 회원은 </a:t>
              </a:r>
              <a:r>
                <a:rPr lang="en-US" altLang="ko-KR" sz="900" dirty="0">
                  <a:solidFill>
                    <a:schemeClr val="tx1"/>
                  </a:solidFill>
                </a:rPr>
                <a:t>sm.co.kr</a:t>
              </a:r>
              <a:r>
                <a:rPr lang="ko-KR" altLang="en-US" sz="900" dirty="0">
                  <a:solidFill>
                    <a:schemeClr val="tx1"/>
                  </a:solidFill>
                </a:rPr>
                <a:t>에서 유효한 여행을 예약하고 완료했을 때 </a:t>
              </a:r>
              <a:r>
                <a:rPr lang="en-US" altLang="ko-KR" sz="900" dirty="0">
                  <a:solidFill>
                    <a:schemeClr val="tx1"/>
                  </a:solidFill>
                </a:rPr>
                <a:t>IT </a:t>
              </a:r>
              <a:r>
                <a:rPr lang="ko-KR" altLang="en-US" sz="900" dirty="0">
                  <a:solidFill>
                    <a:schemeClr val="tx1"/>
                  </a:solidFill>
                </a:rPr>
                <a:t>포인트를 적립할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</a:rPr>
                <a:t>이 이용약관 및 유효한 여행과 사용할 상품의 이용 가능 여부에 따라 특정 여행에 대해 가능한 포인트를 사용할 수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IT</a:t>
              </a:r>
              <a:r>
                <a:rPr lang="ko-KR" altLang="en-US" sz="900" dirty="0">
                  <a:solidFill>
                    <a:schemeClr val="tx1"/>
                  </a:solidFill>
                </a:rPr>
                <a:t> 포인트를 적립하려면 유효한 여행이 반드시 완료되어야 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  <a:r>
                <a:rPr lang="ko-KR" altLang="en-US" sz="900" dirty="0">
                  <a:solidFill>
                    <a:schemeClr val="tx1"/>
                  </a:solidFill>
                </a:rPr>
                <a:t>이는 귀하의 멤버십 계정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</a:rPr>
                <a:t>이하 </a:t>
              </a:r>
              <a:r>
                <a:rPr lang="en-US" altLang="ko-KR" sz="900" dirty="0">
                  <a:solidFill>
                    <a:schemeClr val="tx1"/>
                  </a:solidFill>
                </a:rPr>
                <a:t>"</a:t>
              </a:r>
              <a:r>
                <a:rPr lang="ko-KR" altLang="en-US" sz="900" dirty="0">
                  <a:solidFill>
                    <a:schemeClr val="tx1"/>
                  </a:solidFill>
                </a:rPr>
                <a:t>계정</a:t>
              </a:r>
              <a:r>
                <a:rPr lang="en-US" altLang="ko-KR" sz="900" dirty="0">
                  <a:solidFill>
                    <a:schemeClr val="tx1"/>
                  </a:solidFill>
                </a:rPr>
                <a:t>")</a:t>
              </a:r>
              <a:r>
                <a:rPr lang="ko-KR" altLang="en-US" sz="900" dirty="0">
                  <a:solidFill>
                    <a:schemeClr val="tx1"/>
                  </a:solidFill>
                </a:rPr>
                <a:t>을 사용해 일정을 예약한 귀하 또는 여행객이 반드시 예약한 호텔에 숙박하거나 예약하고 결제한 일정에 따라 비행을 해야 함을 의미합니다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  <a:r>
                <a:rPr lang="ko-KR" altLang="en-US" sz="900" dirty="0">
                  <a:solidFill>
                    <a:schemeClr val="tx1"/>
                  </a:solidFill>
                </a:rPr>
                <a:t>이 이용약관에서 언급되는 </a:t>
              </a:r>
              <a:r>
                <a:rPr lang="en-US" altLang="ko-KR" sz="900" dirty="0">
                  <a:solidFill>
                    <a:schemeClr val="tx1"/>
                  </a:solidFill>
                </a:rPr>
                <a:t>"</a:t>
              </a:r>
              <a:r>
                <a:rPr lang="ko-KR" altLang="en-US" sz="900" dirty="0">
                  <a:solidFill>
                    <a:schemeClr val="tx1"/>
                  </a:solidFill>
                </a:rPr>
                <a:t>귀하</a:t>
              </a:r>
              <a:r>
                <a:rPr lang="en-US" altLang="ko-KR" sz="900" dirty="0">
                  <a:solidFill>
                    <a:schemeClr val="tx1"/>
                  </a:solidFill>
                </a:rPr>
                <a:t>" </a:t>
              </a:r>
              <a:r>
                <a:rPr lang="ko-KR" altLang="en-US" sz="900" dirty="0">
                  <a:solidFill>
                    <a:schemeClr val="tx1"/>
                  </a:solidFill>
                </a:rPr>
                <a:t>및 </a:t>
              </a:r>
              <a:r>
                <a:rPr lang="en-US" altLang="ko-KR" sz="900" dirty="0">
                  <a:solidFill>
                    <a:schemeClr val="tx1"/>
                  </a:solidFill>
                </a:rPr>
                <a:t>"</a:t>
              </a:r>
              <a:r>
                <a:rPr lang="ko-KR" altLang="en-US" sz="900" dirty="0">
                  <a:solidFill>
                    <a:schemeClr val="tx1"/>
                  </a:solidFill>
                </a:rPr>
                <a:t>귀하의</a:t>
              </a:r>
              <a:r>
                <a:rPr lang="en-US" altLang="ko-KR" sz="900" dirty="0">
                  <a:solidFill>
                    <a:schemeClr val="tx1"/>
                  </a:solidFill>
                </a:rPr>
                <a:t>" </a:t>
              </a:r>
              <a:r>
                <a:rPr lang="ko-KR" altLang="en-US" sz="900" dirty="0">
                  <a:solidFill>
                    <a:schemeClr val="tx1"/>
                  </a:solidFill>
                </a:rPr>
                <a:t>용어는 모든 회원 및 이 프로그램에 가입할 자격이 있는 모든 고객을 의미합니다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IT</a:t>
              </a:r>
              <a:r>
                <a:rPr lang="ko-KR" altLang="en-US" sz="900" dirty="0">
                  <a:solidFill>
                    <a:schemeClr val="tx1"/>
                  </a:solidFill>
                </a:rPr>
                <a:t>의 멤버십은 회원이 거주하는 지역 또는 국가의 법에 의해 금지되는 경우 유효하지 않으며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</a:rPr>
                <a:t>그러한 법 또는 규정을 준수하기 위해 필요한 경우 변경될 수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숙명프로그램은 프로그램을 규정하는 이용약관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</a:rPr>
                <a:t>멤버십 약정</a:t>
              </a:r>
              <a:r>
                <a:rPr lang="en-US" altLang="ko-KR" sz="900" dirty="0">
                  <a:solidFill>
                    <a:schemeClr val="tx1"/>
                  </a:solidFill>
                </a:rPr>
                <a:t>, IT </a:t>
              </a:r>
              <a:r>
                <a:rPr lang="ko-KR" altLang="en-US" sz="900" dirty="0">
                  <a:solidFill>
                    <a:schemeClr val="tx1"/>
                  </a:solidFill>
                </a:rPr>
                <a:t>포인트 적립 및 사용 규정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</a:rPr>
                <a:t>요금을 위해 적립되거나 사용될 </a:t>
              </a:r>
              <a:r>
                <a:rPr lang="en-US" altLang="ko-KR" sz="900" dirty="0">
                  <a:solidFill>
                    <a:schemeClr val="tx1"/>
                  </a:solidFill>
                </a:rPr>
                <a:t>IT </a:t>
              </a:r>
              <a:r>
                <a:rPr lang="ko-KR" altLang="en-US" sz="900" dirty="0">
                  <a:solidFill>
                    <a:schemeClr val="tx1"/>
                  </a:solidFill>
                </a:rPr>
                <a:t>포인트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</a:rPr>
                <a:t>포인트 소멸 정책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</a:rPr>
                <a:t>다양한 프로그램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</a:rPr>
                <a:t>상품 및 서비스를 위해 적립되거나 사용될 포인트를 포함하며 이에 제한되지 않음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r>
                <a:rPr lang="ko-KR" altLang="en-US" sz="900" dirty="0">
                  <a:solidFill>
                    <a:schemeClr val="tx1"/>
                  </a:solidFill>
                </a:rPr>
                <a:t>을 귀하가 이미 받은 포인트 또는 혜택 사용에 영향을 미치더라도 변경할 수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  <a:r>
                <a:rPr lang="ko-KR" altLang="en-US" sz="900" dirty="0">
                  <a:solidFill>
                    <a:schemeClr val="tx1"/>
                  </a:solidFill>
                </a:rPr>
                <a:t>이용약관이 변경되는 경우 수정된 이용약관을 온라인에 게시함으로써 변경이 발효되기 최소 </a:t>
              </a:r>
              <a:r>
                <a:rPr lang="en-US" altLang="ko-KR" sz="900" dirty="0">
                  <a:solidFill>
                    <a:schemeClr val="tx1"/>
                  </a:solidFill>
                </a:rPr>
                <a:t>30</a:t>
              </a:r>
              <a:r>
                <a:rPr lang="ko-KR" altLang="en-US" sz="900" dirty="0">
                  <a:solidFill>
                    <a:schemeClr val="tx1"/>
                  </a:solidFill>
                </a:rPr>
                <a:t>일 전에 귀하에게 통지합니다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  <a:r>
                <a:rPr lang="ko-KR" altLang="en-US" sz="900" dirty="0">
                  <a:solidFill>
                    <a:schemeClr val="tx1"/>
                  </a:solidFill>
                </a:rPr>
                <a:t>귀하는 통지에 나와 있는 정보를 이용해 변경 사항이 발효된 후 </a:t>
              </a:r>
              <a:r>
                <a:rPr lang="en-US" altLang="ko-KR" sz="900" dirty="0">
                  <a:solidFill>
                    <a:schemeClr val="tx1"/>
                  </a:solidFill>
                </a:rPr>
                <a:t>30</a:t>
              </a:r>
              <a:r>
                <a:rPr lang="ko-KR" altLang="en-US" sz="900" dirty="0">
                  <a:solidFill>
                    <a:schemeClr val="tx1"/>
                  </a:solidFill>
                </a:rPr>
                <a:t>일 이내에 숙명여자대학교에 알림으로써 어떠한 비용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</a:rPr>
                <a:t>위약금 또는 취소 배상금 없이 변경 사항을 거부하고 이 프로그램에 대한 귀하의 가입을 철회 또는 취소할 수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0893451" y="2004792"/>
              <a:ext cx="368142" cy="1440000"/>
              <a:chOff x="10893451" y="2004792"/>
              <a:chExt cx="368142" cy="1440000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0893451" y="2004792"/>
                <a:ext cx="360000" cy="1440000"/>
              </a:xfrm>
              <a:prstGeom prst="rect">
                <a:avLst/>
              </a:prstGeom>
              <a:ln>
                <a:solidFill>
                  <a:srgbClr val="373447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0901593" y="3084792"/>
                <a:ext cx="360000" cy="360000"/>
              </a:xfrm>
              <a:prstGeom prst="rect">
                <a:avLst/>
              </a:prstGeom>
              <a:ln>
                <a:solidFill>
                  <a:srgbClr val="373447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▼</a:t>
                </a: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10901593" y="2010949"/>
                <a:ext cx="360000" cy="360000"/>
              </a:xfrm>
              <a:prstGeom prst="rect">
                <a:avLst/>
              </a:prstGeom>
              <a:ln>
                <a:solidFill>
                  <a:srgbClr val="373447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▲</a:t>
                </a:r>
              </a:p>
            </p:txBody>
          </p:sp>
        </p:grpSp>
      </p:grpSp>
      <p:sp>
        <p:nvSpPr>
          <p:cNvPr id="36" name="사각형: 둥근 모서리 20"/>
          <p:cNvSpPr/>
          <p:nvPr/>
        </p:nvSpPr>
        <p:spPr>
          <a:xfrm>
            <a:off x="383356" y="1268460"/>
            <a:ext cx="11425288" cy="5254888"/>
          </a:xfrm>
          <a:prstGeom prst="roundRect">
            <a:avLst>
              <a:gd name="adj" fmla="val 13187"/>
            </a:avLst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80375" y="3707415"/>
            <a:ext cx="180000" cy="18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0375" y="5614021"/>
            <a:ext cx="180000" cy="18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178879" y="3963865"/>
            <a:ext cx="10082714" cy="1440000"/>
            <a:chOff x="1178879" y="2004792"/>
            <a:chExt cx="10082714" cy="1440000"/>
          </a:xfrm>
        </p:grpSpPr>
        <p:sp>
          <p:nvSpPr>
            <p:cNvPr id="40" name="직사각형 39"/>
            <p:cNvSpPr/>
            <p:nvPr/>
          </p:nvSpPr>
          <p:spPr>
            <a:xfrm>
              <a:off x="1178879" y="2004792"/>
              <a:ext cx="9706430" cy="1440000"/>
            </a:xfrm>
            <a:prstGeom prst="rect">
              <a:avLst/>
            </a:prstGeom>
            <a:ln>
              <a:solidFill>
                <a:srgbClr val="37344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900" dirty="0" err="1">
                  <a:solidFill>
                    <a:schemeClr val="tx1"/>
                  </a:solidFill>
                </a:rPr>
                <a:t>정보통신망법</a:t>
              </a:r>
              <a:r>
                <a:rPr lang="ko-KR" altLang="en-US" sz="900" dirty="0">
                  <a:solidFill>
                    <a:schemeClr val="tx1"/>
                  </a:solidFill>
                </a:rPr>
                <a:t> 규정에 따라 본 페이지에서 호텔 예약을 신청하시는 분께 수집하는 개인정보의 항목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</a:rPr>
                <a:t>개인정보의 수집 및 이용목적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</a:rPr>
                <a:t>개인정보의 보유 및 이용기간을 안내 드리오니 자세히 읽은 후 동의하여 주시기 바랍니다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1. </a:t>
              </a:r>
              <a:r>
                <a:rPr lang="ko-KR" altLang="en-US" sz="900" dirty="0">
                  <a:solidFill>
                    <a:schemeClr val="tx1"/>
                  </a:solidFill>
                </a:rPr>
                <a:t>수집하는 개인정보</a:t>
              </a: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예약 시점에 본 페이지가 이용자로부터 수집하는 개인정보는 아래와 같습니다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900" dirty="0">
                  <a:solidFill>
                    <a:schemeClr val="tx1"/>
                  </a:solidFill>
                </a:rPr>
                <a:t>예약 시에 ‘이름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이메일주소</a:t>
              </a:r>
              <a:r>
                <a:rPr lang="en-US" altLang="ko-KR" sz="900" dirty="0">
                  <a:solidFill>
                    <a:schemeClr val="tx1"/>
                  </a:solidFill>
                </a:rPr>
                <a:t>, , </a:t>
              </a:r>
              <a:r>
                <a:rPr lang="ko-KR" altLang="en-US" sz="900" dirty="0">
                  <a:solidFill>
                    <a:schemeClr val="tx1"/>
                  </a:solidFill>
                </a:rPr>
                <a:t>가입인증 휴대폰번호’를 필수항목으로 수집합니다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  <a:r>
                <a:rPr lang="ko-KR" altLang="en-US" sz="900" dirty="0">
                  <a:solidFill>
                    <a:schemeClr val="tx1"/>
                  </a:solidFill>
                </a:rPr>
                <a:t>만약 이용자가 입력하는 생년월일이 만</a:t>
              </a:r>
              <a:r>
                <a:rPr lang="en-US" altLang="ko-KR" sz="900" dirty="0">
                  <a:solidFill>
                    <a:schemeClr val="tx1"/>
                  </a:solidFill>
                </a:rPr>
                <a:t>19</a:t>
              </a:r>
              <a:r>
                <a:rPr lang="ko-KR" altLang="en-US" sz="900" dirty="0">
                  <a:solidFill>
                    <a:schemeClr val="tx1"/>
                  </a:solidFill>
                </a:rPr>
                <a:t>세 미만 미성년자일 경우에는 법정대리인 정보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</a:rPr>
                <a:t>법정대리인의 이름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</a:rPr>
                <a:t>생년월일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</a:rPr>
                <a:t>성별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</a:rPr>
                <a:t>중복가입확인정보</a:t>
              </a:r>
              <a:r>
                <a:rPr lang="en-US" altLang="ko-KR" sz="900" dirty="0">
                  <a:solidFill>
                    <a:schemeClr val="tx1"/>
                  </a:solidFill>
                </a:rPr>
                <a:t>(DI), </a:t>
              </a:r>
              <a:r>
                <a:rPr lang="ko-KR" altLang="en-US" sz="900" dirty="0">
                  <a:solidFill>
                    <a:schemeClr val="tx1"/>
                  </a:solidFill>
                </a:rPr>
                <a:t>휴대폰번호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r>
                <a:rPr lang="ko-KR" altLang="en-US" sz="900" dirty="0">
                  <a:solidFill>
                    <a:schemeClr val="tx1"/>
                  </a:solidFill>
                </a:rPr>
                <a:t>를 추가로 수집합니다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  <a:r>
                <a:rPr lang="ko-KR" altLang="en-US" sz="900" dirty="0">
                  <a:solidFill>
                    <a:schemeClr val="tx1"/>
                  </a:solidFill>
                </a:rPr>
                <a:t>그리고 선택항목으로 성별 등을 수집합니다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- </a:t>
              </a:r>
              <a:r>
                <a:rPr lang="ko-KR" altLang="en-US" sz="900" dirty="0">
                  <a:solidFill>
                    <a:schemeClr val="tx1"/>
                  </a:solidFill>
                </a:rPr>
                <a:t>단체아이디로 회원가입 시 단체아이디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</a:rPr>
                <a:t>비밀번호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</a:rPr>
                <a:t>단체이름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이메일주소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</a:rPr>
                <a:t>가입인증 휴대폰번호를 필수항목으로 수집합니다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  <a:r>
                <a:rPr lang="ko-KR" altLang="en-US" sz="900" dirty="0">
                  <a:solidFill>
                    <a:schemeClr val="tx1"/>
                  </a:solidFill>
                </a:rPr>
                <a:t>그리고 단체 대표자명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</a:rPr>
                <a:t>비밀번호 발급용 멤버 이름 및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이메일주소를</a:t>
              </a:r>
              <a:r>
                <a:rPr lang="ko-KR" altLang="en-US" sz="900" dirty="0">
                  <a:solidFill>
                    <a:schemeClr val="tx1"/>
                  </a:solidFill>
                </a:rPr>
                <a:t> 선택항목으로 수집합니다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서비스 이용 과정에서 </a:t>
              </a:r>
              <a:r>
                <a:rPr lang="en-US" altLang="ko-KR" sz="900" dirty="0">
                  <a:solidFill>
                    <a:schemeClr val="tx1"/>
                  </a:solidFill>
                </a:rPr>
                <a:t>IP </a:t>
              </a:r>
              <a:r>
                <a:rPr lang="ko-KR" altLang="en-US" sz="900" dirty="0">
                  <a:solidFill>
                    <a:schemeClr val="tx1"/>
                  </a:solidFill>
                </a:rPr>
                <a:t>주소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</a:rPr>
                <a:t>쿠키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방문일시</a:t>
              </a:r>
              <a:r>
                <a:rPr lang="en-US" altLang="ko-KR" sz="900" dirty="0">
                  <a:solidFill>
                    <a:schemeClr val="tx1"/>
                  </a:solidFill>
                </a:rPr>
                <a:t>·</a:t>
              </a:r>
              <a:r>
                <a:rPr lang="ko-KR" altLang="en-US" sz="900" dirty="0">
                  <a:solidFill>
                    <a:schemeClr val="tx1"/>
                  </a:solidFill>
                </a:rPr>
                <a:t>불량 이용 기록 등의 서비스 이용 기록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</a:rPr>
                <a:t>기기정보가 생성되어 수집될 수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구체적으로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1) </a:t>
              </a:r>
              <a:r>
                <a:rPr lang="ko-KR" altLang="en-US" sz="900" dirty="0">
                  <a:solidFill>
                    <a:schemeClr val="tx1"/>
                  </a:solidFill>
                </a:rPr>
                <a:t>서비스 이용 과정에서 이용자에 관한 정보를 정보통신서비스 제공자가 자동화된 방법으로 생성하여 이를 저장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</a:rPr>
                <a:t>수집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r>
                <a:rPr lang="ko-KR" altLang="en-US" sz="900" dirty="0">
                  <a:solidFill>
                    <a:schemeClr val="tx1"/>
                  </a:solidFill>
                </a:rPr>
                <a:t>하거나</a:t>
              </a:r>
              <a:r>
                <a:rPr lang="en-US" altLang="ko-KR" sz="900" dirty="0">
                  <a:solidFill>
                    <a:schemeClr val="tx1"/>
                  </a:solidFill>
                </a:rPr>
                <a:t>, 2) </a:t>
              </a:r>
              <a:r>
                <a:rPr lang="ko-KR" altLang="en-US" sz="900" dirty="0">
                  <a:solidFill>
                    <a:schemeClr val="tx1"/>
                  </a:solidFill>
                </a:rPr>
                <a:t>이용자 기기의 고유한 정보를 원래의 값을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확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10893451" y="2004792"/>
              <a:ext cx="368142" cy="1440000"/>
              <a:chOff x="10893451" y="2004792"/>
              <a:chExt cx="368142" cy="1440000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10893451" y="2004792"/>
                <a:ext cx="360000" cy="1440000"/>
              </a:xfrm>
              <a:prstGeom prst="rect">
                <a:avLst/>
              </a:prstGeom>
              <a:ln>
                <a:solidFill>
                  <a:srgbClr val="373447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10901593" y="3084792"/>
                <a:ext cx="360000" cy="360000"/>
              </a:xfrm>
              <a:prstGeom prst="rect">
                <a:avLst/>
              </a:prstGeom>
              <a:ln>
                <a:solidFill>
                  <a:srgbClr val="373447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▼</a:t>
                </a: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10901593" y="2010949"/>
                <a:ext cx="360000" cy="360000"/>
              </a:xfrm>
              <a:prstGeom prst="rect">
                <a:avLst/>
              </a:prstGeom>
              <a:ln>
                <a:solidFill>
                  <a:srgbClr val="373447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▲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535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양쪽 모서리가 둥근 사각형 29"/>
          <p:cNvSpPr/>
          <p:nvPr/>
        </p:nvSpPr>
        <p:spPr>
          <a:xfrm>
            <a:off x="0" y="-100584"/>
            <a:ext cx="12192000" cy="91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0" y="-1"/>
            <a:ext cx="12192000" cy="900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rIns="180000" rtlCol="0" anchor="ctr"/>
          <a:lstStyle/>
          <a:p>
            <a:r>
              <a:rPr lang="en-US" altLang="ko-KR" sz="3200" b="1" i="1" dirty="0">
                <a:solidFill>
                  <a:prstClr val="white"/>
                </a:solidFill>
                <a:cs typeface="Aharoni" panose="02010803020104030203" pitchFamily="2" charset="-79"/>
              </a:rPr>
              <a:t>RESERVATION</a:t>
            </a:r>
            <a:endParaRPr lang="en-US" altLang="ko-KR" sz="40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211732" y="1593332"/>
            <a:ext cx="1440000" cy="36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성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52178" y="1593333"/>
            <a:ext cx="959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예약자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120984" y="2910143"/>
            <a:ext cx="1090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체크인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314084" y="1593333"/>
            <a:ext cx="1209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회원 여부</a:t>
            </a:r>
          </a:p>
        </p:txBody>
      </p:sp>
      <p:sp>
        <p:nvSpPr>
          <p:cNvPr id="69" name="타원 68"/>
          <p:cNvSpPr/>
          <p:nvPr/>
        </p:nvSpPr>
        <p:spPr>
          <a:xfrm>
            <a:off x="7658620" y="1622059"/>
            <a:ext cx="252000" cy="252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910620" y="1593333"/>
            <a:ext cx="651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회원</a:t>
            </a:r>
          </a:p>
        </p:txBody>
      </p:sp>
      <p:sp>
        <p:nvSpPr>
          <p:cNvPr id="71" name="타원 70"/>
          <p:cNvSpPr/>
          <p:nvPr/>
        </p:nvSpPr>
        <p:spPr>
          <a:xfrm>
            <a:off x="9083595" y="1622059"/>
            <a:ext cx="252000" cy="252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335596" y="1593333"/>
            <a:ext cx="851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비회원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16697" y="4772404"/>
            <a:ext cx="1090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무료옵션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2466937" y="4818644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18938" y="4760154"/>
            <a:ext cx="151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셔틀버스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4337270" y="5921073"/>
            <a:ext cx="12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이전화면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6396487" y="5921126"/>
            <a:ext cx="12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다음화면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99708" y="3669245"/>
            <a:ext cx="1412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객실타입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120984" y="4210602"/>
            <a:ext cx="1090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식사추가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4052673" y="1593332"/>
            <a:ext cx="1800000" cy="36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이름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55045" y="2910143"/>
            <a:ext cx="1090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체크아웃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2211733" y="2262120"/>
            <a:ext cx="3600000" cy="36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120984" y="2262120"/>
            <a:ext cx="1090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연락처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107863" y="3547323"/>
            <a:ext cx="1209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침대 추가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450859" y="3547323"/>
            <a:ext cx="1394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어린이 추가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7316931" y="3584838"/>
            <a:ext cx="1085621" cy="360000"/>
            <a:chOff x="7316931" y="3584838"/>
            <a:chExt cx="1085621" cy="360000"/>
          </a:xfrm>
        </p:grpSpPr>
        <p:sp>
          <p:nvSpPr>
            <p:cNvPr id="89" name="직사각형 88"/>
            <p:cNvSpPr/>
            <p:nvPr/>
          </p:nvSpPr>
          <p:spPr>
            <a:xfrm>
              <a:off x="7316931" y="3584838"/>
              <a:ext cx="730803" cy="338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8042552" y="3584838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01E2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▼</a:t>
              </a: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7345794" y="2262120"/>
            <a:ext cx="3600000" cy="36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255045" y="2262120"/>
            <a:ext cx="1090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err="1">
                <a:solidFill>
                  <a:schemeClr val="bg1"/>
                </a:solidFill>
              </a:rPr>
              <a:t>이메일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2456931" y="4253746"/>
            <a:ext cx="252000" cy="252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08932" y="4225020"/>
            <a:ext cx="188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아침 식사</a:t>
            </a:r>
          </a:p>
        </p:txBody>
      </p:sp>
      <p:sp>
        <p:nvSpPr>
          <p:cNvPr id="98" name="타원 97"/>
          <p:cNvSpPr/>
          <p:nvPr/>
        </p:nvSpPr>
        <p:spPr>
          <a:xfrm>
            <a:off x="4160741" y="4253746"/>
            <a:ext cx="252000" cy="252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458615" y="4225020"/>
            <a:ext cx="188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</a:t>
            </a:r>
            <a:r>
              <a:rPr lang="ko-KR" altLang="en-US" sz="1400" dirty="0">
                <a:solidFill>
                  <a:schemeClr val="bg1"/>
                </a:solidFill>
              </a:rPr>
              <a:t>일 </a:t>
            </a:r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식</a:t>
            </a:r>
          </a:p>
        </p:txBody>
      </p:sp>
      <p:sp>
        <p:nvSpPr>
          <p:cNvPr id="100" name="타원 99"/>
          <p:cNvSpPr/>
          <p:nvPr/>
        </p:nvSpPr>
        <p:spPr>
          <a:xfrm>
            <a:off x="5805831" y="4253746"/>
            <a:ext cx="252000" cy="252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57832" y="4225020"/>
            <a:ext cx="188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</a:t>
            </a:r>
            <a:r>
              <a:rPr lang="ko-KR" altLang="en-US" sz="1400" dirty="0">
                <a:solidFill>
                  <a:schemeClr val="bg1"/>
                </a:solidFill>
              </a:rPr>
              <a:t>일 </a:t>
            </a:r>
            <a:r>
              <a:rPr lang="en-US" altLang="ko-KR" sz="1400" dirty="0">
                <a:solidFill>
                  <a:schemeClr val="bg1"/>
                </a:solidFill>
              </a:rPr>
              <a:t>3</a:t>
            </a:r>
            <a:r>
              <a:rPr lang="ko-KR" altLang="en-US" sz="1400" dirty="0">
                <a:solidFill>
                  <a:schemeClr val="bg1"/>
                </a:solidFill>
              </a:rPr>
              <a:t>식</a:t>
            </a:r>
          </a:p>
        </p:txBody>
      </p:sp>
      <p:sp>
        <p:nvSpPr>
          <p:cNvPr id="102" name="타원 101"/>
          <p:cNvSpPr/>
          <p:nvPr/>
        </p:nvSpPr>
        <p:spPr>
          <a:xfrm>
            <a:off x="7509641" y="4253746"/>
            <a:ext cx="252000" cy="252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807515" y="4225020"/>
            <a:ext cx="188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올 </a:t>
            </a:r>
            <a:r>
              <a:rPr lang="ko-KR" altLang="en-US" sz="1400" dirty="0" err="1">
                <a:solidFill>
                  <a:schemeClr val="bg1"/>
                </a:solidFill>
              </a:rPr>
              <a:t>인클루시브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012677" y="4818644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264678" y="4760154"/>
            <a:ext cx="151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주차장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5697183" y="4818644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949184" y="4760154"/>
            <a:ext cx="151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세탁서비스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7342940" y="4818644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594941" y="4760154"/>
            <a:ext cx="151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모닝콜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8838519" y="4818644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090520" y="4760154"/>
            <a:ext cx="151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기타시설이용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16697" y="5358460"/>
            <a:ext cx="1090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유료옵션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2466937" y="5404700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718938" y="5346210"/>
            <a:ext cx="151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픽업서비스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4012677" y="5404700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264678" y="5346210"/>
            <a:ext cx="151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전용컨시어지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697183" y="5404700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949184" y="5346210"/>
            <a:ext cx="151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베이비시터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7342940" y="5404700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594941" y="5346210"/>
            <a:ext cx="151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룸서비스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8838519" y="5404700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090520" y="5346210"/>
            <a:ext cx="151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연회시설이용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211733" y="2906432"/>
            <a:ext cx="3605182" cy="363711"/>
            <a:chOff x="2211733" y="3018192"/>
            <a:chExt cx="3605182" cy="363711"/>
          </a:xfrm>
          <a:solidFill>
            <a:schemeClr val="bg1">
              <a:lumMod val="50000"/>
            </a:schemeClr>
          </a:solidFill>
        </p:grpSpPr>
        <p:sp>
          <p:nvSpPr>
            <p:cNvPr id="66" name="직사각형 65"/>
            <p:cNvSpPr/>
            <p:nvPr/>
          </p:nvSpPr>
          <p:spPr>
            <a:xfrm>
              <a:off x="2211733" y="3021903"/>
              <a:ext cx="360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456915" y="3018192"/>
              <a:ext cx="360000" cy="360000"/>
            </a:xfrm>
            <a:prstGeom prst="rect">
              <a:avLst/>
            </a:prstGeom>
            <a:grpFill/>
            <a:ln>
              <a:solidFill>
                <a:srgbClr val="201E2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▼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211733" y="3557485"/>
            <a:ext cx="3605182" cy="365512"/>
            <a:chOff x="2211733" y="3669245"/>
            <a:chExt cx="3605182" cy="365512"/>
          </a:xfrm>
          <a:solidFill>
            <a:schemeClr val="bg1">
              <a:lumMod val="50000"/>
            </a:schemeClr>
          </a:solidFill>
        </p:grpSpPr>
        <p:sp>
          <p:nvSpPr>
            <p:cNvPr id="79" name="직사각형 78"/>
            <p:cNvSpPr/>
            <p:nvPr/>
          </p:nvSpPr>
          <p:spPr>
            <a:xfrm>
              <a:off x="2211733" y="3669245"/>
              <a:ext cx="360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5456915" y="3674757"/>
              <a:ext cx="360000" cy="360000"/>
            </a:xfrm>
            <a:prstGeom prst="rect">
              <a:avLst/>
            </a:prstGeom>
            <a:grpFill/>
            <a:ln>
              <a:solidFill>
                <a:srgbClr val="201E2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▼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345794" y="2906432"/>
            <a:ext cx="3600000" cy="363711"/>
            <a:chOff x="7345794" y="3018192"/>
            <a:chExt cx="3600000" cy="363711"/>
          </a:xfrm>
          <a:solidFill>
            <a:schemeClr val="bg1">
              <a:lumMod val="50000"/>
            </a:schemeClr>
          </a:solidFill>
        </p:grpSpPr>
        <p:sp>
          <p:nvSpPr>
            <p:cNvPr id="83" name="직사각형 82"/>
            <p:cNvSpPr/>
            <p:nvPr/>
          </p:nvSpPr>
          <p:spPr>
            <a:xfrm>
              <a:off x="7345794" y="3021903"/>
              <a:ext cx="360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0573050" y="3018192"/>
              <a:ext cx="360000" cy="360000"/>
            </a:xfrm>
            <a:prstGeom prst="rect">
              <a:avLst/>
            </a:prstGeom>
            <a:grpFill/>
            <a:ln>
              <a:solidFill>
                <a:srgbClr val="201E2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▼</a:t>
              </a:r>
            </a:p>
          </p:txBody>
        </p:sp>
      </p:grpSp>
      <p:sp>
        <p:nvSpPr>
          <p:cNvPr id="134" name="사각형: 둥근 모서리 20"/>
          <p:cNvSpPr/>
          <p:nvPr/>
        </p:nvSpPr>
        <p:spPr>
          <a:xfrm>
            <a:off x="383356" y="1268460"/>
            <a:ext cx="11425288" cy="5254888"/>
          </a:xfrm>
          <a:prstGeom prst="roundRect">
            <a:avLst>
              <a:gd name="adj" fmla="val 13187"/>
            </a:avLst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848631" y="3584838"/>
            <a:ext cx="1080220" cy="360000"/>
            <a:chOff x="9848631" y="3584838"/>
            <a:chExt cx="1080220" cy="360000"/>
          </a:xfrm>
        </p:grpSpPr>
        <p:sp>
          <p:nvSpPr>
            <p:cNvPr id="93" name="직사각형 92"/>
            <p:cNvSpPr/>
            <p:nvPr/>
          </p:nvSpPr>
          <p:spPr>
            <a:xfrm>
              <a:off x="10568851" y="3584838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01E2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▼</a:t>
              </a: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9848631" y="3584838"/>
              <a:ext cx="730803" cy="338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06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양쪽 모서리가 둥근 사각형 29"/>
          <p:cNvSpPr/>
          <p:nvPr/>
        </p:nvSpPr>
        <p:spPr>
          <a:xfrm>
            <a:off x="0" y="-100584"/>
            <a:ext cx="12192000" cy="91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0" y="-1"/>
            <a:ext cx="12192000" cy="900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rIns="180000" rtlCol="0" anchor="ctr"/>
          <a:lstStyle/>
          <a:p>
            <a:r>
              <a:rPr lang="ko-KR" altLang="en-US" sz="3200" b="1" i="1" dirty="0">
                <a:solidFill>
                  <a:prstClr val="white"/>
                </a:solidFill>
                <a:cs typeface="Aharoni" panose="02010803020104030203" pitchFamily="2" charset="-79"/>
              </a:rPr>
              <a:t>예약 화면</a:t>
            </a:r>
            <a:endParaRPr lang="en-US" altLang="ko-KR" sz="3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074201" y="4613313"/>
            <a:ext cx="12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예약확인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5563428" y="4613313"/>
            <a:ext cx="12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예약수정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12471" y="2125308"/>
            <a:ext cx="10797355" cy="2156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예약이 완료되었습니다</a:t>
            </a:r>
            <a:r>
              <a:rPr lang="en-US" altLang="ko-KR" sz="3600" b="1" dirty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예약번호</a:t>
            </a:r>
            <a:r>
              <a:rPr lang="en-US" altLang="ko-KR" sz="3600" b="1" dirty="0">
                <a:solidFill>
                  <a:schemeClr val="bg1"/>
                </a:solidFill>
              </a:rPr>
              <a:t>: 010-9771-50910388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- </a:t>
            </a:r>
            <a:r>
              <a:rPr lang="ko-KR" altLang="en-US" sz="2000" b="1" dirty="0">
                <a:solidFill>
                  <a:schemeClr val="bg1"/>
                </a:solidFill>
              </a:rPr>
              <a:t>예약번호는 추후 예약내용 확인</a:t>
            </a:r>
            <a:r>
              <a:rPr lang="en-US" altLang="ko-KR" sz="2000" b="1" dirty="0">
                <a:solidFill>
                  <a:schemeClr val="bg1"/>
                </a:solidFill>
              </a:rPr>
              <a:t>/</a:t>
            </a:r>
            <a:r>
              <a:rPr lang="ko-KR" altLang="en-US" sz="2000" b="1" dirty="0">
                <a:solidFill>
                  <a:schemeClr val="bg1"/>
                </a:solidFill>
              </a:rPr>
              <a:t>문의 또는 환불 시에 필요합니다 </a:t>
            </a:r>
            <a:r>
              <a:rPr lang="en-US" altLang="ko-KR" sz="2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35" name="직사각형 134"/>
          <p:cNvSpPr/>
          <p:nvPr/>
        </p:nvSpPr>
        <p:spPr>
          <a:xfrm>
            <a:off x="7052655" y="4613313"/>
            <a:ext cx="12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추가문의</a:t>
            </a:r>
          </a:p>
        </p:txBody>
      </p:sp>
      <p:sp>
        <p:nvSpPr>
          <p:cNvPr id="17" name="사각형: 둥근 모서리 20"/>
          <p:cNvSpPr/>
          <p:nvPr/>
        </p:nvSpPr>
        <p:spPr>
          <a:xfrm>
            <a:off x="383356" y="1268460"/>
            <a:ext cx="11425288" cy="5254888"/>
          </a:xfrm>
          <a:prstGeom prst="roundRect">
            <a:avLst>
              <a:gd name="adj" fmla="val 13187"/>
            </a:avLst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057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양쪽 모서리가 둥근 사각형 29"/>
          <p:cNvSpPr/>
          <p:nvPr/>
        </p:nvSpPr>
        <p:spPr>
          <a:xfrm>
            <a:off x="0" y="0"/>
            <a:ext cx="12192000" cy="91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0" y="-1"/>
            <a:ext cx="12192000" cy="900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rIns="180000" rtlCol="0" anchor="ctr"/>
          <a:lstStyle/>
          <a:p>
            <a:r>
              <a:rPr lang="ko-KR" altLang="en-US" sz="3200" b="1" i="1" dirty="0">
                <a:solidFill>
                  <a:prstClr val="white"/>
                </a:solidFill>
                <a:cs typeface="Aharoni" panose="02010803020104030203" pitchFamily="2" charset="-79"/>
              </a:rPr>
              <a:t>취소화면</a:t>
            </a:r>
            <a:endParaRPr lang="en-US" altLang="ko-KR" sz="3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202588" y="1750812"/>
            <a:ext cx="1440000" cy="36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성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43034" y="1750813"/>
            <a:ext cx="959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예약자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707992" y="6100207"/>
            <a:ext cx="12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예약번호조회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197219" y="6100207"/>
            <a:ext cx="12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예약취소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043529" y="1750812"/>
            <a:ext cx="1800000" cy="36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이름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2202589" y="2419600"/>
            <a:ext cx="3640940" cy="36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11840" y="2419600"/>
            <a:ext cx="1090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예약번호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7336650" y="2419600"/>
            <a:ext cx="3600000" cy="36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197219" y="2419600"/>
            <a:ext cx="1139432" cy="342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err="1">
                <a:solidFill>
                  <a:schemeClr val="bg1"/>
                </a:solidFill>
              </a:rPr>
              <a:t>이메일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2384384" y="3142560"/>
            <a:ext cx="252000" cy="252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36384" y="3113834"/>
            <a:ext cx="2081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결제수단으로 환불</a:t>
            </a:r>
          </a:p>
        </p:txBody>
      </p:sp>
      <p:sp>
        <p:nvSpPr>
          <p:cNvPr id="75" name="타원 74"/>
          <p:cNvSpPr/>
          <p:nvPr/>
        </p:nvSpPr>
        <p:spPr>
          <a:xfrm>
            <a:off x="4788290" y="3142560"/>
            <a:ext cx="252000" cy="252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40291" y="3113834"/>
            <a:ext cx="2220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본인명의로 환불</a:t>
            </a:r>
          </a:p>
        </p:txBody>
      </p:sp>
      <p:sp>
        <p:nvSpPr>
          <p:cNvPr id="77" name="타원 76"/>
          <p:cNvSpPr/>
          <p:nvPr/>
        </p:nvSpPr>
        <p:spPr>
          <a:xfrm>
            <a:off x="7583060" y="3142560"/>
            <a:ext cx="252000" cy="252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829479" y="3113834"/>
            <a:ext cx="1866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타인명의로 환불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34143" y="3122546"/>
            <a:ext cx="1090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환불방법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111840" y="3930248"/>
            <a:ext cx="10082714" cy="1440000"/>
            <a:chOff x="1111840" y="3930248"/>
            <a:chExt cx="10082714" cy="1440000"/>
          </a:xfrm>
        </p:grpSpPr>
        <p:sp>
          <p:nvSpPr>
            <p:cNvPr id="88" name="직사각형 87"/>
            <p:cNvSpPr/>
            <p:nvPr/>
          </p:nvSpPr>
          <p:spPr>
            <a:xfrm>
              <a:off x="1111840" y="3930248"/>
              <a:ext cx="9706430" cy="1440000"/>
            </a:xfrm>
            <a:prstGeom prst="rect">
              <a:avLst/>
            </a:prstGeom>
            <a:ln>
              <a:solidFill>
                <a:srgbClr val="37344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추가 금액을 낸 후에 더 가격이 비싼 객실의 요금을 사용하실 수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본인 명의로 예약을 하지 않은 경우에는 이용자 명의 변경을 하실 수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호텔 예약의 환불 및 변경은 다음과 같은 경우에만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tx1"/>
                  </a:solidFill>
                </a:rPr>
                <a:t>호텔 예약 후 </a:t>
              </a:r>
              <a:r>
                <a:rPr lang="en-US" altLang="ko-KR" sz="900" dirty="0">
                  <a:solidFill>
                    <a:schemeClr val="tx1"/>
                  </a:solidFill>
                </a:rPr>
                <a:t>1</a:t>
              </a:r>
              <a:r>
                <a:rPr lang="ko-KR" altLang="en-US" sz="900" dirty="0">
                  <a:solidFill>
                    <a:schemeClr val="tx1"/>
                  </a:solidFill>
                </a:rPr>
                <a:t>일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</a:rPr>
                <a:t>이용 전 </a:t>
              </a:r>
              <a:r>
                <a:rPr lang="en-US" altLang="ko-KR" sz="900" dirty="0">
                  <a:solidFill>
                    <a:schemeClr val="tx1"/>
                  </a:solidFill>
                </a:rPr>
                <a:t>7</a:t>
              </a:r>
              <a:r>
                <a:rPr lang="ko-KR" altLang="en-US" sz="900" dirty="0">
                  <a:solidFill>
                    <a:schemeClr val="tx1"/>
                  </a:solidFill>
                </a:rPr>
                <a:t>일 이내에 신청하셔야 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.(</a:t>
              </a:r>
              <a:r>
                <a:rPr lang="ko-KR" altLang="en-US" sz="900" dirty="0">
                  <a:solidFill>
                    <a:schemeClr val="tx1"/>
                  </a:solidFill>
                </a:rPr>
                <a:t>예약일 및 이용일은 조회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tx1"/>
                  </a:solidFill>
                </a:rPr>
                <a:t>이용 전 </a:t>
              </a:r>
              <a:r>
                <a:rPr lang="en-US" altLang="ko-KR" sz="900" dirty="0">
                  <a:solidFill>
                    <a:schemeClr val="tx1"/>
                  </a:solidFill>
                </a:rPr>
                <a:t>7</a:t>
              </a:r>
              <a:r>
                <a:rPr lang="ko-KR" altLang="en-US" sz="900" dirty="0">
                  <a:solidFill>
                    <a:schemeClr val="tx1"/>
                  </a:solidFill>
                </a:rPr>
                <a:t>일 이내에는 날짜에 따라 금액이 차등 환불 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tx1"/>
                  </a:solidFill>
                </a:rPr>
                <a:t>예약 당일에는 환불이 되지 않습니다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이용 전 가격이 더 저렴한 객실로 변경할 경우 이용 금액의 차액을 환불 받을 수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  <a:r>
                <a:rPr lang="ko-KR" altLang="en-US" sz="900" dirty="0">
                  <a:solidFill>
                    <a:schemeClr val="tx1"/>
                  </a:solidFill>
                </a:rPr>
                <a:t>환불 기준은 전액환불과 동등하게 책정되며 이용일의 </a:t>
              </a:r>
              <a:r>
                <a:rPr lang="en-US" altLang="ko-KR" sz="900" dirty="0">
                  <a:solidFill>
                    <a:schemeClr val="tx1"/>
                  </a:solidFill>
                </a:rPr>
                <a:t>7</a:t>
              </a:r>
              <a:r>
                <a:rPr lang="ko-KR" altLang="en-US" sz="900" dirty="0">
                  <a:solidFill>
                    <a:schemeClr val="tx1"/>
                  </a:solidFill>
                </a:rPr>
                <a:t>일 이내에 변경 시에는 차액에 기준을 적용하여 차등 환불 받게 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환불 방법은 결제수단으로 환불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</a:rPr>
                <a:t>본인 명의의 금융계좌로 환불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</a:rPr>
                <a:t>타인 명의의 금융 계좌로 환불 중 한가지 방법으로 진행되며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</a:rPr>
                <a:t>이용자의 과실로 환불 절차가 잘못될 경우에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숙명호텔스는</a:t>
              </a:r>
              <a:r>
                <a:rPr lang="ko-KR" altLang="en-US" sz="900" dirty="0">
                  <a:solidFill>
                    <a:schemeClr val="tx1"/>
                  </a:solidFill>
                </a:rPr>
                <a:t> 금전적인 책임을 지지 않습니다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0826412" y="3930248"/>
              <a:ext cx="368142" cy="1440000"/>
              <a:chOff x="10826412" y="3930248"/>
              <a:chExt cx="368142" cy="1440000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10826412" y="3930248"/>
                <a:ext cx="360000" cy="1440000"/>
              </a:xfrm>
              <a:prstGeom prst="rect">
                <a:avLst/>
              </a:prstGeom>
              <a:ln>
                <a:solidFill>
                  <a:srgbClr val="373447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10834554" y="5010248"/>
                <a:ext cx="360000" cy="360000"/>
              </a:xfrm>
              <a:prstGeom prst="rect">
                <a:avLst/>
              </a:prstGeom>
              <a:ln>
                <a:solidFill>
                  <a:srgbClr val="373447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▼</a:t>
                </a: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10834554" y="3947163"/>
                <a:ext cx="360000" cy="360000"/>
              </a:xfrm>
              <a:prstGeom prst="rect">
                <a:avLst/>
              </a:prstGeom>
              <a:ln>
                <a:solidFill>
                  <a:srgbClr val="373447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▲</a:t>
                </a:r>
              </a:p>
            </p:txBody>
          </p:sp>
        </p:grpSp>
      </p:grpSp>
      <p:sp>
        <p:nvSpPr>
          <p:cNvPr id="92" name="직사각형 91"/>
          <p:cNvSpPr/>
          <p:nvPr/>
        </p:nvSpPr>
        <p:spPr>
          <a:xfrm>
            <a:off x="1208376" y="5434105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1460376" y="5412508"/>
            <a:ext cx="717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위의 환불 내용에 대해서 동의합니다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사각형: 둥근 모서리 20"/>
          <p:cNvSpPr/>
          <p:nvPr/>
        </p:nvSpPr>
        <p:spPr>
          <a:xfrm>
            <a:off x="383356" y="1268460"/>
            <a:ext cx="11425288" cy="5254888"/>
          </a:xfrm>
          <a:prstGeom prst="roundRect">
            <a:avLst>
              <a:gd name="adj" fmla="val 13187"/>
            </a:avLst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088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FUNCTION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38200" y="1573619"/>
            <a:ext cx="5637028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2062827"/>
            <a:ext cx="10155865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OUTLINE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</a:rPr>
              <a:t>   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905236"/>
              </p:ext>
            </p:extLst>
          </p:nvPr>
        </p:nvGraphicFramePr>
        <p:xfrm>
          <a:off x="838200" y="2676055"/>
          <a:ext cx="4935280" cy="35373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7640">
                  <a:extLst>
                    <a:ext uri="{9D8B030D-6E8A-4147-A177-3AD203B41FA5}">
                      <a16:colId xmlns:a16="http://schemas.microsoft.com/office/drawing/2014/main" xmlns="" val="3180990942"/>
                    </a:ext>
                  </a:extLst>
                </a:gridCol>
                <a:gridCol w="2467640">
                  <a:extLst>
                    <a:ext uri="{9D8B030D-6E8A-4147-A177-3AD203B41FA5}">
                      <a16:colId xmlns:a16="http://schemas.microsoft.com/office/drawing/2014/main" xmlns="" val="4073554731"/>
                    </a:ext>
                  </a:extLst>
                </a:gridCol>
              </a:tblGrid>
              <a:tr h="482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기능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05019684"/>
                  </a:ext>
                </a:extLst>
              </a:tr>
              <a:tr h="482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기본 창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틀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Frame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48459831"/>
                  </a:ext>
                </a:extLst>
              </a:tr>
              <a:tr h="482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버튼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Button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47323172"/>
                  </a:ext>
                </a:extLst>
              </a:tr>
              <a:tr h="482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다중 항목 선택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CheckBox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999310322"/>
                  </a:ext>
                </a:extLst>
              </a:tr>
              <a:tr h="482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단일 항목 선택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ChoiceButton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77955714"/>
                  </a:ext>
                </a:extLst>
              </a:tr>
              <a:tr h="482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리스트 항목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List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169776934"/>
                  </a:ext>
                </a:extLst>
              </a:tr>
              <a:tr h="482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여러 화면 표시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편의시설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CardLayout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7238959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176079"/>
              </p:ext>
            </p:extLst>
          </p:nvPr>
        </p:nvGraphicFramePr>
        <p:xfrm>
          <a:off x="6418520" y="2676054"/>
          <a:ext cx="4935280" cy="33800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7640">
                  <a:extLst>
                    <a:ext uri="{9D8B030D-6E8A-4147-A177-3AD203B41FA5}">
                      <a16:colId xmlns:a16="http://schemas.microsoft.com/office/drawing/2014/main" xmlns="" val="3180990942"/>
                    </a:ext>
                  </a:extLst>
                </a:gridCol>
                <a:gridCol w="2467640">
                  <a:extLst>
                    <a:ext uri="{9D8B030D-6E8A-4147-A177-3AD203B41FA5}">
                      <a16:colId xmlns:a16="http://schemas.microsoft.com/office/drawing/2014/main" xmlns="" val="4073554731"/>
                    </a:ext>
                  </a:extLst>
                </a:gridCol>
              </a:tblGrid>
              <a:tr h="482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기능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05019684"/>
                  </a:ext>
                </a:extLst>
              </a:tr>
              <a:tr h="482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예약 확인 창 표시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Dialog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48459831"/>
                  </a:ext>
                </a:extLst>
              </a:tr>
              <a:tr h="482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70185964"/>
                  </a:ext>
                </a:extLst>
              </a:tr>
              <a:tr h="482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설명표시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이용약관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TextArea</a:t>
                      </a:r>
                      <a:endParaRPr lang="en-US" altLang="ko-K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04392366"/>
                  </a:ext>
                </a:extLst>
              </a:tr>
              <a:tr h="482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입력창</a:t>
                      </a:r>
                      <a:endParaRPr lang="ko-KR" alt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TextField</a:t>
                      </a:r>
                      <a:endParaRPr lang="en-US" altLang="ko-K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44998394"/>
                  </a:ext>
                </a:extLst>
              </a:tr>
              <a:tr h="482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설명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79829302"/>
                  </a:ext>
                </a:extLst>
              </a:tr>
              <a:tr h="482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비용 계산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사용자 정의 함수</a:t>
                      </a:r>
                      <a:endParaRPr lang="en-US" altLang="ko-K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70876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681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114107" y="1733217"/>
            <a:ext cx="7878726" cy="378519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감사합니다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pPr algn="ctr"/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오늘도 저희 </a:t>
            </a:r>
            <a:r>
              <a:rPr lang="en-US" altLang="ko-KR" sz="2400" b="1" dirty="0">
                <a:solidFill>
                  <a:schemeClr val="bg1"/>
                </a:solidFill>
              </a:rPr>
              <a:t>SM HOTEL BOOKING PROGRAM</a:t>
            </a:r>
            <a:r>
              <a:rPr lang="ko-KR" altLang="en-US" sz="2400" b="1" dirty="0">
                <a:solidFill>
                  <a:schemeClr val="bg1"/>
                </a:solidFill>
              </a:rPr>
              <a:t>을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 방문해 주셔서 감사합니다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즐거운 여행 되십시오</a:t>
            </a:r>
            <a:r>
              <a:rPr lang="en-US" altLang="ko-KR" sz="2400" b="1" dirty="0">
                <a:solidFill>
                  <a:schemeClr val="bg1"/>
                </a:solidFill>
              </a:rPr>
              <a:t>. </a:t>
            </a:r>
            <a:endParaRPr lang="ko-KR" altLang="en-US" sz="2400" b="1" dirty="0">
              <a:solidFill>
                <a:schemeClr val="bg1"/>
              </a:solidFill>
            </a:endParaRPr>
          </a:p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11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INDEX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INTRO</a:t>
            </a:r>
          </a:p>
          <a:p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CUSTOMER/MANAGER MODE</a:t>
            </a:r>
          </a:p>
          <a:p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RESERVATION</a:t>
            </a:r>
          </a:p>
          <a:p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FUNCTION</a:t>
            </a:r>
          </a:p>
          <a:p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573619"/>
            <a:ext cx="5637028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" name="그래픽 11" descr="도시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58090" y="1929920"/>
            <a:ext cx="4142747" cy="414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5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INTRO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62827"/>
            <a:ext cx="10155865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 주제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2400" b="1" dirty="0">
                <a:solidFill>
                  <a:schemeClr val="bg1"/>
                </a:solidFill>
              </a:rPr>
              <a:t>편리한 호텔 예약 프로그램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 목적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2400" b="1" dirty="0">
                <a:solidFill>
                  <a:schemeClr val="bg1"/>
                </a:solidFill>
              </a:rPr>
              <a:t>다가오는 황금연휴를 맞이하여 여행을 준비하는 사람들을 위한 편리한 호텔 예약 시스템 구축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38200" y="1573619"/>
            <a:ext cx="5637028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3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/>
          <p:cNvSpPr/>
          <p:nvPr/>
        </p:nvSpPr>
        <p:spPr>
          <a:xfrm>
            <a:off x="383356" y="1268460"/>
            <a:ext cx="11425288" cy="5254888"/>
          </a:xfrm>
          <a:prstGeom prst="roundRect">
            <a:avLst/>
          </a:prstGeom>
          <a:noFill/>
          <a:ln w="76200">
            <a:solidFill>
              <a:srgbClr val="FF71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7235444" y="3941414"/>
            <a:ext cx="4235704" cy="50799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용익방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7235444" y="4714213"/>
            <a:ext cx="4235704" cy="50799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</a:rPr>
              <a:t>2017.05.03-2017.05.05</a:t>
            </a: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7235444" y="3163525"/>
            <a:ext cx="1981200" cy="50799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</a:rPr>
              <a:t>성인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</a:rPr>
              <a:t>/1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</a:rPr>
              <a:t>명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9381744" y="3174148"/>
            <a:ext cx="2089404" cy="50799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</a:rPr>
              <a:t>어린이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</a:rPr>
              <a:t>/2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</a:rPr>
              <a:t>명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양쪽 모서리가 둥근 사각형 16"/>
          <p:cNvSpPr/>
          <p:nvPr/>
        </p:nvSpPr>
        <p:spPr>
          <a:xfrm>
            <a:off x="7235444" y="1665256"/>
            <a:ext cx="4235704" cy="50799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RESERVATION </a:t>
            </a:r>
            <a:endParaRPr lang="en-US" altLang="ko-KR" sz="20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235444" y="2184040"/>
            <a:ext cx="4235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양쪽 모서리가 둥근 사각형 29"/>
          <p:cNvSpPr/>
          <p:nvPr/>
        </p:nvSpPr>
        <p:spPr>
          <a:xfrm>
            <a:off x="0" y="0"/>
            <a:ext cx="12192000" cy="91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 lvl="0">
              <a:lnSpc>
                <a:spcPct val="150000"/>
              </a:lnSpc>
            </a:pP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0" y="-1"/>
            <a:ext cx="12192000" cy="900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rIns="180000" rtlCol="0" anchor="ctr"/>
          <a:lstStyle/>
          <a:p>
            <a:pPr lvl="0"/>
            <a:r>
              <a:rPr lang="en-US" altLang="ko-KR" sz="3200" b="1" i="1" dirty="0">
                <a:solidFill>
                  <a:prstClr val="white"/>
                </a:solidFill>
                <a:cs typeface="Aharoni" panose="02010803020104030203" pitchFamily="2" charset="-79"/>
              </a:rPr>
              <a:t>CUSTOMER MODE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4252" y="3070778"/>
            <a:ext cx="5239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i="1" dirty="0">
                <a:solidFill>
                  <a:srgbClr val="FFB3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Hello! </a:t>
            </a:r>
          </a:p>
          <a:p>
            <a:pPr algn="ctr"/>
            <a:r>
              <a:rPr lang="en-US" altLang="ko-KR" sz="2800" b="1" i="1" dirty="0">
                <a:solidFill>
                  <a:srgbClr val="FFB3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to SM HOTEL</a:t>
            </a:r>
            <a:endParaRPr lang="ko-KR" altLang="en-US" sz="2800" b="1" i="1" dirty="0">
              <a:solidFill>
                <a:srgbClr val="FFB3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양쪽 모서리가 둥근 사각형 11"/>
          <p:cNvSpPr/>
          <p:nvPr/>
        </p:nvSpPr>
        <p:spPr>
          <a:xfrm>
            <a:off x="7235444" y="2408010"/>
            <a:ext cx="1981200" cy="50799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</a:rPr>
              <a:t>성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3" name="양쪽 모서리가 둥근 사각형 12"/>
          <p:cNvSpPr/>
          <p:nvPr/>
        </p:nvSpPr>
        <p:spPr>
          <a:xfrm>
            <a:off x="9381744" y="2408010"/>
            <a:ext cx="2089404" cy="50799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</a:rPr>
              <a:t>이름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3337" y="2489158"/>
            <a:ext cx="95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B3BA"/>
                </a:solidFill>
              </a:rPr>
              <a:t>예약자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20609" y="4024885"/>
            <a:ext cx="110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B3BA"/>
                </a:solidFill>
              </a:rPr>
              <a:t>객실타입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57929" y="4783546"/>
            <a:ext cx="149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B3BA"/>
                </a:solidFill>
              </a:rPr>
              <a:t>체크인</a:t>
            </a:r>
            <a:r>
              <a:rPr lang="en-US" altLang="ko-KR" dirty="0">
                <a:solidFill>
                  <a:srgbClr val="FFB3BA"/>
                </a:solidFill>
              </a:rPr>
              <a:t>/</a:t>
            </a:r>
            <a:r>
              <a:rPr lang="ko-KR" altLang="en-US" dirty="0">
                <a:solidFill>
                  <a:srgbClr val="FFB3BA"/>
                </a:solidFill>
              </a:rPr>
              <a:t>아웃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13161" y="3232353"/>
            <a:ext cx="82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B3BA"/>
                </a:solidFill>
              </a:rPr>
              <a:t>인원</a:t>
            </a:r>
            <a:endParaRPr lang="ko-KR" altLang="en-US" dirty="0">
              <a:solidFill>
                <a:srgbClr val="FFB3BA"/>
              </a:solidFill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5486400" y="1461155"/>
            <a:ext cx="34033" cy="4864231"/>
          </a:xfrm>
          <a:prstGeom prst="line">
            <a:avLst/>
          </a:prstGeom>
          <a:ln w="57150">
            <a:solidFill>
              <a:srgbClr val="FF717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실행 단추: 비어 있음 15">
            <a:hlinkClick r:id="" action="ppaction://noaction" highlightClick="1"/>
          </p:cNvPr>
          <p:cNvSpPr/>
          <p:nvPr/>
        </p:nvSpPr>
        <p:spPr>
          <a:xfrm>
            <a:off x="8355406" y="5640344"/>
            <a:ext cx="1382233" cy="464872"/>
          </a:xfrm>
          <a:prstGeom prst="actionButtonBlank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18" name="실행 단추: 비어 있음 17">
            <a:hlinkClick r:id="" action="ppaction://hlinkshowjump?jump=nextslide" highlightClick="1"/>
          </p:cNvPr>
          <p:cNvSpPr/>
          <p:nvPr/>
        </p:nvSpPr>
        <p:spPr>
          <a:xfrm>
            <a:off x="2158409" y="5422604"/>
            <a:ext cx="1913861" cy="682611"/>
          </a:xfrm>
          <a:prstGeom prst="actionButtonBlank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MANAGER</a:t>
            </a:r>
          </a:p>
          <a:p>
            <a:pPr algn="ctr"/>
            <a:r>
              <a:rPr lang="en-US" altLang="ko-KR" dirty="0"/>
              <a:t>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9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/>
          <p:cNvSpPr/>
          <p:nvPr/>
        </p:nvSpPr>
        <p:spPr>
          <a:xfrm>
            <a:off x="383356" y="1268460"/>
            <a:ext cx="11425288" cy="5254888"/>
          </a:xfrm>
          <a:prstGeom prst="roundRect">
            <a:avLst/>
          </a:prstGeom>
          <a:noFill/>
          <a:ln w="76200">
            <a:solidFill>
              <a:srgbClr val="FF71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2654015" y="3592117"/>
            <a:ext cx="6555971" cy="69657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54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**********</a:t>
            </a: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0" y="0"/>
            <a:ext cx="12192000" cy="91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 lvl="0">
              <a:lnSpc>
                <a:spcPct val="150000"/>
              </a:lnSpc>
            </a:pP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0" y="-1"/>
            <a:ext cx="12192000" cy="900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rIns="180000" rtlCol="0" anchor="ctr"/>
          <a:lstStyle/>
          <a:p>
            <a:pPr lvl="0"/>
            <a:r>
              <a:rPr lang="en-US" altLang="ko-KR" sz="3200" b="1" i="1" dirty="0">
                <a:solidFill>
                  <a:prstClr val="white"/>
                </a:solidFill>
                <a:cs typeface="Aharoni" panose="02010803020104030203" pitchFamily="2" charset="-79"/>
              </a:rPr>
              <a:t>CUSTOMER -&gt; MANAGER MODE</a:t>
            </a:r>
          </a:p>
        </p:txBody>
      </p:sp>
      <p:sp>
        <p:nvSpPr>
          <p:cNvPr id="22" name="양쪽 모서리가 둥근 사각형 16"/>
          <p:cNvSpPr/>
          <p:nvPr/>
        </p:nvSpPr>
        <p:spPr>
          <a:xfrm>
            <a:off x="3814148" y="2715657"/>
            <a:ext cx="4235704" cy="50799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관리자 비밀번호를 입력하세요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814148" y="3234441"/>
            <a:ext cx="4235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실행 단추: 비어 있음 23">
            <a:hlinkClick r:id="" action="ppaction://hlinkshowjump?jump=nextslide" highlightClick="1"/>
          </p:cNvPr>
          <p:cNvSpPr/>
          <p:nvPr/>
        </p:nvSpPr>
        <p:spPr>
          <a:xfrm>
            <a:off x="5198353" y="4639151"/>
            <a:ext cx="1276875" cy="390852"/>
          </a:xfrm>
          <a:prstGeom prst="actionButtonBlank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2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양쪽 모서리가 둥근 사각형 29"/>
          <p:cNvSpPr/>
          <p:nvPr/>
        </p:nvSpPr>
        <p:spPr>
          <a:xfrm>
            <a:off x="0" y="0"/>
            <a:ext cx="12192000" cy="91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58" name="양쪽 모서리가 둥근 사각형 30"/>
          <p:cNvSpPr/>
          <p:nvPr/>
        </p:nvSpPr>
        <p:spPr>
          <a:xfrm>
            <a:off x="0" y="-1"/>
            <a:ext cx="12192000" cy="900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rIns="180000" rtlCol="0" anchor="ctr"/>
          <a:lstStyle/>
          <a:p>
            <a:pPr lvl="0"/>
            <a:r>
              <a:rPr lang="en-US" altLang="ko-KR" sz="3200" b="1" i="1" dirty="0">
                <a:solidFill>
                  <a:prstClr val="white"/>
                </a:solidFill>
                <a:cs typeface="Aharoni" panose="02010803020104030203" pitchFamily="2" charset="-79"/>
              </a:rPr>
              <a:t>MANAGER MODE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383356" y="1268460"/>
            <a:ext cx="11425288" cy="5254888"/>
          </a:xfrm>
          <a:prstGeom prst="roundRect">
            <a:avLst/>
          </a:prstGeom>
          <a:noFill/>
          <a:ln w="76200">
            <a:solidFill>
              <a:srgbClr val="FF71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양쪽 모서리가 둥근 사각형 9"/>
          <p:cNvSpPr/>
          <p:nvPr/>
        </p:nvSpPr>
        <p:spPr>
          <a:xfrm>
            <a:off x="1919152" y="4859082"/>
            <a:ext cx="4235704" cy="50799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용익방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양쪽 모서리가 둥근 사각형 10"/>
          <p:cNvSpPr/>
          <p:nvPr/>
        </p:nvSpPr>
        <p:spPr>
          <a:xfrm>
            <a:off x="1919152" y="4014709"/>
            <a:ext cx="4235704" cy="50799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</a:rPr>
              <a:t>2017.05.03-2017.05.05</a:t>
            </a:r>
          </a:p>
        </p:txBody>
      </p:sp>
      <p:sp>
        <p:nvSpPr>
          <p:cNvPr id="15" name="양쪽 모서리가 둥근 사각형 11"/>
          <p:cNvSpPr/>
          <p:nvPr/>
        </p:nvSpPr>
        <p:spPr>
          <a:xfrm>
            <a:off x="1919152" y="5707941"/>
            <a:ext cx="1981200" cy="50799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</a:rPr>
              <a:t>성인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</a:rPr>
              <a:t>/1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</a:rPr>
              <a:t>명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양쪽 모서리가 둥근 사각형 12"/>
          <p:cNvSpPr/>
          <p:nvPr/>
        </p:nvSpPr>
        <p:spPr>
          <a:xfrm>
            <a:off x="4065452" y="5718564"/>
            <a:ext cx="2089404" cy="50799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</a:rPr>
              <a:t>어린이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</a:rPr>
              <a:t>/2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</a:rPr>
              <a:t>명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양쪽 모서리가 둥근 사각형 16"/>
          <p:cNvSpPr/>
          <p:nvPr/>
        </p:nvSpPr>
        <p:spPr>
          <a:xfrm>
            <a:off x="1919152" y="1665256"/>
            <a:ext cx="4235704" cy="50799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RESERVATION CHECK </a:t>
            </a:r>
            <a:endParaRPr lang="en-US" altLang="ko-KR" sz="20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919152" y="2184040"/>
            <a:ext cx="4235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양쪽 모서리가 둥근 사각형 11"/>
          <p:cNvSpPr/>
          <p:nvPr/>
        </p:nvSpPr>
        <p:spPr>
          <a:xfrm>
            <a:off x="1919152" y="2408010"/>
            <a:ext cx="1981200" cy="50799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</a:rPr>
              <a:t>성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양쪽 모서리가 둥근 사각형 12"/>
          <p:cNvSpPr/>
          <p:nvPr/>
        </p:nvSpPr>
        <p:spPr>
          <a:xfrm>
            <a:off x="4065452" y="2408010"/>
            <a:ext cx="2089404" cy="50799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</a:rPr>
              <a:t>이름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8897" y="2478115"/>
            <a:ext cx="95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B3BA"/>
                </a:solidFill>
              </a:rPr>
              <a:t>예약자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4317" y="4942553"/>
            <a:ext cx="110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B3BA"/>
                </a:solidFill>
              </a:rPr>
              <a:t>객실타입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0881" y="4053323"/>
            <a:ext cx="149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B3BA"/>
                </a:solidFill>
              </a:rPr>
              <a:t>체크인</a:t>
            </a:r>
            <a:r>
              <a:rPr lang="en-US" altLang="ko-KR" dirty="0">
                <a:solidFill>
                  <a:srgbClr val="FFB3BA"/>
                </a:solidFill>
              </a:rPr>
              <a:t>/</a:t>
            </a:r>
            <a:r>
              <a:rPr lang="ko-KR" altLang="en-US" dirty="0">
                <a:solidFill>
                  <a:srgbClr val="FFB3BA"/>
                </a:solidFill>
              </a:rPr>
              <a:t>아웃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96869" y="5776769"/>
            <a:ext cx="82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B3BA"/>
                </a:solidFill>
              </a:rPr>
              <a:t>인원</a:t>
            </a:r>
          </a:p>
        </p:txBody>
      </p:sp>
      <p:sp>
        <p:nvSpPr>
          <p:cNvPr id="25" name="양쪽 모서리가 둥근 사각형 10"/>
          <p:cNvSpPr/>
          <p:nvPr/>
        </p:nvSpPr>
        <p:spPr>
          <a:xfrm>
            <a:off x="1919152" y="3208475"/>
            <a:ext cx="4235704" cy="50799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</a:rPr>
              <a:t>010-1234-5678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7045" y="3231437"/>
            <a:ext cx="97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B3BA"/>
                </a:solidFill>
              </a:rPr>
              <a:t>연락처</a:t>
            </a:r>
          </a:p>
        </p:txBody>
      </p:sp>
      <p:sp>
        <p:nvSpPr>
          <p:cNvPr id="27" name="양쪽 모서리가 둥근 사각형 16"/>
          <p:cNvSpPr/>
          <p:nvPr/>
        </p:nvSpPr>
        <p:spPr>
          <a:xfrm>
            <a:off x="7314120" y="1676041"/>
            <a:ext cx="2954659" cy="50799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예약번호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: AB1234</a:t>
            </a:r>
            <a:endParaRPr lang="en-US" altLang="ko-KR" sz="20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</a:endParaRPr>
          </a:p>
        </p:txBody>
      </p:sp>
      <p:cxnSp>
        <p:nvCxnSpPr>
          <p:cNvPr id="28" name="직선 연결선 27"/>
          <p:cNvCxnSpPr>
            <a:cxnSpLocks/>
          </p:cNvCxnSpPr>
          <p:nvPr/>
        </p:nvCxnSpPr>
        <p:spPr>
          <a:xfrm>
            <a:off x="7314120" y="2194825"/>
            <a:ext cx="295465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양쪽 모서리가 둥근 사각형 11"/>
          <p:cNvSpPr/>
          <p:nvPr/>
        </p:nvSpPr>
        <p:spPr>
          <a:xfrm>
            <a:off x="8289854" y="2405452"/>
            <a:ext cx="1981200" cy="50799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</a:rPr>
              <a:t>회원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19671" y="2474280"/>
            <a:ext cx="11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B3BA"/>
                </a:solidFill>
              </a:rPr>
              <a:t>회원여부</a:t>
            </a:r>
          </a:p>
        </p:txBody>
      </p:sp>
      <p:sp>
        <p:nvSpPr>
          <p:cNvPr id="34" name="양쪽 모서리가 둥근 사각형 11"/>
          <p:cNvSpPr/>
          <p:nvPr/>
        </p:nvSpPr>
        <p:spPr>
          <a:xfrm>
            <a:off x="8287579" y="4068334"/>
            <a:ext cx="1981200" cy="50799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</a:rPr>
              <a:t>아침식사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17396" y="4137162"/>
            <a:ext cx="11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B3BA"/>
                </a:solidFill>
              </a:rPr>
              <a:t>식사추가</a:t>
            </a:r>
          </a:p>
        </p:txBody>
      </p:sp>
      <p:sp>
        <p:nvSpPr>
          <p:cNvPr id="36" name="양쪽 모서리가 둥근 사각형 11"/>
          <p:cNvSpPr/>
          <p:nvPr/>
        </p:nvSpPr>
        <p:spPr>
          <a:xfrm>
            <a:off x="8287579" y="4892600"/>
            <a:ext cx="1981200" cy="50799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</a:rPr>
              <a:t>셔틀버스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17396" y="4961428"/>
            <a:ext cx="11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B3BA"/>
                </a:solidFill>
              </a:rPr>
              <a:t>무료옵션</a:t>
            </a:r>
          </a:p>
        </p:txBody>
      </p:sp>
      <p:sp>
        <p:nvSpPr>
          <p:cNvPr id="38" name="양쪽 모서리가 둥근 사각형 11"/>
          <p:cNvSpPr/>
          <p:nvPr/>
        </p:nvSpPr>
        <p:spPr>
          <a:xfrm>
            <a:off x="8287579" y="5788403"/>
            <a:ext cx="1981200" cy="50799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</a:rPr>
              <a:t>룸서비스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17396" y="5857231"/>
            <a:ext cx="11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B3BA"/>
                </a:solidFill>
              </a:rPr>
              <a:t>유료옵션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14120" y="2508966"/>
            <a:ext cx="11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rgbClr val="FFB3BA"/>
              </a:solidFill>
            </a:endParaRPr>
          </a:p>
        </p:txBody>
      </p:sp>
      <p:sp>
        <p:nvSpPr>
          <p:cNvPr id="47" name="양쪽 모서리가 둥근 사각형 11"/>
          <p:cNvSpPr/>
          <p:nvPr/>
        </p:nvSpPr>
        <p:spPr>
          <a:xfrm>
            <a:off x="8287579" y="3236893"/>
            <a:ext cx="1981200" cy="50799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</a:rPr>
              <a:t>개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17396" y="3305721"/>
            <a:ext cx="11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B3BA"/>
                </a:solidFill>
              </a:rPr>
              <a:t>침대추가</a:t>
            </a:r>
          </a:p>
        </p:txBody>
      </p:sp>
      <p:sp>
        <p:nvSpPr>
          <p:cNvPr id="52" name="실행 단추: 비어 있음 51">
            <a:hlinkClick r:id="" action="ppaction://noaction" highlightClick="1"/>
          </p:cNvPr>
          <p:cNvSpPr/>
          <p:nvPr/>
        </p:nvSpPr>
        <p:spPr>
          <a:xfrm>
            <a:off x="10449663" y="5669376"/>
            <a:ext cx="1178096" cy="537254"/>
          </a:xfrm>
          <a:prstGeom prst="actionButtonBlank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예약취소</a:t>
            </a:r>
          </a:p>
        </p:txBody>
      </p:sp>
    </p:spTree>
    <p:extLst>
      <p:ext uri="{BB962C8B-B14F-4D97-AF65-F5344CB8AC3E}">
        <p14:creationId xmlns:p14="http://schemas.microsoft.com/office/powerpoint/2010/main" val="290592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양쪽 모서리가 둥근 사각형 29"/>
          <p:cNvSpPr/>
          <p:nvPr/>
        </p:nvSpPr>
        <p:spPr>
          <a:xfrm>
            <a:off x="0" y="0"/>
            <a:ext cx="12192000" cy="91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0" y="-1"/>
            <a:ext cx="12192000" cy="900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rIns="180000" rtlCol="0" anchor="ctr"/>
          <a:lstStyle/>
          <a:p>
            <a:r>
              <a:rPr lang="en-US" altLang="ko-KR" sz="3200" b="1" i="1" dirty="0">
                <a:solidFill>
                  <a:prstClr val="white"/>
                </a:solidFill>
                <a:cs typeface="Aharoni" panose="02010803020104030203" pitchFamily="2" charset="-79"/>
              </a:rPr>
              <a:t>BEFORE RESERVATION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144953"/>
              </p:ext>
            </p:extLst>
          </p:nvPr>
        </p:nvGraphicFramePr>
        <p:xfrm>
          <a:off x="1364996" y="1989906"/>
          <a:ext cx="9462008" cy="206430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731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31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4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방 종류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가격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화폐단위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: IT)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혜진방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10000 IT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4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소현방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13000 IT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4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예진방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15000 IT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40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효린방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18000</a:t>
                      </a:r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</a:rPr>
                        <a:t> IT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4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용익방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30000</a:t>
                      </a:r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</a:rPr>
                        <a:t> IT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3260" y="4082884"/>
            <a:ext cx="953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가격은 비수기 기준입니다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성수기는 비수기 기준으로 </a:t>
            </a:r>
            <a:r>
              <a:rPr lang="en-US" altLang="ko-KR" sz="1200" dirty="0">
                <a:solidFill>
                  <a:schemeClr val="bg1"/>
                </a:solidFill>
              </a:rPr>
              <a:t>20% </a:t>
            </a:r>
            <a:r>
              <a:rPr lang="ko-KR" altLang="en-US" sz="1200" dirty="0">
                <a:solidFill>
                  <a:schemeClr val="bg1"/>
                </a:solidFill>
              </a:rPr>
              <a:t>상향된 가격입니다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3260" y="1619385"/>
            <a:ext cx="293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※ </a:t>
            </a:r>
            <a:r>
              <a:rPr lang="ko-KR" altLang="en-US" sz="1400" dirty="0">
                <a:solidFill>
                  <a:schemeClr val="bg1"/>
                </a:solidFill>
              </a:rPr>
              <a:t>가격 정보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293260" y="4723656"/>
            <a:ext cx="293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※ </a:t>
            </a:r>
            <a:r>
              <a:rPr lang="ko-KR" altLang="en-US" sz="1400" dirty="0">
                <a:solidFill>
                  <a:schemeClr val="bg1"/>
                </a:solidFill>
              </a:rPr>
              <a:t>서비스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293260" y="4997641"/>
            <a:ext cx="953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무료서비스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셔틀버스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주차장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세탁서비스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모닝콜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수영장 및 피트니스센터 등의 편의시설 제공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유료서비스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픽업서비스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전용컨시어지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베이비시터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룸서비스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연회시설이용 등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93260" y="5912398"/>
            <a:ext cx="1550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※ </a:t>
            </a:r>
            <a:r>
              <a:rPr lang="ko-KR" altLang="en-US" sz="1400" dirty="0">
                <a:solidFill>
                  <a:schemeClr val="bg1"/>
                </a:solidFill>
              </a:rPr>
              <a:t>편의시설 →</a:t>
            </a:r>
          </a:p>
        </p:txBody>
      </p:sp>
      <p:sp>
        <p:nvSpPr>
          <p:cNvPr id="17" name="실행 단추: 비어 있음 16">
            <a:hlinkClick r:id="" action="ppaction://hlinkshowjump?jump=nextslide" highlightClick="1"/>
          </p:cNvPr>
          <p:cNvSpPr/>
          <p:nvPr/>
        </p:nvSpPr>
        <p:spPr>
          <a:xfrm>
            <a:off x="2762296" y="5912398"/>
            <a:ext cx="961034" cy="322991"/>
          </a:xfrm>
          <a:prstGeom prst="actionButtonBlank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</a:rPr>
              <a:t>보기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사각형: 둥근 모서리 20"/>
          <p:cNvSpPr/>
          <p:nvPr/>
        </p:nvSpPr>
        <p:spPr>
          <a:xfrm>
            <a:off x="383356" y="1268460"/>
            <a:ext cx="11425288" cy="5254888"/>
          </a:xfrm>
          <a:prstGeom prst="roundRect">
            <a:avLst>
              <a:gd name="adj" fmla="val 13187"/>
            </a:avLst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12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양쪽 모서리가 둥근 사각형 29"/>
          <p:cNvSpPr/>
          <p:nvPr/>
        </p:nvSpPr>
        <p:spPr>
          <a:xfrm>
            <a:off x="0" y="-100584"/>
            <a:ext cx="12192000" cy="91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0" y="-1"/>
            <a:ext cx="12192000" cy="900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rIns="180000" rtlCol="0" anchor="ctr"/>
          <a:lstStyle/>
          <a:p>
            <a:r>
              <a:rPr lang="en-US" altLang="ko-KR" sz="3200" b="1" i="1" dirty="0">
                <a:solidFill>
                  <a:prstClr val="white"/>
                </a:solidFill>
                <a:cs typeface="Aharoni" panose="02010803020104030203" pitchFamily="2" charset="-79"/>
              </a:rPr>
              <a:t>FACILITIES</a:t>
            </a:r>
            <a:endParaRPr lang="en-US" altLang="ko-KR" sz="40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21" y="1436635"/>
            <a:ext cx="7477876" cy="49535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사각형: 둥근 모서리 20"/>
          <p:cNvSpPr/>
          <p:nvPr/>
        </p:nvSpPr>
        <p:spPr>
          <a:xfrm>
            <a:off x="383356" y="1268460"/>
            <a:ext cx="11425288" cy="5254888"/>
          </a:xfrm>
          <a:prstGeom prst="roundRect">
            <a:avLst>
              <a:gd name="adj" fmla="val 13187"/>
            </a:avLst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55913" y="3651791"/>
            <a:ext cx="1963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PC </a:t>
            </a:r>
            <a:r>
              <a:rPr lang="ko-KR" altLang="en-US" sz="2800" b="1" dirty="0" err="1">
                <a:solidFill>
                  <a:schemeClr val="bg1"/>
                </a:solidFill>
              </a:rPr>
              <a:t>이용실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09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양쪽 모서리가 둥근 사각형 29"/>
          <p:cNvSpPr/>
          <p:nvPr/>
        </p:nvSpPr>
        <p:spPr>
          <a:xfrm>
            <a:off x="0" y="-100584"/>
            <a:ext cx="12192000" cy="91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0" y="-1"/>
            <a:ext cx="12192000" cy="900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rIns="180000" rtlCol="0" anchor="ctr"/>
          <a:lstStyle/>
          <a:p>
            <a:r>
              <a:rPr lang="en-US" altLang="ko-KR" sz="3200" b="1" i="1" dirty="0">
                <a:solidFill>
                  <a:prstClr val="white"/>
                </a:solidFill>
                <a:cs typeface="Aharoni" panose="02010803020104030203" pitchFamily="2" charset="-79"/>
              </a:rPr>
              <a:t>FACILITIES</a:t>
            </a:r>
            <a:endParaRPr lang="en-US" altLang="ko-KR" sz="40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12444" y="3646042"/>
            <a:ext cx="1837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연회시설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4" y="1441214"/>
            <a:ext cx="7410892" cy="49328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사각형: 둥근 모서리 20"/>
          <p:cNvSpPr/>
          <p:nvPr/>
        </p:nvSpPr>
        <p:spPr>
          <a:xfrm>
            <a:off x="383356" y="1268460"/>
            <a:ext cx="11425288" cy="5254888"/>
          </a:xfrm>
          <a:prstGeom prst="roundRect">
            <a:avLst>
              <a:gd name="adj" fmla="val 13187"/>
            </a:avLst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66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870</Words>
  <Application>Microsoft Office PowerPoint</Application>
  <PresentationFormat>와이드스크린</PresentationFormat>
  <Paragraphs>229</Paragraphs>
  <Slides>16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Aharoni</vt:lpstr>
      <vt:lpstr>맑은 고딕</vt:lpstr>
      <vt:lpstr>Arial</vt:lpstr>
      <vt:lpstr>Wingdings</vt:lpstr>
      <vt:lpstr>Office 테마</vt:lpstr>
      <vt:lpstr>PowerPoint 프레젠테이션</vt:lpstr>
      <vt:lpstr>INDEX</vt:lpstr>
      <vt:lpstr>INTRO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FUNCTION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손혜진</cp:lastModifiedBy>
  <cp:revision>83</cp:revision>
  <dcterms:created xsi:type="dcterms:W3CDTF">2017-04-20T07:21:04Z</dcterms:created>
  <dcterms:modified xsi:type="dcterms:W3CDTF">2017-05-04T13:41:12Z</dcterms:modified>
</cp:coreProperties>
</file>