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0"/>
  </p:notesMasterIdLst>
  <p:sldIdLst>
    <p:sldId id="256" r:id="rId3"/>
    <p:sldId id="258" r:id="rId4"/>
    <p:sldId id="261" r:id="rId5"/>
    <p:sldId id="262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22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08A81-479C-4E38-B1D1-D6A03994A00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C318C-E447-4D9B-9961-2A2184746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2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15C025D2-15BB-4081-9CE4-A361B06A4B06}" type="slidenum">
              <a:rPr lang="en-US" altLang="ko-KR" b="0">
                <a:solidFill>
                  <a:prstClr val="black"/>
                </a:solidFill>
              </a:rPr>
              <a:pPr/>
              <a:t>3</a:t>
            </a:fld>
            <a:endParaRPr lang="en-US" altLang="ko-KR" b="0">
              <a:solidFill>
                <a:prstClr val="black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0F6F6519-D61E-492F-BFB8-95F0E1B4DE33}" type="slidenum">
              <a:rPr lang="en-US" altLang="ko-KR" b="0">
                <a:solidFill>
                  <a:prstClr val="black"/>
                </a:solidFill>
              </a:rPr>
              <a:pPr/>
              <a:t>4</a:t>
            </a:fld>
            <a:endParaRPr lang="en-US" altLang="ko-KR" b="0">
              <a:solidFill>
                <a:prstClr val="black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15C025D2-15BB-4081-9CE4-A361B06A4B06}" type="slidenum">
              <a:rPr lang="en-US" altLang="ko-KR" b="0">
                <a:solidFill>
                  <a:prstClr val="black"/>
                </a:solidFill>
              </a:rPr>
              <a:pPr/>
              <a:t>5</a:t>
            </a:fld>
            <a:endParaRPr lang="en-US" altLang="ko-KR" b="0">
              <a:solidFill>
                <a:prstClr val="black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0F6F6519-D61E-492F-BFB8-95F0E1B4DE33}" type="slidenum">
              <a:rPr lang="en-US" altLang="ko-KR" b="0">
                <a:solidFill>
                  <a:prstClr val="black"/>
                </a:solidFill>
              </a:rPr>
              <a:pPr/>
              <a:t>6</a:t>
            </a:fld>
            <a:endParaRPr lang="en-US" altLang="ko-KR" b="0">
              <a:solidFill>
                <a:prstClr val="black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2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89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018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b="1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D6FC8D-DC18-46C5-8F94-8118B013022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50627"/>
      </p:ext>
    </p:extLst>
  </p:cSld>
  <p:clrMapOvr>
    <a:masterClrMapping/>
  </p:clrMapOvr>
  <p:transition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0F8D4-A811-4472-9F28-76AB5C6D02C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854680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954A4-40FC-4D22-84E0-892DD73062B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771383"/>
      </p:ext>
    </p:extLst>
  </p:cSld>
  <p:clrMapOvr>
    <a:masterClrMapping/>
  </p:clrMapOvr>
  <p:transition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50403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50403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D73A1-3F22-4814-8B9E-23BC2508FF2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30975"/>
      </p:ext>
    </p:extLst>
  </p:cSld>
  <p:clrMapOvr>
    <a:masterClrMapping/>
  </p:clrMapOvr>
  <p:transition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99D29-F0B4-480B-8592-84D584A5317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31521"/>
      </p:ext>
    </p:extLst>
  </p:cSld>
  <p:clrMapOvr>
    <a:masterClrMapping/>
  </p:clrMapOvr>
  <p:transition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817E2-B854-4989-BE8D-53F13D5067B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6534"/>
      </p:ext>
    </p:extLst>
  </p:cSld>
  <p:clrMapOvr>
    <a:masterClrMapping/>
  </p:clrMapOvr>
  <p:transition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0B9F0-D571-429B-82A9-A2559BCD216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643715"/>
      </p:ext>
    </p:extLst>
  </p:cSld>
  <p:clrMapOvr>
    <a:masterClrMapping/>
  </p:clrMapOvr>
  <p:transition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214A4-4E9B-4FCE-8CDE-05DDB74D72C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123820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44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9B2FE-6F07-473C-9209-9EE4C44FAAD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92986"/>
      </p:ext>
    </p:extLst>
  </p:cSld>
  <p:clrMapOvr>
    <a:masterClrMapping/>
  </p:clrMapOvr>
  <p:transition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37B15-1171-4691-8CCB-5E22A8D4C93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43518"/>
      </p:ext>
    </p:extLst>
  </p:cSld>
  <p:clrMapOvr>
    <a:masterClrMapping/>
  </p:clrMapOvr>
  <p:transition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3408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3408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EAFAB-C665-479B-829B-429F6712D27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24967"/>
      </p:ext>
    </p:extLst>
  </p:cSld>
  <p:clrMapOvr>
    <a:masterClrMapping/>
  </p:clrMapOvr>
  <p:transition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DDB4-B316-4B45-996C-D67F3F9D348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159768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86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52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8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9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9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89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000">
                <a:latin typeface="Verdana" panose="020B0604030504040204" pitchFamily="34" charset="0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>
                <a:solidFill>
                  <a:srgbClr val="000000"/>
                </a:solidFill>
              </a:rPr>
              <a:t>© </a:t>
            </a:r>
            <a:r>
              <a:rPr kumimoji="1" lang="en-US" altLang="ko-KR" b="1" smtClean="0">
                <a:solidFill>
                  <a:srgbClr val="000000"/>
                </a:solidFill>
              </a:rPr>
              <a:t>2016 </a:t>
            </a:r>
            <a:r>
              <a:rPr kumimoji="1" lang="en-US" altLang="ko-KR" b="1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000" b="0" smtClean="0">
                <a:latin typeface="Verdana" pitchFamily="34" charset="0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ACEB49-4D89-4868-8350-779A9163DDE9}" type="slidenum">
              <a:rPr kumimoji="1" lang="en-US" altLang="ko-K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68313" y="1052513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b="1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11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cover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40000"/>
        </a:lnSpc>
        <a:spcBef>
          <a:spcPct val="20000"/>
        </a:spcBef>
        <a:spcAft>
          <a:spcPct val="0"/>
        </a:spcAft>
        <a:buClr>
          <a:srgbClr val="C40000"/>
        </a:buClr>
        <a:buFont typeface="Wingdings" pitchFamily="2" charset="2"/>
        <a:buChar char="v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Font typeface="HY헤드라인M" pitchFamily="18" charset="-127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Font typeface="Arial" charset="0"/>
        <a:buChar char="•"/>
        <a:defRPr kumimoji="1" sz="14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+mn-cs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Ø"/>
        <a:defRPr kumimoji="1" sz="12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 kern="1200">
          <a:solidFill>
            <a:schemeClr val="tx1"/>
          </a:solidFill>
          <a:latin typeface="Verdana" panose="020B0604030504040204" pitchFamily="34" charset="0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50"/>
          <a:stretch/>
        </p:blipFill>
        <p:spPr bwMode="auto">
          <a:xfrm>
            <a:off x="37329" y="213392"/>
            <a:ext cx="5393087" cy="6383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52120" y="195542"/>
            <a:ext cx="3491880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입력값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을 주었을 때</a:t>
            </a:r>
            <a:endParaRPr lang="en-US" altLang="ko-KR" dirty="0" smtClean="0"/>
          </a:p>
          <a:p>
            <a:r>
              <a:rPr lang="en-US" altLang="ko-KR" dirty="0" smtClean="0"/>
              <a:t>K+1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하여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 후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나누었을 때</a:t>
            </a:r>
            <a:endParaRPr lang="en-US" altLang="ko-KR" dirty="0"/>
          </a:p>
          <a:p>
            <a:r>
              <a:rPr lang="ko-KR" altLang="en-US" dirty="0" smtClean="0"/>
              <a:t>나머지가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된다면 </a:t>
            </a:r>
            <a:endParaRPr lang="en-US" altLang="ko-KR" dirty="0"/>
          </a:p>
          <a:p>
            <a:r>
              <a:rPr lang="ko-KR" altLang="en-US" dirty="0" smtClean="0"/>
              <a:t>밑의 순서도로 넘어가게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나머지가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아니라면</a:t>
            </a:r>
            <a:endParaRPr lang="en-US" altLang="ko-KR" dirty="0" smtClean="0"/>
          </a:p>
          <a:p>
            <a:r>
              <a:rPr lang="en-US" altLang="ko-KR" dirty="0" smtClean="0"/>
              <a:t>K</a:t>
            </a:r>
            <a:r>
              <a:rPr lang="ko-KR" altLang="en-US" dirty="0" smtClean="0"/>
              <a:t>값을 하나 증가시켜 다시</a:t>
            </a:r>
            <a:endParaRPr lang="en-US" altLang="ko-KR" dirty="0" smtClean="0"/>
          </a:p>
          <a:p>
            <a:r>
              <a:rPr lang="en-US" altLang="ko-KR" dirty="0" smtClean="0"/>
              <a:t>N</a:t>
            </a:r>
            <a:r>
              <a:rPr lang="ko-KR" altLang="en-US" dirty="0" smtClean="0"/>
              <a:t>을 그 수로 나누어보며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K</a:t>
            </a:r>
            <a:r>
              <a:rPr lang="ko-KR" altLang="en-US" dirty="0" smtClean="0"/>
              <a:t>로 나누어 떨어질 때까지 반복한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그때의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과</a:t>
            </a:r>
            <a:r>
              <a:rPr lang="en-US" altLang="ko-KR" dirty="0" smtClean="0"/>
              <a:t>K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N=K</a:t>
            </a:r>
          </a:p>
          <a:p>
            <a:r>
              <a:rPr lang="ko-KR" altLang="en-US" dirty="0" smtClean="0"/>
              <a:t>라면 소수라고 값을 출력할 것이고 그것을 만족하지 않는다면 </a:t>
            </a:r>
            <a:endParaRPr lang="en-US" altLang="ko-KR" dirty="0" smtClean="0"/>
          </a:p>
          <a:p>
            <a:r>
              <a:rPr lang="ko-KR" altLang="en-US" dirty="0" smtClean="0"/>
              <a:t>소수가 아니라고 출력하게 될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955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332656"/>
            <a:ext cx="7220246" cy="5847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smtClean="0"/>
              <a:t>1~10</a:t>
            </a:r>
            <a:r>
              <a:rPr lang="ko-KR" altLang="en-US" sz="3200" smtClean="0"/>
              <a:t>까지중 홀수의 합을 구해주세요</a:t>
            </a:r>
            <a:r>
              <a:rPr lang="en-US" altLang="ko-KR" sz="3200" smtClean="0"/>
              <a:t>…</a:t>
            </a:r>
            <a:endParaRPr lang="ko-KR" altLang="en-US" sz="3200"/>
          </a:p>
        </p:txBody>
      </p:sp>
      <p:grpSp>
        <p:nvGrpSpPr>
          <p:cNvPr id="56" name="그룹 55"/>
          <p:cNvGrpSpPr/>
          <p:nvPr/>
        </p:nvGrpSpPr>
        <p:grpSpPr>
          <a:xfrm>
            <a:off x="2784538" y="1206372"/>
            <a:ext cx="3803686" cy="5163461"/>
            <a:chOff x="4859180" y="1196752"/>
            <a:chExt cx="3803686" cy="5163461"/>
          </a:xfrm>
        </p:grpSpPr>
        <p:sp>
          <p:nvSpPr>
            <p:cNvPr id="4" name="타원 3"/>
            <p:cNvSpPr/>
            <p:nvPr/>
          </p:nvSpPr>
          <p:spPr>
            <a:xfrm>
              <a:off x="5220072" y="1196752"/>
              <a:ext cx="2592288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Start</a:t>
              </a:r>
              <a:endParaRPr lang="ko-KR" altLang="en-US" dirty="0"/>
            </a:p>
          </p:txBody>
        </p:sp>
        <p:sp>
          <p:nvSpPr>
            <p:cNvPr id="5" name="육각형 4"/>
            <p:cNvSpPr/>
            <p:nvPr/>
          </p:nvSpPr>
          <p:spPr>
            <a:xfrm>
              <a:off x="5364088" y="2128961"/>
              <a:ext cx="2448272" cy="576064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N=1,T=1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502626" y="5033399"/>
              <a:ext cx="216024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N=N+1</a:t>
              </a:r>
              <a:endParaRPr lang="ko-KR" altLang="en-US" dirty="0"/>
            </a:p>
          </p:txBody>
        </p:sp>
        <p:sp>
          <p:nvSpPr>
            <p:cNvPr id="8" name="다이아몬드 7"/>
            <p:cNvSpPr/>
            <p:nvPr/>
          </p:nvSpPr>
          <p:spPr>
            <a:xfrm>
              <a:off x="5211892" y="3285841"/>
              <a:ext cx="2736304" cy="79208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 mod2=1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>
              <a:stCxn id="4" idx="4"/>
            </p:cNvCxnSpPr>
            <p:nvPr/>
          </p:nvCxnSpPr>
          <p:spPr>
            <a:xfrm>
              <a:off x="6516216" y="1844824"/>
              <a:ext cx="0" cy="2841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7565693" y="4430096"/>
              <a:ext cx="0" cy="5458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6588224" y="2705025"/>
              <a:ext cx="19446" cy="6519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779083" y="4430095"/>
              <a:ext cx="178661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8" idx="2"/>
            </p:cNvCxnSpPr>
            <p:nvPr/>
          </p:nvCxnSpPr>
          <p:spPr>
            <a:xfrm>
              <a:off x="6580044" y="4077929"/>
              <a:ext cx="0" cy="3484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4859180" y="4972188"/>
              <a:ext cx="1368152" cy="5233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T=T+N</a:t>
              </a:r>
              <a:endParaRPr lang="ko-KR" altLang="en-US" dirty="0"/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5762248" y="4426358"/>
              <a:ext cx="0" cy="5458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917370" y="4060763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NO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90214" y="4044257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YES</a:t>
              </a:r>
              <a:endParaRPr lang="ko-KR" altLang="en-US" dirty="0"/>
            </a:p>
          </p:txBody>
        </p:sp>
        <p:cxnSp>
          <p:nvCxnSpPr>
            <p:cNvPr id="38" name="꺾인 연결선 37"/>
            <p:cNvCxnSpPr/>
            <p:nvPr/>
          </p:nvCxnSpPr>
          <p:spPr>
            <a:xfrm rot="16200000" flipV="1">
              <a:off x="6327938" y="3283114"/>
              <a:ext cx="2212958" cy="1708746"/>
            </a:xfrm>
            <a:prstGeom prst="curvedConnector3">
              <a:avLst>
                <a:gd name="adj1" fmla="val 9781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꺾인 연결선 49"/>
            <p:cNvCxnSpPr>
              <a:stCxn id="24" idx="2"/>
            </p:cNvCxnSpPr>
            <p:nvPr/>
          </p:nvCxnSpPr>
          <p:spPr>
            <a:xfrm rot="16200000" flipH="1">
              <a:off x="5665454" y="5373337"/>
              <a:ext cx="576063" cy="82045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꺾인 연결선 51"/>
            <p:cNvCxnSpPr/>
            <p:nvPr/>
          </p:nvCxnSpPr>
          <p:spPr>
            <a:xfrm rot="5400000">
              <a:off x="6702941" y="5164832"/>
              <a:ext cx="523346" cy="129018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꺾인 연결선 53"/>
            <p:cNvCxnSpPr/>
            <p:nvPr/>
          </p:nvCxnSpPr>
          <p:spPr>
            <a:xfrm rot="16200000" flipH="1">
              <a:off x="6244184" y="6176377"/>
              <a:ext cx="288031" cy="79641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타원 54"/>
          <p:cNvSpPr/>
          <p:nvPr/>
        </p:nvSpPr>
        <p:spPr>
          <a:xfrm>
            <a:off x="3822070" y="6369833"/>
            <a:ext cx="1239007" cy="452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sp>
        <p:nvSpPr>
          <p:cNvPr id="57" name="다이아몬드 56"/>
          <p:cNvSpPr/>
          <p:nvPr/>
        </p:nvSpPr>
        <p:spPr>
          <a:xfrm>
            <a:off x="5223682" y="3836105"/>
            <a:ext cx="1980931" cy="5028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N&lt;=10?</a:t>
            </a:r>
            <a:endParaRPr lang="ko-KR" altLang="en-US" dirty="0"/>
          </a:p>
        </p:txBody>
      </p:sp>
      <p:cxnSp>
        <p:nvCxnSpPr>
          <p:cNvPr id="59" name="구부러진 연결선 58"/>
          <p:cNvCxnSpPr>
            <a:stCxn id="57" idx="3"/>
          </p:cNvCxnSpPr>
          <p:nvPr/>
        </p:nvCxnSpPr>
        <p:spPr>
          <a:xfrm flipH="1">
            <a:off x="4313557" y="4087549"/>
            <a:ext cx="2891056" cy="1993668"/>
          </a:xfrm>
          <a:prstGeom prst="curvedConnector3">
            <a:avLst>
              <a:gd name="adj1" fmla="val -79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204613" y="423854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4533028" y="3040627"/>
            <a:ext cx="1708746" cy="795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259551" y="329546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86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7662AE03-75F8-45ED-817B-2E317BFB6B8B}" type="slidenum">
              <a:rPr lang="en-US" altLang="ko-KR" b="0">
                <a:solidFill>
                  <a:srgbClr val="000000"/>
                </a:solidFill>
                <a:latin typeface="Verdana" pitchFamily="34" charset="0"/>
              </a:rPr>
              <a:pPr/>
              <a:t>3</a:t>
            </a:fld>
            <a:endParaRPr lang="en-US" altLang="ko-KR" b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chemeClr val="tx1"/>
                </a:solidFill>
              </a:rPr>
              <a:t>[</a:t>
            </a:r>
            <a:r>
              <a:rPr lang="ko-KR" altLang="en-US" smtClean="0">
                <a:solidFill>
                  <a:schemeClr val="tx1"/>
                </a:solidFill>
              </a:rPr>
              <a:t>예</a:t>
            </a:r>
            <a:r>
              <a:rPr lang="en-US" altLang="ko-KR" smtClean="0">
                <a:solidFill>
                  <a:schemeClr val="tx1"/>
                </a:solidFill>
              </a:rPr>
              <a:t>] </a:t>
            </a:r>
            <a:r>
              <a:rPr lang="ko-KR" altLang="en-US" smtClean="0">
                <a:solidFill>
                  <a:schemeClr val="tx1"/>
                </a:solidFill>
              </a:rPr>
              <a:t>만년 달력 </a:t>
            </a:r>
            <a:r>
              <a:rPr lang="en-US" altLang="ko-KR" smtClean="0">
                <a:solidFill>
                  <a:schemeClr val="tx1"/>
                </a:solidFill>
              </a:rPr>
              <a:t>(1/4)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1. </a:t>
            </a:r>
            <a:r>
              <a:rPr lang="ko-KR" altLang="en-US" smtClean="0"/>
              <a:t>고객의 요구 </a:t>
            </a:r>
          </a:p>
          <a:p>
            <a:pPr lvl="1" eaLnBrk="1" hangingPunct="1"/>
            <a:r>
              <a:rPr lang="ko-KR" altLang="en-US" smtClean="0"/>
              <a:t> </a:t>
            </a:r>
            <a:r>
              <a:rPr lang="ko-KR" altLang="en-US" smtClean="0">
                <a:latin typeface="Arial" charset="0"/>
              </a:rPr>
              <a:t>“</a:t>
            </a:r>
            <a:r>
              <a:rPr lang="ko-KR" altLang="en-US" smtClean="0"/>
              <a:t>년</a:t>
            </a:r>
            <a:r>
              <a:rPr lang="en-US" altLang="ko-KR" smtClean="0"/>
              <a:t>/</a:t>
            </a:r>
            <a:r>
              <a:rPr lang="ko-KR" altLang="en-US" smtClean="0"/>
              <a:t>월</a:t>
            </a:r>
            <a:r>
              <a:rPr lang="en-US" altLang="ko-KR" smtClean="0"/>
              <a:t>/</a:t>
            </a:r>
            <a:r>
              <a:rPr lang="ko-KR" altLang="en-US" smtClean="0"/>
              <a:t>일을 입력하면 요일을 출력하는 만년 달력 프로그램을 작성해 주시오</a:t>
            </a:r>
            <a:r>
              <a:rPr lang="en-US" altLang="ko-KR" smtClean="0"/>
              <a:t>.</a:t>
            </a:r>
            <a:r>
              <a:rPr lang="en-US" altLang="ko-KR" smtClean="0">
                <a:latin typeface="Arial" charset="0"/>
              </a:rPr>
              <a:t>”</a:t>
            </a:r>
            <a:endParaRPr lang="en-US" altLang="ko-KR" smtClean="0"/>
          </a:p>
          <a:p>
            <a:pPr eaLnBrk="1" hangingPunct="1"/>
            <a:r>
              <a:rPr lang="en-US" altLang="ko-KR" smtClean="0"/>
              <a:t>2. </a:t>
            </a:r>
            <a:r>
              <a:rPr lang="ko-KR" altLang="en-US" smtClean="0"/>
              <a:t>요구사항 분석</a:t>
            </a:r>
          </a:p>
          <a:p>
            <a:pPr lvl="1" eaLnBrk="1" hangingPunct="1"/>
            <a:r>
              <a:rPr lang="ko-KR" altLang="en-US" smtClean="0"/>
              <a:t> 만년 달력의 입력 범위는</a:t>
            </a:r>
            <a:r>
              <a:rPr lang="en-US" altLang="ko-KR" smtClean="0"/>
              <a:t>?</a:t>
            </a:r>
          </a:p>
          <a:p>
            <a:pPr lvl="2" eaLnBrk="1" hangingPunct="1"/>
            <a:r>
              <a:rPr lang="ko-KR" altLang="en-US" smtClean="0">
                <a:latin typeface="Arial" charset="0"/>
                <a:ea typeface="굴림" charset="-127"/>
              </a:rPr>
              <a:t>서기 </a:t>
            </a:r>
            <a:r>
              <a:rPr lang="en-US" altLang="ko-KR" smtClean="0">
                <a:latin typeface="Arial" charset="0"/>
                <a:ea typeface="굴림" charset="-127"/>
              </a:rPr>
              <a:t>01</a:t>
            </a:r>
            <a:r>
              <a:rPr lang="ko-KR" altLang="en-US" smtClean="0">
                <a:latin typeface="Arial" charset="0"/>
                <a:ea typeface="굴림" charset="-127"/>
              </a:rPr>
              <a:t>년 </a:t>
            </a:r>
            <a:r>
              <a:rPr lang="en-US" altLang="ko-KR" smtClean="0">
                <a:latin typeface="Arial" charset="0"/>
                <a:ea typeface="굴림" charset="-127"/>
              </a:rPr>
              <a:t>1</a:t>
            </a:r>
            <a:r>
              <a:rPr lang="ko-KR" altLang="en-US" smtClean="0">
                <a:latin typeface="Arial" charset="0"/>
                <a:ea typeface="굴림" charset="-127"/>
              </a:rPr>
              <a:t>월 </a:t>
            </a:r>
            <a:r>
              <a:rPr lang="en-US" altLang="ko-KR" smtClean="0">
                <a:latin typeface="Arial" charset="0"/>
                <a:ea typeface="굴림" charset="-127"/>
              </a:rPr>
              <a:t>1</a:t>
            </a:r>
            <a:r>
              <a:rPr lang="ko-KR" altLang="en-US" smtClean="0">
                <a:latin typeface="Arial" charset="0"/>
                <a:ea typeface="굴림" charset="-127"/>
              </a:rPr>
              <a:t>일부터 </a:t>
            </a:r>
            <a:r>
              <a:rPr lang="en-US" altLang="ko-KR" smtClean="0">
                <a:latin typeface="Arial" charset="0"/>
                <a:ea typeface="굴림" charset="-127"/>
              </a:rPr>
              <a:t>10000</a:t>
            </a:r>
            <a:r>
              <a:rPr lang="ko-KR" altLang="en-US" smtClean="0">
                <a:latin typeface="Arial" charset="0"/>
                <a:ea typeface="굴림" charset="-127"/>
              </a:rPr>
              <a:t>년 </a:t>
            </a:r>
            <a:r>
              <a:rPr lang="en-US" altLang="ko-KR" smtClean="0">
                <a:latin typeface="Arial" charset="0"/>
                <a:ea typeface="굴림" charset="-127"/>
              </a:rPr>
              <a:t>12</a:t>
            </a:r>
            <a:r>
              <a:rPr lang="ko-KR" altLang="en-US" smtClean="0">
                <a:latin typeface="Arial" charset="0"/>
                <a:ea typeface="굴림" charset="-127"/>
              </a:rPr>
              <a:t>월 </a:t>
            </a:r>
            <a:r>
              <a:rPr lang="en-US" altLang="ko-KR" smtClean="0">
                <a:latin typeface="Arial" charset="0"/>
                <a:ea typeface="굴림" charset="-127"/>
              </a:rPr>
              <a:t>31</a:t>
            </a:r>
            <a:r>
              <a:rPr lang="ko-KR" altLang="en-US" smtClean="0">
                <a:latin typeface="Arial" charset="0"/>
                <a:ea typeface="굴림" charset="-127"/>
              </a:rPr>
              <a:t>일까지로 함</a:t>
            </a:r>
          </a:p>
          <a:p>
            <a:pPr lvl="1" eaLnBrk="1" hangingPunct="1"/>
            <a:r>
              <a:rPr lang="ko-KR" altLang="en-US" smtClean="0"/>
              <a:t>입력의 양식은</a:t>
            </a:r>
            <a:r>
              <a:rPr lang="en-US" altLang="ko-KR" smtClean="0"/>
              <a:t>?</a:t>
            </a:r>
          </a:p>
          <a:p>
            <a:pPr lvl="2" eaLnBrk="1" hangingPunct="1"/>
            <a:r>
              <a:rPr lang="ko-KR" altLang="en-US" smtClean="0">
                <a:latin typeface="Arial" charset="0"/>
                <a:ea typeface="굴림" charset="-127"/>
              </a:rPr>
              <a:t>년</a:t>
            </a:r>
            <a:r>
              <a:rPr lang="en-US" altLang="ko-KR" smtClean="0">
                <a:latin typeface="Arial" charset="0"/>
                <a:ea typeface="굴림" charset="-127"/>
              </a:rPr>
              <a:t>/</a:t>
            </a:r>
            <a:r>
              <a:rPr lang="ko-KR" altLang="en-US" smtClean="0">
                <a:latin typeface="Arial" charset="0"/>
                <a:ea typeface="굴림" charset="-127"/>
              </a:rPr>
              <a:t>월</a:t>
            </a:r>
            <a:r>
              <a:rPr lang="en-US" altLang="ko-KR" smtClean="0">
                <a:latin typeface="Arial" charset="0"/>
                <a:ea typeface="굴림" charset="-127"/>
              </a:rPr>
              <a:t>/</a:t>
            </a:r>
            <a:r>
              <a:rPr lang="ko-KR" altLang="en-US" smtClean="0">
                <a:latin typeface="Arial" charset="0"/>
                <a:ea typeface="굴림" charset="-127"/>
              </a:rPr>
              <a:t>일을 순서대로 질문하고</a:t>
            </a:r>
            <a:r>
              <a:rPr lang="en-US" altLang="ko-KR" smtClean="0">
                <a:latin typeface="Arial" charset="0"/>
                <a:ea typeface="굴림" charset="-127"/>
              </a:rPr>
              <a:t>, </a:t>
            </a:r>
            <a:r>
              <a:rPr lang="ko-KR" altLang="en-US" smtClean="0">
                <a:latin typeface="Arial" charset="0"/>
                <a:ea typeface="굴림" charset="-127"/>
              </a:rPr>
              <a:t>사용자가 응답하게 함</a:t>
            </a:r>
          </a:p>
          <a:p>
            <a:pPr lvl="2" eaLnBrk="1" hangingPunct="1"/>
            <a:r>
              <a:rPr lang="ko-KR" altLang="en-US" smtClean="0">
                <a:latin typeface="Arial" charset="0"/>
                <a:ea typeface="굴림" charset="-127"/>
              </a:rPr>
              <a:t>입력 범위를 벗어나면</a:t>
            </a:r>
            <a:r>
              <a:rPr lang="en-US" altLang="ko-KR" smtClean="0">
                <a:latin typeface="Arial" charset="0"/>
                <a:ea typeface="굴림" charset="-127"/>
              </a:rPr>
              <a:t>, </a:t>
            </a:r>
            <a:r>
              <a:rPr lang="ko-KR" altLang="en-US" smtClean="0">
                <a:latin typeface="Arial" charset="0"/>
                <a:ea typeface="굴림" charset="-127"/>
              </a:rPr>
              <a:t>다시 입력하게 함</a:t>
            </a:r>
          </a:p>
          <a:p>
            <a:pPr lvl="1" eaLnBrk="1" hangingPunct="1"/>
            <a:r>
              <a:rPr lang="ko-KR" altLang="en-US" smtClean="0"/>
              <a:t>출력의 형태는</a:t>
            </a:r>
            <a:r>
              <a:rPr lang="en-US" altLang="ko-KR" smtClean="0"/>
              <a:t>?</a:t>
            </a:r>
          </a:p>
          <a:p>
            <a:pPr lvl="2" eaLnBrk="1" hangingPunct="1"/>
            <a:r>
              <a:rPr lang="ko-KR" altLang="en-US" smtClean="0">
                <a:latin typeface="Arial" charset="0"/>
                <a:ea typeface="굴림" charset="-127"/>
              </a:rPr>
              <a:t>요일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78446447"/>
      </p:ext>
    </p:extLst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E93C1C0F-8022-4BDD-AA69-01C240A23C74}" type="slidenum">
              <a:rPr lang="en-US" altLang="ko-KR" b="0">
                <a:solidFill>
                  <a:srgbClr val="000000"/>
                </a:solidFill>
                <a:latin typeface="Verdana" pitchFamily="34" charset="0"/>
              </a:rPr>
              <a:pPr/>
              <a:t>4</a:t>
            </a:fld>
            <a:endParaRPr lang="en-US" altLang="ko-KR" b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chemeClr val="tx1"/>
                </a:solidFill>
              </a:rPr>
              <a:t>[</a:t>
            </a:r>
            <a:r>
              <a:rPr lang="ko-KR" altLang="en-US" smtClean="0">
                <a:solidFill>
                  <a:schemeClr val="tx1"/>
                </a:solidFill>
              </a:rPr>
              <a:t>예</a:t>
            </a:r>
            <a:r>
              <a:rPr lang="en-US" altLang="ko-KR" smtClean="0">
                <a:solidFill>
                  <a:schemeClr val="tx1"/>
                </a:solidFill>
              </a:rPr>
              <a:t>] </a:t>
            </a:r>
            <a:r>
              <a:rPr lang="ko-KR" altLang="en-US" smtClean="0">
                <a:solidFill>
                  <a:schemeClr val="tx1"/>
                </a:solidFill>
              </a:rPr>
              <a:t>만년 달력 </a:t>
            </a:r>
            <a:r>
              <a:rPr lang="en-US" altLang="ko-KR" smtClean="0">
                <a:solidFill>
                  <a:schemeClr val="tx1"/>
                </a:solidFill>
              </a:rPr>
              <a:t>(2/4)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3. </a:t>
            </a:r>
            <a:r>
              <a:rPr lang="ko-KR" altLang="en-US" smtClean="0"/>
              <a:t>설계</a:t>
            </a:r>
          </a:p>
          <a:p>
            <a:pPr lvl="1" eaLnBrk="1" hangingPunct="1">
              <a:buFont typeface="HY헤드라인M" pitchFamily="18" charset="-127"/>
              <a:buNone/>
            </a:pPr>
            <a:r>
              <a:rPr lang="ko-KR" altLang="en-US" smtClean="0"/>
              <a:t>	</a:t>
            </a:r>
          </a:p>
          <a:p>
            <a:pPr lvl="1" eaLnBrk="1" hangingPunct="1">
              <a:buFont typeface="HY헤드라인M" pitchFamily="18" charset="-127"/>
              <a:buNone/>
            </a:pPr>
            <a:endParaRPr lang="ko-KR" altLang="en-US" smtClean="0"/>
          </a:p>
          <a:p>
            <a:pPr lvl="1" eaLnBrk="1" hangingPunct="1">
              <a:buFont typeface="HY헤드라인M" pitchFamily="18" charset="-127"/>
              <a:buNone/>
            </a:pPr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endParaRPr lang="en-US" altLang="ko-KR" smtClean="0"/>
          </a:p>
        </p:txBody>
      </p:sp>
      <p:grpSp>
        <p:nvGrpSpPr>
          <p:cNvPr id="20486" name="Group 41"/>
          <p:cNvGrpSpPr>
            <a:grpSpLocks/>
          </p:cNvGrpSpPr>
          <p:nvPr/>
        </p:nvGrpSpPr>
        <p:grpSpPr bwMode="auto">
          <a:xfrm>
            <a:off x="717550" y="1987550"/>
            <a:ext cx="7742238" cy="3241675"/>
            <a:chOff x="525" y="1252"/>
            <a:chExt cx="4877" cy="2042"/>
          </a:xfrm>
        </p:grpSpPr>
        <p:sp>
          <p:nvSpPr>
            <p:cNvPr id="20487" name="Rectangle 4"/>
            <p:cNvSpPr>
              <a:spLocks noChangeArrowheads="1"/>
            </p:cNvSpPr>
            <p:nvPr/>
          </p:nvSpPr>
          <p:spPr bwMode="auto">
            <a:xfrm>
              <a:off x="2667" y="1252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만년 달력</a:t>
              </a:r>
            </a:p>
          </p:txBody>
        </p:sp>
        <p:sp>
          <p:nvSpPr>
            <p:cNvPr id="20488" name="Rectangle 9"/>
            <p:cNvSpPr>
              <a:spLocks noChangeArrowheads="1"/>
            </p:cNvSpPr>
            <p:nvPr/>
          </p:nvSpPr>
          <p:spPr bwMode="auto">
            <a:xfrm>
              <a:off x="870" y="2069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입력</a:t>
              </a:r>
            </a:p>
          </p:txBody>
        </p:sp>
        <p:sp>
          <p:nvSpPr>
            <p:cNvPr id="20489" name="Rectangle 10"/>
            <p:cNvSpPr>
              <a:spLocks noChangeArrowheads="1"/>
            </p:cNvSpPr>
            <p:nvPr/>
          </p:nvSpPr>
          <p:spPr bwMode="auto">
            <a:xfrm>
              <a:off x="2667" y="2069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처리</a:t>
              </a:r>
            </a:p>
          </p:txBody>
        </p:sp>
        <p:sp>
          <p:nvSpPr>
            <p:cNvPr id="20490" name="Rectangle 11"/>
            <p:cNvSpPr>
              <a:spLocks noChangeArrowheads="1"/>
            </p:cNvSpPr>
            <p:nvPr/>
          </p:nvSpPr>
          <p:spPr bwMode="auto">
            <a:xfrm>
              <a:off x="4473" y="2069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출력</a:t>
              </a:r>
            </a:p>
          </p:txBody>
        </p:sp>
        <p:sp>
          <p:nvSpPr>
            <p:cNvPr id="20491" name="Rectangle 12"/>
            <p:cNvSpPr>
              <a:spLocks noChangeArrowheads="1"/>
            </p:cNvSpPr>
            <p:nvPr/>
          </p:nvSpPr>
          <p:spPr bwMode="auto">
            <a:xfrm>
              <a:off x="525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입력처리</a:t>
              </a:r>
            </a:p>
          </p:txBody>
        </p:sp>
        <p:sp>
          <p:nvSpPr>
            <p:cNvPr id="20492" name="Rectangle 13"/>
            <p:cNvSpPr>
              <a:spLocks noChangeArrowheads="1"/>
            </p:cNvSpPr>
            <p:nvPr/>
          </p:nvSpPr>
          <p:spPr bwMode="auto">
            <a:xfrm>
              <a:off x="1214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입력검증</a:t>
              </a:r>
            </a:p>
          </p:txBody>
        </p:sp>
        <p:sp>
          <p:nvSpPr>
            <p:cNvPr id="20493" name="Rectangle 14"/>
            <p:cNvSpPr>
              <a:spLocks noChangeArrowheads="1"/>
            </p:cNvSpPr>
            <p:nvPr/>
          </p:nvSpPr>
          <p:spPr bwMode="auto">
            <a:xfrm>
              <a:off x="1976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총 날짜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계산</a:t>
              </a:r>
              <a:endParaRPr kumimoji="1" lang="ko-KR" altLang="en-US" sz="1000" b="1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0494" name="Rectangle 15"/>
            <p:cNvSpPr>
              <a:spLocks noChangeArrowheads="1"/>
            </p:cNvSpPr>
            <p:nvPr/>
          </p:nvSpPr>
          <p:spPr bwMode="auto">
            <a:xfrm>
              <a:off x="2666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윤년여부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결정</a:t>
              </a:r>
            </a:p>
          </p:txBody>
        </p:sp>
        <p:sp>
          <p:nvSpPr>
            <p:cNvPr id="20495" name="Rectangle 16"/>
            <p:cNvSpPr>
              <a:spLocks noChangeArrowheads="1"/>
            </p:cNvSpPr>
            <p:nvPr/>
          </p:nvSpPr>
          <p:spPr bwMode="auto">
            <a:xfrm>
              <a:off x="3365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요일 결정</a:t>
              </a:r>
            </a:p>
          </p:txBody>
        </p:sp>
        <p:sp>
          <p:nvSpPr>
            <p:cNvPr id="20496" name="Rectangle 18"/>
            <p:cNvSpPr>
              <a:spLocks noChangeArrowheads="1"/>
            </p:cNvSpPr>
            <p:nvPr/>
          </p:nvSpPr>
          <p:spPr bwMode="auto">
            <a:xfrm>
              <a:off x="4813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요일 출력</a:t>
              </a:r>
            </a:p>
          </p:txBody>
        </p:sp>
        <p:cxnSp>
          <p:nvCxnSpPr>
            <p:cNvPr id="20497" name="AutoShape 19"/>
            <p:cNvCxnSpPr>
              <a:cxnSpLocks noChangeShapeType="1"/>
              <a:stCxn id="20487" idx="2"/>
              <a:endCxn id="20489" idx="0"/>
            </p:cNvCxnSpPr>
            <p:nvPr/>
          </p:nvCxnSpPr>
          <p:spPr bwMode="auto">
            <a:xfrm rot="5400000">
              <a:off x="2712" y="1820"/>
              <a:ext cx="49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8" name="AutoShape 20"/>
            <p:cNvCxnSpPr>
              <a:cxnSpLocks noChangeShapeType="1"/>
              <a:stCxn id="20487" idx="2"/>
              <a:endCxn id="20488" idx="0"/>
            </p:cNvCxnSpPr>
            <p:nvPr/>
          </p:nvCxnSpPr>
          <p:spPr bwMode="auto">
            <a:xfrm rot="5400000">
              <a:off x="1814" y="921"/>
              <a:ext cx="499" cy="1797"/>
            </a:xfrm>
            <a:prstGeom prst="bentConnector3">
              <a:avLst>
                <a:gd name="adj1" fmla="val 498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9" name="AutoShape 21"/>
            <p:cNvCxnSpPr>
              <a:cxnSpLocks noChangeShapeType="1"/>
              <a:stCxn id="20487" idx="2"/>
              <a:endCxn id="20490" idx="0"/>
            </p:cNvCxnSpPr>
            <p:nvPr/>
          </p:nvCxnSpPr>
          <p:spPr bwMode="auto">
            <a:xfrm rot="16200000" flipH="1">
              <a:off x="3615" y="917"/>
              <a:ext cx="499" cy="1806"/>
            </a:xfrm>
            <a:prstGeom prst="bentConnector3">
              <a:avLst>
                <a:gd name="adj1" fmla="val 498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0" name="AutoShape 22"/>
            <p:cNvCxnSpPr>
              <a:cxnSpLocks noChangeShapeType="1"/>
              <a:stCxn id="20488" idx="2"/>
              <a:endCxn id="20491" idx="0"/>
            </p:cNvCxnSpPr>
            <p:nvPr/>
          </p:nvCxnSpPr>
          <p:spPr bwMode="auto">
            <a:xfrm rot="5400000">
              <a:off x="698" y="2509"/>
              <a:ext cx="589" cy="345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1" name="AutoShape 23"/>
            <p:cNvCxnSpPr>
              <a:cxnSpLocks noChangeShapeType="1"/>
              <a:stCxn id="20488" idx="2"/>
              <a:endCxn id="20492" idx="0"/>
            </p:cNvCxnSpPr>
            <p:nvPr/>
          </p:nvCxnSpPr>
          <p:spPr bwMode="auto">
            <a:xfrm rot="16200000" flipH="1">
              <a:off x="1042" y="2510"/>
              <a:ext cx="589" cy="344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02" name="Rectangle 29"/>
            <p:cNvSpPr>
              <a:spLocks noChangeArrowheads="1"/>
            </p:cNvSpPr>
            <p:nvPr/>
          </p:nvSpPr>
          <p:spPr bwMode="auto">
            <a:xfrm>
              <a:off x="4124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출력 양식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결정</a:t>
              </a:r>
            </a:p>
          </p:txBody>
        </p:sp>
        <p:cxnSp>
          <p:nvCxnSpPr>
            <p:cNvPr id="20503" name="AutoShape 30"/>
            <p:cNvCxnSpPr>
              <a:cxnSpLocks noChangeShapeType="1"/>
              <a:stCxn id="20490" idx="2"/>
              <a:endCxn id="20502" idx="0"/>
            </p:cNvCxnSpPr>
            <p:nvPr/>
          </p:nvCxnSpPr>
          <p:spPr bwMode="auto">
            <a:xfrm rot="5400000">
              <a:off x="4299" y="2507"/>
              <a:ext cx="589" cy="349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4" name="AutoShape 35"/>
            <p:cNvCxnSpPr>
              <a:cxnSpLocks noChangeShapeType="1"/>
              <a:stCxn id="20489" idx="2"/>
              <a:endCxn id="20493" idx="0"/>
            </p:cNvCxnSpPr>
            <p:nvPr/>
          </p:nvCxnSpPr>
          <p:spPr bwMode="auto">
            <a:xfrm rot="5400000">
              <a:off x="2322" y="2336"/>
              <a:ext cx="589" cy="691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5" name="AutoShape 36"/>
            <p:cNvCxnSpPr>
              <a:cxnSpLocks noChangeShapeType="1"/>
              <a:stCxn id="20489" idx="2"/>
              <a:endCxn id="20495" idx="0"/>
            </p:cNvCxnSpPr>
            <p:nvPr/>
          </p:nvCxnSpPr>
          <p:spPr bwMode="auto">
            <a:xfrm rot="16200000" flipH="1">
              <a:off x="3016" y="2333"/>
              <a:ext cx="589" cy="698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6" name="AutoShape 38"/>
            <p:cNvCxnSpPr>
              <a:cxnSpLocks noChangeShapeType="1"/>
              <a:stCxn id="20489" idx="2"/>
              <a:endCxn id="20494" idx="0"/>
            </p:cNvCxnSpPr>
            <p:nvPr/>
          </p:nvCxnSpPr>
          <p:spPr bwMode="auto">
            <a:xfrm flipH="1">
              <a:off x="2961" y="2387"/>
              <a:ext cx="1" cy="5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7" name="AutoShape 40"/>
            <p:cNvCxnSpPr>
              <a:cxnSpLocks noChangeShapeType="1"/>
              <a:stCxn id="20490" idx="2"/>
              <a:endCxn id="20496" idx="0"/>
            </p:cNvCxnSpPr>
            <p:nvPr/>
          </p:nvCxnSpPr>
          <p:spPr bwMode="auto">
            <a:xfrm rot="16200000" flipH="1">
              <a:off x="4643" y="2512"/>
              <a:ext cx="589" cy="340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8719377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7662AE03-75F8-45ED-817B-2E317BFB6B8B}" type="slidenum">
              <a:rPr lang="en-US" altLang="ko-KR" b="0">
                <a:solidFill>
                  <a:srgbClr val="000000"/>
                </a:solidFill>
                <a:latin typeface="Verdana" pitchFamily="34" charset="0"/>
              </a:rPr>
              <a:pPr/>
              <a:t>5</a:t>
            </a:fld>
            <a:endParaRPr lang="en-US" altLang="ko-KR" b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94122"/>
          </a:xfrm>
        </p:spPr>
        <p:txBody>
          <a:bodyPr/>
          <a:lstStyle/>
          <a:p>
            <a:pPr eaLnBrk="1" hangingPunct="1"/>
            <a:r>
              <a:rPr lang="en-US" altLang="ko-KR" sz="2000" dirty="0" smtClean="0">
                <a:solidFill>
                  <a:schemeClr val="tx1"/>
                </a:solidFill>
              </a:rPr>
              <a:t>[</a:t>
            </a:r>
            <a:r>
              <a:rPr lang="ko-KR" altLang="en-US" sz="2000" dirty="0" smtClean="0">
                <a:solidFill>
                  <a:schemeClr val="tx1"/>
                </a:solidFill>
              </a:rPr>
              <a:t>문제</a:t>
            </a:r>
            <a:r>
              <a:rPr lang="en-US" altLang="ko-KR" sz="2000" dirty="0" smtClean="0">
                <a:solidFill>
                  <a:schemeClr val="tx1"/>
                </a:solidFill>
              </a:rPr>
              <a:t>]  </a:t>
            </a:r>
            <a:r>
              <a:rPr lang="ko-KR" altLang="en-US" sz="2000" dirty="0" smtClean="0">
                <a:solidFill>
                  <a:schemeClr val="tx1"/>
                </a:solidFill>
              </a:rPr>
              <a:t>키와 몸무게를 입력하면  </a:t>
            </a:r>
            <a:r>
              <a:rPr lang="en-US" altLang="ko-KR" sz="2000" dirty="0" smtClean="0">
                <a:solidFill>
                  <a:schemeClr val="tx1"/>
                </a:solidFill>
              </a:rPr>
              <a:t>“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먹어야함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</a:rPr>
              <a:t>표준 </a:t>
            </a:r>
            <a:r>
              <a:rPr lang="en-US" altLang="ko-KR" sz="2000" dirty="0" smtClean="0">
                <a:solidFill>
                  <a:schemeClr val="tx1"/>
                </a:solidFill>
              </a:rPr>
              <a:t>–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빼야함</a:t>
            </a:r>
            <a:r>
              <a:rPr lang="en-US" altLang="ko-KR" sz="2000" dirty="0" smtClean="0">
                <a:solidFill>
                  <a:schemeClr val="tx1"/>
                </a:solidFill>
              </a:rPr>
              <a:t>”</a:t>
            </a:r>
            <a:br>
              <a:rPr lang="en-US" altLang="ko-KR" sz="2000" dirty="0" smtClean="0">
                <a:solidFill>
                  <a:schemeClr val="tx1"/>
                </a:solidFill>
              </a:rPr>
            </a:br>
            <a:r>
              <a:rPr lang="ko-KR" altLang="en-US" sz="2000" dirty="0" smtClean="0">
                <a:solidFill>
                  <a:schemeClr val="tx1"/>
                </a:solidFill>
              </a:rPr>
              <a:t>출력하는 프로그램을 작성해 주세요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229600" cy="5040312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고객의 요구 </a:t>
            </a:r>
            <a:endParaRPr lang="en-US" altLang="ko-KR" dirty="0" smtClean="0"/>
          </a:p>
          <a:p>
            <a:pPr marL="0" indent="0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키와 몸무게를 입력하면 더 </a:t>
            </a:r>
            <a:r>
              <a:rPr lang="ko-KR" altLang="en-US" dirty="0" err="1" smtClean="0"/>
              <a:t>먹어야하는지</a:t>
            </a:r>
            <a:r>
              <a:rPr lang="ko-KR" altLang="en-US" dirty="0" smtClean="0"/>
              <a:t> 그대로 </a:t>
            </a:r>
            <a:r>
              <a:rPr lang="ko-KR" altLang="en-US" dirty="0" err="1" smtClean="0"/>
              <a:t>있어도되는지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빼야하는지를</a:t>
            </a:r>
            <a:r>
              <a:rPr lang="ko-KR" altLang="en-US" dirty="0" smtClean="0"/>
              <a:t> 알려주는 프로그램을 짜주세요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 smtClean="0"/>
          </a:p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요구사항 분석</a:t>
            </a:r>
          </a:p>
          <a:p>
            <a:pPr lvl="1" eaLnBrk="1" hangingPunct="1"/>
            <a:r>
              <a:rPr lang="en-US" altLang="ko-KR" dirty="0" smtClean="0"/>
              <a:t>(       </a:t>
            </a:r>
            <a:r>
              <a:rPr lang="ko-KR" altLang="en-US" dirty="0" smtClean="0"/>
              <a:t>키와 몸무게</a:t>
            </a:r>
            <a:r>
              <a:rPr lang="en-US" altLang="ko-KR" dirty="0" smtClean="0"/>
              <a:t>              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입력 범위는</a:t>
            </a:r>
            <a:r>
              <a:rPr lang="en-US" altLang="ko-KR" dirty="0" smtClean="0"/>
              <a:t>?</a:t>
            </a:r>
          </a:p>
          <a:p>
            <a:pPr lvl="2" eaLnBrk="1" hangingPunct="1"/>
            <a:r>
              <a:rPr lang="en-US" altLang="ko-KR" dirty="0" smtClean="0"/>
              <a:t>(              </a:t>
            </a:r>
            <a:r>
              <a:rPr lang="ko-KR" altLang="en-US" dirty="0" smtClean="0"/>
              <a:t>키는  </a:t>
            </a:r>
            <a:r>
              <a:rPr lang="en-US" altLang="ko-KR" dirty="0" smtClean="0"/>
              <a:t>100CM~200CM, </a:t>
            </a:r>
            <a:r>
              <a:rPr lang="ko-KR" altLang="en-US" dirty="0"/>
              <a:t>  </a:t>
            </a:r>
            <a:r>
              <a:rPr lang="ko-KR" altLang="en-US" dirty="0" smtClean="0"/>
              <a:t>몸무게는 </a:t>
            </a:r>
            <a:r>
              <a:rPr lang="en-US" altLang="ko-KR" dirty="0" smtClean="0"/>
              <a:t>30KG~100KG</a:t>
            </a:r>
            <a:r>
              <a:rPr lang="en-US" altLang="ko-KR" dirty="0" smtClean="0"/>
              <a:t>                                     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smtClean="0"/>
              <a:t>입력의 양식은</a:t>
            </a:r>
            <a:r>
              <a:rPr lang="en-US" altLang="ko-KR" dirty="0" smtClean="0"/>
              <a:t>?</a:t>
            </a:r>
          </a:p>
          <a:p>
            <a:pPr lvl="2" eaLnBrk="1" hangingPunct="1"/>
            <a:r>
              <a:rPr lang="en-US" altLang="ko-KR" dirty="0" smtClean="0">
                <a:latin typeface="Arial" charset="0"/>
                <a:ea typeface="굴림" charset="-127"/>
              </a:rPr>
              <a:t>(           </a:t>
            </a:r>
            <a:r>
              <a:rPr lang="ko-KR" altLang="en-US" dirty="0" smtClean="0">
                <a:latin typeface="Arial" charset="0"/>
                <a:ea typeface="굴림" charset="-127"/>
              </a:rPr>
              <a:t>키와 몸무게 순서대로 질문하고 사용자가 답하게 한다</a:t>
            </a:r>
            <a:r>
              <a:rPr lang="en-US" altLang="ko-KR" dirty="0" smtClean="0">
                <a:latin typeface="Arial" charset="0"/>
                <a:ea typeface="굴림" charset="-127"/>
              </a:rPr>
              <a:t>.</a:t>
            </a:r>
            <a:r>
              <a:rPr lang="en-US" altLang="ko-KR" dirty="0" smtClean="0">
                <a:latin typeface="Arial" charset="0"/>
                <a:ea typeface="굴림" charset="-127"/>
              </a:rPr>
              <a:t>                                     </a:t>
            </a:r>
            <a:r>
              <a:rPr lang="en-US" altLang="ko-KR" dirty="0" smtClean="0">
                <a:latin typeface="Arial" charset="0"/>
                <a:ea typeface="굴림" charset="-127"/>
              </a:rPr>
              <a:t>)</a:t>
            </a:r>
            <a:endParaRPr lang="ko-KR" altLang="en-US" dirty="0" smtClean="0">
              <a:latin typeface="Arial" charset="0"/>
              <a:ea typeface="굴림" charset="-127"/>
            </a:endParaRPr>
          </a:p>
          <a:p>
            <a:pPr lvl="2" eaLnBrk="1" hangingPunct="1"/>
            <a:r>
              <a:rPr lang="ko-KR" altLang="en-US" dirty="0" smtClean="0">
                <a:latin typeface="Arial" charset="0"/>
                <a:ea typeface="굴림" charset="-127"/>
              </a:rPr>
              <a:t>입력 범위를 벗어나면</a:t>
            </a:r>
            <a:r>
              <a:rPr lang="en-US" altLang="ko-KR" dirty="0" smtClean="0">
                <a:latin typeface="Arial" charset="0"/>
                <a:ea typeface="굴림" charset="-127"/>
              </a:rPr>
              <a:t>, </a:t>
            </a:r>
            <a:r>
              <a:rPr lang="ko-KR" altLang="en-US" dirty="0" smtClean="0">
                <a:latin typeface="Arial" charset="0"/>
                <a:ea typeface="굴림" charset="-127"/>
              </a:rPr>
              <a:t>다시 입력하게 함</a:t>
            </a:r>
          </a:p>
          <a:p>
            <a:pPr lvl="1" eaLnBrk="1" hangingPunct="1"/>
            <a:r>
              <a:rPr lang="ko-KR" altLang="en-US" dirty="0" smtClean="0"/>
              <a:t>출력의 형태는</a:t>
            </a:r>
            <a:r>
              <a:rPr lang="en-US" altLang="ko-KR" dirty="0" smtClean="0"/>
              <a:t>?</a:t>
            </a:r>
          </a:p>
          <a:p>
            <a:pPr lvl="2" eaLnBrk="1" hangingPunct="1"/>
            <a:r>
              <a:rPr lang="en-US" altLang="ko-KR" dirty="0" smtClean="0">
                <a:latin typeface="Arial" charset="0"/>
                <a:ea typeface="굴림" charset="-127"/>
              </a:rPr>
              <a:t>(</a:t>
            </a:r>
            <a:r>
              <a:rPr lang="ko-KR" altLang="en-US" dirty="0" smtClean="0">
                <a:latin typeface="Arial" charset="0"/>
                <a:ea typeface="굴림" charset="-127"/>
              </a:rPr>
              <a:t>비만 정도 </a:t>
            </a:r>
            <a:r>
              <a:rPr lang="ko-KR" altLang="en-US" dirty="0">
                <a:latin typeface="Arial" charset="0"/>
                <a:ea typeface="굴림" charset="-127"/>
              </a:rPr>
              <a:t>측정 계산기를 이용하여 </a:t>
            </a:r>
            <a:r>
              <a:rPr lang="ko-KR" altLang="en-US" dirty="0" smtClean="0">
                <a:latin typeface="Arial" charset="0"/>
                <a:ea typeface="굴림" charset="-127"/>
              </a:rPr>
              <a:t>먹어야 하는지 </a:t>
            </a:r>
            <a:r>
              <a:rPr lang="en-US" altLang="ko-KR" dirty="0">
                <a:latin typeface="Arial" charset="0"/>
                <a:ea typeface="굴림" charset="-127"/>
              </a:rPr>
              <a:t>,</a:t>
            </a:r>
            <a:r>
              <a:rPr lang="ko-KR" altLang="en-US" dirty="0">
                <a:latin typeface="Arial" charset="0"/>
                <a:ea typeface="굴림" charset="-127"/>
              </a:rPr>
              <a:t>표준인지</a:t>
            </a:r>
            <a:r>
              <a:rPr lang="en-US" altLang="ko-KR" dirty="0">
                <a:latin typeface="Arial" charset="0"/>
                <a:ea typeface="굴림" charset="-127"/>
              </a:rPr>
              <a:t>, </a:t>
            </a:r>
            <a:r>
              <a:rPr lang="ko-KR" altLang="en-US" dirty="0" smtClean="0">
                <a:latin typeface="Arial" charset="0"/>
                <a:ea typeface="굴림" charset="-127"/>
              </a:rPr>
              <a:t>빼야 하는 지를 출력 하게한</a:t>
            </a:r>
            <a:r>
              <a:rPr lang="en-US" altLang="ko-KR" dirty="0" smtClean="0">
                <a:latin typeface="Arial" charset="0"/>
                <a:ea typeface="굴림" charset="-127"/>
              </a:rPr>
              <a:t> </a:t>
            </a:r>
            <a:r>
              <a:rPr lang="ko-KR" altLang="en-US" dirty="0" smtClean="0">
                <a:latin typeface="Arial" charset="0"/>
                <a:ea typeface="굴림" charset="-127"/>
              </a:rPr>
              <a:t>다</a:t>
            </a:r>
            <a:r>
              <a:rPr lang="en-US" altLang="ko-KR" dirty="0" smtClean="0">
                <a:latin typeface="Arial" charset="0"/>
                <a:ea typeface="굴림" charset="-127"/>
              </a:rPr>
              <a:t>.                              </a:t>
            </a:r>
            <a:r>
              <a:rPr lang="en-US" altLang="ko-KR" dirty="0" smtClean="0">
                <a:latin typeface="Arial" charset="0"/>
                <a:ea typeface="굴림" charset="-127"/>
              </a:rPr>
              <a:t>)</a:t>
            </a:r>
            <a:r>
              <a:rPr lang="ko-KR" altLang="en-US" dirty="0" smtClean="0">
                <a:latin typeface="Arial" charset="0"/>
                <a:ea typeface="굴림" charset="-127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1069562355"/>
      </p:ext>
    </p:extLst>
  </p:cSld>
  <p:clrMapOvr>
    <a:masterClrMapping/>
  </p:clrMapOvr>
  <p:transition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E93C1C0F-8022-4BDD-AA69-01C240A23C74}" type="slidenum">
              <a:rPr lang="en-US" altLang="ko-KR" b="0">
                <a:solidFill>
                  <a:srgbClr val="000000"/>
                </a:solidFill>
                <a:latin typeface="Verdana" pitchFamily="34" charset="0"/>
              </a:rPr>
              <a:pPr/>
              <a:t>6</a:t>
            </a:fld>
            <a:endParaRPr lang="en-US" altLang="ko-KR" b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예</a:t>
            </a:r>
            <a:r>
              <a:rPr lang="en-US" altLang="ko-KR" dirty="0" smtClean="0">
                <a:solidFill>
                  <a:schemeClr val="tx1"/>
                </a:solidFill>
              </a:rPr>
              <a:t>] </a:t>
            </a:r>
            <a:r>
              <a:rPr lang="ko-KR" altLang="en-US" dirty="0" smtClean="0">
                <a:solidFill>
                  <a:schemeClr val="tx1"/>
                </a:solidFill>
              </a:rPr>
              <a:t>몸무게 판정</a:t>
            </a:r>
            <a:r>
              <a:rPr lang="en-US" altLang="ko-KR" dirty="0" smtClean="0">
                <a:solidFill>
                  <a:schemeClr val="tx1"/>
                </a:solidFill>
              </a:rPr>
              <a:t> (2/4)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3. </a:t>
            </a:r>
            <a:r>
              <a:rPr lang="ko-KR" altLang="en-US" dirty="0" smtClean="0"/>
              <a:t>설계</a:t>
            </a:r>
          </a:p>
          <a:p>
            <a:pPr lvl="1" eaLnBrk="1" hangingPunct="1">
              <a:buFont typeface="HY헤드라인M" pitchFamily="18" charset="-127"/>
              <a:buNone/>
            </a:pPr>
            <a:r>
              <a:rPr lang="ko-KR" altLang="en-US" dirty="0" smtClean="0"/>
              <a:t>	</a:t>
            </a:r>
          </a:p>
          <a:p>
            <a:pPr lvl="1" eaLnBrk="1" hangingPunct="1">
              <a:buFont typeface="HY헤드라인M" pitchFamily="18" charset="-127"/>
              <a:buNone/>
            </a:pPr>
            <a:endParaRPr lang="ko-KR" altLang="en-US" dirty="0" smtClean="0"/>
          </a:p>
          <a:p>
            <a:pPr lvl="1" eaLnBrk="1" hangingPunct="1">
              <a:buFont typeface="HY헤드라인M" pitchFamily="18" charset="-127"/>
              <a:buNone/>
            </a:pPr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en-US" altLang="ko-KR" dirty="0" smtClean="0"/>
          </a:p>
        </p:txBody>
      </p:sp>
      <p:grpSp>
        <p:nvGrpSpPr>
          <p:cNvPr id="20486" name="Group 41"/>
          <p:cNvGrpSpPr>
            <a:grpSpLocks/>
          </p:cNvGrpSpPr>
          <p:nvPr/>
        </p:nvGrpSpPr>
        <p:grpSpPr bwMode="auto">
          <a:xfrm>
            <a:off x="220869" y="1989138"/>
            <a:ext cx="7742238" cy="3241675"/>
            <a:chOff x="525" y="1252"/>
            <a:chExt cx="4877" cy="2042"/>
          </a:xfrm>
        </p:grpSpPr>
        <p:sp>
          <p:nvSpPr>
            <p:cNvPr id="20487" name="Rectangle 4"/>
            <p:cNvSpPr>
              <a:spLocks noChangeArrowheads="1"/>
            </p:cNvSpPr>
            <p:nvPr/>
          </p:nvSpPr>
          <p:spPr bwMode="auto">
            <a:xfrm>
              <a:off x="2667" y="1252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비만</a:t>
              </a:r>
              <a:r>
                <a:rPr kumimoji="1" lang="ko-KR" altLang="en-US" sz="1400" b="1" dirty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도</a:t>
              </a:r>
              <a:endParaRPr kumimoji="1" lang="ko-KR" altLang="en-US" sz="14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0488" name="Rectangle 9"/>
            <p:cNvSpPr>
              <a:spLocks noChangeArrowheads="1"/>
            </p:cNvSpPr>
            <p:nvPr/>
          </p:nvSpPr>
          <p:spPr bwMode="auto">
            <a:xfrm>
              <a:off x="870" y="2069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입력</a:t>
              </a:r>
            </a:p>
          </p:txBody>
        </p:sp>
        <p:sp>
          <p:nvSpPr>
            <p:cNvPr id="20489" name="Rectangle 10"/>
            <p:cNvSpPr>
              <a:spLocks noChangeArrowheads="1"/>
            </p:cNvSpPr>
            <p:nvPr/>
          </p:nvSpPr>
          <p:spPr bwMode="auto">
            <a:xfrm>
              <a:off x="2667" y="2069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처리</a:t>
              </a:r>
            </a:p>
          </p:txBody>
        </p:sp>
        <p:sp>
          <p:nvSpPr>
            <p:cNvPr id="20490" name="Rectangle 11"/>
            <p:cNvSpPr>
              <a:spLocks noChangeArrowheads="1"/>
            </p:cNvSpPr>
            <p:nvPr/>
          </p:nvSpPr>
          <p:spPr bwMode="auto">
            <a:xfrm>
              <a:off x="4473" y="2069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출력</a:t>
              </a:r>
            </a:p>
          </p:txBody>
        </p:sp>
        <p:sp>
          <p:nvSpPr>
            <p:cNvPr id="20491" name="Rectangle 12"/>
            <p:cNvSpPr>
              <a:spLocks noChangeArrowheads="1"/>
            </p:cNvSpPr>
            <p:nvPr/>
          </p:nvSpPr>
          <p:spPr bwMode="auto">
            <a:xfrm>
              <a:off x="525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키</a:t>
              </a:r>
              <a:endParaRPr kumimoji="1" lang="ko-KR" altLang="en-US" sz="14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0492" name="Rectangle 13"/>
            <p:cNvSpPr>
              <a:spLocks noChangeArrowheads="1"/>
            </p:cNvSpPr>
            <p:nvPr/>
          </p:nvSpPr>
          <p:spPr bwMode="auto">
            <a:xfrm>
              <a:off x="1214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몸무게</a:t>
              </a:r>
              <a:endParaRPr kumimoji="1" lang="ko-KR" altLang="en-US" sz="14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0493" name="Rectangle 14"/>
            <p:cNvSpPr>
              <a:spLocks noChangeArrowheads="1"/>
            </p:cNvSpPr>
            <p:nvPr/>
          </p:nvSpPr>
          <p:spPr bwMode="auto">
            <a:xfrm>
              <a:off x="1901" y="2963"/>
              <a:ext cx="641" cy="3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BMI</a:t>
              </a:r>
              <a:r>
                <a:rPr kumimoji="1" lang="ko-KR" altLang="en-US" sz="10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가</a:t>
              </a:r>
              <a:r>
                <a:rPr kumimoji="1" lang="en-US" altLang="ko-KR" sz="10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18.5</a:t>
              </a:r>
              <a:r>
                <a:rPr kumimoji="1" lang="ko-KR" altLang="en-US" sz="10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보다 </a:t>
              </a:r>
              <a:endParaRPr kumimoji="1" lang="en-US" altLang="ko-KR" sz="1000" b="1" dirty="0" smtClean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b="1" dirty="0" err="1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작을때</a:t>
              </a:r>
              <a:endParaRPr kumimoji="1" lang="ko-KR" altLang="en-US" sz="10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0494" name="Rectangle 15"/>
            <p:cNvSpPr>
              <a:spLocks noChangeArrowheads="1"/>
            </p:cNvSpPr>
            <p:nvPr/>
          </p:nvSpPr>
          <p:spPr bwMode="auto">
            <a:xfrm>
              <a:off x="2666" y="2977"/>
              <a:ext cx="645" cy="31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1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BMI</a:t>
              </a:r>
              <a:r>
                <a:rPr kumimoji="1" lang="ko-KR" altLang="en-US" sz="11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가 </a:t>
              </a:r>
              <a:r>
                <a:rPr kumimoji="1" lang="en-US" altLang="ko-KR" sz="11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18.5</a:t>
              </a:r>
              <a:r>
                <a:rPr kumimoji="1" lang="ko-KR" altLang="en-US" sz="11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보다</a:t>
              </a:r>
              <a:endParaRPr kumimoji="1" lang="en-US" altLang="ko-KR" sz="1100" b="1" dirty="0" smtClean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1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 크거나 같고 </a:t>
              </a:r>
              <a:endParaRPr kumimoji="1" lang="en-US" altLang="ko-KR" sz="1100" b="1" dirty="0" smtClean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1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23</a:t>
              </a:r>
              <a:r>
                <a:rPr kumimoji="1" lang="ko-KR" altLang="en-US" sz="11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보다 </a:t>
              </a:r>
              <a:r>
                <a:rPr kumimoji="1" lang="ko-KR" altLang="en-US" sz="1100" b="1" dirty="0" err="1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작을때</a:t>
              </a:r>
              <a:endParaRPr kumimoji="1" lang="ko-KR" altLang="en-US" sz="11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0495" name="Rectangle 16"/>
            <p:cNvSpPr>
              <a:spLocks noChangeArrowheads="1"/>
            </p:cNvSpPr>
            <p:nvPr/>
          </p:nvSpPr>
          <p:spPr bwMode="auto">
            <a:xfrm>
              <a:off x="3365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1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BMI</a:t>
              </a:r>
              <a:r>
                <a:rPr kumimoji="1" lang="ko-KR" altLang="en-US" sz="11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가 </a:t>
              </a:r>
              <a:r>
                <a:rPr kumimoji="1" lang="en-US" altLang="ko-KR" sz="11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23</a:t>
              </a:r>
              <a:r>
                <a:rPr kumimoji="1" lang="ko-KR" altLang="en-US" sz="11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보다 </a:t>
              </a:r>
              <a:endParaRPr kumimoji="1" lang="en-US" altLang="ko-KR" sz="1100" b="1" dirty="0" smtClean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1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크거나 </a:t>
              </a:r>
              <a:r>
                <a:rPr kumimoji="1" lang="ko-KR" altLang="en-US" sz="1100" b="1" dirty="0" err="1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같을떄</a:t>
              </a:r>
              <a:endParaRPr kumimoji="1" lang="ko-KR" altLang="en-US" sz="11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0496" name="Rectangle 18"/>
            <p:cNvSpPr>
              <a:spLocks noChangeArrowheads="1"/>
            </p:cNvSpPr>
            <p:nvPr/>
          </p:nvSpPr>
          <p:spPr bwMode="auto">
            <a:xfrm>
              <a:off x="4813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표준</a:t>
              </a:r>
              <a:endParaRPr kumimoji="1" lang="ko-KR" altLang="en-US" sz="14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cxnSp>
          <p:nvCxnSpPr>
            <p:cNvPr id="20497" name="AutoShape 19"/>
            <p:cNvCxnSpPr>
              <a:cxnSpLocks noChangeShapeType="1"/>
              <a:stCxn id="20487" idx="2"/>
              <a:endCxn id="20489" idx="0"/>
            </p:cNvCxnSpPr>
            <p:nvPr/>
          </p:nvCxnSpPr>
          <p:spPr bwMode="auto">
            <a:xfrm rot="5400000">
              <a:off x="2712" y="1820"/>
              <a:ext cx="49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8" name="AutoShape 20"/>
            <p:cNvCxnSpPr>
              <a:cxnSpLocks noChangeShapeType="1"/>
              <a:stCxn id="20487" idx="2"/>
              <a:endCxn id="20488" idx="0"/>
            </p:cNvCxnSpPr>
            <p:nvPr/>
          </p:nvCxnSpPr>
          <p:spPr bwMode="auto">
            <a:xfrm rot="5400000">
              <a:off x="1814" y="921"/>
              <a:ext cx="499" cy="1797"/>
            </a:xfrm>
            <a:prstGeom prst="bentConnector3">
              <a:avLst>
                <a:gd name="adj1" fmla="val 498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9" name="AutoShape 21"/>
            <p:cNvCxnSpPr>
              <a:cxnSpLocks noChangeShapeType="1"/>
              <a:stCxn id="20487" idx="2"/>
              <a:endCxn id="20490" idx="0"/>
            </p:cNvCxnSpPr>
            <p:nvPr/>
          </p:nvCxnSpPr>
          <p:spPr bwMode="auto">
            <a:xfrm rot="16200000" flipH="1">
              <a:off x="3615" y="917"/>
              <a:ext cx="499" cy="1806"/>
            </a:xfrm>
            <a:prstGeom prst="bentConnector3">
              <a:avLst>
                <a:gd name="adj1" fmla="val 498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0" name="AutoShape 22"/>
            <p:cNvCxnSpPr>
              <a:cxnSpLocks noChangeShapeType="1"/>
              <a:stCxn id="20488" idx="2"/>
              <a:endCxn id="20491" idx="0"/>
            </p:cNvCxnSpPr>
            <p:nvPr/>
          </p:nvCxnSpPr>
          <p:spPr bwMode="auto">
            <a:xfrm rot="5400000">
              <a:off x="698" y="2509"/>
              <a:ext cx="589" cy="345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1" name="AutoShape 23"/>
            <p:cNvCxnSpPr>
              <a:cxnSpLocks noChangeShapeType="1"/>
              <a:stCxn id="20488" idx="2"/>
              <a:endCxn id="20492" idx="0"/>
            </p:cNvCxnSpPr>
            <p:nvPr/>
          </p:nvCxnSpPr>
          <p:spPr bwMode="auto">
            <a:xfrm rot="16200000" flipH="1">
              <a:off x="1042" y="2510"/>
              <a:ext cx="589" cy="344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02" name="Rectangle 29"/>
            <p:cNvSpPr>
              <a:spLocks noChangeArrowheads="1"/>
            </p:cNvSpPr>
            <p:nvPr/>
          </p:nvSpPr>
          <p:spPr bwMode="auto">
            <a:xfrm>
              <a:off x="4124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err="1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저체중</a:t>
              </a:r>
              <a:endParaRPr kumimoji="1" lang="ko-KR" altLang="en-US" sz="14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cxnSp>
          <p:nvCxnSpPr>
            <p:cNvPr id="20503" name="AutoShape 30"/>
            <p:cNvCxnSpPr>
              <a:cxnSpLocks noChangeShapeType="1"/>
              <a:stCxn id="20490" idx="2"/>
              <a:endCxn id="20502" idx="0"/>
            </p:cNvCxnSpPr>
            <p:nvPr/>
          </p:nvCxnSpPr>
          <p:spPr bwMode="auto">
            <a:xfrm rot="5400000">
              <a:off x="4299" y="2507"/>
              <a:ext cx="589" cy="349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4" name="AutoShape 35"/>
            <p:cNvCxnSpPr>
              <a:cxnSpLocks noChangeShapeType="1"/>
              <a:stCxn id="20489" idx="2"/>
              <a:endCxn id="20493" idx="0"/>
            </p:cNvCxnSpPr>
            <p:nvPr/>
          </p:nvCxnSpPr>
          <p:spPr bwMode="auto">
            <a:xfrm rot="5400000">
              <a:off x="2304" y="2305"/>
              <a:ext cx="576" cy="74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5" name="AutoShape 36"/>
            <p:cNvCxnSpPr>
              <a:cxnSpLocks noChangeShapeType="1"/>
              <a:stCxn id="20489" idx="2"/>
              <a:endCxn id="20495" idx="0"/>
            </p:cNvCxnSpPr>
            <p:nvPr/>
          </p:nvCxnSpPr>
          <p:spPr bwMode="auto">
            <a:xfrm rot="16200000" flipH="1">
              <a:off x="3016" y="2333"/>
              <a:ext cx="589" cy="698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6" name="AutoShape 38"/>
            <p:cNvCxnSpPr>
              <a:cxnSpLocks noChangeShapeType="1"/>
              <a:stCxn id="20489" idx="2"/>
              <a:endCxn id="20494" idx="0"/>
            </p:cNvCxnSpPr>
            <p:nvPr/>
          </p:nvCxnSpPr>
          <p:spPr bwMode="auto">
            <a:xfrm>
              <a:off x="2962" y="2387"/>
              <a:ext cx="27" cy="5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7" name="AutoShape 40"/>
            <p:cNvCxnSpPr>
              <a:cxnSpLocks noChangeShapeType="1"/>
              <a:stCxn id="20490" idx="2"/>
              <a:endCxn id="20496" idx="0"/>
            </p:cNvCxnSpPr>
            <p:nvPr/>
          </p:nvCxnSpPr>
          <p:spPr bwMode="auto">
            <a:xfrm rot="16200000" flipH="1">
              <a:off x="4643" y="2512"/>
              <a:ext cx="589" cy="340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8100392" y="4727576"/>
            <a:ext cx="935038" cy="5048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err="1" smtClean="0">
                <a:solidFill>
                  <a:srgbClr val="000000"/>
                </a:solidFill>
                <a:latin typeface="굴림" charset="-127"/>
                <a:ea typeface="굴림" charset="-127"/>
              </a:rPr>
              <a:t>과체중</a:t>
            </a:r>
            <a:endParaRPr kumimoji="1" lang="ko-KR" altLang="en-US" sz="1400" b="1" dirty="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cxnSp>
        <p:nvCxnSpPr>
          <p:cNvPr id="10" name="꺾인 연결선 9"/>
          <p:cNvCxnSpPr>
            <a:stCxn id="20490" idx="2"/>
            <a:endCxn id="32" idx="0"/>
          </p:cNvCxnSpPr>
          <p:nvPr/>
        </p:nvCxnSpPr>
        <p:spPr bwMode="auto">
          <a:xfrm rot="16200000" flipH="1">
            <a:off x="7293562" y="3453226"/>
            <a:ext cx="936625" cy="161207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50710278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진법 변환 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다음에 주어진 </a:t>
            </a:r>
            <a:r>
              <a:rPr lang="en-US" altLang="ko-KR" dirty="0"/>
              <a:t>2</a:t>
            </a:r>
            <a:r>
              <a:rPr lang="ko-KR" altLang="en-US" dirty="0"/>
              <a:t>진수를 </a:t>
            </a:r>
            <a:r>
              <a:rPr lang="en-US" altLang="ko-KR" dirty="0"/>
              <a:t>10</a:t>
            </a:r>
            <a:r>
              <a:rPr lang="ko-KR" altLang="en-US" dirty="0"/>
              <a:t>진수로 변환하시오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(10111.111)</a:t>
            </a:r>
            <a:r>
              <a:rPr lang="en-US" altLang="ko-KR" baseline="-25000" dirty="0"/>
              <a:t>2</a:t>
            </a:r>
            <a:r>
              <a:rPr lang="ko-KR" altLang="en-US" dirty="0"/>
              <a:t>	</a:t>
            </a:r>
            <a:r>
              <a:rPr lang="ko-KR" altLang="en-US" dirty="0" smtClean="0"/>
              <a:t>답</a:t>
            </a:r>
            <a:r>
              <a:rPr lang="en-US" altLang="ko-KR" dirty="0" smtClean="0"/>
              <a:t>:</a:t>
            </a:r>
            <a:r>
              <a:rPr lang="en-US" altLang="ko-KR" dirty="0" smtClean="0"/>
              <a:t>23.875</a:t>
            </a:r>
            <a:r>
              <a:rPr lang="ko-KR" altLang="en-US" dirty="0"/>
              <a:t>	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다음에 주어진 </a:t>
            </a:r>
            <a:r>
              <a:rPr lang="en-US" altLang="ko-KR" dirty="0"/>
              <a:t>10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변환하시오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(15.625)</a:t>
            </a:r>
            <a:r>
              <a:rPr lang="en-US" altLang="ko-KR" baseline="-25000" dirty="0"/>
              <a:t>10</a:t>
            </a:r>
            <a:r>
              <a:rPr lang="ko-KR" altLang="en-US" dirty="0"/>
              <a:t>	</a:t>
            </a:r>
            <a:r>
              <a:rPr lang="ko-KR" altLang="en-US" dirty="0" smtClean="0"/>
              <a:t>답</a:t>
            </a:r>
            <a:r>
              <a:rPr lang="en-US" altLang="ko-KR" dirty="0" smtClean="0"/>
              <a:t>:1111.101(2)</a:t>
            </a:r>
            <a:r>
              <a:rPr lang="ko-KR" altLang="en-US" dirty="0"/>
              <a:t>	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다음에 주어진 </a:t>
            </a:r>
            <a:r>
              <a:rPr lang="en-US" altLang="ko-KR" dirty="0"/>
              <a:t>8</a:t>
            </a:r>
            <a:r>
              <a:rPr lang="ko-KR" altLang="en-US" dirty="0"/>
              <a:t>진수를 </a:t>
            </a:r>
            <a:r>
              <a:rPr lang="en-US" altLang="ko-KR" dirty="0"/>
              <a:t>16</a:t>
            </a:r>
            <a:r>
              <a:rPr lang="ko-KR" altLang="en-US" dirty="0"/>
              <a:t>진수로 변환하시오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(2031.52)</a:t>
            </a:r>
            <a:r>
              <a:rPr lang="en-US" altLang="ko-KR" baseline="-25000" dirty="0"/>
              <a:t>8</a:t>
            </a:r>
            <a:r>
              <a:rPr lang="ko-KR" altLang="en-US" dirty="0"/>
              <a:t> 	</a:t>
            </a:r>
            <a:r>
              <a:rPr lang="ko-KR" altLang="en-US" dirty="0" smtClean="0"/>
              <a:t>답</a:t>
            </a:r>
            <a:r>
              <a:rPr lang="en-US" altLang="ko-KR" smtClean="0"/>
              <a:t>:419.A8(16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/>
              <a:t>다음에 주어진 </a:t>
            </a:r>
            <a:r>
              <a:rPr lang="en-US" altLang="ko-KR" dirty="0"/>
              <a:t>10</a:t>
            </a:r>
            <a:r>
              <a:rPr lang="ko-KR" altLang="en-US" dirty="0"/>
              <a:t>진수를 </a:t>
            </a:r>
            <a:r>
              <a:rPr lang="en-US" altLang="ko-KR" dirty="0"/>
              <a:t>8</a:t>
            </a:r>
            <a:r>
              <a:rPr lang="ko-KR" altLang="en-US" dirty="0"/>
              <a:t>진수로 변환하시오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(169.6875)</a:t>
            </a:r>
            <a:r>
              <a:rPr lang="en-US" altLang="ko-KR" baseline="-25000" dirty="0"/>
              <a:t>10</a:t>
            </a:r>
            <a:r>
              <a:rPr lang="ko-KR" altLang="en-US" dirty="0"/>
              <a:t>		</a:t>
            </a:r>
            <a:r>
              <a:rPr lang="ko-KR" altLang="en-US" dirty="0" smtClean="0"/>
              <a:t>답</a:t>
            </a:r>
            <a:r>
              <a:rPr lang="en-US" altLang="ko-KR" dirty="0" smtClean="0"/>
              <a:t>:251.54(8)</a:t>
            </a:r>
            <a:endParaRPr lang="ko-KR" altLang="en-US" dirty="0"/>
          </a:p>
          <a:p>
            <a:r>
              <a:rPr lang="en-US" altLang="ko-KR" dirty="0"/>
              <a:t>5. </a:t>
            </a:r>
            <a:r>
              <a:rPr lang="ko-KR" altLang="en-US" dirty="0"/>
              <a:t>다음에 주어진 </a:t>
            </a:r>
            <a:r>
              <a:rPr lang="en-US" altLang="ko-KR" dirty="0"/>
              <a:t>16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변환하시오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(35B.D8)</a:t>
            </a:r>
            <a:r>
              <a:rPr lang="en-US" altLang="ko-KR" baseline="-25000" dirty="0"/>
              <a:t>16</a:t>
            </a:r>
            <a:r>
              <a:rPr lang="ko-KR" altLang="en-US" dirty="0"/>
              <a:t>	</a:t>
            </a:r>
            <a:r>
              <a:rPr lang="ko-KR" altLang="en-US" dirty="0" smtClean="0"/>
              <a:t>답</a:t>
            </a:r>
            <a:r>
              <a:rPr lang="en-US" altLang="ko-KR" dirty="0" smtClean="0"/>
              <a:t>:001101011011.11011000(2)</a:t>
            </a:r>
            <a:r>
              <a:rPr lang="ko-KR" altLang="en-US" dirty="0"/>
              <a:t>		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F8D4-A811-4472-9F28-76AB5C6D02C3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55084"/>
      </p:ext>
    </p:extLst>
  </p:cSld>
  <p:clrMapOvr>
    <a:masterClrMapping/>
  </p:clrMapOvr>
  <p:transition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[템플릿]책_수업자료">
  <a:themeElements>
    <a:clrScheme name="1_[템플릿]책_수업자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[템플릿]책_수업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lnDef>
  </a:objectDefaults>
  <a:extraClrSchemeLst>
    <a:extraClrScheme>
      <a:clrScheme name="1_[템플릿]책_수업자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360</Words>
  <Application>Microsoft Office PowerPoint</Application>
  <PresentationFormat>화면 슬라이드 쇼(4:3)</PresentationFormat>
  <Paragraphs>105</Paragraphs>
  <Slides>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Office 테마</vt:lpstr>
      <vt:lpstr>2_[템플릿]책_수업자료</vt:lpstr>
      <vt:lpstr>PowerPoint 프레젠테이션</vt:lpstr>
      <vt:lpstr>PowerPoint 프레젠테이션</vt:lpstr>
      <vt:lpstr>[예] 만년 달력 (1/4)</vt:lpstr>
      <vt:lpstr>[예] 만년 달력 (2/4)</vt:lpstr>
      <vt:lpstr>[문제]  키와 몸무게를 입력하면  “먹어야함 – 표준 –빼야함” 출력하는 프로그램을 작성해 주세요.</vt:lpstr>
      <vt:lpstr>[예] 몸무게 판정 (2/4)</vt:lpstr>
      <vt:lpstr>진법 변환 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student</cp:lastModifiedBy>
  <cp:revision>20</cp:revision>
  <dcterms:created xsi:type="dcterms:W3CDTF">2017-12-21T13:46:56Z</dcterms:created>
  <dcterms:modified xsi:type="dcterms:W3CDTF">2018-01-29T05:06:34Z</dcterms:modified>
</cp:coreProperties>
</file>