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80" r:id="rId3"/>
    <p:sldId id="281" r:id="rId4"/>
    <p:sldId id="341" r:id="rId5"/>
    <p:sldId id="269" r:id="rId6"/>
    <p:sldId id="337" r:id="rId7"/>
    <p:sldId id="343" r:id="rId8"/>
    <p:sldId id="279" r:id="rId9"/>
    <p:sldId id="338" r:id="rId10"/>
    <p:sldId id="344" r:id="rId11"/>
    <p:sldId id="276" r:id="rId12"/>
    <p:sldId id="342" r:id="rId13"/>
    <p:sldId id="339" r:id="rId14"/>
    <p:sldId id="340" r:id="rId15"/>
    <p:sldId id="345" r:id="rId16"/>
    <p:sldId id="294" r:id="rId17"/>
    <p:sldId id="298" r:id="rId18"/>
    <p:sldId id="321" r:id="rId19"/>
    <p:sldId id="346" r:id="rId20"/>
    <p:sldId id="333" r:id="rId21"/>
    <p:sldId id="322" r:id="rId22"/>
    <p:sldId id="347" r:id="rId23"/>
    <p:sldId id="295" r:id="rId24"/>
    <p:sldId id="324" r:id="rId25"/>
    <p:sldId id="296" r:id="rId26"/>
    <p:sldId id="325" r:id="rId27"/>
    <p:sldId id="326" r:id="rId28"/>
    <p:sldId id="286" r:id="rId29"/>
    <p:sldId id="327" r:id="rId30"/>
    <p:sldId id="297" r:id="rId31"/>
    <p:sldId id="328" r:id="rId32"/>
    <p:sldId id="329" r:id="rId33"/>
    <p:sldId id="316" r:id="rId34"/>
    <p:sldId id="348" r:id="rId35"/>
    <p:sldId id="33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BA"/>
    <a:srgbClr val="002060"/>
    <a:srgbClr val="373447"/>
    <a:srgbClr val="6FDEDB"/>
    <a:srgbClr val="FF717F"/>
    <a:srgbClr val="FFB3BA"/>
    <a:srgbClr val="FF8B96"/>
    <a:srgbClr val="201E2A"/>
    <a:srgbClr val="312E3F"/>
    <a:srgbClr val="6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0517" autoAdjust="0"/>
  </p:normalViewPr>
  <p:slideViewPr>
    <p:cSldViewPr snapToGrid="0">
      <p:cViewPr varScale="1">
        <p:scale>
          <a:sx n="77" d="100"/>
          <a:sy n="77" d="100"/>
        </p:scale>
        <p:origin x="1118" y="62"/>
      </p:cViewPr>
      <p:guideLst/>
    </p:cSldViewPr>
  </p:slideViewPr>
  <p:outlineViewPr>
    <p:cViewPr>
      <p:scale>
        <a:sx n="33" d="100"/>
        <a:sy n="33" d="100"/>
      </p:scale>
      <p:origin x="0" y="-9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12D0A-A2EB-46A6-AF06-E98D845B9E03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741B4-F8EB-40D0-A3DF-4FB10011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4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최효린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88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최소현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5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7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0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4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01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6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55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21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48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1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9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0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7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6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최소현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8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최소현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2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양쪽 모서리가 둥근 사각형 40"/>
          <p:cNvSpPr/>
          <p:nvPr/>
        </p:nvSpPr>
        <p:spPr>
          <a:xfrm>
            <a:off x="4891032" y="1939380"/>
            <a:ext cx="3844253" cy="3649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17000"/>
            </a:schemeClr>
          </a:solidFill>
          <a:ln w="571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988816" y="1192022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B3B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4538472" y="680466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 w="571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4263644" y="936244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SM HOTEL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BOOKING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PROGRAM</a:t>
            </a:r>
            <a:endParaRPr lang="en-US" altLang="ko-KR" sz="28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51200" y="5020056"/>
            <a:ext cx="5346700" cy="1375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JAVA </a:t>
            </a: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최종 발표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숙명여자대학교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생명시스템학부 손혜진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공학과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최소현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최예진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최효린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052603" y="1053764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12604" y="3892722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300710" y="4550156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9497285" y="4660056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0813214" y="1948860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780071" y="1430782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CUSTOMER -&gt; MANAGER MODE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6" y="1516280"/>
            <a:ext cx="10058400" cy="4714874"/>
          </a:xfrm>
          <a:prstGeom prst="rect">
            <a:avLst/>
          </a:prstGeom>
        </p:spPr>
      </p:pic>
      <p:pic>
        <p:nvPicPr>
          <p:cNvPr id="6" name="Picture 2" descr="White Mouse Cursor Arrow by qubod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89" y="5463571"/>
            <a:ext cx="320906" cy="4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MANAGER </a:t>
            </a:r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MODE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6" y="1538243"/>
            <a:ext cx="10058400" cy="4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CUSTOMER </a:t>
            </a:r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MODE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2" y="1534754"/>
            <a:ext cx="10058400" cy="4691011"/>
          </a:xfrm>
          <a:prstGeom prst="rect">
            <a:avLst/>
          </a:prstGeom>
        </p:spPr>
      </p:pic>
      <p:pic>
        <p:nvPicPr>
          <p:cNvPr id="6" name="Picture 2" descr="White Mouse Cursor Arrow by qubod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37" y="5745007"/>
            <a:ext cx="320906" cy="4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8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CUSTOMER MODE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09" y="1504275"/>
            <a:ext cx="10058400" cy="48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0377" y="1129802"/>
            <a:ext cx="3532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Search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클래스를 </a:t>
            </a:r>
            <a:r>
              <a:rPr lang="ko-KR" altLang="en-US" sz="2800" b="1" dirty="0">
                <a:solidFill>
                  <a:schemeClr val="bg1"/>
                </a:solidFill>
              </a:rPr>
              <a:t>이용하여 구현함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이용한 함수</a:t>
            </a:r>
            <a:endParaRPr lang="en-US" altLang="ko-K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JScrollPane,Jframe,JLayeredPane,ImageIcon</a:t>
            </a:r>
            <a:r>
              <a:rPr lang="en-US" altLang="ko-K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Jlabel,JTextField</a:t>
            </a:r>
            <a:endParaRPr lang="en-US" altLang="ko-K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68026" y="3791050"/>
            <a:ext cx="5141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bg1">
                    <a:lumMod val="65000"/>
                  </a:schemeClr>
                </a:solidFill>
              </a:rPr>
              <a:t>ActionPerformed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400" b="1" dirty="0" err="1" smtClean="0">
                <a:solidFill>
                  <a:schemeClr val="bg1"/>
                </a:solidFill>
              </a:rPr>
              <a:t>Cancellation.class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화면으로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전환하기 위한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이벤트 처리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CUSTOMER </a:t>
            </a:r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MODE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2" y="1534754"/>
            <a:ext cx="10058400" cy="4691011"/>
          </a:xfrm>
          <a:prstGeom prst="rect">
            <a:avLst/>
          </a:prstGeom>
        </p:spPr>
      </p:pic>
      <p:pic>
        <p:nvPicPr>
          <p:cNvPr id="1026" name="Picture 2" descr="White Mouse Cursor Arrow by qubod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28" y="5433754"/>
            <a:ext cx="320906" cy="4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BEFORE RESERVATION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9" y="1477594"/>
            <a:ext cx="10058400" cy="47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0377" y="1129802"/>
            <a:ext cx="36751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JLayeredPane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JScrollPane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배경 이미지 삽입을 위한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JLayeredPane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생성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JScrollPane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table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추가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28193" y="3791052"/>
            <a:ext cx="45909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bg1">
                    <a:lumMod val="65000"/>
                  </a:schemeClr>
                </a:solidFill>
              </a:rPr>
              <a:t>JTable</a:t>
            </a:r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chemeClr val="bg1"/>
                </a:solidFill>
              </a:rPr>
              <a:t>header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contents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내용 삽입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400" b="1" dirty="0" err="1" smtClean="0">
                <a:solidFill>
                  <a:schemeClr val="bg1"/>
                </a:solidFill>
              </a:rPr>
              <a:t>SwingConstants.CENTER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가운데 정렬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r"/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0377" y="1129801"/>
            <a:ext cx="36693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JButton</a:t>
            </a:r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Tabfacility.class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화면 전환하기 위한 버튼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850" y="3791051"/>
            <a:ext cx="649525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ActionListener</a:t>
            </a:r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내부 클래스 방법으로 이벤트 처리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public class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ShowListener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chemeClr val="bg1"/>
                </a:solidFill>
              </a:rPr>
              <a:t>implements </a:t>
            </a:r>
            <a:r>
              <a:rPr lang="en-US" altLang="ko-KR" sz="2400" b="1" dirty="0" err="1">
                <a:solidFill>
                  <a:schemeClr val="bg1"/>
                </a:solidFill>
              </a:rPr>
              <a:t>ActionListener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986310" y="1279250"/>
            <a:ext cx="100775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보기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6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BEFORE RESERVATION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9" y="1477594"/>
            <a:ext cx="10058400" cy="4751999"/>
          </a:xfrm>
          <a:prstGeom prst="rect">
            <a:avLst/>
          </a:prstGeom>
        </p:spPr>
      </p:pic>
      <p:pic>
        <p:nvPicPr>
          <p:cNvPr id="6" name="Picture 2" descr="White Mouse Cursor Arrow by qubod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24" y="5895713"/>
            <a:ext cx="320906" cy="4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9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918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INTRO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CLASS CORELLATION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CUSTOMER/MANAGER MODE</a:t>
            </a:r>
          </a:p>
          <a:p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RESERVATION/CANCELLATION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PROGRAM RUNNING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그래픽 11" descr="도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090" y="1929920"/>
            <a:ext cx="4142747" cy="41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5"/>
            <a:ext cx="12192000" cy="67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0377" y="1129802"/>
            <a:ext cx="38023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JTabbedPane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여러 개의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Jpanel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</a:t>
            </a:r>
            <a:endParaRPr lang="en-US" altLang="ko-KR" dirty="0" smtClean="0"/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공간을 공유할 수 있도록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JTabbedPane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생성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1831" y="3791051"/>
            <a:ext cx="40372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bg1">
                    <a:lumMod val="65000"/>
                  </a:schemeClr>
                </a:solidFill>
              </a:rPr>
              <a:t>ImageIcon</a:t>
            </a:r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PC</a:t>
            </a:r>
            <a:r>
              <a:rPr lang="ko-KR" altLang="en-US" sz="2400" b="1" dirty="0">
                <a:solidFill>
                  <a:schemeClr val="bg1"/>
                </a:solidFill>
              </a:rPr>
              <a:t>실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연회장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수영장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이미지를 추가하기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위한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400" b="1" dirty="0" err="1" smtClean="0">
                <a:solidFill>
                  <a:schemeClr val="bg1"/>
                </a:solidFill>
              </a:rPr>
              <a:t>ImageIcon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클래스 생성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19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BEFORE RESERVATION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9" y="1477594"/>
            <a:ext cx="10058400" cy="4751999"/>
          </a:xfrm>
          <a:prstGeom prst="rect">
            <a:avLst/>
          </a:prstGeom>
        </p:spPr>
      </p:pic>
      <p:pic>
        <p:nvPicPr>
          <p:cNvPr id="6" name="Picture 2" descr="White Mouse Cursor Arrow by qubod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650" y="5895713"/>
            <a:ext cx="320906" cy="4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30" y="1373862"/>
            <a:ext cx="10058400" cy="5018048"/>
          </a:xfrm>
          <a:prstGeom prst="rect">
            <a:avLst/>
          </a:prstGeom>
        </p:spPr>
      </p:pic>
      <p:sp>
        <p:nvSpPr>
          <p:cNvPr id="26" name="양쪽 모서리가 둥근 사각형 25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RESERVATION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83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0377" y="1129802"/>
            <a:ext cx="36903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JCheckBox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예약 전 관련 규정에 대한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동의 여부를 묻기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위한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체크 </a:t>
            </a:r>
            <a:r>
              <a:rPr lang="ko-KR" altLang="en-US" sz="2400" b="1" dirty="0">
                <a:solidFill>
                  <a:schemeClr val="bg1"/>
                </a:solidFill>
              </a:rPr>
              <a:t>박스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1831" y="3791051"/>
            <a:ext cx="40372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JButton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400" b="1" dirty="0" err="1">
                <a:solidFill>
                  <a:schemeClr val="bg1"/>
                </a:solidFill>
                <a:latin typeface="+mn-ea"/>
              </a:rPr>
              <a:t>Reservation.class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화면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전환하기 위한 버튼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25733" y="3906084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동의합니다</a:t>
            </a:r>
          </a:p>
        </p:txBody>
      </p:sp>
    </p:spTree>
    <p:extLst>
      <p:ext uri="{BB962C8B-B14F-4D97-AF65-F5344CB8AC3E}">
        <p14:creationId xmlns:p14="http://schemas.microsoft.com/office/powerpoint/2010/main" val="40086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65" y="1370054"/>
            <a:ext cx="10058400" cy="5044123"/>
          </a:xfrm>
          <a:prstGeom prst="rect">
            <a:avLst/>
          </a:prstGeom>
        </p:spPr>
      </p:pic>
      <p:sp>
        <p:nvSpPr>
          <p:cNvPr id="76" name="양쪽 모서리가 둥근 사각형 75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84" name="양쪽 모서리가 둥근 사각형 83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RESERVATION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0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6136" y="1129802"/>
            <a:ext cx="37927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JTextField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예약자 성명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연락처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이메일 정보를 입력 받기 위한 텍스트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필드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87794" y="3791051"/>
            <a:ext cx="49352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JRadioButton</a:t>
            </a:r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ButtonGroup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회원 여부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객실 타입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식사 추가 항목을 선택하기 위한 라디오 버튼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-&gt;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중복 불가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874543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90127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2879023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289801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4453" y="2571614"/>
            <a:ext cx="37970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JButton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</a:rPr>
              <a:t>CheckFrame.class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</a:rPr>
              <a:t>Resdisplay.class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화면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전환하기 위한 버튼</a:t>
            </a:r>
            <a:endParaRPr lang="ko-KR" altLang="en-US" sz="24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61848" y="559527"/>
            <a:ext cx="36846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JCheckBox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무료</a:t>
            </a:r>
            <a:r>
              <a:rPr lang="en-US" altLang="ko-KR" sz="2400" b="1" dirty="0">
                <a:solidFill>
                  <a:schemeClr val="bg1"/>
                </a:solidFill>
              </a:rPr>
              <a:t> ·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유료 옵션 항목을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선택하기 위한 체크 박스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</a:rPr>
              <a:t>중복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가능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828116" y="2716454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다음화면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8763" y="2716454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이전화면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242973" y="4767536"/>
            <a:ext cx="811033" cy="580445"/>
            <a:chOff x="2608028" y="-850790"/>
            <a:chExt cx="811033" cy="580445"/>
          </a:xfrm>
        </p:grpSpPr>
        <p:sp>
          <p:nvSpPr>
            <p:cNvPr id="19" name="타원 18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57964" y="4426185"/>
            <a:ext cx="36846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JComboBox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체크인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아웃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인원수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항목을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선택하기 위한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콤보 박스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64530" y="480290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87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RESERVATION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4" y="1378139"/>
            <a:ext cx="10058400" cy="50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6139" y="1129801"/>
            <a:ext cx="3432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JTextField</a:t>
            </a: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예약자 마다 각기 다른 예약번호를 부여하기 위한 텍스트 필드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31882" y="3878496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예약확인</a:t>
            </a:r>
            <a:endParaRPr lang="ko-KR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37712" y="3791051"/>
            <a:ext cx="3685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JButton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예약확인 완료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INTRO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98175"/>
            <a:ext cx="1015586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주제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</a:rPr>
              <a:t>편리한 </a:t>
            </a:r>
            <a:r>
              <a:rPr lang="ko-KR" altLang="en-US" sz="2400" b="1" dirty="0">
                <a:solidFill>
                  <a:schemeClr val="bg1"/>
                </a:solidFill>
              </a:rPr>
              <a:t>호텔 예약 프로그램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목적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</a:rPr>
              <a:t>다가오는 </a:t>
            </a:r>
            <a:r>
              <a:rPr lang="ko-KR" altLang="en-US" sz="2400" b="1" dirty="0">
                <a:solidFill>
                  <a:schemeClr val="bg1"/>
                </a:solidFill>
              </a:rPr>
              <a:t>황금연휴를 맞이하여 여행을 준비하는 사람들을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위한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</a:rPr>
              <a:t>편리한 </a:t>
            </a:r>
            <a:r>
              <a:rPr lang="ko-KR" altLang="en-US" sz="2400" b="1" dirty="0">
                <a:solidFill>
                  <a:schemeClr val="bg1"/>
                </a:solidFill>
              </a:rPr>
              <a:t>호텔 예약 시스템 구축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5" y="1381480"/>
            <a:ext cx="10058400" cy="5029199"/>
          </a:xfrm>
          <a:prstGeom prst="rect">
            <a:avLst/>
          </a:prstGeom>
        </p:spPr>
      </p:pic>
      <p:sp>
        <p:nvSpPr>
          <p:cNvPr id="37" name="양쪽 모서리가 둥근 사각형 36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CANCELLATION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43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4422" y="1129802"/>
            <a:ext cx="36548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JTextField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예약자 성명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예약 번호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이메일 정보를 입력 받기 위한 텍스트 필드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3791051"/>
            <a:ext cx="59850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JRadioButton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ButtonGroup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환불 방법 항목을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선택하기 위한 라디오 버튼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chemeClr val="bg1"/>
                </a:solidFill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</a:rPr>
              <a:t>중복 불가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1882" y="3878496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예약취소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74423" y="1129801"/>
            <a:ext cx="3444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JCheckBox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환불 규정에 대한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동의 여부를 묻기 위한 체크 박스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37712" y="3791051"/>
            <a:ext cx="36855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</a:rPr>
              <a:t>JButton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</a:rPr>
              <a:t>예약취소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 완료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버튼</a:t>
            </a:r>
            <a:endParaRPr lang="ko-KR" altLang="en-US" sz="24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11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2052603" y="1053764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12604" y="3892722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300710" y="4550156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9497285" y="4660056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0813214" y="1948860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780071" y="1430782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2603" y="2571242"/>
            <a:ext cx="72649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SM HOTEL</a:t>
            </a:r>
            <a:r>
              <a:rPr lang="ko-KR" altLang="en-US" sz="4400" b="1" dirty="0" smtClean="0">
                <a:solidFill>
                  <a:schemeClr val="bg1"/>
                </a:solidFill>
                <a:latin typeface="+mn-ea"/>
              </a:rPr>
              <a:t>을 방문해주셔서</a:t>
            </a:r>
            <a:endParaRPr lang="en-US" altLang="ko-KR" sz="4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6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DEB62C5-6B59-45CF-927E-1A99E6E3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34" y="2451735"/>
            <a:ext cx="4972043" cy="4093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FAE8B055-DF83-4CD1-93CA-44FAB2C5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7" y="3627219"/>
            <a:ext cx="4242369" cy="24355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61984" y="1490601"/>
            <a:ext cx="367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현재 날짜를 출력하는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함수 구현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214355" y="-720499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flipH="1">
            <a:off x="4689046" y="4245852"/>
            <a:ext cx="811033" cy="580445"/>
            <a:chOff x="2608028" y="-850790"/>
            <a:chExt cx="811033" cy="580445"/>
          </a:xfrm>
        </p:grpSpPr>
        <p:sp>
          <p:nvSpPr>
            <p:cNvPr id="21" name="타원 20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30793" y="426894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908329" y="1739124"/>
            <a:ext cx="811033" cy="580445"/>
            <a:chOff x="2608028" y="-850790"/>
            <a:chExt cx="811033" cy="580445"/>
          </a:xfrm>
        </p:grpSpPr>
        <p:sp>
          <p:nvSpPr>
            <p:cNvPr id="33" name="타원 32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23348" y="177495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THREAD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43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2052603" y="1053764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12604" y="3892722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300710" y="4550156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9497285" y="4660056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0813214" y="1948860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780071" y="1430782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28993" y="1277416"/>
            <a:ext cx="9533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+mn-ea"/>
              </a:rPr>
              <a:t>역할분담</a:t>
            </a:r>
            <a:endParaRPr lang="en-US" altLang="ko-KR" sz="44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손혜진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Search.class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/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Manager.class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Search, Cancellation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화면으로 전환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개별코드 합침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배경이미지파일 편집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피피티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수정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발표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최소현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BeforeReservation.class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Reservation.class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Cancellation.class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/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Tabfacility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Reservation,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CheckFrame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Resdisplay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화면으로 전환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피피티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작성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/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개별코드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합침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최종 수정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최예진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Tabfacility.class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/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CheckFrame.class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Resdisplay.class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/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LoginFrame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Manager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화면으로 전환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개별코드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합침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발표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최효린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CustomerMode.class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LoginFrame.class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thread /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피피티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작성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18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CLASS CORELLATION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23924"/>
            <a:ext cx="586077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18801" y="714687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CustomerMode.class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3902" y="2955948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LoginFrame.class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7758" y="2964252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Search.class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11227" y="1921830"/>
            <a:ext cx="3137745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BeforeReservation.class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08730" y="3612058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Tabfacility.class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54102" y="3124911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CheckFrame.class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2425" y="4331967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Reservaion.class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52425" y="5535048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Resdisplay.class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3903" y="4162713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Manager.class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97758" y="4162713"/>
            <a:ext cx="2696547" cy="626438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Cancellation.class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04253" y="5361174"/>
            <a:ext cx="3514548" cy="930296"/>
          </a:xfrm>
          <a:prstGeom prst="rect">
            <a:avLst/>
          </a:prstGeom>
          <a:noFill/>
          <a:ln w="47625">
            <a:solidFill>
              <a:srgbClr val="FFB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SMHOTEL.java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>
            <a:stCxn id="19" idx="2"/>
            <a:endCxn id="25" idx="0"/>
          </p:cNvCxnSpPr>
          <p:nvPr/>
        </p:nvCxnSpPr>
        <p:spPr>
          <a:xfrm>
            <a:off x="9067074" y="1341125"/>
            <a:ext cx="1188000" cy="580705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2"/>
            <a:endCxn id="21" idx="0"/>
          </p:cNvCxnSpPr>
          <p:nvPr/>
        </p:nvCxnSpPr>
        <p:spPr>
          <a:xfrm flipH="1">
            <a:off x="4646032" y="1341125"/>
            <a:ext cx="4421043" cy="1623127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2"/>
            <a:endCxn id="20" idx="0"/>
          </p:cNvCxnSpPr>
          <p:nvPr/>
        </p:nvCxnSpPr>
        <p:spPr>
          <a:xfrm flipH="1">
            <a:off x="1692176" y="1341125"/>
            <a:ext cx="7374899" cy="1614823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5" idx="2"/>
            <a:endCxn id="27" idx="0"/>
          </p:cNvCxnSpPr>
          <p:nvPr/>
        </p:nvCxnSpPr>
        <p:spPr>
          <a:xfrm>
            <a:off x="10280100" y="2548268"/>
            <a:ext cx="222276" cy="576643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2"/>
            <a:endCxn id="28" idx="0"/>
          </p:cNvCxnSpPr>
          <p:nvPr/>
        </p:nvCxnSpPr>
        <p:spPr>
          <a:xfrm flipH="1">
            <a:off x="10500699" y="3751349"/>
            <a:ext cx="1677" cy="580618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8" idx="2"/>
            <a:endCxn id="29" idx="0"/>
          </p:cNvCxnSpPr>
          <p:nvPr/>
        </p:nvCxnSpPr>
        <p:spPr>
          <a:xfrm>
            <a:off x="10500699" y="4958405"/>
            <a:ext cx="0" cy="576643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2"/>
            <a:endCxn id="31" idx="0"/>
          </p:cNvCxnSpPr>
          <p:nvPr/>
        </p:nvCxnSpPr>
        <p:spPr>
          <a:xfrm>
            <a:off x="4646032" y="3590690"/>
            <a:ext cx="0" cy="572023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30" idx="0"/>
          </p:cNvCxnSpPr>
          <p:nvPr/>
        </p:nvCxnSpPr>
        <p:spPr>
          <a:xfrm>
            <a:off x="1687495" y="3582254"/>
            <a:ext cx="4682" cy="580459"/>
          </a:xfrm>
          <a:prstGeom prst="straightConnector1">
            <a:avLst/>
          </a:prstGeom>
          <a:ln w="38100">
            <a:solidFill>
              <a:srgbClr val="FFB6B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5" idx="1"/>
            <a:endCxn id="26" idx="0"/>
          </p:cNvCxnSpPr>
          <p:nvPr/>
        </p:nvCxnSpPr>
        <p:spPr>
          <a:xfrm rot="10800000" flipV="1">
            <a:off x="7557005" y="2235048"/>
            <a:ext cx="1154223" cy="1377009"/>
          </a:xfrm>
          <a:prstGeom prst="bentConnector2">
            <a:avLst/>
          </a:prstGeom>
          <a:ln w="38100">
            <a:solidFill>
              <a:srgbClr val="FFB6BA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8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CUSTOMER </a:t>
            </a:r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MODE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2" y="1534754"/>
            <a:ext cx="10058400" cy="46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38074" y="-64405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3862" y="516381"/>
            <a:ext cx="3532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</a:rPr>
              <a:t>Manager Mode</a:t>
            </a:r>
          </a:p>
          <a:p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CUSTOMERMODE</a:t>
            </a:r>
            <a:r>
              <a:rPr lang="ko-KR" altLang="en-US" sz="2400" b="1" dirty="0">
                <a:solidFill>
                  <a:schemeClr val="bg1"/>
                </a:solidFill>
              </a:rPr>
              <a:t>라는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클래스를 </a:t>
            </a:r>
            <a:r>
              <a:rPr lang="ko-KR" altLang="en-US" sz="2400" b="1" dirty="0">
                <a:solidFill>
                  <a:schemeClr val="bg1"/>
                </a:solidFill>
              </a:rPr>
              <a:t>이용하여 화면에서 </a:t>
            </a:r>
            <a:r>
              <a:rPr lang="en-US" altLang="ko-KR" sz="2400" b="1" dirty="0">
                <a:solidFill>
                  <a:schemeClr val="bg1"/>
                </a:solidFill>
              </a:rPr>
              <a:t>Manager Button</a:t>
            </a:r>
            <a:r>
              <a:rPr lang="ko-KR" altLang="en-US" sz="2400" b="1" dirty="0">
                <a:solidFill>
                  <a:schemeClr val="bg1"/>
                </a:solidFill>
              </a:rPr>
              <a:t>을 누르면 로그인 창으로 이동을 하게 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이용한 함수</a:t>
            </a:r>
            <a:endParaRPr lang="en-US" altLang="ko-K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Jbutton,ImageIcon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082" y="2782114"/>
            <a:ext cx="63880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</a:rPr>
              <a:t>Customer Mode</a:t>
            </a:r>
          </a:p>
          <a:p>
            <a:pPr algn="r"/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CUSTOMERMODE</a:t>
            </a:r>
            <a:r>
              <a:rPr lang="ko-KR" altLang="en-US" sz="2400" b="1" dirty="0">
                <a:solidFill>
                  <a:schemeClr val="bg1"/>
                </a:solidFill>
              </a:rPr>
              <a:t>라는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클래스를 </a:t>
            </a:r>
            <a:r>
              <a:rPr lang="ko-KR" altLang="en-US" sz="2400" b="1" dirty="0">
                <a:solidFill>
                  <a:schemeClr val="bg1"/>
                </a:solidFill>
              </a:rPr>
              <a:t>이용하여 화면에서 </a:t>
            </a:r>
            <a:r>
              <a:rPr lang="en-US" altLang="ko-KR" sz="2400" b="1" dirty="0">
                <a:solidFill>
                  <a:schemeClr val="bg1"/>
                </a:solidFill>
              </a:rPr>
              <a:t>Customer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Button</a:t>
            </a:r>
            <a:r>
              <a:rPr lang="ko-KR" altLang="en-US" sz="2400" b="1" dirty="0">
                <a:solidFill>
                  <a:schemeClr val="bg1"/>
                </a:solidFill>
              </a:rPr>
              <a:t>을 누르면 예약화면으로 넘어가게 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이용한 함수</a:t>
            </a:r>
            <a:r>
              <a:rPr lang="en-US" altLang="ko-K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JTextField,Jbutton,JPasswordField</a:t>
            </a:r>
            <a:r>
              <a:rPr lang="en-US" altLang="ko-K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ImageIcon,Jpanel,JComboBox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CUSTOMER </a:t>
            </a:r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MODE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2" y="1534754"/>
            <a:ext cx="10058400" cy="4691011"/>
          </a:xfrm>
          <a:prstGeom prst="rect">
            <a:avLst/>
          </a:prstGeom>
        </p:spPr>
      </p:pic>
      <p:pic>
        <p:nvPicPr>
          <p:cNvPr id="1026" name="Picture 2" descr="White Mouse Cursor Arrow by qubod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46" y="5513267"/>
            <a:ext cx="320906" cy="4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CUSTOMER -&gt; MANAGER MODE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6" y="1516280"/>
            <a:ext cx="10058400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07594" y="-476416"/>
            <a:ext cx="0" cy="8762338"/>
          </a:xfrm>
          <a:prstGeom prst="line">
            <a:avLst/>
          </a:prstGeom>
          <a:ln w="34925" cap="rnd">
            <a:solidFill>
              <a:srgbClr val="FFB6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42973" y="1435209"/>
            <a:ext cx="811033" cy="580445"/>
            <a:chOff x="2608028" y="-850790"/>
            <a:chExt cx="811033" cy="580445"/>
          </a:xfrm>
        </p:grpSpPr>
        <p:sp>
          <p:nvSpPr>
            <p:cNvPr id="12" name="타원 11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53394" y="147177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7014591" y="4132026"/>
            <a:ext cx="811033" cy="580445"/>
            <a:chOff x="2608028" y="-850790"/>
            <a:chExt cx="811033" cy="580445"/>
          </a:xfrm>
        </p:grpSpPr>
        <p:sp>
          <p:nvSpPr>
            <p:cNvPr id="16" name="타원 15"/>
            <p:cNvSpPr/>
            <p:nvPr/>
          </p:nvSpPr>
          <p:spPr>
            <a:xfrm>
              <a:off x="2608028" y="-850790"/>
              <a:ext cx="580445" cy="580445"/>
            </a:xfrm>
            <a:prstGeom prst="ellipse">
              <a:avLst/>
            </a:prstGeom>
            <a:solidFill>
              <a:srgbClr val="373447"/>
            </a:solidFill>
            <a:ln w="66675">
              <a:solidFill>
                <a:srgbClr val="FFB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188474" y="-679837"/>
              <a:ext cx="222636" cy="238539"/>
            </a:xfrm>
            <a:prstGeom prst="triangle">
              <a:avLst/>
            </a:prstGeom>
            <a:solidFill>
              <a:srgbClr val="FF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62258" y="417020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solidFill>
                <a:srgbClr val="F2F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0377" y="1129802"/>
            <a:ext cx="35320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LoginFrame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클래스를 </a:t>
            </a:r>
            <a:r>
              <a:rPr lang="ko-KR" altLang="en-US" sz="2400" b="1" dirty="0">
                <a:solidFill>
                  <a:schemeClr val="bg1"/>
                </a:solidFill>
              </a:rPr>
              <a:t>이용하여 화면을 구현함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이용한 함수</a:t>
            </a:r>
            <a:endParaRPr lang="en-US" altLang="ko-K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Jframe,JTextField,JPasswordField,Jbutton,JLayeredPane,ImageIcon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2228" y="3791051"/>
            <a:ext cx="45068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bg1">
                    <a:lumMod val="65000"/>
                  </a:schemeClr>
                </a:solidFill>
              </a:rPr>
              <a:t>ActionPerformed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endParaRPr lang="en-US" altLang="ko-KR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ko-KR" sz="2400" b="1" dirty="0" err="1" smtClean="0">
                <a:solidFill>
                  <a:schemeClr val="bg1"/>
                </a:solidFill>
              </a:rPr>
              <a:t>Manager.class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화면으로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전환하기 위한 이벤트 처리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533</Words>
  <Application>Microsoft Office PowerPoint</Application>
  <PresentationFormat>와이드스크린</PresentationFormat>
  <Paragraphs>271</Paragraphs>
  <Slides>35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Aharoni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INDEX</vt:lpstr>
      <vt:lpstr>INTRO</vt:lpstr>
      <vt:lpstr>CLASS CORELLATION</vt:lpstr>
      <vt:lpstr>PowerPoint 프레젠테이션</vt:lpstr>
      <vt:lpstr>FUNCTION</vt:lpstr>
      <vt:lpstr>PowerPoint 프레젠테이션</vt:lpstr>
      <vt:lpstr>PowerPoint 프레젠테이션</vt:lpstr>
      <vt:lpstr>FUNCTION</vt:lpstr>
      <vt:lpstr>PowerPoint 프레젠테이션</vt:lpstr>
      <vt:lpstr>PowerPoint 프레젠테이션</vt:lpstr>
      <vt:lpstr>PowerPoint 프레젠테이션</vt:lpstr>
      <vt:lpstr>PowerPoint 프레젠테이션</vt:lpstr>
      <vt:lpstr>FUNCTION</vt:lpstr>
      <vt:lpstr>PowerPoint 프레젠테이션</vt:lpstr>
      <vt:lpstr>PowerPoint 프레젠테이션</vt:lpstr>
      <vt:lpstr>FUNCTION</vt:lpstr>
      <vt:lpstr>FUNCTION</vt:lpstr>
      <vt:lpstr>PowerPoint 프레젠테이션</vt:lpstr>
      <vt:lpstr>PowerPoint 프레젠테이션</vt:lpstr>
      <vt:lpstr>FUNCTION</vt:lpstr>
      <vt:lpstr>PowerPoint 프레젠테이션</vt:lpstr>
      <vt:lpstr>PowerPoint 프레젠테이션</vt:lpstr>
      <vt:lpstr>FUNCTION</vt:lpstr>
      <vt:lpstr>PowerPoint 프레젠테이션</vt:lpstr>
      <vt:lpstr>FUNCTION</vt:lpstr>
      <vt:lpstr>FUNCTION</vt:lpstr>
      <vt:lpstr>PowerPoint 프레젠테이션</vt:lpstr>
      <vt:lpstr>FUNCTION</vt:lpstr>
      <vt:lpstr>PowerPoint 프레젠테이션</vt:lpstr>
      <vt:lpstr>FUNCTION</vt:lpstr>
      <vt:lpstr>FUNCTION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손혜진</cp:lastModifiedBy>
  <cp:revision>170</cp:revision>
  <dcterms:created xsi:type="dcterms:W3CDTF">2017-04-20T07:21:04Z</dcterms:created>
  <dcterms:modified xsi:type="dcterms:W3CDTF">2017-06-21T02:06:15Z</dcterms:modified>
</cp:coreProperties>
</file>