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16" r:id="rId2"/>
    <p:sldId id="465" r:id="rId3"/>
    <p:sldId id="461" r:id="rId4"/>
    <p:sldId id="462" r:id="rId5"/>
    <p:sldId id="430" r:id="rId6"/>
    <p:sldId id="429" r:id="rId7"/>
    <p:sldId id="431" r:id="rId8"/>
    <p:sldId id="433" r:id="rId9"/>
    <p:sldId id="432" r:id="rId10"/>
    <p:sldId id="434" r:id="rId11"/>
    <p:sldId id="435" r:id="rId12"/>
    <p:sldId id="437" r:id="rId13"/>
    <p:sldId id="439" r:id="rId14"/>
    <p:sldId id="449" r:id="rId15"/>
    <p:sldId id="450" r:id="rId16"/>
    <p:sldId id="464" r:id="rId17"/>
    <p:sldId id="438" r:id="rId18"/>
    <p:sldId id="440" r:id="rId19"/>
    <p:sldId id="441" r:id="rId20"/>
    <p:sldId id="442" r:id="rId21"/>
    <p:sldId id="443" r:id="rId22"/>
    <p:sldId id="444" r:id="rId23"/>
    <p:sldId id="445" r:id="rId24"/>
    <p:sldId id="447" r:id="rId25"/>
    <p:sldId id="463" r:id="rId26"/>
    <p:sldId id="428" r:id="rId27"/>
    <p:sldId id="436" r:id="rId28"/>
    <p:sldId id="451" r:id="rId29"/>
    <p:sldId id="452" r:id="rId30"/>
    <p:sldId id="453" r:id="rId31"/>
    <p:sldId id="454" r:id="rId32"/>
    <p:sldId id="455" r:id="rId33"/>
    <p:sldId id="456" r:id="rId34"/>
    <p:sldId id="457" r:id="rId35"/>
    <p:sldId id="458" r:id="rId36"/>
    <p:sldId id="460" r:id="rId37"/>
    <p:sldId id="459" r:id="rId38"/>
    <p:sldId id="257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C709E65-E932-485A-B61F-BC5C9BE87093}">
          <p14:sldIdLst>
            <p14:sldId id="316"/>
            <p14:sldId id="465"/>
            <p14:sldId id="461"/>
            <p14:sldId id="462"/>
            <p14:sldId id="430"/>
            <p14:sldId id="429"/>
            <p14:sldId id="431"/>
            <p14:sldId id="433"/>
            <p14:sldId id="432"/>
            <p14:sldId id="434"/>
            <p14:sldId id="435"/>
            <p14:sldId id="437"/>
            <p14:sldId id="439"/>
            <p14:sldId id="449"/>
            <p14:sldId id="450"/>
            <p14:sldId id="464"/>
            <p14:sldId id="438"/>
            <p14:sldId id="440"/>
            <p14:sldId id="441"/>
            <p14:sldId id="442"/>
            <p14:sldId id="443"/>
            <p14:sldId id="444"/>
            <p14:sldId id="445"/>
            <p14:sldId id="447"/>
            <p14:sldId id="463"/>
            <p14:sldId id="428"/>
            <p14:sldId id="436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60"/>
            <p14:sldId id="459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143" userDrawn="1">
          <p15:clr>
            <a:srgbClr val="A4A3A4"/>
          </p15:clr>
        </p15:guide>
        <p15:guide id="4" pos="7559" userDrawn="1">
          <p15:clr>
            <a:srgbClr val="A4A3A4"/>
          </p15:clr>
        </p15:guide>
        <p15:guide id="5" pos="3885" userDrawn="1">
          <p15:clr>
            <a:srgbClr val="A4A3A4"/>
          </p15:clr>
        </p15:guide>
        <p15:guide id="6" orient="horz" pos="4110" userDrawn="1">
          <p15:clr>
            <a:srgbClr val="A4A3A4"/>
          </p15:clr>
        </p15:guide>
        <p15:guide id="7" orient="horz" pos="41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C7C7C7"/>
    <a:srgbClr val="6E6E6E"/>
    <a:srgbClr val="BFBFBF"/>
    <a:srgbClr val="1B578E"/>
    <a:srgbClr val="18959A"/>
    <a:srgbClr val="19A7DD"/>
    <a:srgbClr val="277DCC"/>
    <a:srgbClr val="11759A"/>
    <a:srgbClr val="23D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25" autoAdjust="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1146" y="108"/>
      </p:cViewPr>
      <p:guideLst>
        <p:guide orient="horz" pos="845"/>
        <p:guide pos="3817"/>
        <p:guide pos="143"/>
        <p:guide pos="7559"/>
        <p:guide pos="3885"/>
        <p:guide orient="horz" pos="4110"/>
        <p:guide orient="horz" pos="41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15890B2-D4D7-4EB6-8DD2-8136DBDECC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8C1B16-CC16-4D0C-98C6-0BFD410789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8D85C-0A21-4DF4-98FF-D9A278399728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77B3AA-2BE2-43D0-9FEC-5A8729D751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54B89C-07EF-495E-937B-CE2F5BDDFC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2AD68-6A1B-47EE-9AA9-1866BB75CE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99913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B0F2A-5E07-41F7-AD18-B6D8F387995F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1751E-C213-48FC-A04A-B09624B1C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8888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1751E-C213-48FC-A04A-B09624B1CD0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859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1751E-C213-48FC-A04A-B09624B1CD0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949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1751E-C213-48FC-A04A-B09624B1CD0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480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1751E-C213-48FC-A04A-B09624B1CD0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155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1751E-C213-48FC-A04A-B09624B1CD0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592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1751E-C213-48FC-A04A-B09624B1CD0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037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1751E-C213-48FC-A04A-B09624B1CD0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576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1751E-C213-48FC-A04A-B09624B1CD0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53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1751E-C213-48FC-A04A-B09624B1CD0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456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1751E-C213-48FC-A04A-B09624B1CD0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77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1751E-C213-48FC-A04A-B09624B1CD0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350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1751E-C213-48FC-A04A-B09624B1CD0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9880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1751E-C213-48FC-A04A-B09624B1CD0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801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1751E-C213-48FC-A04A-B09624B1CD0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4570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1751E-C213-48FC-A04A-B09624B1CD0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7365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1751E-C213-48FC-A04A-B09624B1CD0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1074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1751E-C213-48FC-A04A-B09624B1CD0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8170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1751E-C213-48FC-A04A-B09624B1CD0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6622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1751E-C213-48FC-A04A-B09624B1CD0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1915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1751E-C213-48FC-A04A-B09624B1CD0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8782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1751E-C213-48FC-A04A-B09624B1CD0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380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1751E-C213-48FC-A04A-B09624B1CD0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911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1751E-C213-48FC-A04A-B09624B1CD0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199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1751E-C213-48FC-A04A-B09624B1CD0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122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1751E-C213-48FC-A04A-B09624B1CD0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17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1751E-C213-48FC-A04A-B09624B1CD0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149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1751E-C213-48FC-A04A-B09624B1CD0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612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1751E-C213-48FC-A04A-B09624B1CD0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742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1751E-C213-48FC-A04A-B09624B1CD0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905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A10B1B0-BD66-449B-BA09-0E19E49BDF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171" y="56925"/>
            <a:ext cx="1693580" cy="48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7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59E3BF5-2725-495D-918A-C120B41AD718}"/>
              </a:ext>
            </a:extLst>
          </p:cNvPr>
          <p:cNvSpPr txBox="1"/>
          <p:nvPr userDrawn="1"/>
        </p:nvSpPr>
        <p:spPr>
          <a:xfrm>
            <a:off x="724394" y="748144"/>
            <a:ext cx="1641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rgbClr val="1263AA"/>
                </a:solidFill>
              </a:rPr>
              <a:t>Content</a:t>
            </a:r>
            <a:endParaRPr lang="ko-KR" altLang="en-US" sz="3000" b="1" dirty="0">
              <a:solidFill>
                <a:srgbClr val="1263AA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3D29DF9-26CA-4016-ADA5-7FB294AE8F53}"/>
              </a:ext>
            </a:extLst>
          </p:cNvPr>
          <p:cNvCxnSpPr/>
          <p:nvPr/>
        </p:nvCxnSpPr>
        <p:spPr>
          <a:xfrm>
            <a:off x="2432981" y="1120550"/>
            <a:ext cx="3550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94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9B503353-7F3A-48B4-816B-A18B2A2068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96300" y="238125"/>
            <a:ext cx="3529014" cy="30480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 b="1" baseline="0">
                <a:solidFill>
                  <a:schemeClr val="bg1"/>
                </a:solidFill>
              </a:defRPr>
            </a:lvl1pPr>
            <a:lvl2pPr>
              <a:defRPr sz="1400" baseline="0"/>
            </a:lvl2pPr>
            <a:lvl3pPr>
              <a:defRPr sz="1400" baseline="0"/>
            </a:lvl3pPr>
            <a:lvl4pPr>
              <a:defRPr sz="1400" baseline="0"/>
            </a:lvl4pPr>
            <a:lvl5pPr>
              <a:defRPr sz="1400" baseline="0"/>
            </a:lvl5pPr>
          </a:lstStyle>
          <a:p>
            <a:pPr lvl="0"/>
            <a:r>
              <a:rPr lang="en-US" altLang="ko-KR" dirty="0"/>
              <a:t>1. </a:t>
            </a:r>
            <a:r>
              <a:rPr lang="ko-KR" altLang="en-US" dirty="0"/>
              <a:t>일반현황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FABC60-A0D4-4684-A8BF-6AB4526E20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095" y="6509655"/>
            <a:ext cx="1163218" cy="33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6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36E0AA7-BA74-4F8A-8F0A-7B3DE8D1C2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518" y="6487846"/>
            <a:ext cx="1200795" cy="345552"/>
          </a:xfrm>
          <a:prstGeom prst="rect">
            <a:avLst/>
          </a:prstGeom>
        </p:spPr>
      </p:pic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9B503353-7F3A-48B4-816B-A18B2A2068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96300" y="180975"/>
            <a:ext cx="3529014" cy="30480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 b="1" baseline="0">
                <a:solidFill>
                  <a:schemeClr val="bg1"/>
                </a:solidFill>
              </a:defRPr>
            </a:lvl1pPr>
            <a:lvl2pPr>
              <a:defRPr sz="1400" baseline="0"/>
            </a:lvl2pPr>
            <a:lvl3pPr>
              <a:defRPr sz="1400" baseline="0"/>
            </a:lvl3pPr>
            <a:lvl4pPr>
              <a:defRPr sz="1400" baseline="0"/>
            </a:lvl4pPr>
            <a:lvl5pPr>
              <a:defRPr sz="1400" baseline="0"/>
            </a:lvl5pPr>
          </a:lstStyle>
          <a:p>
            <a:pPr lvl="0"/>
            <a:r>
              <a:rPr lang="en-US" altLang="ko-KR" dirty="0"/>
              <a:t>1. </a:t>
            </a:r>
            <a:r>
              <a:rPr lang="ko-KR" altLang="en-US" dirty="0"/>
              <a:t>일반현황</a:t>
            </a:r>
          </a:p>
        </p:txBody>
      </p:sp>
      <p:sp>
        <p:nvSpPr>
          <p:cNvPr id="4" name="텍스트 개체 틀 13">
            <a:extLst>
              <a:ext uri="{FF2B5EF4-FFF2-40B4-BE49-F238E27FC236}">
                <a16:creationId xmlns:a16="http://schemas.microsoft.com/office/drawing/2014/main" id="{E1958E36-2083-4E87-9DFE-BE783EC15A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694" y="180975"/>
            <a:ext cx="5007173" cy="914400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ko-KR" altLang="en-US" sz="3575" b="1" i="0" smtClean="0">
                <a:solidFill>
                  <a:schemeClr val="bg1"/>
                </a:solidFill>
                <a:effectLst/>
                <a:latin typeface="맑은 고딕" panose="020B0503020000020004" pitchFamily="50" charset="-127"/>
              </a:defRPr>
            </a:lvl1pPr>
            <a:lvl2pPr>
              <a:defRPr sz="3900" baseline="0"/>
            </a:lvl2pPr>
            <a:lvl3pPr>
              <a:defRPr sz="3900" baseline="0"/>
            </a:lvl3pPr>
            <a:lvl4pPr>
              <a:defRPr sz="3900" baseline="0"/>
            </a:lvl4pPr>
            <a:lvl5pPr>
              <a:defRPr sz="3900" baseline="0"/>
            </a:lvl5pPr>
          </a:lstStyle>
          <a:p>
            <a:pPr lvl="0"/>
            <a:r>
              <a:rPr lang="en-US" altLang="ko-KR" sz="3900" b="1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+mj-ea"/>
              </a:rPr>
              <a:t>1-1 2depth</a:t>
            </a:r>
            <a:r>
              <a:rPr lang="ko-KR" altLang="en-US" sz="3900" b="1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+mj-ea"/>
              </a:rPr>
              <a:t> 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450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36E0AA7-BA74-4F8A-8F0A-7B3DE8D1C2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518" y="6487846"/>
            <a:ext cx="1200795" cy="345552"/>
          </a:xfrm>
          <a:prstGeom prst="rect">
            <a:avLst/>
          </a:prstGeom>
        </p:spPr>
      </p:pic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9B503353-7F3A-48B4-816B-A18B2A2068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96300" y="180975"/>
            <a:ext cx="3529014" cy="30480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 b="1" baseline="0">
                <a:solidFill>
                  <a:schemeClr val="bg1"/>
                </a:solidFill>
              </a:defRPr>
            </a:lvl1pPr>
            <a:lvl2pPr>
              <a:defRPr sz="1400" baseline="0"/>
            </a:lvl2pPr>
            <a:lvl3pPr>
              <a:defRPr sz="1400" baseline="0"/>
            </a:lvl3pPr>
            <a:lvl4pPr>
              <a:defRPr sz="1400" baseline="0"/>
            </a:lvl4pPr>
            <a:lvl5pPr>
              <a:defRPr sz="1400" baseline="0"/>
            </a:lvl5pPr>
          </a:lstStyle>
          <a:p>
            <a:pPr lvl="0"/>
            <a:r>
              <a:rPr lang="en-US" altLang="ko-KR" dirty="0"/>
              <a:t>1. </a:t>
            </a:r>
            <a:r>
              <a:rPr lang="ko-KR" altLang="en-US" dirty="0"/>
              <a:t>일반현황</a:t>
            </a:r>
          </a:p>
        </p:txBody>
      </p:sp>
      <p:sp>
        <p:nvSpPr>
          <p:cNvPr id="4" name="텍스트 개체 틀 13">
            <a:extLst>
              <a:ext uri="{FF2B5EF4-FFF2-40B4-BE49-F238E27FC236}">
                <a16:creationId xmlns:a16="http://schemas.microsoft.com/office/drawing/2014/main" id="{E1958E36-2083-4E87-9DFE-BE783EC15A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694" y="180975"/>
            <a:ext cx="5007173" cy="914400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ko-KR" altLang="en-US" sz="3575" b="1" i="0" smtClean="0">
                <a:solidFill>
                  <a:schemeClr val="bg1"/>
                </a:solidFill>
                <a:effectLst/>
                <a:latin typeface="맑은 고딕" panose="020B0503020000020004" pitchFamily="50" charset="-127"/>
              </a:defRPr>
            </a:lvl1pPr>
            <a:lvl2pPr>
              <a:defRPr sz="3900" baseline="0"/>
            </a:lvl2pPr>
            <a:lvl3pPr>
              <a:defRPr sz="3900" baseline="0"/>
            </a:lvl3pPr>
            <a:lvl4pPr>
              <a:defRPr sz="3900" baseline="0"/>
            </a:lvl4pPr>
            <a:lvl5pPr>
              <a:defRPr sz="3900" baseline="0"/>
            </a:lvl5pPr>
          </a:lstStyle>
          <a:p>
            <a:pPr lvl="0"/>
            <a:r>
              <a:rPr lang="en-US" altLang="ko-KR" sz="3900" b="1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+mj-ea"/>
              </a:rPr>
              <a:t>1-1 2depth</a:t>
            </a:r>
            <a:r>
              <a:rPr lang="ko-KR" altLang="en-US" sz="3900" b="1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+mj-ea"/>
              </a:rPr>
              <a:t> 제목</a:t>
            </a:r>
            <a:endParaRPr lang="ko-KR" altLang="en-US" dirty="0"/>
          </a:p>
        </p:txBody>
      </p:sp>
      <p:sp>
        <p:nvSpPr>
          <p:cNvPr id="5" name="텍스트 개체 틀 11">
            <a:extLst>
              <a:ext uri="{FF2B5EF4-FFF2-40B4-BE49-F238E27FC236}">
                <a16:creationId xmlns:a16="http://schemas.microsoft.com/office/drawing/2014/main" id="{9B503353-7F3A-48B4-816B-A18B2A206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96300" y="475985"/>
            <a:ext cx="3529014" cy="30480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 b="1" baseline="0">
                <a:solidFill>
                  <a:schemeClr val="bg1"/>
                </a:solidFill>
              </a:defRPr>
            </a:lvl1pPr>
            <a:lvl2pPr>
              <a:defRPr sz="1400" baseline="0"/>
            </a:lvl2pPr>
            <a:lvl3pPr>
              <a:defRPr sz="1400" baseline="0"/>
            </a:lvl3pPr>
            <a:lvl4pPr>
              <a:defRPr sz="1400" baseline="0"/>
            </a:lvl4pPr>
            <a:lvl5pPr>
              <a:defRPr sz="1400" baseline="0"/>
            </a:lvl5pPr>
          </a:lstStyle>
          <a:p>
            <a:pPr lvl="0"/>
            <a:r>
              <a:rPr lang="en-US" altLang="ko-KR" dirty="0"/>
              <a:t>1. </a:t>
            </a:r>
            <a:r>
              <a:rPr lang="ko-KR" altLang="en-US" dirty="0"/>
              <a:t>일반현황</a:t>
            </a:r>
          </a:p>
        </p:txBody>
      </p:sp>
    </p:spTree>
    <p:extLst>
      <p:ext uri="{BB962C8B-B14F-4D97-AF65-F5344CB8AC3E}">
        <p14:creationId xmlns:p14="http://schemas.microsoft.com/office/powerpoint/2010/main" val="332205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텍스트 개체 틀 13">
            <a:extLst>
              <a:ext uri="{FF2B5EF4-FFF2-40B4-BE49-F238E27FC236}">
                <a16:creationId xmlns:a16="http://schemas.microsoft.com/office/drawing/2014/main" id="{E3C08F4A-7B63-43C1-A431-288A0B0534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6699" y="180975"/>
            <a:ext cx="6162675" cy="914400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ko-KR" altLang="en-US" sz="4400" b="1" i="0" smtClean="0">
                <a:solidFill>
                  <a:schemeClr val="bg1"/>
                </a:solidFill>
                <a:effectLst/>
                <a:latin typeface="맑은 고딕" panose="020B0503020000020004" pitchFamily="50" charset="-127"/>
              </a:defRPr>
            </a:lvl1pPr>
            <a:lvl2pPr>
              <a:defRPr sz="4800" baseline="0"/>
            </a:lvl2pPr>
            <a:lvl3pPr>
              <a:defRPr sz="4800" baseline="0"/>
            </a:lvl3pPr>
            <a:lvl4pPr>
              <a:defRPr sz="4800" baseline="0"/>
            </a:lvl4pPr>
            <a:lvl5pPr>
              <a:defRPr sz="4800" baseline="0"/>
            </a:lvl5pPr>
          </a:lstStyle>
          <a:p>
            <a:pPr lvl="0"/>
            <a:r>
              <a:rPr lang="en-US" altLang="ko-KR" dirty="0"/>
              <a:t>Content~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FABC60-A0D4-4684-A8BF-6AB4526E20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932" y="6424879"/>
            <a:ext cx="1163218" cy="33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59E3BF5-2725-495D-918A-C120B41AD718}"/>
              </a:ext>
            </a:extLst>
          </p:cNvPr>
          <p:cNvSpPr txBox="1"/>
          <p:nvPr userDrawn="1"/>
        </p:nvSpPr>
        <p:spPr>
          <a:xfrm>
            <a:off x="724396" y="748144"/>
            <a:ext cx="1371145" cy="467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38" b="1">
                <a:solidFill>
                  <a:srgbClr val="1263AA"/>
                </a:solidFill>
              </a:rPr>
              <a:t>Content</a:t>
            </a:r>
            <a:endParaRPr lang="ko-KR" altLang="en-US" sz="2438" b="1">
              <a:solidFill>
                <a:srgbClr val="1263AA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3D29DF9-26CA-4016-ADA5-7FB294AE8F53}"/>
              </a:ext>
            </a:extLst>
          </p:cNvPr>
          <p:cNvCxnSpPr/>
          <p:nvPr/>
        </p:nvCxnSpPr>
        <p:spPr>
          <a:xfrm>
            <a:off x="2432981" y="1120550"/>
            <a:ext cx="3550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1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I. 일반 현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700154" y="6525345"/>
            <a:ext cx="2932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kern="1200" dirty="0">
                <a:solidFill>
                  <a:schemeClr val="tx1"/>
                </a:solidFill>
                <a:latin typeface="HY수평선B" pitchFamily="18" charset="-127"/>
                <a:ea typeface="HY수평선B" pitchFamily="18" charset="-127"/>
                <a:cs typeface="+mn-cs"/>
              </a:rPr>
              <a:t>㈜</a:t>
            </a:r>
            <a:r>
              <a:rPr lang="ko-KR" altLang="en-US" sz="1400" kern="1200" dirty="0" err="1">
                <a:solidFill>
                  <a:schemeClr val="tx1"/>
                </a:solidFill>
                <a:latin typeface="HY수평선B" pitchFamily="18" charset="-127"/>
                <a:ea typeface="HY수평선B" pitchFamily="18" charset="-127"/>
                <a:cs typeface="+mn-cs"/>
              </a:rPr>
              <a:t>애버커스</a:t>
            </a:r>
            <a:r>
              <a:rPr lang="ko-KR" altLang="en-US" sz="1400" kern="1200" dirty="0">
                <a:solidFill>
                  <a:schemeClr val="tx1"/>
                </a:solidFill>
                <a:latin typeface="HY수평선B" pitchFamily="18" charset="-127"/>
                <a:ea typeface="HY수평선B" pitchFamily="18" charset="-127"/>
                <a:cs typeface="+mn-cs"/>
              </a:rPr>
              <a:t> </a:t>
            </a:r>
            <a:r>
              <a:rPr lang="en-US" altLang="ko-KR" sz="1400" kern="1200" dirty="0">
                <a:solidFill>
                  <a:schemeClr val="tx1"/>
                </a:solidFill>
                <a:latin typeface="HY수평선B" pitchFamily="18" charset="-127"/>
                <a:ea typeface="HY수평선B" pitchFamily="18" charset="-127"/>
                <a:cs typeface="+mn-cs"/>
              </a:rPr>
              <a:t>:</a:t>
            </a:r>
            <a:r>
              <a:rPr lang="ko-KR" altLang="en-US" sz="1400" kern="1200" dirty="0">
                <a:solidFill>
                  <a:schemeClr val="tx1"/>
                </a:solidFill>
                <a:latin typeface="HY수평선B" pitchFamily="18" charset="-127"/>
                <a:ea typeface="HY수평선B" pitchFamily="18" charset="-127"/>
                <a:cs typeface="+mn-cs"/>
              </a:rPr>
              <a:t> </a:t>
            </a:r>
            <a:fld id="{AF897ED6-37A9-480E-A87C-4EAFF16B2BD3}" type="slidenum">
              <a:rPr lang="en-US" altLang="ko-KR" sz="1400" kern="1200" smtClean="0">
                <a:solidFill>
                  <a:schemeClr val="tx1"/>
                </a:solidFill>
                <a:latin typeface="HY수평선B" pitchFamily="18" charset="-127"/>
                <a:ea typeface="HY수평선B" pitchFamily="18" charset="-127"/>
                <a:cs typeface="+mn-cs"/>
              </a:rPr>
              <a:pPr algn="ctr"/>
              <a:t>‹#›</a:t>
            </a:fld>
            <a:endParaRPr lang="ko-KR" altLang="en-US" sz="1400" dirty="0">
              <a:solidFill>
                <a:schemeClr val="tx1"/>
              </a:solidFill>
              <a:latin typeface="HY수평선B" pitchFamily="18" charset="-127"/>
              <a:ea typeface="HY수평선B" pitchFamily="18" charset="-127"/>
              <a:cs typeface="Arial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5114" y="124221"/>
            <a:ext cx="3252814" cy="399084"/>
          </a:xfrm>
        </p:spPr>
        <p:txBody>
          <a:bodyPr wrap="none">
            <a:spAutoFit/>
          </a:bodyPr>
          <a:lstStyle>
            <a:lvl1pPr algn="l">
              <a:defRPr sz="2215" b="1">
                <a:solidFill>
                  <a:schemeClr val="tx1"/>
                </a:solidFill>
                <a:latin typeface="HY수평선B" pitchFamily="18" charset="-127"/>
                <a:ea typeface="HY수평선B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523" y="6597354"/>
            <a:ext cx="1152127" cy="188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 userDrawn="1"/>
        </p:nvSpPr>
        <p:spPr>
          <a:xfrm>
            <a:off x="-12701" y="-1"/>
            <a:ext cx="12211052" cy="80963"/>
          </a:xfrm>
          <a:prstGeom prst="rect">
            <a:avLst/>
          </a:prstGeom>
          <a:solidFill>
            <a:srgbClr val="2059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auto" latinLnBrk="1">
              <a:spcBef>
                <a:spcPts val="0"/>
              </a:spcBef>
              <a:spcAft>
                <a:spcPts val="0"/>
              </a:spcAft>
            </a:pPr>
            <a:endParaRPr kumimoji="0" lang="ko-KR" altLang="en-US" sz="1800" kern="120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192021" y="548680"/>
            <a:ext cx="7248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21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AF923-B16A-488C-AEC9-F3334514AC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2203450"/>
            <a:ext cx="4114800" cy="1325563"/>
          </a:xfrm>
        </p:spPr>
        <p:txBody>
          <a:bodyPr>
            <a:normAutofit/>
          </a:bodyPr>
          <a:lstStyle>
            <a:lvl1pPr algn="ctr">
              <a:defRPr sz="56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THANKS~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53CE76-4DFF-4E9D-8C0B-69DAF7F6826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5" y="3529013"/>
            <a:ext cx="2647950" cy="76200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E28BB537-32E8-48D5-B652-AD8A4DAE0E39}"/>
              </a:ext>
            </a:extLst>
          </p:cNvPr>
          <p:cNvSpPr txBox="1">
            <a:spLocks/>
          </p:cNvSpPr>
          <p:nvPr userDrawn="1"/>
        </p:nvSpPr>
        <p:spPr>
          <a:xfrm>
            <a:off x="9176907" y="2572544"/>
            <a:ext cx="3152775" cy="523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6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0" dirty="0">
                <a:solidFill>
                  <a:schemeClr val="bg2">
                    <a:lumMod val="50000"/>
                  </a:schemeClr>
                </a:solidFill>
              </a:rPr>
              <a:t>www.iabacus.co.kr</a:t>
            </a:r>
            <a:endParaRPr lang="ko-KR" altLang="en-US" sz="2400" b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F7C64BF-B66F-4EDC-838A-8F86D8042756}"/>
              </a:ext>
            </a:extLst>
          </p:cNvPr>
          <p:cNvSpPr txBox="1">
            <a:spLocks/>
          </p:cNvSpPr>
          <p:nvPr userDrawn="1"/>
        </p:nvSpPr>
        <p:spPr>
          <a:xfrm>
            <a:off x="9176907" y="3095626"/>
            <a:ext cx="3152775" cy="1123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6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1600" b="0" dirty="0">
                <a:solidFill>
                  <a:schemeClr val="bg2">
                    <a:lumMod val="50000"/>
                  </a:schemeClr>
                </a:solidFill>
              </a:rPr>
              <a:t>Tel. 82-2-2109-5400</a:t>
            </a:r>
          </a:p>
          <a:p>
            <a:pPr algn="l">
              <a:lnSpc>
                <a:spcPct val="150000"/>
              </a:lnSpc>
            </a:pPr>
            <a:r>
              <a:rPr lang="en-US" altLang="ko-KR" sz="1600" b="0" dirty="0">
                <a:solidFill>
                  <a:schemeClr val="bg2">
                    <a:lumMod val="50000"/>
                  </a:schemeClr>
                </a:solidFill>
              </a:rPr>
              <a:t>Fax. 82-2-6442-5409</a:t>
            </a:r>
          </a:p>
        </p:txBody>
      </p:sp>
    </p:spTree>
    <p:extLst>
      <p:ext uri="{BB962C8B-B14F-4D97-AF65-F5344CB8AC3E}">
        <p14:creationId xmlns:p14="http://schemas.microsoft.com/office/powerpoint/2010/main" val="341216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BED021-289E-417F-BCF3-329E714F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59C709-7DA2-4328-BCB1-B5D997E79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6903E-1362-44C1-BDDF-8370696AE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05584-6998-4EE6-8983-3662E9D31DED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D812B-481B-44C9-9F3C-4AA3523E2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61F74F-AC51-4C14-A65F-AE8BF6584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AA139-0853-4DA6-A55F-6BB111925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06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60" r:id="rId3"/>
    <p:sldLayoutId id="2147483661" r:id="rId4"/>
    <p:sldLayoutId id="2147483664" r:id="rId5"/>
    <p:sldLayoutId id="2147483650" r:id="rId6"/>
    <p:sldLayoutId id="2147483663" r:id="rId7"/>
    <p:sldLayoutId id="2147483662" r:id="rId8"/>
    <p:sldLayoutId id="2147483654" r:id="rId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80EA0-F304-4EE9-A6F2-63E258B610A4}"/>
              </a:ext>
            </a:extLst>
          </p:cNvPr>
          <p:cNvSpPr txBox="1">
            <a:spLocks/>
          </p:cNvSpPr>
          <p:nvPr/>
        </p:nvSpPr>
        <p:spPr>
          <a:xfrm>
            <a:off x="827315" y="753611"/>
            <a:ext cx="9144000" cy="21462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solidFill>
                  <a:schemeClr val="bg1"/>
                </a:solidFill>
              </a:rPr>
              <a:t>JAVA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69D093-D1C4-4B05-A274-68F91C1FC999}"/>
              </a:ext>
            </a:extLst>
          </p:cNvPr>
          <p:cNvSpPr/>
          <p:nvPr/>
        </p:nvSpPr>
        <p:spPr>
          <a:xfrm>
            <a:off x="304800" y="6247626"/>
            <a:ext cx="111069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소스 </a:t>
            </a:r>
            <a:r>
              <a:rPr lang="en-US" altLang="ko-KR" sz="1200" b="1" dirty="0">
                <a:solidFill>
                  <a:schemeClr val="bg1"/>
                </a:solidFill>
              </a:rPr>
              <a:t>: https://github.com/hyomee/JAVABASIC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344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4705E9A4-C43B-4CCA-A25F-743CD0725D2C}"/>
              </a:ext>
            </a:extLst>
          </p:cNvPr>
          <p:cNvSpPr/>
          <p:nvPr/>
        </p:nvSpPr>
        <p:spPr>
          <a:xfrm>
            <a:off x="5740654" y="842031"/>
            <a:ext cx="6259259" cy="5682594"/>
          </a:xfrm>
          <a:prstGeom prst="rect">
            <a:avLst/>
          </a:prstGeom>
          <a:pattFill prst="wdDnDiag">
            <a:fgClr>
              <a:srgbClr val="EAEAEA"/>
            </a:fgClr>
            <a:bgClr>
              <a:srgbClr val="F7F7F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16694" y="180975"/>
            <a:ext cx="6799248" cy="599810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클래스와 객체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6D32269-E191-4D97-AFFB-81EFBADEE2E4}"/>
              </a:ext>
            </a:extLst>
          </p:cNvPr>
          <p:cNvGrpSpPr/>
          <p:nvPr/>
        </p:nvGrpSpPr>
        <p:grpSpPr>
          <a:xfrm>
            <a:off x="227013" y="823314"/>
            <a:ext cx="5405691" cy="5720372"/>
            <a:chOff x="227013" y="827111"/>
            <a:chExt cx="5405691" cy="517984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7B9166A-309D-4538-AF43-BEEB792118D2}"/>
                </a:ext>
              </a:extLst>
            </p:cNvPr>
            <p:cNvSpPr/>
            <p:nvPr/>
          </p:nvSpPr>
          <p:spPr>
            <a:xfrm>
              <a:off x="227013" y="827111"/>
              <a:ext cx="5405691" cy="5179848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D85E06E-9650-4E2C-B935-28A3589931A8}"/>
                </a:ext>
              </a:extLst>
            </p:cNvPr>
            <p:cNvGrpSpPr/>
            <p:nvPr/>
          </p:nvGrpSpPr>
          <p:grpSpPr>
            <a:xfrm>
              <a:off x="234417" y="842771"/>
              <a:ext cx="5325135" cy="1979334"/>
              <a:chOff x="270050" y="1793831"/>
              <a:chExt cx="5325135" cy="197933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E1A31D-C47D-46F8-A02E-16E5A14EBA64}"/>
                  </a:ext>
                </a:extLst>
              </p:cNvPr>
              <p:cNvSpPr txBox="1"/>
              <p:nvPr/>
            </p:nvSpPr>
            <p:spPr>
              <a:xfrm>
                <a:off x="270050" y="1793831"/>
                <a:ext cx="441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01.</a:t>
                </a:r>
                <a:r>
                  <a:rPr lang="en-US" altLang="ko-KR" sz="1600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endParaRPr lang="ko-KR" altLang="en-US" sz="1600" b="1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rgbClr val="1263A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AC1237-ED38-4202-AFE9-82F0B3E65409}"/>
                  </a:ext>
                </a:extLst>
              </p:cNvPr>
              <p:cNvSpPr txBox="1"/>
              <p:nvPr/>
            </p:nvSpPr>
            <p:spPr>
              <a:xfrm>
                <a:off x="654027" y="1875894"/>
                <a:ext cx="4941158" cy="1897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클래스</a:t>
                </a:r>
                <a:endParaRPr lang="en-US" altLang="ko-KR" sz="3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변수와 메소드를 정의 하는 프로토타입</a:t>
                </a:r>
                <a:endPara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Field(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맴버변수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객체의상테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) + Operation(Method: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객체의 행위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)</a:t>
                </a: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클래스 이름은 대문자로 시작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다음 단어의 시작은 대문자</a:t>
                </a:r>
                <a:endPara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사용자 정의 자료형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객체의 자료형 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( Sample </a:t>
                </a:r>
                <a:r>
                  <a:rPr lang="en-US" altLang="ko-KR" sz="900" b="1" dirty="0" err="1">
                    <a:solidFill>
                      <a:srgbClr val="FF0000"/>
                    </a:solidFill>
                    <a:latin typeface="맑은 고딕" panose="020B0503020000020004" pitchFamily="50" charset="-127"/>
                  </a:rPr>
                  <a:t>sample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= new Sample() )</a:t>
                </a: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Class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키워드로 선언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900" b="1" dirty="0">
                    <a:solidFill>
                      <a:srgbClr val="FF0000"/>
                    </a:solidFill>
                    <a:latin typeface="맑은 고딕" panose="020B0503020000020004" pitchFamily="50" charset="-127"/>
                  </a:rPr>
                  <a:t>논리적인 개체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한번만 선언 </a:t>
                </a:r>
                <a:endPara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선언 시 키워드</a:t>
                </a:r>
                <a:b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lang="en-US" altLang="ko-KR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en-US" altLang="ko-KR" sz="800" b="1" dirty="0">
                    <a:solidFill>
                      <a:srgbClr val="C00000"/>
                    </a:solidFill>
                    <a:latin typeface="맑은 고딕" panose="020B0503020000020004" pitchFamily="50" charset="-127"/>
                  </a:rPr>
                  <a:t>public</a:t>
                </a:r>
                <a:r>
                  <a:rPr lang="en-US" altLang="ko-KR" sz="8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 - </a:t>
                </a:r>
                <a:r>
                  <a:rPr lang="ko-KR" altLang="en-US" sz="8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접근지정자가 맨 처음</a:t>
                </a:r>
                <a:r>
                  <a:rPr lang="en-US" altLang="ko-KR" sz="8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,  : abstract - </a:t>
                </a:r>
                <a:r>
                  <a:rPr lang="ko-KR" altLang="en-US" sz="8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추상클래스를 선언</a:t>
                </a:r>
                <a:br>
                  <a:rPr lang="en-US" altLang="ko-KR" sz="8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8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 : final - </a:t>
                </a:r>
                <a:r>
                  <a:rPr lang="ko-KR" altLang="en-US" sz="8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더 이상 자식으로 상속되지 않음을 명시</a:t>
                </a:r>
                <a:r>
                  <a:rPr lang="en-US" altLang="ko-KR" sz="8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,  : </a:t>
                </a:r>
                <a:r>
                  <a:rPr lang="en-US" altLang="ko-KR" sz="800" b="1" dirty="0" err="1">
                    <a:solidFill>
                      <a:srgbClr val="C00000"/>
                    </a:solidFill>
                    <a:latin typeface="맑은 고딕" panose="020B0503020000020004" pitchFamily="50" charset="-127"/>
                  </a:rPr>
                  <a:t>ClassName</a:t>
                </a:r>
                <a:r>
                  <a:rPr lang="en-US" altLang="ko-KR" sz="8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 - </a:t>
                </a:r>
                <a:r>
                  <a:rPr lang="ko-KR" altLang="en-US" sz="8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클래스 이름</a:t>
                </a:r>
                <a:br>
                  <a:rPr lang="en-US" altLang="ko-KR" sz="8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8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 : extends - </a:t>
                </a:r>
                <a:r>
                  <a:rPr lang="ko-KR" altLang="en-US" sz="800" b="1" dirty="0" err="1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다른클래스를</a:t>
                </a:r>
                <a:r>
                  <a:rPr lang="ko-KR" altLang="en-US" sz="8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 상속</a:t>
                </a:r>
                <a:r>
                  <a:rPr lang="en-US" altLang="ko-KR" sz="8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,  : implements - </a:t>
                </a:r>
                <a:r>
                  <a:rPr lang="ko-KR" altLang="en-US" sz="8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인터페이스 구현</a:t>
                </a:r>
                <a:r>
                  <a:rPr lang="en-US" altLang="ko-KR" sz="8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)</a:t>
                </a: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8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  </a:t>
                </a:r>
                <a:r>
                  <a: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초기화 순서  </a:t>
                </a:r>
                <a:br>
                  <a:rPr lang="en-US" altLang="ko-KR" sz="8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8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 : </a:t>
                </a:r>
                <a:r>
                  <a:rPr lang="ko-KR" altLang="en-US" sz="8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메모리에 적재된 후 한 번 초기화 </a:t>
                </a:r>
                <a:br>
                  <a:rPr lang="en-US" altLang="ko-KR" sz="8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8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   - </a:t>
                </a:r>
                <a:r>
                  <a:rPr lang="ko-KR" altLang="en-US" sz="8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모든 클래스 변수 </a:t>
                </a:r>
                <a:r>
                  <a:rPr lang="en-US" altLang="ko-KR" sz="8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(static </a:t>
                </a:r>
                <a:r>
                  <a:rPr lang="ko-KR" altLang="en-US" sz="8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변수</a:t>
                </a:r>
                <a:r>
                  <a:rPr lang="en-US" altLang="ko-KR" sz="8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) </a:t>
                </a:r>
                <a:r>
                  <a:rPr lang="ko-KR" altLang="en-US" sz="8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가 디폴트 값으로 초기화 </a:t>
                </a:r>
                <a:endParaRPr lang="en-US" altLang="ko-KR" sz="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2D0BEF2-6B6C-4E4C-8873-BDB7E315013A}"/>
              </a:ext>
            </a:extLst>
          </p:cNvPr>
          <p:cNvGrpSpPr/>
          <p:nvPr/>
        </p:nvGrpSpPr>
        <p:grpSpPr>
          <a:xfrm>
            <a:off x="241818" y="3044934"/>
            <a:ext cx="5258338" cy="982538"/>
            <a:chOff x="260906" y="1446071"/>
            <a:chExt cx="5258338" cy="8896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0E53323-7BB3-4994-BAE2-C26649329A14}"/>
                </a:ext>
              </a:extLst>
            </p:cNvPr>
            <p:cNvSpPr txBox="1"/>
            <p:nvPr/>
          </p:nvSpPr>
          <p:spPr>
            <a:xfrm>
              <a:off x="260906" y="1446071"/>
              <a:ext cx="441461" cy="334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02.</a:t>
              </a:r>
              <a:r>
                <a:rPr lang="en-US" altLang="ko-KR" sz="1600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endParaRPr lang="ko-KR" altLang="en-US" sz="1600" b="1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rgbClr val="1263AA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0915CD-2A4C-4197-9184-48B7194FCDFB}"/>
                </a:ext>
              </a:extLst>
            </p:cNvPr>
            <p:cNvSpPr txBox="1"/>
            <p:nvPr/>
          </p:nvSpPr>
          <p:spPr>
            <a:xfrm>
              <a:off x="644883" y="1528134"/>
              <a:ext cx="4874361" cy="807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</a:t>
              </a:r>
              <a:endParaRPr lang="en-US" altLang="ko-KR" sz="3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new</a:t>
              </a:r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 키워드에 의해서 만들어지며</a:t>
              </a:r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, </a:t>
              </a:r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클래스의 인스턴스</a:t>
              </a:r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, </a:t>
              </a:r>
              <a:r>
                <a:rPr lang="ko-KR" altLang="en-US" sz="900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물리적인 개체 </a:t>
              </a:r>
              <a:b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</a:br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필요할 때 마다 생성</a:t>
              </a:r>
              <a:endPara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Type</a:t>
              </a:r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이 </a:t>
              </a:r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Class</a:t>
              </a:r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인 변수</a:t>
              </a:r>
              <a:endPara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 객체 이름은 소문자로 시작</a:t>
              </a:r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, </a:t>
              </a:r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다음 단어의 시작은 대문자</a:t>
              </a:r>
              <a:endPara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37" name="Rectangle 1">
            <a:extLst>
              <a:ext uri="{FF2B5EF4-FFF2-40B4-BE49-F238E27FC236}">
                <a16:creationId xmlns:a16="http://schemas.microsoft.com/office/drawing/2014/main" id="{145F1C08-989A-42AF-9D40-6B7CB4334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45" y="4158486"/>
            <a:ext cx="4272369" cy="13388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User {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 정의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+mn-ea"/>
              </a:rPr>
              <a:t>User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this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name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+mn-ea"/>
              </a:rPr>
              <a:t>printNamePrint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String.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"당신의 이름은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}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2EDF6B9-8273-4802-A82A-551E8893813D}"/>
              </a:ext>
            </a:extLst>
          </p:cNvPr>
          <p:cNvGrpSpPr/>
          <p:nvPr/>
        </p:nvGrpSpPr>
        <p:grpSpPr>
          <a:xfrm>
            <a:off x="2159830" y="5652841"/>
            <a:ext cx="735052" cy="975455"/>
            <a:chOff x="6280891" y="4405324"/>
            <a:chExt cx="735052" cy="975455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2AAB470-67EE-4A88-9506-1A56432CD5B7}"/>
                </a:ext>
              </a:extLst>
            </p:cNvPr>
            <p:cNvGrpSpPr/>
            <p:nvPr/>
          </p:nvGrpSpPr>
          <p:grpSpPr>
            <a:xfrm>
              <a:off x="6280891" y="4405324"/>
              <a:ext cx="735052" cy="975455"/>
              <a:chOff x="7352072" y="1318234"/>
              <a:chExt cx="1934401" cy="975455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5185A8A7-7286-4069-8336-462A0F841E7B}"/>
                  </a:ext>
                </a:extLst>
              </p:cNvPr>
              <p:cNvGrpSpPr/>
              <p:nvPr/>
            </p:nvGrpSpPr>
            <p:grpSpPr>
              <a:xfrm>
                <a:off x="7352072" y="1318234"/>
                <a:ext cx="1934401" cy="975455"/>
                <a:chOff x="6522399" y="1234094"/>
                <a:chExt cx="864011" cy="975455"/>
              </a:xfrm>
            </p:grpSpPr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id="{9DDF2691-A4BA-4B43-92DC-1BCD23129BAE}"/>
                    </a:ext>
                  </a:extLst>
                </p:cNvPr>
                <p:cNvGrpSpPr/>
                <p:nvPr/>
              </p:nvGrpSpPr>
              <p:grpSpPr>
                <a:xfrm>
                  <a:off x="6522399" y="1234094"/>
                  <a:ext cx="864011" cy="975455"/>
                  <a:chOff x="9516384" y="4721473"/>
                  <a:chExt cx="864011" cy="737760"/>
                </a:xfrm>
              </p:grpSpPr>
              <p:sp>
                <p:nvSpPr>
                  <p:cNvPr id="46" name="사각형: 둥근 모서리 45">
                    <a:extLst>
                      <a:ext uri="{FF2B5EF4-FFF2-40B4-BE49-F238E27FC236}">
                        <a16:creationId xmlns:a16="http://schemas.microsoft.com/office/drawing/2014/main" id="{E0D7BB86-E1FD-480D-A18C-1DFF8884284A}"/>
                      </a:ext>
                    </a:extLst>
                  </p:cNvPr>
                  <p:cNvSpPr/>
                  <p:nvPr/>
                </p:nvSpPr>
                <p:spPr>
                  <a:xfrm>
                    <a:off x="9516384" y="4723045"/>
                    <a:ext cx="864011" cy="736188"/>
                  </a:xfrm>
                  <a:prstGeom prst="roundRect">
                    <a:avLst>
                      <a:gd name="adj" fmla="val 6141"/>
                    </a:avLst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/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2C33D988-813E-4268-B107-B0423532E2AF}"/>
                      </a:ext>
                    </a:extLst>
                  </p:cNvPr>
                  <p:cNvSpPr txBox="1"/>
                  <p:nvPr/>
                </p:nvSpPr>
                <p:spPr>
                  <a:xfrm>
                    <a:off x="9547360" y="4721473"/>
                    <a:ext cx="833035" cy="3491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800" b="1" dirty="0"/>
                      <a:t>Stack</a:t>
                    </a:r>
                    <a:br>
                      <a:rPr lang="en-US" altLang="ko-KR" sz="800" b="1" dirty="0"/>
                    </a:br>
                    <a:r>
                      <a:rPr lang="en-US" altLang="ko-KR" sz="800" b="1" dirty="0"/>
                      <a:t> </a:t>
                    </a:r>
                  </a:p>
                  <a:p>
                    <a:endParaRPr lang="en-US" altLang="ko-KR" sz="800" b="1" dirty="0"/>
                  </a:p>
                </p:txBody>
              </p:sp>
            </p:grp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18D02519-CFBE-4265-B9C0-C30ED1BA0D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2399" y="1486165"/>
                  <a:ext cx="864011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0225B508-331E-449E-8795-8CD550CB3265}"/>
                  </a:ext>
                </a:extLst>
              </p:cNvPr>
              <p:cNvSpPr/>
              <p:nvPr/>
            </p:nvSpPr>
            <p:spPr>
              <a:xfrm>
                <a:off x="7525645" y="1639617"/>
                <a:ext cx="1537690" cy="238363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/>
                  <a:t> </a:t>
                </a:r>
                <a:r>
                  <a:rPr lang="en-US" altLang="ko-KR" sz="800" b="1" dirty="0" err="1"/>
                  <a:t>userA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7236C680-883E-427E-BC16-0662FE1B596A}"/>
                </a:ext>
              </a:extLst>
            </p:cNvPr>
            <p:cNvSpPr/>
            <p:nvPr/>
          </p:nvSpPr>
          <p:spPr>
            <a:xfrm>
              <a:off x="6346847" y="5019272"/>
              <a:ext cx="584306" cy="238363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 </a:t>
              </a:r>
              <a:r>
                <a:rPr lang="en-US" altLang="ko-KR" sz="800" b="1" dirty="0" err="1"/>
                <a:t>userB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Rectangle 3">
            <a:extLst>
              <a:ext uri="{FF2B5EF4-FFF2-40B4-BE49-F238E27FC236}">
                <a16:creationId xmlns:a16="http://schemas.microsoft.com/office/drawing/2014/main" id="{290E42CC-3670-463F-A14C-BA77923B7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203" y="880170"/>
            <a:ext cx="5645385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MemberVarTest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n-ea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+mn-ea"/>
              </a:rPr>
              <a:t>MemberVarTest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String.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"####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MemberVarTest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 : i: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 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StaticInit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MemberVarTest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memberVarTestA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MemberVarTest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MemberVarTest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memberVarTestB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i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[]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n-ea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]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"####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 초기화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블럭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 실행"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n-ea"/>
              </a:rPr>
              <a:t>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&lt;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n-ea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++)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       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"####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 초기화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블럭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 종료"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memberVarTestB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MemberVarTest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n-ea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+mn-ea"/>
              </a:rPr>
              <a:t>StaticInit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"###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StaticInit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 진입시작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String.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"####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StaticInit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 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 i: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 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String.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"####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StaticInit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 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 :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 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num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n-ea"/>
              </a:rPr>
              <a:t>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&lt;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num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++)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String.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"####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StaticInit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 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[%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] :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]))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}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dirty="0">
              <a:solidFill>
                <a:srgbClr val="A9B7C6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dirty="0">
              <a:solidFill>
                <a:srgbClr val="A9B7C6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80" name="Rectangle 4">
            <a:extLst>
              <a:ext uri="{FF2B5EF4-FFF2-40B4-BE49-F238E27FC236}">
                <a16:creationId xmlns:a16="http://schemas.microsoft.com/office/drawing/2014/main" id="{2338A081-60DA-47DB-952E-96F156953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3432" y="4801934"/>
            <a:ext cx="2830200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User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userA.printNamePrint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홍당무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객체 생성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userB.printNamePrint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"####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진입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StaticInit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5991486B-95A8-449C-B721-6327FA389C45}"/>
              </a:ext>
            </a:extLst>
          </p:cNvPr>
          <p:cNvGrpSpPr/>
          <p:nvPr/>
        </p:nvGrpSpPr>
        <p:grpSpPr>
          <a:xfrm>
            <a:off x="556223" y="5665242"/>
            <a:ext cx="1405327" cy="975457"/>
            <a:chOff x="7081899" y="4405322"/>
            <a:chExt cx="1486029" cy="975457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26835BC9-A5DC-42B7-8D50-72C6DB62401A}"/>
                </a:ext>
              </a:extLst>
            </p:cNvPr>
            <p:cNvGrpSpPr/>
            <p:nvPr/>
          </p:nvGrpSpPr>
          <p:grpSpPr>
            <a:xfrm>
              <a:off x="7081899" y="4405322"/>
              <a:ext cx="1486029" cy="975457"/>
              <a:chOff x="6522399" y="1234097"/>
              <a:chExt cx="1030876" cy="975457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B1393D55-9F46-490B-B398-821DDC76F642}"/>
                  </a:ext>
                </a:extLst>
              </p:cNvPr>
              <p:cNvGrpSpPr/>
              <p:nvPr/>
            </p:nvGrpSpPr>
            <p:grpSpPr>
              <a:xfrm>
                <a:off x="6522399" y="1234097"/>
                <a:ext cx="1030876" cy="975457"/>
                <a:chOff x="9516384" y="4721472"/>
                <a:chExt cx="1030876" cy="737761"/>
              </a:xfrm>
            </p:grpSpPr>
            <p:sp>
              <p:nvSpPr>
                <p:cNvPr id="87" name="사각형: 둥근 모서리 86">
                  <a:extLst>
                    <a:ext uri="{FF2B5EF4-FFF2-40B4-BE49-F238E27FC236}">
                      <a16:creationId xmlns:a16="http://schemas.microsoft.com/office/drawing/2014/main" id="{AB43F347-B4A6-4815-B659-1852D5AB466D}"/>
                    </a:ext>
                  </a:extLst>
                </p:cNvPr>
                <p:cNvSpPr/>
                <p:nvPr/>
              </p:nvSpPr>
              <p:spPr>
                <a:xfrm>
                  <a:off x="9516384" y="4723045"/>
                  <a:ext cx="999900" cy="736188"/>
                </a:xfrm>
                <a:prstGeom prst="roundRect">
                  <a:avLst>
                    <a:gd name="adj" fmla="val 6141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32DAFA63-BD65-49D7-B521-8BA2FA48123D}"/>
                    </a:ext>
                  </a:extLst>
                </p:cNvPr>
                <p:cNvSpPr txBox="1"/>
                <p:nvPr/>
              </p:nvSpPr>
              <p:spPr>
                <a:xfrm>
                  <a:off x="9547360" y="4721472"/>
                  <a:ext cx="999900" cy="3491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800" b="1" dirty="0"/>
                    <a:t>Heap Area</a:t>
                  </a:r>
                  <a:br>
                    <a:rPr lang="en-US" altLang="ko-KR" sz="800" b="1" dirty="0"/>
                  </a:br>
                  <a:r>
                    <a:rPr lang="en-US" altLang="ko-KR" sz="800" b="1" dirty="0"/>
                    <a:t> </a:t>
                  </a:r>
                </a:p>
                <a:p>
                  <a:endParaRPr lang="en-US" altLang="ko-KR" sz="800" b="1" dirty="0"/>
                </a:p>
              </p:txBody>
            </p:sp>
          </p:grp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A5C14AF5-AAC6-4606-8B5A-4441C1A925F0}"/>
                  </a:ext>
                </a:extLst>
              </p:cNvPr>
              <p:cNvCxnSpPr/>
              <p:nvPr/>
            </p:nvCxnSpPr>
            <p:spPr>
              <a:xfrm>
                <a:off x="6522399" y="1486165"/>
                <a:ext cx="9999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6C222B6B-5CBA-48FD-9BC8-1DBB5A0A274A}"/>
                </a:ext>
              </a:extLst>
            </p:cNvPr>
            <p:cNvSpPr/>
            <p:nvPr/>
          </p:nvSpPr>
          <p:spPr>
            <a:xfrm>
              <a:off x="7152377" y="4726706"/>
              <a:ext cx="1220800" cy="238363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 name = “</a:t>
              </a:r>
              <a:r>
                <a:rPr lang="ko-KR" altLang="en-US" sz="800" b="1" dirty="0"/>
                <a:t>홍길동</a:t>
              </a:r>
              <a:r>
                <a:rPr lang="en-US" altLang="ko-KR" sz="800" b="1" dirty="0"/>
                <a:t>”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8C532F32-7FF8-4BF3-839A-ED01C073CF9F}"/>
                </a:ext>
              </a:extLst>
            </p:cNvPr>
            <p:cNvSpPr/>
            <p:nvPr/>
          </p:nvSpPr>
          <p:spPr>
            <a:xfrm>
              <a:off x="7152377" y="5005093"/>
              <a:ext cx="1220800" cy="238363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 name = “</a:t>
              </a:r>
              <a:r>
                <a:rPr lang="ko-KR" altLang="en-US" sz="800" b="1" dirty="0"/>
                <a:t>홍당무</a:t>
              </a:r>
              <a:r>
                <a:rPr lang="en-US" altLang="ko-KR" sz="800" b="1" dirty="0"/>
                <a:t>”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C62EF650-C40A-4984-8C7E-F13DF8F1066C}"/>
              </a:ext>
            </a:extLst>
          </p:cNvPr>
          <p:cNvCxnSpPr>
            <a:cxnSpLocks/>
            <a:stCxn id="43" idx="1"/>
            <a:endCxn id="83" idx="3"/>
          </p:cNvCxnSpPr>
          <p:nvPr/>
        </p:nvCxnSpPr>
        <p:spPr>
          <a:xfrm rot="10800000" flipV="1">
            <a:off x="1777376" y="6093406"/>
            <a:ext cx="448410" cy="1240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E05F8E57-4147-4446-8EBC-5464E2EDC0D9}"/>
              </a:ext>
            </a:extLst>
          </p:cNvPr>
          <p:cNvCxnSpPr>
            <a:cxnSpLocks/>
            <a:stCxn id="41" idx="1"/>
          </p:cNvCxnSpPr>
          <p:nvPr/>
        </p:nvCxnSpPr>
        <p:spPr>
          <a:xfrm rot="10800000">
            <a:off x="1456956" y="6328501"/>
            <a:ext cx="768830" cy="5747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953B1E4E-7638-44AE-9612-3E30B511C213}"/>
              </a:ext>
            </a:extLst>
          </p:cNvPr>
          <p:cNvSpPr/>
          <p:nvPr/>
        </p:nvSpPr>
        <p:spPr>
          <a:xfrm>
            <a:off x="3904223" y="4913414"/>
            <a:ext cx="420624" cy="23961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122EB6D4-B8AE-4BB4-864D-7887638A7BC6}"/>
              </a:ext>
            </a:extLst>
          </p:cNvPr>
          <p:cNvSpPr/>
          <p:nvPr/>
        </p:nvSpPr>
        <p:spPr>
          <a:xfrm>
            <a:off x="3894408" y="5324869"/>
            <a:ext cx="420624" cy="23961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연결선: 구부러짐 105">
            <a:extLst>
              <a:ext uri="{FF2B5EF4-FFF2-40B4-BE49-F238E27FC236}">
                <a16:creationId xmlns:a16="http://schemas.microsoft.com/office/drawing/2014/main" id="{50F494CE-5D92-4971-B5F7-B4CA92CE8643}"/>
              </a:ext>
            </a:extLst>
          </p:cNvPr>
          <p:cNvCxnSpPr>
            <a:cxnSpLocks/>
            <a:endCxn id="43" idx="3"/>
          </p:cNvCxnSpPr>
          <p:nvPr/>
        </p:nvCxnSpPr>
        <p:spPr>
          <a:xfrm rot="10800000" flipV="1">
            <a:off x="2810093" y="5033222"/>
            <a:ext cx="1094135" cy="1060184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C5340F1A-629E-469A-BC0A-D7A6C2DF29B5}"/>
              </a:ext>
            </a:extLst>
          </p:cNvPr>
          <p:cNvCxnSpPr>
            <a:cxnSpLocks/>
            <a:endCxn id="41" idx="3"/>
          </p:cNvCxnSpPr>
          <p:nvPr/>
        </p:nvCxnSpPr>
        <p:spPr>
          <a:xfrm rot="10800000" flipV="1">
            <a:off x="2810092" y="5444677"/>
            <a:ext cx="1084316" cy="941294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251F9201-411D-4A83-9B24-0396903AAB09}"/>
              </a:ext>
            </a:extLst>
          </p:cNvPr>
          <p:cNvSpPr/>
          <p:nvPr/>
        </p:nvSpPr>
        <p:spPr>
          <a:xfrm>
            <a:off x="3624484" y="6045279"/>
            <a:ext cx="893833" cy="23961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E00715E-5071-49FF-8D55-DA3355F4CCA6}"/>
              </a:ext>
            </a:extLst>
          </p:cNvPr>
          <p:cNvSpPr txBox="1"/>
          <p:nvPr/>
        </p:nvSpPr>
        <p:spPr>
          <a:xfrm>
            <a:off x="2896406" y="5780658"/>
            <a:ext cx="646331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지역변수</a:t>
            </a:r>
          </a:p>
        </p:txBody>
      </p:sp>
      <p:cxnSp>
        <p:nvCxnSpPr>
          <p:cNvPr id="117" name="연결선: 구부러짐 116">
            <a:extLst>
              <a:ext uri="{FF2B5EF4-FFF2-40B4-BE49-F238E27FC236}">
                <a16:creationId xmlns:a16="http://schemas.microsoft.com/office/drawing/2014/main" id="{5778B160-84C5-4321-99FB-7C7453F1EE91}"/>
              </a:ext>
            </a:extLst>
          </p:cNvPr>
          <p:cNvCxnSpPr>
            <a:cxnSpLocks/>
            <a:stCxn id="108" idx="7"/>
          </p:cNvCxnSpPr>
          <p:nvPr/>
        </p:nvCxnSpPr>
        <p:spPr>
          <a:xfrm rot="5400000" flipH="1" flipV="1">
            <a:off x="3747533" y="2978647"/>
            <a:ext cx="3741609" cy="2461838"/>
          </a:xfrm>
          <a:prstGeom prst="curvedConnector3">
            <a:avLst>
              <a:gd name="adj1" fmla="val 100099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6FB1BE3-4743-4995-A81A-3DB729CE3C58}"/>
              </a:ext>
            </a:extLst>
          </p:cNvPr>
          <p:cNvSpPr/>
          <p:nvPr/>
        </p:nvSpPr>
        <p:spPr>
          <a:xfrm>
            <a:off x="9426461" y="4940433"/>
            <a:ext cx="22538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chemeClr val="bg1"/>
                </a:solidFill>
              </a:rPr>
              <a:t>#### </a:t>
            </a:r>
            <a:r>
              <a:rPr lang="ko-KR" altLang="en-US" sz="1000" b="1" dirty="0" err="1">
                <a:solidFill>
                  <a:schemeClr val="bg1"/>
                </a:solidFill>
              </a:rPr>
              <a:t>Main</a:t>
            </a:r>
            <a:r>
              <a:rPr lang="ko-KR" altLang="en-US" sz="1000" b="1" dirty="0">
                <a:solidFill>
                  <a:schemeClr val="bg1"/>
                </a:solidFill>
              </a:rPr>
              <a:t> 진입</a:t>
            </a:r>
          </a:p>
          <a:p>
            <a:r>
              <a:rPr lang="ko-KR" altLang="en-US" sz="1000" b="1" dirty="0">
                <a:solidFill>
                  <a:schemeClr val="bg1"/>
                </a:solidFill>
              </a:rPr>
              <a:t>#### </a:t>
            </a:r>
            <a:r>
              <a:rPr lang="ko-KR" altLang="en-US" sz="1000" b="1" dirty="0" err="1">
                <a:solidFill>
                  <a:schemeClr val="bg1"/>
                </a:solidFill>
              </a:rPr>
              <a:t>Class</a:t>
            </a:r>
            <a:r>
              <a:rPr lang="ko-KR" altLang="en-US" sz="1000" b="1" dirty="0">
                <a:solidFill>
                  <a:schemeClr val="bg1"/>
                </a:solidFill>
              </a:rPr>
              <a:t> 초기화 </a:t>
            </a:r>
            <a:r>
              <a:rPr lang="ko-KR" altLang="en-US" sz="1000" b="1" dirty="0" err="1">
                <a:solidFill>
                  <a:schemeClr val="bg1"/>
                </a:solidFill>
              </a:rPr>
              <a:t>블럭</a:t>
            </a:r>
            <a:r>
              <a:rPr lang="ko-KR" altLang="en-US" sz="1000" b="1" dirty="0">
                <a:solidFill>
                  <a:schemeClr val="bg1"/>
                </a:solidFill>
              </a:rPr>
              <a:t> 실행</a:t>
            </a:r>
          </a:p>
          <a:p>
            <a:r>
              <a:rPr lang="ko-KR" altLang="en-US" sz="1000" b="1" dirty="0">
                <a:solidFill>
                  <a:schemeClr val="bg1"/>
                </a:solidFill>
              </a:rPr>
              <a:t>#### </a:t>
            </a:r>
            <a:r>
              <a:rPr lang="ko-KR" altLang="en-US" sz="1000" b="1" dirty="0" err="1">
                <a:solidFill>
                  <a:schemeClr val="bg1"/>
                </a:solidFill>
              </a:rPr>
              <a:t>Class</a:t>
            </a:r>
            <a:r>
              <a:rPr lang="ko-KR" altLang="en-US" sz="1000" b="1" dirty="0">
                <a:solidFill>
                  <a:schemeClr val="bg1"/>
                </a:solidFill>
              </a:rPr>
              <a:t> 초기화 </a:t>
            </a:r>
            <a:r>
              <a:rPr lang="ko-KR" altLang="en-US" sz="1000" b="1" dirty="0" err="1">
                <a:solidFill>
                  <a:schemeClr val="bg1"/>
                </a:solidFill>
              </a:rPr>
              <a:t>블럭</a:t>
            </a:r>
            <a:r>
              <a:rPr lang="ko-KR" altLang="en-US" sz="1000" b="1" dirty="0">
                <a:solidFill>
                  <a:schemeClr val="bg1"/>
                </a:solidFill>
              </a:rPr>
              <a:t> 종료</a:t>
            </a:r>
          </a:p>
          <a:p>
            <a:r>
              <a:rPr lang="ko-KR" altLang="en-US" sz="1000" b="1" dirty="0">
                <a:solidFill>
                  <a:schemeClr val="bg1"/>
                </a:solidFill>
              </a:rPr>
              <a:t>#### </a:t>
            </a:r>
            <a:r>
              <a:rPr lang="ko-KR" altLang="en-US" sz="1000" b="1" dirty="0" err="1">
                <a:solidFill>
                  <a:schemeClr val="bg1"/>
                </a:solidFill>
              </a:rPr>
              <a:t>MemberVarTest</a:t>
            </a:r>
            <a:r>
              <a:rPr lang="ko-KR" altLang="en-US" sz="1000" b="1" dirty="0">
                <a:solidFill>
                  <a:schemeClr val="bg1"/>
                </a:solidFill>
              </a:rPr>
              <a:t> : i: 0  </a:t>
            </a:r>
          </a:p>
          <a:p>
            <a:r>
              <a:rPr lang="ko-KR" altLang="en-US" sz="1000" b="1" dirty="0">
                <a:solidFill>
                  <a:schemeClr val="bg1"/>
                </a:solidFill>
              </a:rPr>
              <a:t>#### </a:t>
            </a:r>
            <a:r>
              <a:rPr lang="ko-KR" altLang="en-US" sz="1000" b="1" dirty="0" err="1">
                <a:solidFill>
                  <a:schemeClr val="bg1"/>
                </a:solidFill>
              </a:rPr>
              <a:t>MemberVarTest</a:t>
            </a:r>
            <a:r>
              <a:rPr lang="ko-KR" altLang="en-US" sz="1000" b="1" dirty="0">
                <a:solidFill>
                  <a:schemeClr val="bg1"/>
                </a:solidFill>
              </a:rPr>
              <a:t> : i: 2  </a:t>
            </a:r>
          </a:p>
          <a:p>
            <a:r>
              <a:rPr lang="ko-KR" altLang="en-US" sz="1000" b="1" dirty="0">
                <a:solidFill>
                  <a:schemeClr val="bg1"/>
                </a:solidFill>
              </a:rPr>
              <a:t>### </a:t>
            </a:r>
            <a:r>
              <a:rPr lang="ko-KR" altLang="en-US" sz="1000" b="1" dirty="0" err="1">
                <a:solidFill>
                  <a:schemeClr val="bg1"/>
                </a:solidFill>
              </a:rPr>
              <a:t>StaticInit</a:t>
            </a:r>
            <a:r>
              <a:rPr lang="ko-KR" altLang="en-US" sz="1000" b="1" dirty="0">
                <a:solidFill>
                  <a:schemeClr val="bg1"/>
                </a:solidFill>
              </a:rPr>
              <a:t> 진입시작 </a:t>
            </a:r>
          </a:p>
          <a:p>
            <a:r>
              <a:rPr lang="ko-KR" altLang="en-US" sz="1000" b="1" dirty="0">
                <a:solidFill>
                  <a:schemeClr val="bg1"/>
                </a:solidFill>
              </a:rPr>
              <a:t>#### </a:t>
            </a:r>
            <a:r>
              <a:rPr lang="ko-KR" altLang="en-US" sz="1000" b="1" dirty="0" err="1">
                <a:solidFill>
                  <a:schemeClr val="bg1"/>
                </a:solidFill>
              </a:rPr>
              <a:t>StaticInit</a:t>
            </a:r>
            <a:r>
              <a:rPr lang="ko-KR" altLang="en-US" sz="1000" b="1" dirty="0">
                <a:solidFill>
                  <a:schemeClr val="bg1"/>
                </a:solidFill>
              </a:rPr>
              <a:t> : </a:t>
            </a:r>
            <a:r>
              <a:rPr lang="ko-KR" altLang="en-US" sz="1000" b="1" dirty="0" err="1">
                <a:solidFill>
                  <a:schemeClr val="bg1"/>
                </a:solidFill>
              </a:rPr>
              <a:t>static</a:t>
            </a:r>
            <a:r>
              <a:rPr lang="ko-KR" altLang="en-US" sz="1000" b="1" dirty="0">
                <a:solidFill>
                  <a:schemeClr val="bg1"/>
                </a:solidFill>
              </a:rPr>
              <a:t> i: 0  </a:t>
            </a:r>
          </a:p>
          <a:p>
            <a:r>
              <a:rPr lang="ko-KR" altLang="en-US" sz="1000" b="1" dirty="0">
                <a:solidFill>
                  <a:schemeClr val="bg1"/>
                </a:solidFill>
              </a:rPr>
              <a:t>#### </a:t>
            </a:r>
            <a:r>
              <a:rPr lang="ko-KR" altLang="en-US" sz="1000" b="1" dirty="0" err="1">
                <a:solidFill>
                  <a:schemeClr val="bg1"/>
                </a:solidFill>
              </a:rPr>
              <a:t>StaticInit</a:t>
            </a:r>
            <a:r>
              <a:rPr lang="ko-KR" altLang="en-US" sz="1000" b="1" dirty="0">
                <a:solidFill>
                  <a:schemeClr val="bg1"/>
                </a:solidFill>
              </a:rPr>
              <a:t> : </a:t>
            </a:r>
            <a:r>
              <a:rPr lang="ko-KR" altLang="en-US" sz="1000" b="1" dirty="0" err="1">
                <a:solidFill>
                  <a:schemeClr val="bg1"/>
                </a:solidFill>
              </a:rPr>
              <a:t>num</a:t>
            </a:r>
            <a:r>
              <a:rPr lang="ko-KR" altLang="en-US" sz="1000" b="1" dirty="0">
                <a:solidFill>
                  <a:schemeClr val="bg1"/>
                </a:solidFill>
              </a:rPr>
              <a:t> </a:t>
            </a:r>
            <a:r>
              <a:rPr lang="ko-KR" altLang="en-US" sz="1000" b="1" dirty="0" err="1">
                <a:solidFill>
                  <a:schemeClr val="bg1"/>
                </a:solidFill>
              </a:rPr>
              <a:t>length</a:t>
            </a:r>
            <a:r>
              <a:rPr lang="ko-KR" altLang="en-US" sz="1000" b="1" dirty="0">
                <a:solidFill>
                  <a:schemeClr val="bg1"/>
                </a:solidFill>
              </a:rPr>
              <a:t> : 3  </a:t>
            </a:r>
          </a:p>
          <a:p>
            <a:r>
              <a:rPr lang="ko-KR" altLang="en-US" sz="1000" b="1" dirty="0">
                <a:solidFill>
                  <a:schemeClr val="bg1"/>
                </a:solidFill>
              </a:rPr>
              <a:t>#### </a:t>
            </a:r>
            <a:r>
              <a:rPr lang="ko-KR" altLang="en-US" sz="1000" b="1" dirty="0" err="1">
                <a:solidFill>
                  <a:schemeClr val="bg1"/>
                </a:solidFill>
              </a:rPr>
              <a:t>StaticInit</a:t>
            </a:r>
            <a:r>
              <a:rPr lang="ko-KR" altLang="en-US" sz="1000" b="1" dirty="0">
                <a:solidFill>
                  <a:schemeClr val="bg1"/>
                </a:solidFill>
              </a:rPr>
              <a:t> : </a:t>
            </a:r>
            <a:r>
              <a:rPr lang="ko-KR" altLang="en-US" sz="1000" b="1" dirty="0" err="1">
                <a:solidFill>
                  <a:schemeClr val="bg1"/>
                </a:solidFill>
              </a:rPr>
              <a:t>static</a:t>
            </a:r>
            <a:r>
              <a:rPr lang="ko-KR" altLang="en-US" sz="1000" b="1" dirty="0">
                <a:solidFill>
                  <a:schemeClr val="bg1"/>
                </a:solidFill>
              </a:rPr>
              <a:t> </a:t>
            </a:r>
            <a:r>
              <a:rPr lang="ko-KR" altLang="en-US" sz="1000" b="1" dirty="0" err="1">
                <a:solidFill>
                  <a:schemeClr val="bg1"/>
                </a:solidFill>
              </a:rPr>
              <a:t>num</a:t>
            </a:r>
            <a:r>
              <a:rPr lang="ko-KR" altLang="en-US" sz="1000" b="1" dirty="0">
                <a:solidFill>
                  <a:schemeClr val="bg1"/>
                </a:solidFill>
              </a:rPr>
              <a:t>[0] : 0 </a:t>
            </a:r>
          </a:p>
        </p:txBody>
      </p:sp>
    </p:spTree>
    <p:extLst>
      <p:ext uri="{BB962C8B-B14F-4D97-AF65-F5344CB8AC3E}">
        <p14:creationId xmlns:p14="http://schemas.microsoft.com/office/powerpoint/2010/main" val="795056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16694" y="180975"/>
            <a:ext cx="6799248" cy="599810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클래스와 객체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6D32269-E191-4D97-AFFB-81EFBADEE2E4}"/>
              </a:ext>
            </a:extLst>
          </p:cNvPr>
          <p:cNvGrpSpPr/>
          <p:nvPr/>
        </p:nvGrpSpPr>
        <p:grpSpPr>
          <a:xfrm>
            <a:off x="227013" y="823313"/>
            <a:ext cx="11772900" cy="5701312"/>
            <a:chOff x="227013" y="827110"/>
            <a:chExt cx="11772900" cy="516258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7B9166A-309D-4538-AF43-BEEB792118D2}"/>
                </a:ext>
              </a:extLst>
            </p:cNvPr>
            <p:cNvSpPr/>
            <p:nvPr/>
          </p:nvSpPr>
          <p:spPr>
            <a:xfrm>
              <a:off x="227013" y="827110"/>
              <a:ext cx="11772900" cy="5162588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D85E06E-9650-4E2C-B935-28A3589931A8}"/>
                </a:ext>
              </a:extLst>
            </p:cNvPr>
            <p:cNvGrpSpPr/>
            <p:nvPr/>
          </p:nvGrpSpPr>
          <p:grpSpPr>
            <a:xfrm>
              <a:off x="234417" y="842771"/>
              <a:ext cx="5325135" cy="1731469"/>
              <a:chOff x="270050" y="1793831"/>
              <a:chExt cx="5325135" cy="173146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E1A31D-C47D-46F8-A02E-16E5A14EBA64}"/>
                  </a:ext>
                </a:extLst>
              </p:cNvPr>
              <p:cNvSpPr txBox="1"/>
              <p:nvPr/>
            </p:nvSpPr>
            <p:spPr>
              <a:xfrm>
                <a:off x="270050" y="1793831"/>
                <a:ext cx="441461" cy="334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03.</a:t>
                </a:r>
                <a:r>
                  <a:rPr lang="en-US" altLang="ko-KR" sz="1600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endParaRPr lang="ko-KR" altLang="en-US" sz="1600" b="1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rgbClr val="1263A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AC1237-ED38-4202-AFE9-82F0B3E65409}"/>
                  </a:ext>
                </a:extLst>
              </p:cNvPr>
              <p:cNvSpPr txBox="1"/>
              <p:nvPr/>
            </p:nvSpPr>
            <p:spPr>
              <a:xfrm>
                <a:off x="654027" y="1875894"/>
                <a:ext cx="4941158" cy="1649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객체 생성자</a:t>
                </a:r>
                <a:endParaRPr lang="en-US" altLang="ko-KR" sz="3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new 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연사자에 의해서 간접적으로 호출 </a:t>
                </a:r>
                <a:b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메모리 할당 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생성자 호출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객체 초기화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(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인스턴스 변수 초기화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) or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인스턴스 블록 실행 </a:t>
                </a:r>
                <a:b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클래스이름과 같은 메소드 이름이 이며 리턴 타입이 없음 </a:t>
                </a:r>
                <a:b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클래스에 생성자는 없어도 됨 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(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기본 생성자 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)</a:t>
                </a:r>
                <a:b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첫 문장에 있어야 함 </a:t>
                </a:r>
                <a:endPara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this</a:t>
                </a:r>
                <a:b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자기 자신 객체 참조</a:t>
                </a:r>
                <a:b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인스턴스 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Method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내애서만 사용 </a:t>
                </a:r>
                <a:b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파라메터로 전달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객체 참조 값 반환 가능 </a:t>
                </a:r>
                <a:b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endPara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endParaRPr>
              </a:p>
            </p:txBody>
          </p:sp>
        </p:grpSp>
      </p:grpSp>
      <p:sp>
        <p:nvSpPr>
          <p:cNvPr id="8" name="Rectangle 5">
            <a:extLst>
              <a:ext uri="{FF2B5EF4-FFF2-40B4-BE49-F238E27FC236}">
                <a16:creationId xmlns:a16="http://schemas.microsoft.com/office/drawing/2014/main" id="{5FF6507E-77B0-4728-B3F8-52FFCB5C9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903" y="1209940"/>
            <a:ext cx="5797549" cy="41088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Constructor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Object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변수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 생성자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Constructor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System.out.println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("####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Constructor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 생성자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"); -&gt;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주석을 풀면 오류 발생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홀길동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다른 생성자 호출 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김길자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1.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다른 생성자 호출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(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자기 자신의 또 다른 생성자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) -&gt;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// 2.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이용한 다른 생성자 호출 시는 생성자의 첫 문자에 나타내야 한다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//    -&gt;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컴파일 시점 오류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java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call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must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be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first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statement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constructor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//    -&gt;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사용해서 상위 클래스를 호출 하려면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의헤서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자기 자신 생성자를 호출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하였을 경우는 다른 생성자에서 호출 하여야 한다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"####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 생성자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Constructor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() ::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파라메터 하나인 생성자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Constructor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this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"####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생성자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Constructor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) ::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900" dirty="0">
                <a:solidFill>
                  <a:srgbClr val="A9B7C6"/>
                </a:solidFill>
                <a:latin typeface="Arial Unicode MS"/>
                <a:ea typeface="JetBrains Mono"/>
              </a:rPr>
              <a:t>결과 </a:t>
            </a:r>
            <a:r>
              <a:rPr lang="en-US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  <a:t>========================================================================= </a:t>
            </a:r>
            <a:br>
              <a:rPr lang="en-US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en-US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  <a:t>#### </a:t>
            </a:r>
            <a:r>
              <a:rPr lang="ko-KR" altLang="en-US" sz="900" dirty="0">
                <a:solidFill>
                  <a:srgbClr val="A9B7C6"/>
                </a:solidFill>
                <a:latin typeface="Arial Unicode MS"/>
                <a:ea typeface="JetBrains Mono"/>
              </a:rPr>
              <a:t>생성자 </a:t>
            </a:r>
            <a:r>
              <a:rPr lang="en-US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  <a:t>Constructor(String name) :: </a:t>
            </a:r>
            <a:r>
              <a:rPr lang="ko-KR" altLang="en-US" sz="900" dirty="0" err="1">
                <a:solidFill>
                  <a:srgbClr val="A9B7C6"/>
                </a:solidFill>
                <a:latin typeface="Arial Unicode MS"/>
                <a:ea typeface="JetBrains Mono"/>
              </a:rPr>
              <a:t>홀길동</a:t>
            </a:r>
            <a:endParaRPr lang="ko-KR" altLang="en-US" sz="900" dirty="0">
              <a:solidFill>
                <a:srgbClr val="A9B7C6"/>
              </a:solidFill>
              <a:latin typeface="Arial Unicode MS"/>
              <a:ea typeface="JetBrains Mon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  <a:t>#### </a:t>
            </a:r>
            <a:r>
              <a:rPr lang="ko-KR" altLang="en-US" sz="900" dirty="0">
                <a:solidFill>
                  <a:srgbClr val="A9B7C6"/>
                </a:solidFill>
                <a:latin typeface="Arial Unicode MS"/>
                <a:ea typeface="JetBrains Mono"/>
              </a:rPr>
              <a:t>기본 생성자 </a:t>
            </a:r>
            <a:r>
              <a:rPr lang="en-US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  <a:t>Constructor() :: </a:t>
            </a:r>
            <a:r>
              <a:rPr lang="ko-KR" altLang="en-US" sz="900" dirty="0">
                <a:solidFill>
                  <a:srgbClr val="A9B7C6"/>
                </a:solidFill>
                <a:latin typeface="Arial Unicode MS"/>
                <a:ea typeface="JetBrains Mono"/>
              </a:rPr>
              <a:t>김길자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14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16694" y="180975"/>
            <a:ext cx="6799248" cy="599810"/>
          </a:xfrm>
        </p:spPr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상속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6D32269-E191-4D97-AFFB-81EFBADEE2E4}"/>
              </a:ext>
            </a:extLst>
          </p:cNvPr>
          <p:cNvGrpSpPr/>
          <p:nvPr/>
        </p:nvGrpSpPr>
        <p:grpSpPr>
          <a:xfrm>
            <a:off x="227013" y="823313"/>
            <a:ext cx="11772900" cy="5701312"/>
            <a:chOff x="227013" y="827110"/>
            <a:chExt cx="11772900" cy="516258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7B9166A-309D-4538-AF43-BEEB792118D2}"/>
                </a:ext>
              </a:extLst>
            </p:cNvPr>
            <p:cNvSpPr/>
            <p:nvPr/>
          </p:nvSpPr>
          <p:spPr>
            <a:xfrm>
              <a:off x="227013" y="827110"/>
              <a:ext cx="11772900" cy="5162588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D85E06E-9650-4E2C-B935-28A3589931A8}"/>
                </a:ext>
              </a:extLst>
            </p:cNvPr>
            <p:cNvGrpSpPr/>
            <p:nvPr/>
          </p:nvGrpSpPr>
          <p:grpSpPr>
            <a:xfrm>
              <a:off x="234417" y="842771"/>
              <a:ext cx="5649485" cy="1840044"/>
              <a:chOff x="270050" y="1793831"/>
              <a:chExt cx="5649485" cy="184004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E1A31D-C47D-46F8-A02E-16E5A14EBA64}"/>
                  </a:ext>
                </a:extLst>
              </p:cNvPr>
              <p:cNvSpPr txBox="1"/>
              <p:nvPr/>
            </p:nvSpPr>
            <p:spPr>
              <a:xfrm>
                <a:off x="270050" y="1793831"/>
                <a:ext cx="441461" cy="334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01.</a:t>
                </a:r>
                <a:r>
                  <a:rPr lang="en-US" altLang="ko-KR" sz="1600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endParaRPr lang="ko-KR" altLang="en-US" sz="1600" b="1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rgbClr val="1263A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AC1237-ED38-4202-AFE9-82F0B3E65409}"/>
                  </a:ext>
                </a:extLst>
              </p:cNvPr>
              <p:cNvSpPr txBox="1"/>
              <p:nvPr/>
            </p:nvSpPr>
            <p:spPr>
              <a:xfrm>
                <a:off x="654026" y="1875894"/>
                <a:ext cx="5265509" cy="1757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상속</a:t>
                </a:r>
                <a:endParaRPr lang="en-US" altLang="ko-KR" sz="3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클래스를 확장하여 새로운 자식 클래스를 만드는 것 </a:t>
                </a:r>
                <a:b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부모 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–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자식 관계</a:t>
                </a:r>
                <a:b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부모 클래스의 기능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(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필드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메소드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)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를 사용 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(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코드 재사용 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)</a:t>
                </a:r>
                <a:b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private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로 선언된 것 아닌 것에만 접근 가능 함 </a:t>
                </a:r>
                <a:b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extends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키워드를 사용 해서 오직 한 개만 상속이 가능 함 </a:t>
                </a:r>
                <a:b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final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키워드로 상속을 막을 수 있음 </a:t>
                </a:r>
                <a:b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protected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로 선언된 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Method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는 상속된 객체만 사용</a:t>
                </a:r>
                <a:endPara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생성자 </a:t>
                </a:r>
                <a:b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생성자는 상속 되지 않음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자식 클래스의 생정자에 의해 반드시 호출 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( super(..) )</a:t>
                </a:r>
                <a:b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 - </a:t>
                </a:r>
                <a:r>
                  <a: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부모 클래스의 멤버를 초기화 할 수 있음</a:t>
                </a:r>
                <a:b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자식 클래스가 생성 될 때 부모 상속 받은 변수를 저장할 수 있는 메모리를 포함하여 객체 할당</a:t>
                </a:r>
                <a:endPara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522E2BD-77D6-4CB0-862F-BE2F2663F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881830"/>
            <a:ext cx="5719762" cy="57708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ExtendsMain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"18"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"7"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room.printRoom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room.printName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ages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User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ages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ages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ages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printName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ages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roomNum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Room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ages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roomNum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ages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this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roomNum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roomNum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printRoom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번반에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있습니다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roomNum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dirty="0">
              <a:solidFill>
                <a:srgbClr val="A9B7C6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결과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=================================================================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이름 : 홍길동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나이 : 18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홍길동 은 7번방에 있습니다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36EB5AB-0DC8-43B5-9694-F19C4013653A}"/>
              </a:ext>
            </a:extLst>
          </p:cNvPr>
          <p:cNvGrpSpPr/>
          <p:nvPr/>
        </p:nvGrpSpPr>
        <p:grpSpPr>
          <a:xfrm>
            <a:off x="1363994" y="4056332"/>
            <a:ext cx="1012717" cy="736188"/>
            <a:chOff x="1363994" y="4056332"/>
            <a:chExt cx="1012717" cy="73618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8A045D0-96DC-4D97-9ABB-889FA39BC306}"/>
                </a:ext>
              </a:extLst>
            </p:cNvPr>
            <p:cNvSpPr/>
            <p:nvPr/>
          </p:nvSpPr>
          <p:spPr>
            <a:xfrm>
              <a:off x="1376810" y="4056332"/>
              <a:ext cx="999901" cy="736188"/>
            </a:xfrm>
            <a:prstGeom prst="roundRect">
              <a:avLst>
                <a:gd name="adj" fmla="val 614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01D6002-FD16-4F60-8F27-A73C363A76DA}"/>
                </a:ext>
              </a:extLst>
            </p:cNvPr>
            <p:cNvSpPr txBox="1"/>
            <p:nvPr/>
          </p:nvSpPr>
          <p:spPr>
            <a:xfrm>
              <a:off x="1363994" y="4060609"/>
              <a:ext cx="80181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Stack</a:t>
              </a:r>
              <a:b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room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2A38414-2CE3-4D74-AB35-A695842F57E0}"/>
              </a:ext>
            </a:extLst>
          </p:cNvPr>
          <p:cNvGrpSpPr/>
          <p:nvPr/>
        </p:nvGrpSpPr>
        <p:grpSpPr>
          <a:xfrm>
            <a:off x="3109959" y="4056332"/>
            <a:ext cx="1983249" cy="1064308"/>
            <a:chOff x="1363994" y="4056332"/>
            <a:chExt cx="1012717" cy="1064308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99F74AC-E242-4DD3-839D-D5A1CF2F8475}"/>
                </a:ext>
              </a:extLst>
            </p:cNvPr>
            <p:cNvSpPr/>
            <p:nvPr/>
          </p:nvSpPr>
          <p:spPr>
            <a:xfrm>
              <a:off x="1376810" y="4056332"/>
              <a:ext cx="999901" cy="1064308"/>
            </a:xfrm>
            <a:prstGeom prst="roundRect">
              <a:avLst>
                <a:gd name="adj" fmla="val 614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A48C42-A6D1-4D34-9358-7FA769F84D42}"/>
                </a:ext>
              </a:extLst>
            </p:cNvPr>
            <p:cNvSpPr txBox="1"/>
            <p:nvPr/>
          </p:nvSpPr>
          <p:spPr>
            <a:xfrm>
              <a:off x="1363994" y="4060609"/>
              <a:ext cx="801814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Heap </a:t>
              </a:r>
              <a:b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1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ExtendsMain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객체</a:t>
              </a:r>
              <a:b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- </a:t>
              </a:r>
              <a:r>
                <a:rPr lang="en-US" altLang="ko-KR" sz="1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printName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()</a:t>
              </a:r>
              <a:b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- User </a:t>
              </a:r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객체</a:t>
              </a:r>
              <a:b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- </a:t>
              </a:r>
              <a:r>
                <a:rPr lang="en-US" altLang="ko-KR" sz="10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printName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()</a:t>
              </a:r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477654D-AA64-4BB4-AF1C-FA305D5AB0F2}"/>
              </a:ext>
            </a:extLst>
          </p:cNvPr>
          <p:cNvCxnSpPr/>
          <p:nvPr/>
        </p:nvCxnSpPr>
        <p:spPr>
          <a:xfrm>
            <a:off x="1975104" y="4352544"/>
            <a:ext cx="1134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84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16694" y="180975"/>
            <a:ext cx="6799248" cy="599810"/>
          </a:xfrm>
        </p:spPr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상속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6D32269-E191-4D97-AFFB-81EFBADEE2E4}"/>
              </a:ext>
            </a:extLst>
          </p:cNvPr>
          <p:cNvGrpSpPr/>
          <p:nvPr/>
        </p:nvGrpSpPr>
        <p:grpSpPr>
          <a:xfrm>
            <a:off x="227013" y="823313"/>
            <a:ext cx="11772900" cy="5701312"/>
            <a:chOff x="227013" y="827110"/>
            <a:chExt cx="11772900" cy="516258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7B9166A-309D-4538-AF43-BEEB792118D2}"/>
                </a:ext>
              </a:extLst>
            </p:cNvPr>
            <p:cNvSpPr/>
            <p:nvPr/>
          </p:nvSpPr>
          <p:spPr>
            <a:xfrm>
              <a:off x="227013" y="827110"/>
              <a:ext cx="11772900" cy="5162588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D85E06E-9650-4E2C-B935-28A3589931A8}"/>
                </a:ext>
              </a:extLst>
            </p:cNvPr>
            <p:cNvGrpSpPr/>
            <p:nvPr/>
          </p:nvGrpSpPr>
          <p:grpSpPr>
            <a:xfrm>
              <a:off x="234417" y="842771"/>
              <a:ext cx="5649485" cy="1746798"/>
              <a:chOff x="270050" y="1793831"/>
              <a:chExt cx="5649485" cy="1746798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E1A31D-C47D-46F8-A02E-16E5A14EBA64}"/>
                  </a:ext>
                </a:extLst>
              </p:cNvPr>
              <p:cNvSpPr txBox="1"/>
              <p:nvPr/>
            </p:nvSpPr>
            <p:spPr>
              <a:xfrm>
                <a:off x="270050" y="1793831"/>
                <a:ext cx="441461" cy="334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02.</a:t>
                </a:r>
                <a:r>
                  <a:rPr lang="en-US" altLang="ko-KR" sz="1600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endParaRPr lang="ko-KR" altLang="en-US" sz="1600" b="1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rgbClr val="1263A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AC1237-ED38-4202-AFE9-82F0B3E65409}"/>
                  </a:ext>
                </a:extLst>
              </p:cNvPr>
              <p:cNvSpPr txBox="1"/>
              <p:nvPr/>
            </p:nvSpPr>
            <p:spPr>
              <a:xfrm>
                <a:off x="654026" y="1875894"/>
                <a:ext cx="5265509" cy="1664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추상</a:t>
                </a:r>
                <a:endParaRPr lang="en-US" altLang="ko-KR" sz="3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추상 클래스 </a:t>
                </a:r>
                <a:b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추상 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Method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를 하나 이상 포함하면 반드시 추상 클래스</a:t>
                </a:r>
                <a:b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abstract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로 정의된 클래스로 추상 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Method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가 없어도 관계 없음 </a:t>
                </a:r>
                <a:b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new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연산자로 생성 할 수 없음 </a:t>
                </a:r>
                <a:endPara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추상 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Method</a:t>
                </a:r>
                <a:b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Method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선언만 있고 구현이 없는 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Method</a:t>
                </a:r>
                <a:b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abstract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리턴타입 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Method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명 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() ; </a:t>
                </a:r>
                <a:b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자식 클래스에서 구현 해야 함 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( </a:t>
                </a:r>
                <a:r>
                  <a:rPr lang="en-US" altLang="ko-KR" sz="900" b="1" dirty="0">
                    <a:solidFill>
                      <a:srgbClr val="FF0000"/>
                    </a:solidFill>
                    <a:latin typeface="맑은 고딕" panose="020B0503020000020004" pitchFamily="50" charset="-127"/>
                  </a:rPr>
                  <a:t>Overriding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) –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각자 알아서 구현 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(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업무에 맞게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,,,, )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</a:t>
                </a:r>
                <a:b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b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endPara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endParaRPr>
              </a:p>
            </p:txBody>
          </p:sp>
        </p:grpSp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F0FD4ECD-20FF-4F29-B5A0-B63DC6B76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861035"/>
            <a:ext cx="5617758" cy="59708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abstract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AbstractUser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ages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AbstractUser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ages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ages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ages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printName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ages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추상 메소드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abstract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work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AbstractRoom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AbstractUser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roomNum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AbstractRoom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ages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roomNum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ages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this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roomNum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roomNum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추상 메소드 구현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work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추상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::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번방에서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일하고 있습니다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roomNum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printRoom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번방에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있습니다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roomNum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dirty="0">
              <a:solidFill>
                <a:srgbClr val="A9B7C6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결과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==================================================================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이름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홍길동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나이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</a:rPr>
              <a:t>: 18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홍길동 은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  <a:r>
              <a:rPr lang="ko-KR" altLang="en-US" sz="1000" dirty="0" err="1">
                <a:solidFill>
                  <a:schemeClr val="bg1"/>
                </a:solidFill>
                <a:latin typeface="Arial" panose="020B0604020202020204" pitchFamily="34" charset="0"/>
              </a:rPr>
              <a:t>번방에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 있습니다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추상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</a:rPr>
              <a:t>:: 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홍길동 은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번방에서 일하고 있습니다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4AEB2-84F5-4B07-BABD-9208CDC7BFB1}"/>
              </a:ext>
            </a:extLst>
          </p:cNvPr>
          <p:cNvSpPr txBox="1"/>
          <p:nvPr/>
        </p:nvSpPr>
        <p:spPr>
          <a:xfrm>
            <a:off x="675878" y="2775983"/>
            <a:ext cx="4221027" cy="688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95250">
              <a:lnSpc>
                <a:spcPct val="110000"/>
              </a:lnSpc>
              <a:buFontTx/>
              <a:buChar char="-"/>
            </a:pPr>
            <a:r>
              <a:rPr lang="en-US" altLang="ko-KR" sz="9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Overriding</a:t>
            </a:r>
            <a:b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</a:br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상위 클래스에 정의된 함수와 동일한 형태의 함수를 하위 클래스에 정의</a:t>
            </a:r>
            <a:endParaRPr lang="en-US" altLang="ko-KR" sz="9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pPr marL="180975" indent="-95250">
              <a:lnSpc>
                <a:spcPct val="110000"/>
              </a:lnSpc>
              <a:buFontTx/>
              <a:buChar char="-"/>
            </a:pPr>
            <a:r>
              <a:rPr lang="en-US" altLang="ko-KR" sz="9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Overloading</a:t>
            </a:r>
            <a:r>
              <a: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b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</a:br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메소드의 매개변수의 유형과 개수가 다르게 하면서 동일한 메소드를 정의</a:t>
            </a:r>
            <a:endParaRPr lang="en-US" altLang="ko-KR" sz="9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B61CCD-5F74-4D72-9C0E-99B7BCD80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416" y="3537704"/>
            <a:ext cx="3483864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interface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PrintNm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printing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Mammalia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PrintNm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printing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포유류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Reptile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PrintNm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printing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파출류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Pisces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PrintNm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printing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0C761BC-18EC-4246-B845-61C71BAB6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17" y="3549527"/>
            <a:ext cx="2261217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PrintNm</a:t>
            </a:r>
            <a:r>
              <a:rPr kumimoji="0" lang="ko-KR" altLang="ko-KR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ko-KR" altLang="ko-KR" sz="9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printNms</a:t>
            </a:r>
            <a:r>
              <a:rPr kumimoji="0" lang="ko-KR" altLang="ko-KR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PrintNm</a:t>
            </a:r>
            <a:r>
              <a:rPr kumimoji="0" lang="ko-KR" altLang="ko-KR" sz="9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[3];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printNms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Mammalia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printNms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Reptile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printNms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Pisces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PrintNm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printNm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printNms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printNm.printing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dirty="0">
              <a:solidFill>
                <a:srgbClr val="A9B7C6"/>
              </a:solidFill>
              <a:latin typeface="Arial Unicode MS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900" dirty="0">
                <a:solidFill>
                  <a:srgbClr val="A9B7C6"/>
                </a:solidFill>
                <a:latin typeface="Arial Unicode MS"/>
              </a:rPr>
              <a:t>결과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===========================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포유류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 err="1">
                <a:solidFill>
                  <a:schemeClr val="bg1"/>
                </a:solidFill>
                <a:latin typeface="Arial" panose="020B0604020202020204" pitchFamily="34" charset="0"/>
              </a:rPr>
              <a:t>파출류</a:t>
            </a:r>
            <a:endParaRPr lang="ko-KR" altLang="en-US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어류</a:t>
            </a:r>
            <a:endParaRPr lang="ko-KR" altLang="ko-KR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A74480-F2A8-43C5-915C-F648253AE049}"/>
              </a:ext>
            </a:extLst>
          </p:cNvPr>
          <p:cNvSpPr txBox="1"/>
          <p:nvPr/>
        </p:nvSpPr>
        <p:spPr>
          <a:xfrm>
            <a:off x="618393" y="2609037"/>
            <a:ext cx="5265509" cy="27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b="1" spc="-7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다양성 </a:t>
            </a:r>
            <a:endParaRPr lang="en-US" altLang="ko-KR" sz="1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9448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16694" y="180975"/>
            <a:ext cx="6799248" cy="599810"/>
          </a:xfrm>
        </p:spPr>
        <p:txBody>
          <a:bodyPr/>
          <a:lstStyle/>
          <a:p>
            <a:r>
              <a:rPr lang="en-US" altLang="ko-KR" dirty="0"/>
              <a:t>8. Map </a:t>
            </a:r>
            <a:endParaRPr lang="ko-KR" altLang="en-US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06AD1BF-4F67-4522-A6B0-2F1B19E6FA2A}"/>
              </a:ext>
            </a:extLst>
          </p:cNvPr>
          <p:cNvGrpSpPr/>
          <p:nvPr/>
        </p:nvGrpSpPr>
        <p:grpSpPr>
          <a:xfrm>
            <a:off x="218693" y="820035"/>
            <a:ext cx="11781219" cy="5704591"/>
            <a:chOff x="227012" y="827110"/>
            <a:chExt cx="11781219" cy="516555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E848050-6E2A-4F2D-8588-D85B94AC5435}"/>
                </a:ext>
              </a:extLst>
            </p:cNvPr>
            <p:cNvSpPr/>
            <p:nvPr/>
          </p:nvSpPr>
          <p:spPr>
            <a:xfrm>
              <a:off x="227012" y="827110"/>
              <a:ext cx="11781219" cy="5165552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15B12C4A-A3DB-4C7E-A6DF-1126C4E96E2E}"/>
                </a:ext>
              </a:extLst>
            </p:cNvPr>
            <p:cNvGrpSpPr/>
            <p:nvPr/>
          </p:nvGrpSpPr>
          <p:grpSpPr>
            <a:xfrm>
              <a:off x="234417" y="842771"/>
              <a:ext cx="5649485" cy="3805417"/>
              <a:chOff x="270050" y="1793831"/>
              <a:chExt cx="5649485" cy="3805417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5279F54-92D3-4EE8-ACAC-7B95C36C96E3}"/>
                  </a:ext>
                </a:extLst>
              </p:cNvPr>
              <p:cNvSpPr txBox="1"/>
              <p:nvPr/>
            </p:nvSpPr>
            <p:spPr>
              <a:xfrm>
                <a:off x="270050" y="1793831"/>
                <a:ext cx="441461" cy="334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01.</a:t>
                </a:r>
                <a:r>
                  <a:rPr lang="en-US" altLang="ko-KR" sz="1600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endParaRPr lang="ko-KR" altLang="en-US" sz="1600" b="1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rgbClr val="1263A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550A6E3-B70F-42AD-8000-3DB8E0B92EE2}"/>
                  </a:ext>
                </a:extLst>
              </p:cNvPr>
              <p:cNvSpPr txBox="1"/>
              <p:nvPr/>
            </p:nvSpPr>
            <p:spPr>
              <a:xfrm>
                <a:off x="654026" y="1875894"/>
                <a:ext cx="5265509" cy="3723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10000"/>
                  </a:lnSpc>
                </a:pPr>
                <a:r>
                  <a:rPr lang="en-US" altLang="ko-KR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</a:rPr>
                  <a:t>Map</a:t>
                </a:r>
                <a:endParaRPr lang="en-US" altLang="ko-KR" sz="300" dirty="0">
                  <a:gradFill>
                    <a:gsLst>
                      <a:gs pos="100000">
                        <a:prstClr val="black"/>
                      </a:gs>
                      <a:gs pos="100000">
                        <a:srgbClr val="4472C4">
                          <a:tint val="23500"/>
                          <a:satMod val="160000"/>
                        </a:srgb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</a:endParaRPr>
              </a:p>
              <a:p>
                <a:pPr marL="180975" lvl="0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Key</a:t>
                </a:r>
                <a:r>
                  <a:rPr lang="ko-KR" altLang="en-US" sz="1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와 갑으로 되어 있으며</a:t>
                </a:r>
                <a:r>
                  <a:rPr lang="en-US" altLang="ko-KR" sz="1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, Key</a:t>
                </a:r>
                <a:r>
                  <a:rPr lang="ko-KR" altLang="en-US" sz="1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는 중복 될 수 없음</a:t>
                </a:r>
                <a:endParaRPr lang="en-US" altLang="ko-KR" sz="1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</a:endParaRPr>
              </a:p>
              <a:p>
                <a:pPr marL="180975" lvl="0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000" b="1" dirty="0">
                    <a:solidFill>
                      <a:srgbClr val="70AD47">
                        <a:lumMod val="50000"/>
                      </a:srgbClr>
                    </a:solidFill>
                    <a:latin typeface="맑은 고딕" panose="020B0503020000020004" pitchFamily="50" charset="-127"/>
                  </a:rPr>
                  <a:t>HashMap</a:t>
                </a:r>
                <a:r>
                  <a:rPr lang="ko-KR" altLang="en-US" sz="1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lang="en-US" altLang="ko-KR" sz="1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:</a:t>
                </a:r>
                <a:r>
                  <a:rPr lang="ko-KR" altLang="en-US" sz="1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lang="en-US" altLang="ko-KR" sz="1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Key</a:t>
                </a:r>
                <a:r>
                  <a:rPr lang="ko-KR" altLang="en-US" sz="1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들을 </a:t>
                </a:r>
                <a:r>
                  <a:rPr lang="ko-KR" altLang="en-US" sz="1000" b="1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해쉬</a:t>
                </a:r>
                <a:r>
                  <a:rPr lang="ko-KR" altLang="en-US" sz="1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 함수를 사용하여 </a:t>
                </a:r>
                <a:r>
                  <a:rPr lang="ko-KR" altLang="en-US" sz="1000" b="1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해쉬함</a:t>
                </a:r>
                <a:r>
                  <a:rPr lang="ko-KR" altLang="en-US" sz="1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 </a:t>
                </a:r>
                <a:endParaRPr lang="en-US" altLang="ko-KR" sz="1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</a:endParaRPr>
              </a:p>
              <a:p>
                <a:pPr marL="180975" lvl="0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000" b="1" dirty="0" err="1">
                    <a:solidFill>
                      <a:srgbClr val="70AD47">
                        <a:lumMod val="50000"/>
                      </a:srgbClr>
                    </a:solidFill>
                    <a:latin typeface="맑은 고딕" panose="020B0503020000020004" pitchFamily="50" charset="-127"/>
                  </a:rPr>
                  <a:t>LinkedHashMap</a:t>
                </a:r>
                <a:r>
                  <a:rPr lang="en-US" altLang="ko-KR" sz="1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 : </a:t>
                </a:r>
                <a:r>
                  <a:rPr lang="ko-KR" altLang="en-US" sz="1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키</a:t>
                </a:r>
                <a:r>
                  <a:rPr lang="en-US" altLang="ko-KR" sz="1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/</a:t>
                </a:r>
                <a:r>
                  <a:rPr lang="ko-KR" altLang="en-US" sz="1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값 하나의 엔트리를 이중 </a:t>
                </a:r>
                <a:r>
                  <a:rPr lang="ko-KR" altLang="en-US" sz="1000" b="1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링크드</a:t>
                </a:r>
                <a:r>
                  <a:rPr lang="ko-KR" altLang="en-US" sz="1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 리스트로 구성</a:t>
                </a:r>
                <a:r>
                  <a:rPr lang="en-US" altLang="ko-KR" sz="1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(</a:t>
                </a:r>
                <a:r>
                  <a:rPr lang="ko-KR" altLang="en-US" sz="1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삽입 순서</a:t>
                </a:r>
                <a:r>
                  <a:rPr lang="en-US" altLang="ko-KR" sz="1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)</a:t>
                </a:r>
              </a:p>
              <a:p>
                <a:pPr marL="180975" lvl="0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000" b="1" dirty="0" err="1">
                    <a:solidFill>
                      <a:srgbClr val="70AD47">
                        <a:lumMod val="50000"/>
                      </a:srgbClr>
                    </a:solidFill>
                    <a:latin typeface="맑은 고딕" panose="020B0503020000020004" pitchFamily="50" charset="-127"/>
                  </a:rPr>
                  <a:t>TreeMap</a:t>
                </a:r>
                <a:r>
                  <a:rPr lang="en-US" altLang="ko-KR" sz="1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 : </a:t>
                </a:r>
                <a:r>
                  <a:rPr lang="ko-KR" altLang="en-US" sz="1000" b="1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탐색트리</a:t>
                </a:r>
                <a:r>
                  <a:rPr lang="ko-KR" altLang="en-US" sz="1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 내에서 키들에 대한 전체적인 정렬을 </a:t>
                </a:r>
                <a:r>
                  <a:rPr lang="en-US" altLang="ko-KR" sz="1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Comparable </a:t>
                </a:r>
                <a:r>
                  <a:rPr lang="ko-KR" altLang="en-US" sz="1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또는 </a:t>
                </a:r>
                <a:r>
                  <a:rPr lang="en-US" altLang="ko-KR" sz="1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Comparator </a:t>
                </a:r>
                <a:r>
                  <a:rPr lang="ko-KR" altLang="en-US" sz="1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기능을 이용하여 정렬</a:t>
                </a:r>
                <a:r>
                  <a:rPr lang="en-US" altLang="ko-KR" sz="1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1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키</a:t>
                </a:r>
                <a:r>
                  <a:rPr lang="en-US" altLang="ko-KR" sz="1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/</a:t>
                </a:r>
                <a:r>
                  <a:rPr lang="ko-KR" altLang="en-US" sz="1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값 쌍을 정렬 된 순서로 저장</a:t>
                </a:r>
                <a:endParaRPr lang="en-US" altLang="ko-KR" sz="1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</a:endParaRPr>
              </a:p>
              <a:p>
                <a:pPr marL="171450" lvl="0" indent="-171450">
                  <a:buFontTx/>
                  <a:buChar char="-"/>
                </a:pPr>
                <a:r>
                  <a:rPr lang="ko-KR" altLang="en-US" sz="1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크기 정보 추출  </a:t>
                </a:r>
                <a:br>
                  <a:rPr lang="en-US" altLang="ko-KR" sz="1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int size()</a:t>
                </a:r>
                <a:br>
                  <a:rPr lang="en-US" altLang="ko-KR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boolean</a:t>
                </a:r>
                <a:r>
                  <a:rPr lang="en-US" altLang="ko-KR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lang="en-US" altLang="ko-KR" sz="900" b="1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isEmpty</a:t>
                </a:r>
                <a:r>
                  <a:rPr lang="en-US" altLang="ko-KR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() </a:t>
                </a:r>
              </a:p>
              <a:p>
                <a:pPr marL="171450" lvl="0" indent="-171450">
                  <a:buFontTx/>
                  <a:buChar char="-"/>
                </a:pPr>
                <a:r>
                  <a:rPr lang="ko-KR" altLang="en-US" sz="1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검색</a:t>
                </a:r>
                <a:r>
                  <a:rPr lang="en-US" altLang="ko-KR" sz="1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1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비교</a:t>
                </a:r>
                <a:r>
                  <a:rPr lang="en-US" altLang="ko-KR" sz="1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1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복사  </a:t>
                </a:r>
                <a:br>
                  <a:rPr lang="en-US" altLang="ko-KR" sz="1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boolean</a:t>
                </a:r>
                <a:r>
                  <a:rPr lang="en-US" altLang="ko-KR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lang="en-US" altLang="ko-KR" sz="900" b="1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containsKey</a:t>
                </a:r>
                <a:r>
                  <a:rPr lang="en-US" altLang="ko-KR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(Object key)  </a:t>
                </a:r>
                <a:br>
                  <a:rPr lang="en-US" altLang="ko-KR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boolean</a:t>
                </a:r>
                <a:r>
                  <a:rPr lang="en-US" altLang="ko-KR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lang="en-US" altLang="ko-KR" sz="900" b="1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containsValue</a:t>
                </a:r>
                <a:r>
                  <a:rPr lang="en-US" altLang="ko-KR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(Object value)  </a:t>
                </a:r>
                <a:br>
                  <a:rPr lang="en-US" altLang="ko-KR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Object get(Object key)  </a:t>
                </a:r>
                <a:br>
                  <a:rPr lang="en-US" altLang="ko-KR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Set </a:t>
                </a:r>
                <a:r>
                  <a:rPr lang="en-US" altLang="ko-KR" sz="900" b="1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keySet</a:t>
                </a:r>
                <a:r>
                  <a:rPr lang="en-US" altLang="ko-KR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()  </a:t>
                </a:r>
                <a:br>
                  <a:rPr lang="en-US" altLang="ko-KR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Collection values() : </a:t>
                </a:r>
                <a:r>
                  <a:rPr lang="ko-KR" altLang="en-US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모든 </a:t>
                </a:r>
                <a:r>
                  <a:rPr lang="en-US" altLang="ko-KR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value</a:t>
                </a:r>
                <a:r>
                  <a:rPr lang="ko-KR" altLang="en-US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를 포함하는 </a:t>
                </a:r>
                <a:r>
                  <a:rPr lang="en-US" altLang="ko-KR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Collection </a:t>
                </a:r>
                <a:r>
                  <a:rPr lang="ko-KR" altLang="en-US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객체를 반환 한다</a:t>
                </a:r>
                <a:r>
                  <a:rPr lang="en-US" altLang="ko-KR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.  </a:t>
                </a:r>
                <a:br>
                  <a:rPr lang="en-US" altLang="ko-KR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Set </a:t>
                </a:r>
                <a:r>
                  <a:rPr lang="en-US" altLang="ko-KR" sz="900" b="1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entrySet</a:t>
                </a:r>
                <a:r>
                  <a:rPr lang="en-US" altLang="ko-KR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()  </a:t>
                </a:r>
                <a:br>
                  <a:rPr lang="en-US" altLang="ko-KR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boolean</a:t>
                </a:r>
                <a:r>
                  <a:rPr lang="en-US" altLang="ko-KR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 equals(Object o)</a:t>
                </a:r>
              </a:p>
              <a:p>
                <a:pPr marL="171450" lvl="0" indent="-171450">
                  <a:buFontTx/>
                  <a:buChar char="-"/>
                </a:pPr>
                <a:r>
                  <a:rPr lang="ko-KR" altLang="en-US" sz="1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키</a:t>
                </a:r>
                <a:r>
                  <a:rPr lang="en-US" altLang="ko-KR" sz="1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-</a:t>
                </a:r>
                <a:r>
                  <a:rPr lang="ko-KR" altLang="en-US" sz="1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값 추가</a:t>
                </a:r>
                <a:r>
                  <a:rPr lang="en-US" altLang="ko-KR" sz="1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1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제거</a:t>
                </a:r>
                <a:br>
                  <a:rPr lang="en-US" altLang="ko-KR" sz="1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Object put(Object key, Object value)</a:t>
                </a:r>
                <a:br>
                  <a:rPr lang="en-US" altLang="ko-KR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putAll</a:t>
                </a:r>
                <a:r>
                  <a:rPr lang="en-US" altLang="ko-KR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(Map t)</a:t>
                </a:r>
                <a:br>
                  <a:rPr lang="en-US" altLang="ko-KR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Object remove(Object key)</a:t>
                </a:r>
              </a:p>
              <a:p>
                <a:pPr marL="171450" lvl="0" indent="-171450">
                  <a:buFontTx/>
                  <a:buChar char="-"/>
                </a:pPr>
                <a:r>
                  <a:rPr lang="en-US" altLang="ko-KR" sz="1000" b="1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Map.Entry</a:t>
                </a:r>
                <a:r>
                  <a:rPr lang="en-US" altLang="ko-KR" sz="1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lang="ko-KR" altLang="en-US" sz="1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인터페이스</a:t>
                </a:r>
                <a:br>
                  <a:rPr lang="en-US" altLang="ko-KR" sz="10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Map</a:t>
                </a:r>
                <a:r>
                  <a:rPr lang="ko-KR" altLang="en-US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에 저장된 </a:t>
                </a:r>
                <a:r>
                  <a:rPr lang="en-US" altLang="ko-KR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Key-Value pair</a:t>
                </a:r>
                <a:r>
                  <a:rPr lang="ko-KR" altLang="en-US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의 객체 자료형</a:t>
                </a:r>
                <a:r>
                  <a:rPr lang="en-US" altLang="ko-KR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(</a:t>
                </a:r>
                <a:r>
                  <a:rPr lang="ko-KR" altLang="en-US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엔트리</a:t>
                </a:r>
                <a:r>
                  <a:rPr lang="en-US" altLang="ko-KR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)</a:t>
                </a:r>
                <a:br>
                  <a:rPr lang="en-US" altLang="ko-KR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Map.Entry</a:t>
                </a:r>
                <a:r>
                  <a:rPr lang="en-US" altLang="ko-KR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lang="ko-KR" altLang="en-US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객체를 열거하려면 해당 </a:t>
                </a:r>
                <a:r>
                  <a:rPr lang="en-US" altLang="ko-KR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iterator() </a:t>
                </a:r>
                <a:r>
                  <a:rPr lang="ko-KR" altLang="en-US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메소드를 사용</a:t>
                </a:r>
                <a:br>
                  <a:rPr lang="en-US" altLang="ko-KR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Object </a:t>
                </a:r>
                <a:r>
                  <a:rPr lang="en-US" altLang="ko-KR" sz="900" b="1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getKey</a:t>
                </a:r>
                <a:r>
                  <a:rPr lang="en-US" altLang="ko-KR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() </a:t>
                </a:r>
                <a:br>
                  <a:rPr lang="en-US" altLang="ko-KR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Object </a:t>
                </a:r>
                <a:r>
                  <a:rPr lang="en-US" altLang="ko-KR" sz="900" b="1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getValue</a:t>
                </a:r>
                <a:r>
                  <a:rPr lang="en-US" altLang="ko-KR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()</a:t>
                </a:r>
                <a:br>
                  <a:rPr lang="en-US" altLang="ko-KR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Object </a:t>
                </a:r>
                <a:r>
                  <a:rPr lang="en-US" altLang="ko-KR" sz="900" b="1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setValue</a:t>
                </a:r>
                <a:r>
                  <a:rPr lang="en-US" altLang="ko-KR" sz="9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맑은 고딕" panose="020B0503020000020004" pitchFamily="50" charset="-127"/>
                  </a:rPr>
                  <a:t>(Object value) </a:t>
                </a:r>
                <a:endParaRPr lang="ko-KR" altLang="en-US" sz="9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맑은 고딕" panose="020B0503020000020004" pitchFamily="50" charset="-127"/>
                </a:endParaRPr>
              </a:p>
            </p:txBody>
          </p:sp>
        </p:grpSp>
      </p:grpSp>
      <p:sp>
        <p:nvSpPr>
          <p:cNvPr id="7" name="Rectangle 1">
            <a:extLst>
              <a:ext uri="{FF2B5EF4-FFF2-40B4-BE49-F238E27FC236}">
                <a16:creationId xmlns:a16="http://schemas.microsoft.com/office/drawing/2014/main" id="{4254864B-40E7-4A63-A866-7DD309DB0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583" y="1001108"/>
            <a:ext cx="6059488" cy="45550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//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HashMap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 : 정렬 되지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않믐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maps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HashMap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&lt;&gt;()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maps.put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"대한민국"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"서울"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maps.put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"중국"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"베이징"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maps.put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"이탈리아"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"로마"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for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Map.Entry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maps.entrySet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())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System.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out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.println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HashMap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 : 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+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map.getKey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() +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 : 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+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map.getValue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())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System.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out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.println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"====================================================="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//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LinkedHashMap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 : 들어가 순서 대로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linkedHashMaps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LinkedHashMap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&lt;&gt;()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linkedHashMaps.put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"대한민국"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"서울"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linkedHashMaps.put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"중국"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"베이징"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linkedHashMaps.put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"이탈리아"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"로마"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for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Map.Entry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lhm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linkedHashMaps.entrySet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())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System.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out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.println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LinkedHashMap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 : 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+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lhm.getKey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() +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 : 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+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lhm.getValue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())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System.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out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.println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"====================================================="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//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TreeMap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 ::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이름정렬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SortedMap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treeMap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TreeMap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&gt;()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treeMap.put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"대한민국"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"서울"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treeMap.put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"중국"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"베이징"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treeMap.put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"이탈리아"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"로마"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for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Map.Entry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entry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treeMap.entrySet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())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System.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out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.println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TreeMap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 : 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+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entry.getKey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() +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 : 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+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entry.getValue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())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}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FA21D2-3FB1-4E7A-A31F-C1D4F45CA5E4}"/>
              </a:ext>
            </a:extLst>
          </p:cNvPr>
          <p:cNvSpPr/>
          <p:nvPr/>
        </p:nvSpPr>
        <p:spPr>
          <a:xfrm>
            <a:off x="9633831" y="1341565"/>
            <a:ext cx="21951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</a:rPr>
              <a:t>HashMap</a:t>
            </a:r>
            <a:r>
              <a:rPr lang="ko-KR" altLang="en-US" sz="1000" dirty="0">
                <a:solidFill>
                  <a:schemeClr val="bg1"/>
                </a:solidFill>
              </a:rPr>
              <a:t> : 중국, </a:t>
            </a:r>
            <a:r>
              <a:rPr lang="ko-KR" altLang="en-US" sz="1000" dirty="0" err="1">
                <a:solidFill>
                  <a:schemeClr val="bg1"/>
                </a:solidFill>
              </a:rPr>
              <a:t>value</a:t>
            </a:r>
            <a:r>
              <a:rPr lang="ko-KR" altLang="en-US" sz="1000" dirty="0">
                <a:solidFill>
                  <a:schemeClr val="bg1"/>
                </a:solidFill>
              </a:rPr>
              <a:t> : 베이징</a:t>
            </a:r>
          </a:p>
          <a:p>
            <a:r>
              <a:rPr lang="ko-KR" altLang="en-US" sz="1000" dirty="0" err="1">
                <a:solidFill>
                  <a:schemeClr val="bg1"/>
                </a:solidFill>
              </a:rPr>
              <a:t>HashMap</a:t>
            </a:r>
            <a:r>
              <a:rPr lang="ko-KR" altLang="en-US" sz="1000" dirty="0">
                <a:solidFill>
                  <a:schemeClr val="bg1"/>
                </a:solidFill>
              </a:rPr>
              <a:t> : 대한민국, </a:t>
            </a:r>
            <a:r>
              <a:rPr lang="ko-KR" altLang="en-US" sz="1000" dirty="0" err="1">
                <a:solidFill>
                  <a:schemeClr val="bg1"/>
                </a:solidFill>
              </a:rPr>
              <a:t>value</a:t>
            </a:r>
            <a:r>
              <a:rPr lang="ko-KR" altLang="en-US" sz="1000" dirty="0">
                <a:solidFill>
                  <a:schemeClr val="bg1"/>
                </a:solidFill>
              </a:rPr>
              <a:t> : 서울</a:t>
            </a:r>
          </a:p>
          <a:p>
            <a:r>
              <a:rPr lang="ko-KR" altLang="en-US" sz="1000" dirty="0" err="1">
                <a:solidFill>
                  <a:schemeClr val="bg1"/>
                </a:solidFill>
              </a:rPr>
              <a:t>HashMap</a:t>
            </a:r>
            <a:r>
              <a:rPr lang="ko-KR" altLang="en-US" sz="1000" dirty="0">
                <a:solidFill>
                  <a:schemeClr val="bg1"/>
                </a:solidFill>
              </a:rPr>
              <a:t> : 이탈리아, </a:t>
            </a:r>
            <a:r>
              <a:rPr lang="ko-KR" altLang="en-US" sz="1000" dirty="0" err="1">
                <a:solidFill>
                  <a:schemeClr val="bg1"/>
                </a:solidFill>
              </a:rPr>
              <a:t>value</a:t>
            </a:r>
            <a:r>
              <a:rPr lang="ko-KR" altLang="en-US" sz="1000" dirty="0">
                <a:solidFill>
                  <a:schemeClr val="bg1"/>
                </a:solidFill>
              </a:rPr>
              <a:t> : 로마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925DEFB-82EB-402D-BA9F-6A3866289FCA}"/>
              </a:ext>
            </a:extLst>
          </p:cNvPr>
          <p:cNvSpPr/>
          <p:nvPr/>
        </p:nvSpPr>
        <p:spPr>
          <a:xfrm>
            <a:off x="9228064" y="3001655"/>
            <a:ext cx="26009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chemeClr val="bg1"/>
                </a:solidFill>
              </a:rPr>
              <a:t>LinkedHashMap</a:t>
            </a:r>
            <a:r>
              <a:rPr lang="en-US" altLang="ko-KR" sz="1000" dirty="0">
                <a:solidFill>
                  <a:schemeClr val="bg1"/>
                </a:solidFill>
              </a:rPr>
              <a:t> : </a:t>
            </a:r>
            <a:r>
              <a:rPr lang="ko-KR" altLang="en-US" sz="1000" dirty="0">
                <a:solidFill>
                  <a:schemeClr val="bg1"/>
                </a:solidFill>
              </a:rPr>
              <a:t>대한민국</a:t>
            </a:r>
            <a:r>
              <a:rPr lang="en-US" altLang="ko-KR" sz="1000" dirty="0">
                <a:solidFill>
                  <a:schemeClr val="bg1"/>
                </a:solidFill>
              </a:rPr>
              <a:t>, value : </a:t>
            </a:r>
            <a:r>
              <a:rPr lang="ko-KR" altLang="en-US" sz="1000" dirty="0">
                <a:solidFill>
                  <a:schemeClr val="bg1"/>
                </a:solidFill>
              </a:rPr>
              <a:t>서울</a:t>
            </a:r>
          </a:p>
          <a:p>
            <a:r>
              <a:rPr lang="en-US" altLang="ko-KR" sz="1000" dirty="0" err="1">
                <a:solidFill>
                  <a:schemeClr val="bg1"/>
                </a:solidFill>
              </a:rPr>
              <a:t>LinkedHashMap</a:t>
            </a:r>
            <a:r>
              <a:rPr lang="en-US" altLang="ko-KR" sz="1000" dirty="0">
                <a:solidFill>
                  <a:schemeClr val="bg1"/>
                </a:solidFill>
              </a:rPr>
              <a:t> : </a:t>
            </a:r>
            <a:r>
              <a:rPr lang="ko-KR" altLang="en-US" sz="1000" dirty="0">
                <a:solidFill>
                  <a:schemeClr val="bg1"/>
                </a:solidFill>
              </a:rPr>
              <a:t>중국</a:t>
            </a:r>
            <a:r>
              <a:rPr lang="en-US" altLang="ko-KR" sz="1000" dirty="0">
                <a:solidFill>
                  <a:schemeClr val="bg1"/>
                </a:solidFill>
              </a:rPr>
              <a:t>, value : </a:t>
            </a:r>
            <a:r>
              <a:rPr lang="ko-KR" altLang="en-US" sz="1000" dirty="0">
                <a:solidFill>
                  <a:schemeClr val="bg1"/>
                </a:solidFill>
              </a:rPr>
              <a:t>베이징</a:t>
            </a:r>
          </a:p>
          <a:p>
            <a:r>
              <a:rPr lang="en-US" altLang="ko-KR" sz="1000" dirty="0" err="1">
                <a:solidFill>
                  <a:schemeClr val="bg1"/>
                </a:solidFill>
              </a:rPr>
              <a:t>LinkedHashMap</a:t>
            </a:r>
            <a:r>
              <a:rPr lang="en-US" altLang="ko-KR" sz="1000" dirty="0">
                <a:solidFill>
                  <a:schemeClr val="bg1"/>
                </a:solidFill>
              </a:rPr>
              <a:t> : </a:t>
            </a:r>
            <a:r>
              <a:rPr lang="ko-KR" altLang="en-US" sz="1000" dirty="0">
                <a:solidFill>
                  <a:schemeClr val="bg1"/>
                </a:solidFill>
              </a:rPr>
              <a:t>이탈리아</a:t>
            </a:r>
            <a:r>
              <a:rPr lang="en-US" altLang="ko-KR" sz="1000" dirty="0">
                <a:solidFill>
                  <a:schemeClr val="bg1"/>
                </a:solidFill>
              </a:rPr>
              <a:t>, value : </a:t>
            </a:r>
            <a:r>
              <a:rPr lang="ko-KR" altLang="en-US" sz="1000" dirty="0">
                <a:solidFill>
                  <a:schemeClr val="bg1"/>
                </a:solidFill>
              </a:rPr>
              <a:t>로마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1C24BC0-8209-44A7-99EA-7EE9C7D6A89F}"/>
              </a:ext>
            </a:extLst>
          </p:cNvPr>
          <p:cNvSpPr/>
          <p:nvPr/>
        </p:nvSpPr>
        <p:spPr>
          <a:xfrm>
            <a:off x="9282928" y="4554744"/>
            <a:ext cx="26009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chemeClr val="bg1"/>
                </a:solidFill>
              </a:rPr>
              <a:t>TreeMap</a:t>
            </a:r>
            <a:r>
              <a:rPr lang="en-US" altLang="ko-KR" sz="1000" dirty="0">
                <a:solidFill>
                  <a:schemeClr val="bg1"/>
                </a:solidFill>
              </a:rPr>
              <a:t> : </a:t>
            </a:r>
            <a:r>
              <a:rPr lang="ko-KR" altLang="en-US" sz="1000" dirty="0">
                <a:solidFill>
                  <a:schemeClr val="bg1"/>
                </a:solidFill>
              </a:rPr>
              <a:t>대한민국</a:t>
            </a:r>
            <a:r>
              <a:rPr lang="en-US" altLang="ko-KR" sz="1000" dirty="0">
                <a:solidFill>
                  <a:schemeClr val="bg1"/>
                </a:solidFill>
              </a:rPr>
              <a:t>, value : </a:t>
            </a:r>
            <a:r>
              <a:rPr lang="ko-KR" altLang="en-US" sz="1000" dirty="0">
                <a:solidFill>
                  <a:schemeClr val="bg1"/>
                </a:solidFill>
              </a:rPr>
              <a:t>서울</a:t>
            </a:r>
          </a:p>
          <a:p>
            <a:r>
              <a:rPr lang="en-US" altLang="ko-KR" sz="1000" dirty="0" err="1">
                <a:solidFill>
                  <a:schemeClr val="bg1"/>
                </a:solidFill>
              </a:rPr>
              <a:t>TreeMap</a:t>
            </a:r>
            <a:r>
              <a:rPr lang="en-US" altLang="ko-KR" sz="1000" dirty="0">
                <a:solidFill>
                  <a:schemeClr val="bg1"/>
                </a:solidFill>
              </a:rPr>
              <a:t> : </a:t>
            </a:r>
            <a:r>
              <a:rPr lang="ko-KR" altLang="en-US" sz="1000" dirty="0">
                <a:solidFill>
                  <a:schemeClr val="bg1"/>
                </a:solidFill>
              </a:rPr>
              <a:t>이탈리아</a:t>
            </a:r>
            <a:r>
              <a:rPr lang="en-US" altLang="ko-KR" sz="1000" dirty="0">
                <a:solidFill>
                  <a:schemeClr val="bg1"/>
                </a:solidFill>
              </a:rPr>
              <a:t>, value : </a:t>
            </a:r>
            <a:r>
              <a:rPr lang="ko-KR" altLang="en-US" sz="1000" dirty="0">
                <a:solidFill>
                  <a:schemeClr val="bg1"/>
                </a:solidFill>
              </a:rPr>
              <a:t>로마</a:t>
            </a:r>
          </a:p>
          <a:p>
            <a:r>
              <a:rPr lang="en-US" altLang="ko-KR" sz="1000" dirty="0" err="1">
                <a:solidFill>
                  <a:schemeClr val="bg1"/>
                </a:solidFill>
              </a:rPr>
              <a:t>TreeMap</a:t>
            </a:r>
            <a:r>
              <a:rPr lang="en-US" altLang="ko-KR" sz="1000" dirty="0">
                <a:solidFill>
                  <a:schemeClr val="bg1"/>
                </a:solidFill>
              </a:rPr>
              <a:t> : </a:t>
            </a:r>
            <a:r>
              <a:rPr lang="ko-KR" altLang="en-US" sz="1000" dirty="0">
                <a:solidFill>
                  <a:schemeClr val="bg1"/>
                </a:solidFill>
              </a:rPr>
              <a:t>중국</a:t>
            </a:r>
            <a:r>
              <a:rPr lang="en-US" altLang="ko-KR" sz="1000" dirty="0">
                <a:solidFill>
                  <a:schemeClr val="bg1"/>
                </a:solidFill>
              </a:rPr>
              <a:t>, value : </a:t>
            </a:r>
            <a:r>
              <a:rPr lang="ko-KR" altLang="en-US" sz="1000" dirty="0">
                <a:solidFill>
                  <a:schemeClr val="bg1"/>
                </a:solidFill>
              </a:rPr>
              <a:t>베이징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97723D9-5962-4831-8276-14BC18B36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80" y="4900766"/>
            <a:ext cx="3012928" cy="150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08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16694" y="180975"/>
            <a:ext cx="6799248" cy="599810"/>
          </a:xfrm>
        </p:spPr>
        <p:txBody>
          <a:bodyPr/>
          <a:lstStyle/>
          <a:p>
            <a:r>
              <a:rPr lang="en-US" altLang="ko-KR" dirty="0"/>
              <a:t>9. Set </a:t>
            </a:r>
            <a:endParaRPr lang="ko-KR" altLang="en-US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06AD1BF-4F67-4522-A6B0-2F1B19E6FA2A}"/>
              </a:ext>
            </a:extLst>
          </p:cNvPr>
          <p:cNvGrpSpPr/>
          <p:nvPr/>
        </p:nvGrpSpPr>
        <p:grpSpPr>
          <a:xfrm>
            <a:off x="226098" y="820034"/>
            <a:ext cx="11812050" cy="5704591"/>
            <a:chOff x="234417" y="827109"/>
            <a:chExt cx="11812050" cy="516555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E848050-6E2A-4F2D-8588-D85B94AC5435}"/>
                </a:ext>
              </a:extLst>
            </p:cNvPr>
            <p:cNvSpPr/>
            <p:nvPr/>
          </p:nvSpPr>
          <p:spPr>
            <a:xfrm>
              <a:off x="265248" y="827109"/>
              <a:ext cx="11781219" cy="5165552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15B12C4A-A3DB-4C7E-A6DF-1126C4E96E2E}"/>
                </a:ext>
              </a:extLst>
            </p:cNvPr>
            <p:cNvGrpSpPr/>
            <p:nvPr/>
          </p:nvGrpSpPr>
          <p:grpSpPr>
            <a:xfrm>
              <a:off x="234417" y="842771"/>
              <a:ext cx="5649485" cy="2482548"/>
              <a:chOff x="270050" y="1793831"/>
              <a:chExt cx="5649485" cy="2482548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5279F54-92D3-4EE8-ACAC-7B95C36C96E3}"/>
                  </a:ext>
                </a:extLst>
              </p:cNvPr>
              <p:cNvSpPr txBox="1"/>
              <p:nvPr/>
            </p:nvSpPr>
            <p:spPr>
              <a:xfrm>
                <a:off x="270050" y="1793831"/>
                <a:ext cx="441461" cy="334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01.</a:t>
                </a:r>
                <a:r>
                  <a:rPr lang="en-US" altLang="ko-KR" sz="1600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endParaRPr lang="ko-KR" altLang="en-US" sz="1600" b="1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rgbClr val="1263A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550A6E3-B70F-42AD-8000-3DB8E0B92EE2}"/>
                  </a:ext>
                </a:extLst>
              </p:cNvPr>
              <p:cNvSpPr txBox="1"/>
              <p:nvPr/>
            </p:nvSpPr>
            <p:spPr>
              <a:xfrm>
                <a:off x="654026" y="1875894"/>
                <a:ext cx="5265509" cy="2400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ko-KR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</a:rPr>
                  <a:t>Set</a:t>
                </a:r>
                <a:endParaRPr lang="en-US" altLang="ko-KR" sz="3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Collection </a:t>
                </a:r>
                <a:r>
                  <a:rPr lang="ko-KR" altLang="en-US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인터페이스를 확장하는 </a:t>
                </a:r>
                <a:r>
                  <a:rPr lang="en-US" altLang="ko-KR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Set </a:t>
                </a:r>
                <a:r>
                  <a:rPr lang="ko-KR" altLang="en-US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인터페이스는 중복 값을 저장할 수 없는 정렬되지 않은 객체 컬렉션</a:t>
                </a:r>
                <a:endPara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endPara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0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java.util.EnumSet</a:t>
                </a:r>
                <a:r>
                  <a:rPr lang="en-US" altLang="ko-KR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 : </a:t>
                </a:r>
                <a:r>
                  <a:rPr lang="ko-KR" altLang="en-US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열거형 값만 포함할 수 있다</a:t>
                </a:r>
                <a:r>
                  <a:rPr lang="en-US" altLang="ko-KR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.</a:t>
                </a: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endPara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0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java.util.HashSet</a:t>
                </a:r>
                <a:r>
                  <a:rPr lang="en-US" altLang="ko-KR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 : </a:t>
                </a:r>
                <a:r>
                  <a:rPr lang="ko-KR" altLang="en-US" sz="10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해싱을</a:t>
                </a:r>
                <a:r>
                  <a:rPr lang="ko-KR" altLang="en-US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 이용하여 구현</a:t>
                </a:r>
                <a:r>
                  <a:rPr lang="en-US" altLang="ko-KR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중복을 허락하지 않고 순서를 보장하지 않는 </a:t>
                </a:r>
                <a:r>
                  <a:rPr lang="en-US" altLang="ko-KR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Set</a:t>
                </a:r>
                <a:r>
                  <a:rPr lang="ko-KR" altLang="en-US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의 대표 구현체</a:t>
                </a: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endPara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0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java.util.LinkedHashSet</a:t>
                </a:r>
                <a:r>
                  <a:rPr lang="en-US" altLang="ko-KR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 :  </a:t>
                </a:r>
                <a:r>
                  <a:rPr lang="ko-KR" altLang="en-US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모든 요소가 </a:t>
                </a:r>
                <a:r>
                  <a:rPr lang="en-US" altLang="ko-KR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Double Linked List</a:t>
                </a:r>
                <a:r>
                  <a:rPr lang="ko-KR" altLang="en-US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로 유지되는 </a:t>
                </a:r>
                <a:r>
                  <a:rPr lang="en-US" altLang="ko-KR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HashSet</a:t>
                </a:r>
                <a:r>
                  <a:rPr lang="ko-KR" altLang="en-US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의 정렬 된 버전으로 데이터의 저장된 순서가 유지된다</a:t>
                </a:r>
                <a:r>
                  <a:rPr lang="en-US" altLang="ko-KR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.</a:t>
                </a:r>
              </a:p>
              <a:p>
                <a:pPr marL="85725">
                  <a:lnSpc>
                    <a:spcPct val="110000"/>
                  </a:lnSpc>
                </a:pPr>
                <a:endParaRPr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0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java.util.TreeSet</a:t>
                </a:r>
                <a:r>
                  <a:rPr lang="en-US" altLang="ko-KR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 : </a:t>
                </a:r>
                <a:r>
                  <a:rPr lang="ko-KR" altLang="en-US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값 저장을 위해 </a:t>
                </a:r>
                <a:r>
                  <a:rPr lang="ko-KR" altLang="en-US" sz="10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이진탐색트리를</a:t>
                </a:r>
                <a:r>
                  <a:rPr lang="ko-KR" altLang="en-US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 사용</a:t>
                </a:r>
                <a:r>
                  <a:rPr lang="en-US" altLang="ko-KR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추가와 삭제에는 시간이 조금 더 걸리지만 정렬</a:t>
                </a:r>
                <a:r>
                  <a:rPr lang="en-US" altLang="ko-KR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검색에 높은 성능을 보이는 자료구조</a:t>
                </a:r>
                <a:r>
                  <a:rPr lang="en-US" altLang="ko-KR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. </a:t>
                </a:r>
                <a:r>
                  <a:rPr lang="ko-KR" altLang="en-US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기본적으로 데이터를 오름차순으로 정렬한다</a:t>
                </a:r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0842B3F-708F-4435-8D71-F32BBD7C7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1" y="3769994"/>
            <a:ext cx="4875740" cy="216005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35A82EBA-BC37-42E8-938A-2D80F92FC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6850" y="1131388"/>
            <a:ext cx="5872129" cy="393954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Set&lt;String&gt; vhashSet =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new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HashSet&lt;String&gt;()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vhashSet.add(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"서울"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vhashSet.add(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"대구"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vhashSet.add(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"대전"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vhashSet.add(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"부산"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vhashSet.add(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"광주"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vhashSet.stream().forEach((s) -&gt;  System.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out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.println(s))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System.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out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.println(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"======== LinkedHashSet 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Set&lt;String&gt; vLinkHashSet =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new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LinkedHashSet&lt;String&gt;()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vLinkHashSet.add(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"서울"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vLinkHashSet.add(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"대구"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vLinkHashSet.add(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"대전"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vLinkHashSet.add(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"부산"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vLinkHashSet.add(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"광주"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vLinkHashSet.stream().forEach((s) -&gt;  System.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out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.println(s))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System.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out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.println(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"======== TreeSet 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Set&lt;String&gt; vTreeSet =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new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TreeSet&lt;String&gt;()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vTreeSet.add(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"서울"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vTreeSet.add(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"대구"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vTreeSet.add(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"대전"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vTreeSet.add(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"부산"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vTreeSet.add(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"광주"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vTreeSet.stream().forEach((s) -&gt;  System.</a:t>
            </a:r>
            <a:r>
              <a:rPr kumimoji="0" lang="ko-KR" altLang="ko-K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out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.println(s))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endParaRPr kumimoji="0" lang="ko-KR" altLang="ko-K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FBC8BA-B150-4AE1-92E8-25DA2EB4C25A}"/>
              </a:ext>
            </a:extLst>
          </p:cNvPr>
          <p:cNvSpPr/>
          <p:nvPr/>
        </p:nvSpPr>
        <p:spPr>
          <a:xfrm>
            <a:off x="10043160" y="3888200"/>
            <a:ext cx="78333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광주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대구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대전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부산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서울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051B05-80A5-4A8B-8A88-F4DBB6AD2A10}"/>
              </a:ext>
            </a:extLst>
          </p:cNvPr>
          <p:cNvSpPr/>
          <p:nvPr/>
        </p:nvSpPr>
        <p:spPr>
          <a:xfrm>
            <a:off x="10043160" y="2538913"/>
            <a:ext cx="78333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서울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대구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대전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부산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광주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7D85D4-74DF-40B5-9D7C-A95184D85C01}"/>
              </a:ext>
            </a:extLst>
          </p:cNvPr>
          <p:cNvSpPr/>
          <p:nvPr/>
        </p:nvSpPr>
        <p:spPr>
          <a:xfrm>
            <a:off x="10043160" y="1356185"/>
            <a:ext cx="78333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대전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서울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부산</a:t>
            </a:r>
          </a:p>
          <a:p>
            <a:r>
              <a:rPr lang="ko-KR" altLang="en-US" sz="1000" dirty="0">
                <a:solidFill>
                  <a:schemeClr val="bg1"/>
                </a:solidFill>
              </a:rPr>
              <a:t>대구</a:t>
            </a:r>
          </a:p>
          <a:p>
            <a:r>
              <a:rPr lang="ko-KR" altLang="en-US" sz="1000">
                <a:solidFill>
                  <a:schemeClr val="bg1"/>
                </a:solidFill>
              </a:rPr>
              <a:t>광주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107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80EA0-F304-4EE9-A6F2-63E258B610A4}"/>
              </a:ext>
            </a:extLst>
          </p:cNvPr>
          <p:cNvSpPr txBox="1">
            <a:spLocks/>
          </p:cNvSpPr>
          <p:nvPr/>
        </p:nvSpPr>
        <p:spPr>
          <a:xfrm>
            <a:off x="827315" y="753611"/>
            <a:ext cx="9144000" cy="21462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solidFill>
                  <a:schemeClr val="bg1"/>
                </a:solidFill>
              </a:rPr>
              <a:t>JAVA </a:t>
            </a:r>
            <a:r>
              <a:rPr lang="ko-KR" altLang="en-US" sz="4000" b="1" dirty="0">
                <a:solidFill>
                  <a:schemeClr val="bg1"/>
                </a:solidFill>
              </a:rPr>
              <a:t>익명 </a:t>
            </a:r>
            <a:r>
              <a:rPr lang="en-US" altLang="ko-KR" sz="4000" b="1" dirty="0">
                <a:solidFill>
                  <a:schemeClr val="bg1"/>
                </a:solidFill>
              </a:rPr>
              <a:t>Class, </a:t>
            </a:r>
            <a:r>
              <a:rPr lang="ko-KR" altLang="en-US" sz="4000" b="1" dirty="0">
                <a:solidFill>
                  <a:schemeClr val="bg1"/>
                </a:solidFill>
              </a:rPr>
              <a:t>람다</a:t>
            </a:r>
            <a:r>
              <a:rPr lang="en-US" altLang="ko-KR" sz="4000" b="1" dirty="0">
                <a:solidFill>
                  <a:schemeClr val="bg1"/>
                </a:solidFill>
              </a:rPr>
              <a:t>, </a:t>
            </a:r>
            <a:r>
              <a:rPr lang="ko-KR" altLang="en-US" sz="4000" b="1" dirty="0" err="1">
                <a:solidFill>
                  <a:schemeClr val="bg1"/>
                </a:solidFill>
              </a:rPr>
              <a:t>제너릭</a:t>
            </a:r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69D093-D1C4-4B05-A274-68F91C1FC999}"/>
              </a:ext>
            </a:extLst>
          </p:cNvPr>
          <p:cNvSpPr/>
          <p:nvPr/>
        </p:nvSpPr>
        <p:spPr>
          <a:xfrm>
            <a:off x="304800" y="6247626"/>
            <a:ext cx="111069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소스 </a:t>
            </a:r>
            <a:r>
              <a:rPr lang="en-US" altLang="ko-KR" sz="1200" b="1" dirty="0">
                <a:solidFill>
                  <a:schemeClr val="bg1"/>
                </a:solidFill>
              </a:rPr>
              <a:t>: https://github.com/hyomee/JAVABASIC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242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F2DCAA-A21E-4B0E-B415-E6EB8FD5E00B}"/>
              </a:ext>
            </a:extLst>
          </p:cNvPr>
          <p:cNvSpPr/>
          <p:nvPr/>
        </p:nvSpPr>
        <p:spPr>
          <a:xfrm>
            <a:off x="6167438" y="820667"/>
            <a:ext cx="5832475" cy="5703958"/>
          </a:xfrm>
          <a:prstGeom prst="rect">
            <a:avLst/>
          </a:prstGeom>
          <a:pattFill prst="wdDnDiag">
            <a:fgClr>
              <a:srgbClr val="EAEAEA"/>
            </a:fgClr>
            <a:bgClr>
              <a:srgbClr val="F7F7F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16694" y="180975"/>
            <a:ext cx="6799248" cy="59981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익명 클래스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6D32269-E191-4D97-AFFB-81EFBADEE2E4}"/>
              </a:ext>
            </a:extLst>
          </p:cNvPr>
          <p:cNvGrpSpPr/>
          <p:nvPr/>
        </p:nvGrpSpPr>
        <p:grpSpPr>
          <a:xfrm>
            <a:off x="227013" y="823313"/>
            <a:ext cx="5832475" cy="1581560"/>
            <a:chOff x="227013" y="827110"/>
            <a:chExt cx="5832475" cy="143211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7B9166A-309D-4538-AF43-BEEB792118D2}"/>
                </a:ext>
              </a:extLst>
            </p:cNvPr>
            <p:cNvSpPr/>
            <p:nvPr/>
          </p:nvSpPr>
          <p:spPr>
            <a:xfrm>
              <a:off x="227013" y="827110"/>
              <a:ext cx="5832475" cy="1432116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D85E06E-9650-4E2C-B935-28A3589931A8}"/>
                </a:ext>
              </a:extLst>
            </p:cNvPr>
            <p:cNvGrpSpPr/>
            <p:nvPr/>
          </p:nvGrpSpPr>
          <p:grpSpPr>
            <a:xfrm>
              <a:off x="234417" y="842771"/>
              <a:ext cx="5649485" cy="1274237"/>
              <a:chOff x="270050" y="1793831"/>
              <a:chExt cx="5649485" cy="1274237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E1A31D-C47D-46F8-A02E-16E5A14EBA64}"/>
                  </a:ext>
                </a:extLst>
              </p:cNvPr>
              <p:cNvSpPr txBox="1"/>
              <p:nvPr/>
            </p:nvSpPr>
            <p:spPr>
              <a:xfrm>
                <a:off x="270050" y="1793831"/>
                <a:ext cx="441461" cy="334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01.</a:t>
                </a:r>
                <a:r>
                  <a:rPr lang="en-US" altLang="ko-KR" sz="1600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endParaRPr lang="ko-KR" altLang="en-US" sz="1600" b="1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rgbClr val="1263A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AC1237-ED38-4202-AFE9-82F0B3E65409}"/>
                  </a:ext>
                </a:extLst>
              </p:cNvPr>
              <p:cNvSpPr txBox="1"/>
              <p:nvPr/>
            </p:nvSpPr>
            <p:spPr>
              <a:xfrm>
                <a:off x="654026" y="1875894"/>
                <a:ext cx="5265509" cy="119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ko-KR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Object</a:t>
                </a:r>
                <a:r>
                  <a:rPr lang="ko-KR" altLang="en-US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Class</a:t>
                </a:r>
                <a:endParaRPr lang="en-US" altLang="ko-KR" sz="3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모든 클래스의 최상위 클래스</a:t>
                </a:r>
                <a:b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Class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만들 때 아무것도 상속을 받지 않으면 컴파일러에 의해서 자동으로 선언됨 </a:t>
                </a:r>
                <a:b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 ( extends Object)</a:t>
                </a:r>
                <a:b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Object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타입의 변수는 어떠한 객체도 가리킬 수 있음 </a:t>
                </a:r>
                <a:b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 </a:t>
                </a:r>
                <a:r>
                  <a:rPr lang="en-US" altLang="ko-KR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- Object obj = new int[5];</a:t>
                </a:r>
                <a:br>
                  <a:rPr lang="en-US" altLang="ko-KR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 - Object obj = new </a:t>
                </a:r>
                <a:r>
                  <a:rPr lang="en-US" altLang="ko-KR" sz="800" b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StringBuffer</a:t>
                </a:r>
                <a:r>
                  <a:rPr lang="en-US" altLang="ko-KR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(“</a:t>
                </a:r>
                <a:r>
                  <a:rPr lang="en-US" altLang="ko-KR" sz="800" b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abc</a:t>
                </a:r>
                <a:r>
                  <a:rPr lang="en-US" altLang="ko-KR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”);</a:t>
                </a:r>
                <a:br>
                  <a:rPr lang="en-US" altLang="ko-KR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 - Object obj = new </a:t>
                </a:r>
                <a:r>
                  <a:rPr lang="en-US" altLang="ko-KR" sz="800" b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Userclass</a:t>
                </a:r>
                <a:r>
                  <a:rPr lang="en-US" altLang="ko-KR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();</a:t>
                </a:r>
                <a:endPara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2D02F18-D7C0-4312-8EDA-C49DC9653C49}"/>
              </a:ext>
            </a:extLst>
          </p:cNvPr>
          <p:cNvGrpSpPr/>
          <p:nvPr/>
        </p:nvGrpSpPr>
        <p:grpSpPr>
          <a:xfrm>
            <a:off x="216694" y="2464235"/>
            <a:ext cx="5832475" cy="4060390"/>
            <a:chOff x="227013" y="827110"/>
            <a:chExt cx="5832475" cy="367671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C130D15-721D-4B76-834B-557F6E52A0AC}"/>
                </a:ext>
              </a:extLst>
            </p:cNvPr>
            <p:cNvSpPr/>
            <p:nvPr/>
          </p:nvSpPr>
          <p:spPr>
            <a:xfrm>
              <a:off x="227013" y="827110"/>
              <a:ext cx="5832475" cy="3676718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C92974E-91F8-458B-8B7A-63679C2BAAEE}"/>
                </a:ext>
              </a:extLst>
            </p:cNvPr>
            <p:cNvGrpSpPr/>
            <p:nvPr/>
          </p:nvGrpSpPr>
          <p:grpSpPr>
            <a:xfrm>
              <a:off x="234417" y="842771"/>
              <a:ext cx="5649485" cy="1987510"/>
              <a:chOff x="270050" y="1793831"/>
              <a:chExt cx="5649485" cy="198751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88C023-7687-46A2-98EC-230EB9C0CE50}"/>
                  </a:ext>
                </a:extLst>
              </p:cNvPr>
              <p:cNvSpPr txBox="1"/>
              <p:nvPr/>
            </p:nvSpPr>
            <p:spPr>
              <a:xfrm>
                <a:off x="270050" y="1793831"/>
                <a:ext cx="441461" cy="334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02.</a:t>
                </a:r>
                <a:r>
                  <a:rPr lang="en-US" altLang="ko-KR" sz="1600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endParaRPr lang="ko-KR" altLang="en-US" sz="1600" b="1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rgbClr val="1263A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6A77384-3AAC-4CFD-87F8-3BED40A25A01}"/>
                  </a:ext>
                </a:extLst>
              </p:cNvPr>
              <p:cNvSpPr txBox="1"/>
              <p:nvPr/>
            </p:nvSpPr>
            <p:spPr>
              <a:xfrm>
                <a:off x="654026" y="1900734"/>
                <a:ext cx="5265509" cy="1880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익명 클래스</a:t>
                </a:r>
                <a:r>
                  <a:rPr lang="en-US" altLang="ko-KR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</a:rPr>
                  <a:t>(</a:t>
                </a:r>
                <a:r>
                  <a:rPr lang="en-US" altLang="ko-KR" sz="1200" b="1" spc="-70" dirty="0" err="1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</a:rPr>
                  <a:t>annoymous</a:t>
                </a:r>
                <a:r>
                  <a:rPr lang="en-US" altLang="ko-KR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</a:rPr>
                  <a:t> class)</a:t>
                </a:r>
                <a:r>
                  <a:rPr lang="ko-KR" altLang="en-US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en-US" altLang="ko-KR" sz="3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이름 없는 클래스 </a:t>
                </a:r>
                <a:b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Method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안에 만들어짐</a:t>
                </a:r>
                <a:b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클래스를 정의하지 않고 필요할 때 이름없이 즉시 선언하고 인스턴스화 해서 사용</a:t>
                </a:r>
                <a:b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객체 안에 만드는 로컬 클래스와 동일 하다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, (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이름이 없는 것을 제외 하면 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)</a:t>
                </a:r>
                <a:b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형식 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:: new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클래스이름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(or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인터페이스 이름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) (…) {…}</a:t>
                </a:r>
                <a:b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new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수식이 올 수 있는 곳 어디든지 사용 가능하나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lang="ko-KR" altLang="en-US" sz="900" b="1" u="sng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생성자는 정의 할 수 없음</a:t>
                </a:r>
                <a:br>
                  <a:rPr lang="en-US" altLang="ko-KR" sz="900" b="1" u="sng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u="sng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익명 클래스내부에서 외부의 메소드 내 변수를 참조할 때는 메소드의 지역 변수 중 </a:t>
                </a: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final</a:t>
                </a:r>
                <a:r>
                  <a:rPr lang="ko-KR" altLang="en-US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로 선언된 변수만 참조 가능 </a:t>
                </a:r>
                <a:b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800" b="1" dirty="0">
                    <a:solidFill>
                      <a:srgbClr val="C00000"/>
                    </a:solidFill>
                    <a:latin typeface="맑은 고딕" panose="020B0503020000020004" pitchFamily="50" charset="-127"/>
                  </a:rPr>
                  <a:t>  - </a:t>
                </a:r>
                <a:r>
                  <a:rPr lang="ko-KR" altLang="en-US" sz="800" b="1" dirty="0">
                    <a:solidFill>
                      <a:srgbClr val="C00000"/>
                    </a:solidFill>
                    <a:latin typeface="맑은 고딕" panose="020B0503020000020004" pitchFamily="50" charset="-127"/>
                  </a:rPr>
                  <a:t>변수는 </a:t>
                </a:r>
                <a:r>
                  <a:rPr lang="en-US" altLang="ko-KR" sz="800" b="1" dirty="0">
                    <a:solidFill>
                      <a:srgbClr val="C00000"/>
                    </a:solidFill>
                    <a:latin typeface="맑은 고딕" panose="020B0503020000020004" pitchFamily="50" charset="-127"/>
                  </a:rPr>
                  <a:t>Stack</a:t>
                </a:r>
                <a:r>
                  <a:rPr lang="ko-KR" altLang="en-US" sz="800" b="1" dirty="0">
                    <a:solidFill>
                      <a:srgbClr val="C00000"/>
                    </a:solidFill>
                    <a:latin typeface="맑은 고딕" panose="020B0503020000020004" pitchFamily="50" charset="-127"/>
                  </a:rPr>
                  <a:t>에 있고 객체는 </a:t>
                </a:r>
                <a:r>
                  <a:rPr lang="en-US" altLang="ko-KR" sz="800" b="1" dirty="0">
                    <a:solidFill>
                      <a:srgbClr val="C00000"/>
                    </a:solidFill>
                    <a:latin typeface="맑은 고딕" panose="020B0503020000020004" pitchFamily="50" charset="-127"/>
                  </a:rPr>
                  <a:t>Heap</a:t>
                </a:r>
                <a:r>
                  <a:rPr lang="ko-KR" altLang="en-US" sz="800" b="1" dirty="0">
                    <a:solidFill>
                      <a:srgbClr val="C00000"/>
                    </a:solidFill>
                    <a:latin typeface="맑은 고딕" panose="020B0503020000020004" pitchFamily="50" charset="-127"/>
                  </a:rPr>
                  <a:t>에 있음</a:t>
                </a:r>
                <a:r>
                  <a:rPr lang="en-US" altLang="ko-KR" sz="800" b="1" dirty="0">
                    <a:solidFill>
                      <a:srgbClr val="C00000"/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800" b="1" dirty="0">
                    <a:solidFill>
                      <a:srgbClr val="C00000"/>
                    </a:solidFill>
                    <a:latin typeface="맑은 고딕" panose="020B0503020000020004" pitchFamily="50" charset="-127"/>
                  </a:rPr>
                  <a:t>즉 </a:t>
                </a:r>
                <a:r>
                  <a:rPr lang="en-US" altLang="ko-KR" sz="800" b="1" dirty="0">
                    <a:solidFill>
                      <a:srgbClr val="C00000"/>
                    </a:solidFill>
                    <a:latin typeface="맑은 고딕" panose="020B0503020000020004" pitchFamily="50" charset="-127"/>
                  </a:rPr>
                  <a:t>Method</a:t>
                </a:r>
                <a:r>
                  <a:rPr lang="ko-KR" altLang="en-US" sz="800" b="1" dirty="0">
                    <a:solidFill>
                      <a:srgbClr val="C00000"/>
                    </a:solidFill>
                    <a:latin typeface="맑은 고딕" panose="020B0503020000020004" pitchFamily="50" charset="-127"/>
                  </a:rPr>
                  <a:t> 실행 이 끝나고 </a:t>
                </a:r>
                <a:r>
                  <a:rPr lang="en-US" altLang="ko-KR" sz="800" b="1" dirty="0">
                    <a:solidFill>
                      <a:srgbClr val="C00000"/>
                    </a:solidFill>
                    <a:latin typeface="맑은 고딕" panose="020B0503020000020004" pitchFamily="50" charset="-127"/>
                  </a:rPr>
                  <a:t>Stack</a:t>
                </a:r>
                <a:r>
                  <a:rPr lang="ko-KR" altLang="en-US" sz="800" b="1" dirty="0">
                    <a:solidFill>
                      <a:srgbClr val="C00000"/>
                    </a:solidFill>
                    <a:latin typeface="맑은 고딕" panose="020B0503020000020004" pitchFamily="50" charset="-127"/>
                  </a:rPr>
                  <a:t>는 사라지지만</a:t>
                </a:r>
                <a:br>
                  <a:rPr lang="en-US" altLang="ko-KR" sz="800" b="1" dirty="0">
                    <a:solidFill>
                      <a:srgbClr val="C00000"/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800" b="1" dirty="0">
                    <a:solidFill>
                      <a:srgbClr val="C00000"/>
                    </a:solidFill>
                    <a:latin typeface="맑은 고딕" panose="020B0503020000020004" pitchFamily="50" charset="-127"/>
                  </a:rPr>
                  <a:t>    Heap</a:t>
                </a:r>
                <a:r>
                  <a:rPr lang="ko-KR" altLang="en-US" sz="800" b="1" dirty="0">
                    <a:solidFill>
                      <a:srgbClr val="C00000"/>
                    </a:solidFill>
                    <a:latin typeface="맑은 고딕" panose="020B0503020000020004" pitchFamily="50" charset="-127"/>
                  </a:rPr>
                  <a:t>에 있는 </a:t>
                </a:r>
                <a:r>
                  <a:rPr lang="en-US" altLang="ko-KR" sz="800" b="1" dirty="0">
                    <a:solidFill>
                      <a:srgbClr val="C00000"/>
                    </a:solidFill>
                    <a:latin typeface="맑은 고딕" panose="020B0503020000020004" pitchFamily="50" charset="-127"/>
                  </a:rPr>
                  <a:t>Method</a:t>
                </a:r>
                <a:r>
                  <a:rPr lang="ko-KR" altLang="en-US" sz="800" b="1" dirty="0">
                    <a:solidFill>
                      <a:srgbClr val="C00000"/>
                    </a:solidFill>
                    <a:latin typeface="맑은 고딕" panose="020B0503020000020004" pitchFamily="50" charset="-127"/>
                  </a:rPr>
                  <a:t>는 사라지지 않기 때문</a:t>
                </a:r>
                <a:endParaRPr lang="en-US" altLang="ko-KR" sz="800" b="1" dirty="0">
                  <a:solidFill>
                    <a:srgbClr val="C00000"/>
                  </a:soli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해당 클래스나 인터페이스를 정의하여 사용 할 때 여러 곳에서 사용되는 것이 아니라 단 한번만 정의해서 사용 하는 경우에 유용</a:t>
                </a:r>
                <a:endPara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</a:endParaRPr>
              </a:p>
            </p:txBody>
          </p:sp>
        </p:grp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46F006F9-A914-4179-A1E1-49A75263B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060" y="931234"/>
            <a:ext cx="4754880" cy="53860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AnnoymousClassMain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interface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AnnoymisClass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printClassType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sayHello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로컬 클래스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LocalClass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AnnoymisClass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printClassType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Hello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AnnoymisClass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localClass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LocalClass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localClass.printClassType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익명 클래스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AnnoymisClass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annoymisClass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AnnoymisClass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printClassType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익명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~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annoymisClass.printClassType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...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AnnoymousClassMain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myApp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AnnoymousClassMain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myApp.sayHello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dirty="0">
              <a:solidFill>
                <a:srgbClr val="A9B7C6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===============================================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</a:rPr>
              <a:t>Hello 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클래스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익명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</a:rPr>
              <a:t>~ 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클래스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05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16694" y="180975"/>
            <a:ext cx="6799248" cy="59981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람다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6D32269-E191-4D97-AFFB-81EFBADEE2E4}"/>
              </a:ext>
            </a:extLst>
          </p:cNvPr>
          <p:cNvGrpSpPr/>
          <p:nvPr/>
        </p:nvGrpSpPr>
        <p:grpSpPr>
          <a:xfrm>
            <a:off x="227013" y="1280513"/>
            <a:ext cx="11772900" cy="5244112"/>
            <a:chOff x="227013" y="827110"/>
            <a:chExt cx="11772900" cy="474858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7B9166A-309D-4538-AF43-BEEB792118D2}"/>
                </a:ext>
              </a:extLst>
            </p:cNvPr>
            <p:cNvSpPr/>
            <p:nvPr/>
          </p:nvSpPr>
          <p:spPr>
            <a:xfrm>
              <a:off x="227013" y="827110"/>
              <a:ext cx="11772900" cy="4748585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D85E06E-9650-4E2C-B935-28A3589931A8}"/>
                </a:ext>
              </a:extLst>
            </p:cNvPr>
            <p:cNvGrpSpPr/>
            <p:nvPr/>
          </p:nvGrpSpPr>
          <p:grpSpPr>
            <a:xfrm>
              <a:off x="234417" y="842771"/>
              <a:ext cx="5649485" cy="613788"/>
              <a:chOff x="270050" y="1793831"/>
              <a:chExt cx="5649485" cy="613788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E1A31D-C47D-46F8-A02E-16E5A14EBA64}"/>
                  </a:ext>
                </a:extLst>
              </p:cNvPr>
              <p:cNvSpPr txBox="1"/>
              <p:nvPr/>
            </p:nvSpPr>
            <p:spPr>
              <a:xfrm>
                <a:off x="270050" y="1793831"/>
                <a:ext cx="441461" cy="334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01.</a:t>
                </a:r>
                <a:r>
                  <a:rPr lang="en-US" altLang="ko-KR" sz="1600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endParaRPr lang="ko-KR" altLang="en-US" sz="1600" b="1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rgbClr val="1263A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AC1237-ED38-4202-AFE9-82F0B3E65409}"/>
                  </a:ext>
                </a:extLst>
              </p:cNvPr>
              <p:cNvSpPr txBox="1"/>
              <p:nvPr/>
            </p:nvSpPr>
            <p:spPr>
              <a:xfrm>
                <a:off x="654026" y="1875894"/>
                <a:ext cx="5265509" cy="531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람다식</a:t>
                </a:r>
                <a:endParaRPr lang="en-US" altLang="ko-KR" sz="3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이름없는 익명 함수 구현에서 주로 사용하며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함수형 인터페이스의 인스턴스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(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구현 객체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)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를 표현</a:t>
                </a:r>
                <a:b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함수형 인터페이스 </a:t>
                </a: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(</a:t>
                </a:r>
                <a:r>
                  <a:rPr lang="ko-KR" altLang="en-US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추상 메소드가 하나인 인터페이스</a:t>
                </a: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)</a:t>
                </a:r>
                <a:r>
                  <a:rPr lang="ko-KR" altLang="en-US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를 구현 객체를 람다식으로 표현</a:t>
                </a:r>
                <a:endPara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endParaRPr>
              </a:p>
            </p:txBody>
          </p: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4F2BD3-6EBD-4EA0-AF2F-37B22AE15DE7}"/>
              </a:ext>
            </a:extLst>
          </p:cNvPr>
          <p:cNvSpPr/>
          <p:nvPr/>
        </p:nvSpPr>
        <p:spPr>
          <a:xfrm>
            <a:off x="227013" y="783325"/>
            <a:ext cx="115704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자바</a:t>
            </a:r>
            <a:r>
              <a:rPr lang="en-US" altLang="ko-KR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8</a:t>
            </a:r>
            <a:r>
              <a:rPr lang="ko-KR" altLang="en-US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이전에는 </a:t>
            </a:r>
            <a:r>
              <a:rPr lang="en-US" altLang="ko-KR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Method</a:t>
            </a:r>
            <a:r>
              <a:rPr lang="ko-KR" altLang="en-US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라는 함수 형태가 존재하지만 객체를 통해서만 접근이 가능하고</a:t>
            </a:r>
            <a:r>
              <a:rPr lang="en-US" altLang="ko-KR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 Method </a:t>
            </a:r>
            <a:r>
              <a:rPr lang="ko-KR" altLang="en-US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그 자체를 변수로 사용하지는 못한다</a:t>
            </a:r>
            <a:r>
              <a:rPr lang="en-US" altLang="ko-KR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ko-KR" altLang="en-US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자바</a:t>
            </a:r>
            <a:r>
              <a:rPr lang="en-US" altLang="ko-KR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8</a:t>
            </a:r>
            <a:r>
              <a:rPr lang="ko-KR" altLang="en-US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에서는 함수를 변수처럼 사용할 수 있기 때문에</a:t>
            </a:r>
            <a:r>
              <a:rPr lang="en-US" altLang="ko-KR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파라미터로 다른 메소드의 인자로 전달할 수 있고</a:t>
            </a:r>
            <a:r>
              <a:rPr lang="en-US" altLang="ko-KR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리턴 값으로 함수를 받을 수도 있다</a:t>
            </a:r>
            <a:r>
              <a:rPr lang="en-US" altLang="ko-KR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 </a:t>
            </a:r>
            <a:endParaRPr lang="en-US" altLang="ko-KR" sz="1400" b="1" i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4EC8C8C-3059-4654-9894-586218A1566C}"/>
              </a:ext>
            </a:extLst>
          </p:cNvPr>
          <p:cNvGrpSpPr/>
          <p:nvPr/>
        </p:nvGrpSpPr>
        <p:grpSpPr>
          <a:xfrm>
            <a:off x="216694" y="1874860"/>
            <a:ext cx="5649485" cy="369332"/>
            <a:chOff x="234417" y="4475653"/>
            <a:chExt cx="5649485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AE8213D-7FC3-4005-A45B-29B3EAF2FCC0}"/>
                </a:ext>
              </a:extLst>
            </p:cNvPr>
            <p:cNvSpPr txBox="1"/>
            <p:nvPr/>
          </p:nvSpPr>
          <p:spPr>
            <a:xfrm>
              <a:off x="234417" y="4475653"/>
              <a:ext cx="441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02.</a:t>
              </a:r>
              <a:r>
                <a:rPr lang="en-US" altLang="ko-KR" sz="1600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endParaRPr lang="ko-KR" altLang="en-US" sz="1600" b="1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rgbClr val="1263AA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D9DD08-C838-4C04-B362-03D648596E18}"/>
                </a:ext>
              </a:extLst>
            </p:cNvPr>
            <p:cNvSpPr txBox="1"/>
            <p:nvPr/>
          </p:nvSpPr>
          <p:spPr>
            <a:xfrm>
              <a:off x="618393" y="4566279"/>
              <a:ext cx="5265509" cy="278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문법 상세</a:t>
              </a:r>
              <a:endPara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7" name="Rectangle 1">
            <a:extLst>
              <a:ext uri="{FF2B5EF4-FFF2-40B4-BE49-F238E27FC236}">
                <a16:creationId xmlns:a16="http://schemas.microsoft.com/office/drawing/2014/main" id="{06BDCF6B-B634-402C-983A-D3EB3FBC1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855" y="1316620"/>
            <a:ext cx="5688201" cy="52168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LambdaMain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(String[] args)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PrintNm printNm = (name) -&gt;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System.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.println(String.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%s"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name))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printNm.printName(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printNm.defaultPrintName(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홍길자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ArrayList&lt;String&gt; citys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ArrayList&lt;String&gt;()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citys.add(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"SEOUL"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citys.add(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"BUSAN"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"### Consumer ===================="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citys.forEach(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Consumer&lt;String&gt;()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accept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s)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System.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.println(s)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"### Consumer I/F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구현객체를 람다로 구현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===================="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citys.forEach(s -&gt; System.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.println(s))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"### Consumer I/F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구현객체를 람다로 구현 축약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===================="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citys.forEach(System.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::println)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interface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PrintNm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printName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name)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default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쓰면 인터페이스 내부에서도 코드가 포함된 메소드를 선언 할 수 있다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default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defaultPrintName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name)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System.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.println(String.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%s"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name))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DCE70A3D-2FC7-4F0A-B7E6-8BE5FDFBC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7464" y="5027738"/>
            <a:ext cx="2450592" cy="1446550"/>
          </a:xfrm>
          <a:prstGeom prst="rect">
            <a:avLst/>
          </a:prstGeom>
          <a:solidFill>
            <a:srgbClr val="2B2B2B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</a:rPr>
              <a:t>이름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</a:rPr>
              <a:t>홍길동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</a:rPr>
              <a:t>이름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ko-KR" altLang="en-US" sz="800" dirty="0" err="1">
                <a:solidFill>
                  <a:schemeClr val="bg1"/>
                </a:solidFill>
                <a:latin typeface="Arial" panose="020B0604020202020204" pitchFamily="34" charset="0"/>
              </a:rPr>
              <a:t>홍길자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</a:rPr>
              <a:t>### Consumer ====================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</a:rPr>
              <a:t>SEOUL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</a:rPr>
              <a:t>BUSAN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</a:rPr>
              <a:t>### Consumer I/F 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</a:rPr>
              <a:t>구현객체를 람다로 구현</a:t>
            </a:r>
            <a:endParaRPr lang="en-US" altLang="ko-KR" sz="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</a:rPr>
              <a:t>SEOUL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</a:rPr>
              <a:t>BUSAN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</a:rPr>
              <a:t>### Consumer I/F 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</a:rPr>
              <a:t>구현객체를 람다로 구현 축약 </a:t>
            </a:r>
            <a:endParaRPr lang="en-US" altLang="ko-KR" sz="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</a:rPr>
              <a:t>SEOUL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</a:rPr>
              <a:t>BUSAN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5AE804F-6E4F-4F83-BF7E-1BADBF3F68FB}"/>
              </a:ext>
            </a:extLst>
          </p:cNvPr>
          <p:cNvGrpSpPr/>
          <p:nvPr/>
        </p:nvGrpSpPr>
        <p:grpSpPr>
          <a:xfrm>
            <a:off x="565274" y="2294234"/>
            <a:ext cx="2072658" cy="1091805"/>
            <a:chOff x="565274" y="2477114"/>
            <a:chExt cx="2072658" cy="109180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86F9135-B483-4FEC-AE71-B2CF68B783C2}"/>
                </a:ext>
              </a:extLst>
            </p:cNvPr>
            <p:cNvSpPr/>
            <p:nvPr/>
          </p:nvSpPr>
          <p:spPr>
            <a:xfrm>
              <a:off x="793062" y="2693392"/>
              <a:ext cx="1844870" cy="8755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Interface Example {</a:t>
              </a:r>
            </a:p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R apply(A arg);</a:t>
              </a:r>
            </a:p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}</a:t>
              </a:r>
            </a:p>
            <a:p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412731-AFF5-4183-A3F3-FA045C080207}"/>
                </a:ext>
              </a:extLst>
            </p:cNvPr>
            <p:cNvSpPr txBox="1"/>
            <p:nvPr/>
          </p:nvSpPr>
          <p:spPr>
            <a:xfrm>
              <a:off x="565274" y="2477114"/>
              <a:ext cx="1603599" cy="231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9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9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인터페이스 </a:t>
              </a:r>
              <a:endParaRPr lang="en-US" altLang="ko-KR" sz="9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2C2BF39-06EE-42A9-A7A4-3043353A7A42}"/>
              </a:ext>
            </a:extLst>
          </p:cNvPr>
          <p:cNvGrpSpPr/>
          <p:nvPr/>
        </p:nvGrpSpPr>
        <p:grpSpPr>
          <a:xfrm>
            <a:off x="2976960" y="2258163"/>
            <a:ext cx="2796955" cy="1127876"/>
            <a:chOff x="2976960" y="2441043"/>
            <a:chExt cx="2796955" cy="112787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E02C63F-F33E-425C-B27D-B781F897C24D}"/>
                </a:ext>
              </a:extLst>
            </p:cNvPr>
            <p:cNvSpPr/>
            <p:nvPr/>
          </p:nvSpPr>
          <p:spPr>
            <a:xfrm>
              <a:off x="3134675" y="2654388"/>
              <a:ext cx="2639240" cy="9145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Example exp = new Example() {</a:t>
              </a:r>
            </a:p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@Override</a:t>
              </a:r>
            </a:p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public R apply(A arg) {</a:t>
              </a:r>
            </a:p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body</a:t>
              </a:r>
            </a:p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}</a:t>
              </a:r>
            </a:p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};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5C2A02-5803-4390-8247-52014A00C9CA}"/>
                </a:ext>
              </a:extLst>
            </p:cNvPr>
            <p:cNvSpPr txBox="1"/>
            <p:nvPr/>
          </p:nvSpPr>
          <p:spPr>
            <a:xfrm>
              <a:off x="2976960" y="2441043"/>
              <a:ext cx="1603599" cy="231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9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9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인스턴스 생성 </a:t>
              </a:r>
              <a:endParaRPr lang="en-US" altLang="ko-KR" sz="9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51063C9-791F-40CD-A96D-EE23496CEDE3}"/>
              </a:ext>
            </a:extLst>
          </p:cNvPr>
          <p:cNvGrpSpPr/>
          <p:nvPr/>
        </p:nvGrpSpPr>
        <p:grpSpPr>
          <a:xfrm>
            <a:off x="575294" y="3469013"/>
            <a:ext cx="2531826" cy="728919"/>
            <a:chOff x="656714" y="2477114"/>
            <a:chExt cx="1603599" cy="728919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3C987F2-6774-4A7B-BFD8-96CB6B59025D}"/>
                </a:ext>
              </a:extLst>
            </p:cNvPr>
            <p:cNvSpPr/>
            <p:nvPr/>
          </p:nvSpPr>
          <p:spPr>
            <a:xfrm>
              <a:off x="793062" y="2693393"/>
              <a:ext cx="1106371" cy="512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Example exp = (arg) {</a:t>
              </a:r>
            </a:p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body</a:t>
              </a:r>
              <a:b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</a:b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};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2C983A5-186D-4F4E-B7FA-9E442B50AC60}"/>
                </a:ext>
              </a:extLst>
            </p:cNvPr>
            <p:cNvSpPr txBox="1"/>
            <p:nvPr/>
          </p:nvSpPr>
          <p:spPr>
            <a:xfrm>
              <a:off x="656714" y="2477114"/>
              <a:ext cx="1603599" cy="231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9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9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인자 목록과 함수 몸통을 제외 하고 모두 제거</a:t>
              </a:r>
              <a:endParaRPr lang="en-US" altLang="ko-KR" sz="9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05E4E07-041E-4703-A0DE-0C0A9ABBED8C}"/>
              </a:ext>
            </a:extLst>
          </p:cNvPr>
          <p:cNvGrpSpPr/>
          <p:nvPr/>
        </p:nvGrpSpPr>
        <p:grpSpPr>
          <a:xfrm>
            <a:off x="3031824" y="3457139"/>
            <a:ext cx="2531826" cy="728919"/>
            <a:chOff x="656714" y="2477114"/>
            <a:chExt cx="1603599" cy="728919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66B6AF1-B1C3-495E-AD44-8F2746D4064C}"/>
                </a:ext>
              </a:extLst>
            </p:cNvPr>
            <p:cNvSpPr/>
            <p:nvPr/>
          </p:nvSpPr>
          <p:spPr>
            <a:xfrm>
              <a:off x="793062" y="2693393"/>
              <a:ext cx="1106371" cy="5126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Example exp = (arg) - &gt;{</a:t>
              </a:r>
            </a:p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body</a:t>
              </a:r>
              <a:b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</a:b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} ;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B52EAE4-0509-4E86-B018-F9AA0F921128}"/>
                </a:ext>
              </a:extLst>
            </p:cNvPr>
            <p:cNvSpPr txBox="1"/>
            <p:nvPr/>
          </p:nvSpPr>
          <p:spPr>
            <a:xfrm>
              <a:off x="656714" y="2477114"/>
              <a:ext cx="1603599" cy="231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9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sz="9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문법 적용 </a:t>
              </a:r>
              <a:endParaRPr lang="en-US" altLang="ko-KR" sz="9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71D7CC0-29AF-4F6B-BFEF-93269CF27A40}"/>
              </a:ext>
            </a:extLst>
          </p:cNvPr>
          <p:cNvSpPr/>
          <p:nvPr/>
        </p:nvSpPr>
        <p:spPr>
          <a:xfrm>
            <a:off x="532758" y="4293841"/>
            <a:ext cx="5428676" cy="13767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(arg1, arg2...) -&gt; { body }                     //   body</a:t>
            </a:r>
            <a:r>
              <a:rPr lang="ko-KR" altLang="en-US" sz="9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에 표현식이 없거나 </a:t>
            </a:r>
            <a:r>
              <a:rPr lang="ko-KR" altLang="en-US" sz="9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한개이상</a:t>
            </a:r>
            <a:r>
              <a:rPr lang="ko-KR" altLang="en-US" sz="9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올 수 있다</a:t>
            </a:r>
            <a:r>
              <a: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(params) -&gt; expression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(params) -&gt; statement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(params) -&gt; { statements 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(int a, int b) -&gt; {  return a + b; };</a:t>
            </a:r>
            <a:br>
              <a: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</a:br>
            <a:r>
              <a: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: (a, b) -&gt; { return </a:t>
            </a:r>
            <a:r>
              <a:rPr lang="en-US" altLang="ko-KR" sz="9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a+b</a:t>
            </a:r>
            <a:r>
              <a: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} ;                     // </a:t>
            </a:r>
            <a:r>
              <a:rPr lang="ko-KR" altLang="en-US" sz="9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타입 추론에 의한 타입 제거 </a:t>
            </a:r>
            <a:br>
              <a: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</a:br>
            <a:r>
              <a: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: (a, b) -&gt; </a:t>
            </a:r>
            <a:r>
              <a:rPr lang="en-US" altLang="ko-KR" sz="9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a+b</a:t>
            </a:r>
            <a:r>
              <a: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;                      // </a:t>
            </a:r>
            <a:r>
              <a:rPr lang="ko-KR" altLang="en-US" sz="9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무엇인가를 반환 하거나 한 줄 표현식이 가능 하면 </a:t>
            </a:r>
            <a:r>
              <a: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return </a:t>
            </a:r>
            <a:r>
              <a:rPr lang="ko-KR" altLang="en-US" sz="9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삭제</a:t>
            </a:r>
            <a:r>
              <a: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() -&gt; </a:t>
            </a:r>
            <a:r>
              <a:rPr lang="en-US" altLang="ko-KR" sz="9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System.out.println</a:t>
            </a:r>
            <a:r>
              <a: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("Hello ");           // </a:t>
            </a:r>
            <a:r>
              <a:rPr lang="ko-KR" altLang="en-US" sz="9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파라미터없고</a:t>
            </a:r>
            <a:r>
              <a:rPr lang="ko-KR" altLang="en-US" sz="9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Hello </a:t>
            </a:r>
            <a:r>
              <a:rPr lang="ko-KR" altLang="en-US" sz="9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출력</a:t>
            </a:r>
            <a:endParaRPr lang="en-US" altLang="ko-KR" sz="9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System.out</a:t>
            </a:r>
            <a:r>
              <a: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::</a:t>
            </a:r>
            <a:r>
              <a:rPr lang="en-US" altLang="ko-KR" sz="9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println</a:t>
            </a:r>
            <a:r>
              <a:rPr lang="en-US" altLang="ko-KR" sz="9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;</a:t>
            </a:r>
            <a:endParaRPr lang="ko-KR" altLang="en-US" sz="9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CD05004-DDC3-42DA-8E40-4EE6422F71D0}"/>
              </a:ext>
            </a:extLst>
          </p:cNvPr>
          <p:cNvSpPr/>
          <p:nvPr/>
        </p:nvSpPr>
        <p:spPr>
          <a:xfrm>
            <a:off x="532758" y="5738518"/>
            <a:ext cx="5428676" cy="703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() -&gt;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System.out.println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("Hello ");           //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파라미터없고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Hello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출력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(String s) -&gt; { </a:t>
            </a:r>
            <a:r>
              <a:rPr lang="en-US" altLang="ko-KR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System.out.println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(s); }      // String s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입력매개변수로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받아 출력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() -&gt; 8514790                                    //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파라미터없고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8514790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가 리턴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() -&gt; { return 3.14 };                            //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파라미터없고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3.14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727486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16694" y="180975"/>
            <a:ext cx="6799248" cy="59981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람다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6D32269-E191-4D97-AFFB-81EFBADEE2E4}"/>
              </a:ext>
            </a:extLst>
          </p:cNvPr>
          <p:cNvGrpSpPr/>
          <p:nvPr/>
        </p:nvGrpSpPr>
        <p:grpSpPr>
          <a:xfrm>
            <a:off x="227013" y="1280513"/>
            <a:ext cx="11772900" cy="5244112"/>
            <a:chOff x="227013" y="827110"/>
            <a:chExt cx="11772900" cy="474858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7B9166A-309D-4538-AF43-BEEB792118D2}"/>
                </a:ext>
              </a:extLst>
            </p:cNvPr>
            <p:cNvSpPr/>
            <p:nvPr/>
          </p:nvSpPr>
          <p:spPr>
            <a:xfrm>
              <a:off x="227013" y="827110"/>
              <a:ext cx="11772900" cy="4748585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D85E06E-9650-4E2C-B935-28A3589931A8}"/>
                </a:ext>
              </a:extLst>
            </p:cNvPr>
            <p:cNvGrpSpPr/>
            <p:nvPr/>
          </p:nvGrpSpPr>
          <p:grpSpPr>
            <a:xfrm>
              <a:off x="234417" y="842771"/>
              <a:ext cx="5649485" cy="1165603"/>
              <a:chOff x="270050" y="1793831"/>
              <a:chExt cx="5649485" cy="1165603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E1A31D-C47D-46F8-A02E-16E5A14EBA64}"/>
                  </a:ext>
                </a:extLst>
              </p:cNvPr>
              <p:cNvSpPr txBox="1"/>
              <p:nvPr/>
            </p:nvSpPr>
            <p:spPr>
              <a:xfrm>
                <a:off x="270050" y="1793831"/>
                <a:ext cx="441461" cy="334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03.</a:t>
                </a:r>
                <a:r>
                  <a:rPr lang="en-US" altLang="ko-KR" sz="1600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endParaRPr lang="ko-KR" altLang="en-US" sz="1600" b="1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rgbClr val="1263A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AC1237-ED38-4202-AFE9-82F0B3E65409}"/>
                  </a:ext>
                </a:extLst>
              </p:cNvPr>
              <p:cNvSpPr txBox="1"/>
              <p:nvPr/>
            </p:nvSpPr>
            <p:spPr>
              <a:xfrm>
                <a:off x="654026" y="1875894"/>
                <a:ext cx="5265509" cy="108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함수형 인터페이스</a:t>
                </a:r>
                <a:endParaRPr lang="en-US" altLang="ko-KR" sz="3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추상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Method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가 하나뿐인 인터페이스 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( Single Abstract Method : SAM )</a:t>
                </a: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여러 개의 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Default Method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가 있을 수 있다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.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 </a:t>
                </a:r>
                <a:endPara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@</a:t>
                </a:r>
                <a:r>
                  <a:rPr lang="en-US" altLang="ko-KR" sz="9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FunctionalInterface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lang="ko-KR" altLang="en-US" sz="9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어노테이션은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 함수형 인터페이스임 </a:t>
                </a:r>
                <a:endPara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Runnable, ActionListener, Comparable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은 함수형 인터페이스</a:t>
                </a:r>
                <a:b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자바 </a:t>
                </a: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8 </a:t>
                </a:r>
                <a:r>
                  <a:rPr lang="ko-KR" altLang="en-US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이전 </a:t>
                </a: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익명 클래스 이용 </a:t>
                </a:r>
                <a:b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자바 </a:t>
                </a: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8 </a:t>
                </a:r>
                <a:r>
                  <a:rPr lang="ko-KR" altLang="en-US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이후 </a:t>
                </a: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900" b="1" dirty="0" err="1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람다식</a:t>
                </a:r>
                <a:r>
                  <a:rPr lang="ko-KR" altLang="en-US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 이용 </a:t>
                </a:r>
                <a:endPara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endParaRPr>
              </a:p>
            </p:txBody>
          </p: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4F2BD3-6EBD-4EA0-AF2F-37B22AE15DE7}"/>
              </a:ext>
            </a:extLst>
          </p:cNvPr>
          <p:cNvSpPr/>
          <p:nvPr/>
        </p:nvSpPr>
        <p:spPr>
          <a:xfrm>
            <a:off x="227013" y="783325"/>
            <a:ext cx="115704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자바</a:t>
            </a:r>
            <a:r>
              <a:rPr lang="en-US" altLang="ko-KR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8</a:t>
            </a:r>
            <a:r>
              <a:rPr lang="ko-KR" altLang="en-US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이전에는 </a:t>
            </a:r>
            <a:r>
              <a:rPr lang="en-US" altLang="ko-KR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Method</a:t>
            </a:r>
            <a:r>
              <a:rPr lang="ko-KR" altLang="en-US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라는 함수 형태가 존재하지만 객체를 통해서만 접근이 가능하고</a:t>
            </a:r>
            <a:r>
              <a:rPr lang="en-US" altLang="ko-KR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 Method </a:t>
            </a:r>
            <a:r>
              <a:rPr lang="ko-KR" altLang="en-US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그 자체를 변수로 사용하지는 못한다</a:t>
            </a:r>
            <a:r>
              <a:rPr lang="en-US" altLang="ko-KR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ko-KR" altLang="en-US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자바</a:t>
            </a:r>
            <a:r>
              <a:rPr lang="en-US" altLang="ko-KR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8</a:t>
            </a:r>
            <a:r>
              <a:rPr lang="ko-KR" altLang="en-US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에서는 함수를 변수처럼 사용할 수 있기 때문에</a:t>
            </a:r>
            <a:r>
              <a:rPr lang="en-US" altLang="ko-KR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파라미터로 다른 메소드의 인자로 전달할 수 있고</a:t>
            </a:r>
            <a:r>
              <a:rPr lang="en-US" altLang="ko-KR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리턴 값으로 함수를 받을 수도 있다</a:t>
            </a:r>
            <a:r>
              <a:rPr lang="en-US" altLang="ko-KR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 </a:t>
            </a:r>
            <a:endParaRPr lang="en-US" altLang="ko-KR" sz="1400" b="1" i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3DBB64-3C5D-4F7C-8FA4-13E45CE01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1388435"/>
            <a:ext cx="5839879" cy="32778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@FunctionalInterface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interface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Worker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work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FunctionInterfaceTest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execute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(Worker worker)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worker.work()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runWorker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execute(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Worker()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work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System.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"Worker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execute( () -&gt; System.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"Worker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람다식 실행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D12300-38A0-41B5-8A95-0BF3669403E6}"/>
              </a:ext>
            </a:extLst>
          </p:cNvPr>
          <p:cNvSpPr/>
          <p:nvPr/>
        </p:nvSpPr>
        <p:spPr>
          <a:xfrm>
            <a:off x="9716961" y="4030478"/>
            <a:ext cx="2162835" cy="55399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== </a:t>
            </a:r>
            <a:r>
              <a:rPr lang="ko-KR" altLang="en-US" sz="1000" dirty="0">
                <a:solidFill>
                  <a:schemeClr val="bg1"/>
                </a:solidFill>
              </a:rPr>
              <a:t>결과 </a:t>
            </a:r>
            <a:r>
              <a:rPr lang="en-US" altLang="ko-KR" sz="1000" dirty="0">
                <a:solidFill>
                  <a:schemeClr val="bg1"/>
                </a:solidFill>
              </a:rPr>
              <a:t>============</a:t>
            </a:r>
          </a:p>
          <a:p>
            <a:r>
              <a:rPr lang="ko-KR" altLang="en-US" sz="1000" dirty="0" err="1">
                <a:solidFill>
                  <a:schemeClr val="bg1"/>
                </a:solidFill>
              </a:rPr>
              <a:t>Worker</a:t>
            </a:r>
            <a:r>
              <a:rPr lang="ko-KR" altLang="en-US" sz="1000" dirty="0">
                <a:solidFill>
                  <a:schemeClr val="bg1"/>
                </a:solidFill>
              </a:rPr>
              <a:t> 실행</a:t>
            </a:r>
          </a:p>
          <a:p>
            <a:r>
              <a:rPr lang="ko-KR" altLang="en-US" sz="1000" dirty="0" err="1">
                <a:solidFill>
                  <a:schemeClr val="bg1"/>
                </a:solidFill>
              </a:rPr>
              <a:t>Worker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solidFill>
                  <a:schemeClr val="bg1"/>
                </a:solidFill>
              </a:rPr>
              <a:t>람다식</a:t>
            </a:r>
            <a:r>
              <a:rPr lang="ko-KR" altLang="en-US" sz="1000" dirty="0">
                <a:solidFill>
                  <a:schemeClr val="bg1"/>
                </a:solidFill>
              </a:rPr>
              <a:t> 실행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3B87CB-0D20-4A3A-AA1E-15636FF0419E}"/>
              </a:ext>
            </a:extLst>
          </p:cNvPr>
          <p:cNvSpPr txBox="1"/>
          <p:nvPr/>
        </p:nvSpPr>
        <p:spPr>
          <a:xfrm>
            <a:off x="234417" y="2654417"/>
            <a:ext cx="44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gradFill>
                  <a:gsLst>
                    <a:gs pos="100000">
                      <a:srgbClr val="298AA3"/>
                    </a:gs>
                    <a:gs pos="0">
                      <a:srgbClr val="0070C0"/>
                    </a:gs>
                  </a:gsLst>
                  <a:lin ang="0" scaled="0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04.</a:t>
            </a:r>
            <a:r>
              <a:rPr lang="en-US" altLang="ko-KR" sz="1600" spc="-150" dirty="0">
                <a:gradFill>
                  <a:gsLst>
                    <a:gs pos="100000">
                      <a:srgbClr val="298AA3"/>
                    </a:gs>
                    <a:gs pos="0">
                      <a:srgbClr val="0070C0"/>
                    </a:gs>
                  </a:gsLst>
                  <a:lin ang="0" scaled="0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1600" b="1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rgbClr val="1263A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36DB08-D368-40E1-82A2-E4C8B35BFC9E}"/>
              </a:ext>
            </a:extLst>
          </p:cNvPr>
          <p:cNvSpPr txBox="1"/>
          <p:nvPr/>
        </p:nvSpPr>
        <p:spPr>
          <a:xfrm>
            <a:off x="618393" y="2745044"/>
            <a:ext cx="5265509" cy="1145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900" b="1" spc="-70" dirty="0" err="1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</a:rPr>
              <a:t>java.util.function</a:t>
            </a:r>
            <a:r>
              <a:rPr lang="en-US" altLang="ko-KR" sz="900" b="1" spc="-7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</a:rPr>
              <a:t> </a:t>
            </a:r>
            <a:r>
              <a:rPr lang="ko-KR" altLang="en-US" sz="900" b="1" spc="-7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</a:rPr>
              <a:t>에서 제공 하는 </a:t>
            </a:r>
            <a:r>
              <a:rPr lang="ko-KR" altLang="en-US" sz="900" b="1" spc="-7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함수형 인터페이스</a:t>
            </a:r>
            <a:endParaRPr lang="en-US" altLang="ko-KR" sz="300" dirty="0">
              <a:gradFill>
                <a:gsLst>
                  <a:gs pos="100000">
                    <a:schemeClr val="tx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맑은 고딕" panose="020B0503020000020004" pitchFamily="50" charset="-127"/>
            </a:endParaRPr>
          </a:p>
          <a:p>
            <a:pPr marL="180975" indent="-95250">
              <a:lnSpc>
                <a:spcPct val="110000"/>
              </a:lnSpc>
              <a:buFontTx/>
              <a:buChar char="-"/>
            </a:pP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Predicate: 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하나의 매개변수를 주는 </a:t>
            </a:r>
            <a:r>
              <a:rPr lang="en-US" altLang="ko-KR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boolean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형을 반환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 marL="180975" indent="-95250">
              <a:lnSpc>
                <a:spcPct val="110000"/>
              </a:lnSpc>
              <a:buFontTx/>
              <a:buChar char="-"/>
            </a:pPr>
            <a:r>
              <a:rPr lang="en-US" altLang="ko-KR" sz="900" dirty="0"/>
              <a:t>Consumer: </a:t>
            </a:r>
            <a:r>
              <a:rPr lang="ko-KR" altLang="en-US" sz="900" dirty="0"/>
              <a:t>하나의 매개변수를 주는 </a:t>
            </a:r>
            <a:r>
              <a:rPr lang="en-US" altLang="ko-KR" sz="900" dirty="0"/>
              <a:t>void </a:t>
            </a:r>
            <a:r>
              <a:rPr lang="ko-KR" altLang="en-US" sz="900" dirty="0"/>
              <a:t>형 </a:t>
            </a:r>
            <a:r>
              <a:rPr lang="en-US" altLang="ko-KR" sz="900" dirty="0"/>
              <a:t>accept </a:t>
            </a:r>
            <a:r>
              <a:rPr lang="ko-KR" altLang="en-US" sz="900" dirty="0"/>
              <a:t>메소드</a:t>
            </a:r>
            <a:endParaRPr lang="en-US" altLang="ko-KR" sz="900" dirty="0"/>
          </a:p>
          <a:p>
            <a:pPr marL="180975" indent="-95250">
              <a:lnSpc>
                <a:spcPct val="110000"/>
              </a:lnSpc>
              <a:buFontTx/>
              <a:buChar char="-"/>
            </a:pPr>
            <a:r>
              <a:rPr lang="en-US" altLang="ko-KR" sz="900" dirty="0"/>
              <a:t>Function: T </a:t>
            </a:r>
            <a:r>
              <a:rPr lang="ko-KR" altLang="en-US" sz="900" dirty="0"/>
              <a:t>유형의 인수를 취하고 </a:t>
            </a:r>
            <a:r>
              <a:rPr lang="en-US" altLang="ko-KR" sz="900" dirty="0"/>
              <a:t>R </a:t>
            </a:r>
            <a:r>
              <a:rPr lang="ko-KR" altLang="en-US" sz="900" dirty="0"/>
              <a:t>유형의 결과를 반환하는 추상 메소드 </a:t>
            </a:r>
            <a:r>
              <a:rPr lang="en-US" altLang="ko-KR" sz="900" dirty="0"/>
              <a:t>apply</a:t>
            </a:r>
          </a:p>
          <a:p>
            <a:pPr marL="180975" indent="-95250">
              <a:lnSpc>
                <a:spcPct val="110000"/>
              </a:lnSpc>
              <a:buFontTx/>
              <a:buChar char="-"/>
            </a:pPr>
            <a:r>
              <a:rPr lang="en-US" altLang="ko-KR" sz="900" dirty="0"/>
              <a:t>Supplier: </a:t>
            </a:r>
            <a:r>
              <a:rPr lang="ko-KR" altLang="en-US" sz="900" dirty="0"/>
              <a:t>메소드 인자는 없고 </a:t>
            </a:r>
            <a:r>
              <a:rPr lang="en-US" altLang="ko-KR" sz="900" dirty="0"/>
              <a:t>T </a:t>
            </a:r>
            <a:r>
              <a:rPr lang="ko-KR" altLang="en-US" sz="900" dirty="0"/>
              <a:t>유형의 결과를 반환하는 추상 메소드 </a:t>
            </a:r>
            <a:r>
              <a:rPr lang="en-US" altLang="ko-KR" sz="900" dirty="0"/>
              <a:t>get</a:t>
            </a:r>
          </a:p>
          <a:p>
            <a:pPr marL="180975" indent="-95250">
              <a:lnSpc>
                <a:spcPct val="110000"/>
              </a:lnSpc>
              <a:buFontTx/>
              <a:buChar char="-"/>
            </a:pPr>
            <a:r>
              <a:rPr lang="en-US" altLang="ko-KR" sz="900" dirty="0" err="1"/>
              <a:t>UnaryOperator</a:t>
            </a:r>
            <a:r>
              <a:rPr lang="en-US" altLang="ko-KR" sz="900" dirty="0"/>
              <a:t>: </a:t>
            </a:r>
            <a:r>
              <a:rPr lang="ko-KR" altLang="en-US" sz="900" dirty="0"/>
              <a:t>하나의 인자와 </a:t>
            </a:r>
            <a:r>
              <a:rPr lang="ko-KR" altLang="en-US" sz="900" dirty="0" err="1"/>
              <a:t>리턴타입을</a:t>
            </a:r>
            <a:r>
              <a:rPr lang="ko-KR" altLang="en-US" sz="900" dirty="0"/>
              <a:t> 가진다</a:t>
            </a:r>
            <a:r>
              <a:rPr lang="en-US" altLang="ko-KR" sz="900" dirty="0"/>
              <a:t>.  T -&gt; T</a:t>
            </a:r>
          </a:p>
          <a:p>
            <a:pPr marL="180975" indent="-95250">
              <a:lnSpc>
                <a:spcPct val="110000"/>
              </a:lnSpc>
              <a:buFontTx/>
              <a:buChar char="-"/>
            </a:pPr>
            <a:r>
              <a:rPr lang="en-US" altLang="ko-KR" sz="900" dirty="0" err="1"/>
              <a:t>BinaryOperator</a:t>
            </a:r>
            <a:r>
              <a:rPr lang="en-US" altLang="ko-KR" sz="900" dirty="0"/>
              <a:t>: </a:t>
            </a:r>
            <a:r>
              <a:rPr lang="ko-KR" altLang="en-US" sz="900" dirty="0"/>
              <a:t>두 개의 인수</a:t>
            </a:r>
            <a:r>
              <a:rPr lang="en-US" altLang="ko-KR" sz="900" dirty="0"/>
              <a:t>, </a:t>
            </a:r>
            <a:r>
              <a:rPr lang="ko-KR" altLang="en-US" sz="900" dirty="0"/>
              <a:t>동일한 타입의 결과를 반환하는 추상 메서드 </a:t>
            </a:r>
            <a:r>
              <a:rPr lang="en-US" altLang="ko-KR" sz="900" dirty="0"/>
              <a:t>apply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5591521-8C1C-455C-AC0E-18850530C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2" y="4099214"/>
            <a:ext cx="6059488" cy="32778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FunctionalInterface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interface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Calculation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apply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CalculationClass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인터페이스와 두개의 인자를 받아서 계산하는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Method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calculate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Calculation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calculation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calculation.apply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람다 함수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셍성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Calculation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addition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-&gt;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x+y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Calculation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subtraction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-&gt;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x-y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CalculationClass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 사용 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+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=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calculate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addition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+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=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calculate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subtraction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13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80EA0-F304-4EE9-A6F2-63E258B610A4}"/>
              </a:ext>
            </a:extLst>
          </p:cNvPr>
          <p:cNvSpPr txBox="1">
            <a:spLocks/>
          </p:cNvSpPr>
          <p:nvPr/>
        </p:nvSpPr>
        <p:spPr>
          <a:xfrm>
            <a:off x="2351315" y="1215165"/>
            <a:ext cx="9144000" cy="21462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/>
              <a:t>JAVA </a:t>
            </a:r>
            <a:r>
              <a:rPr lang="ko-KR" altLang="en-US" sz="4000" b="1" dirty="0"/>
              <a:t>기본</a:t>
            </a:r>
            <a:r>
              <a:rPr lang="en-US" altLang="ko-KR" sz="4000" b="1" dirty="0"/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69D093-D1C4-4B05-A274-68F91C1FC999}"/>
              </a:ext>
            </a:extLst>
          </p:cNvPr>
          <p:cNvSpPr/>
          <p:nvPr/>
        </p:nvSpPr>
        <p:spPr>
          <a:xfrm>
            <a:off x="304800" y="6247626"/>
            <a:ext cx="111069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소스 </a:t>
            </a:r>
            <a:r>
              <a:rPr lang="en-US" altLang="ko-KR" sz="1200" b="1" dirty="0">
                <a:solidFill>
                  <a:schemeClr val="bg1"/>
                </a:solidFill>
              </a:rPr>
              <a:t>: https://github.com/hyomee/JAVABASIC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476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16694" y="180975"/>
            <a:ext cx="6799248" cy="59981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람다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6D32269-E191-4D97-AFFB-81EFBADEE2E4}"/>
              </a:ext>
            </a:extLst>
          </p:cNvPr>
          <p:cNvGrpSpPr/>
          <p:nvPr/>
        </p:nvGrpSpPr>
        <p:grpSpPr>
          <a:xfrm>
            <a:off x="227013" y="1280513"/>
            <a:ext cx="11772900" cy="5244112"/>
            <a:chOff x="227013" y="827110"/>
            <a:chExt cx="11772900" cy="474858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7B9166A-309D-4538-AF43-BEEB792118D2}"/>
                </a:ext>
              </a:extLst>
            </p:cNvPr>
            <p:cNvSpPr/>
            <p:nvPr/>
          </p:nvSpPr>
          <p:spPr>
            <a:xfrm>
              <a:off x="227013" y="827110"/>
              <a:ext cx="11772900" cy="4748585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D85E06E-9650-4E2C-B935-28A3589931A8}"/>
                </a:ext>
              </a:extLst>
            </p:cNvPr>
            <p:cNvGrpSpPr/>
            <p:nvPr/>
          </p:nvGrpSpPr>
          <p:grpSpPr>
            <a:xfrm>
              <a:off x="234417" y="842771"/>
              <a:ext cx="5649485" cy="475835"/>
              <a:chOff x="270050" y="1793831"/>
              <a:chExt cx="5649485" cy="475835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E1A31D-C47D-46F8-A02E-16E5A14EBA64}"/>
                  </a:ext>
                </a:extLst>
              </p:cNvPr>
              <p:cNvSpPr txBox="1"/>
              <p:nvPr/>
            </p:nvSpPr>
            <p:spPr>
              <a:xfrm>
                <a:off x="270050" y="1793831"/>
                <a:ext cx="441461" cy="334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04.</a:t>
                </a:r>
                <a:r>
                  <a:rPr lang="en-US" altLang="ko-KR" sz="1600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endParaRPr lang="ko-KR" altLang="en-US" sz="1600" b="1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rgbClr val="1263A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AC1237-ED38-4202-AFE9-82F0B3E65409}"/>
                  </a:ext>
                </a:extLst>
              </p:cNvPr>
              <p:cNvSpPr txBox="1"/>
              <p:nvPr/>
            </p:nvSpPr>
            <p:spPr>
              <a:xfrm>
                <a:off x="654026" y="1875894"/>
                <a:ext cx="5265509" cy="393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타입추론 </a:t>
                </a:r>
                <a:endParaRPr lang="en-US" altLang="ko-KR" sz="3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자바는 타입 추론을 지원 하지 않았지만 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1.8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이후  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Method 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호출 시 매개변수 타입 추론을 지원</a:t>
                </a:r>
                <a:endPara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endParaRPr>
              </a:p>
            </p:txBody>
          </p: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4F2BD3-6EBD-4EA0-AF2F-37B22AE15DE7}"/>
              </a:ext>
            </a:extLst>
          </p:cNvPr>
          <p:cNvSpPr/>
          <p:nvPr/>
        </p:nvSpPr>
        <p:spPr>
          <a:xfrm>
            <a:off x="227013" y="783325"/>
            <a:ext cx="115704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자바</a:t>
            </a:r>
            <a:r>
              <a:rPr lang="en-US" altLang="ko-KR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8</a:t>
            </a:r>
            <a:r>
              <a:rPr lang="ko-KR" altLang="en-US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이전에는 </a:t>
            </a:r>
            <a:r>
              <a:rPr lang="en-US" altLang="ko-KR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Method</a:t>
            </a:r>
            <a:r>
              <a:rPr lang="ko-KR" altLang="en-US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라는 함수 형태가 존재하지만 객체를 통해서만 접근이 가능하고</a:t>
            </a:r>
            <a:r>
              <a:rPr lang="en-US" altLang="ko-KR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 Method </a:t>
            </a:r>
            <a:r>
              <a:rPr lang="ko-KR" altLang="en-US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그 자체를 변수로 사용하지는 못한다</a:t>
            </a:r>
            <a:r>
              <a:rPr lang="en-US" altLang="ko-KR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ko-KR" altLang="en-US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자바</a:t>
            </a:r>
            <a:r>
              <a:rPr lang="en-US" altLang="ko-KR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8</a:t>
            </a:r>
            <a:r>
              <a:rPr lang="ko-KR" altLang="en-US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에서는 함수를 변수처럼 사용할 수 있기 때문에</a:t>
            </a:r>
            <a:r>
              <a:rPr lang="en-US" altLang="ko-KR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파라미터로 다른 메소드의 인자로 전달할 수 있고</a:t>
            </a:r>
            <a:r>
              <a:rPr lang="en-US" altLang="ko-KR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리턴 값으로 함수를 받을 수도 있다</a:t>
            </a:r>
            <a:r>
              <a:rPr lang="en-US" altLang="ko-KR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 </a:t>
            </a:r>
            <a:endParaRPr lang="en-US" altLang="ko-KR" sz="1400" b="1" i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5591521-8C1C-455C-AC0E-18850530C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1384839"/>
            <a:ext cx="5790145" cy="32778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FunctionalInterface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interface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Calculation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apply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CalculationClass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인터페이스와 두개의 인자를 받아서 계산하는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Method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calculate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Calculation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calculation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calculation.apply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람다 함수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셍성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:: </a:t>
            </a:r>
            <a:r>
              <a:rPr lang="ko-KR" altLang="en-US" sz="900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인터페이스에 타입이 지정 되어 있음 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Calculation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addition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-&gt;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x+y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Calculation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subtraction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-&gt;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x-y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CalculationClass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 사용 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+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=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calculate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addition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+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=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calculate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subtraction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A8C9E7-DD78-4404-B9FD-05686C10903E}"/>
              </a:ext>
            </a:extLst>
          </p:cNvPr>
          <p:cNvSpPr/>
          <p:nvPr/>
        </p:nvSpPr>
        <p:spPr>
          <a:xfrm>
            <a:off x="10846380" y="4082894"/>
            <a:ext cx="11112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5 + 3 = 4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5 + 3 = 0</a:t>
            </a:r>
          </a:p>
        </p:txBody>
      </p:sp>
    </p:spTree>
    <p:extLst>
      <p:ext uri="{BB962C8B-B14F-4D97-AF65-F5344CB8AC3E}">
        <p14:creationId xmlns:p14="http://schemas.microsoft.com/office/powerpoint/2010/main" val="3945344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16694" y="180975"/>
            <a:ext cx="6799248" cy="59981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제네릭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6D32269-E191-4D97-AFFB-81EFBADEE2E4}"/>
              </a:ext>
            </a:extLst>
          </p:cNvPr>
          <p:cNvGrpSpPr/>
          <p:nvPr/>
        </p:nvGrpSpPr>
        <p:grpSpPr>
          <a:xfrm>
            <a:off x="227013" y="1280513"/>
            <a:ext cx="11772900" cy="5244112"/>
            <a:chOff x="227013" y="827110"/>
            <a:chExt cx="11772900" cy="474858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7B9166A-309D-4538-AF43-BEEB792118D2}"/>
                </a:ext>
              </a:extLst>
            </p:cNvPr>
            <p:cNvSpPr/>
            <p:nvPr/>
          </p:nvSpPr>
          <p:spPr>
            <a:xfrm>
              <a:off x="227013" y="827110"/>
              <a:ext cx="11772900" cy="4748585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D85E06E-9650-4E2C-B935-28A3589931A8}"/>
                </a:ext>
              </a:extLst>
            </p:cNvPr>
            <p:cNvGrpSpPr/>
            <p:nvPr/>
          </p:nvGrpSpPr>
          <p:grpSpPr>
            <a:xfrm>
              <a:off x="234417" y="842771"/>
              <a:ext cx="5649485" cy="2407185"/>
              <a:chOff x="270050" y="1793831"/>
              <a:chExt cx="5649485" cy="2407185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E1A31D-C47D-46F8-A02E-16E5A14EBA64}"/>
                  </a:ext>
                </a:extLst>
              </p:cNvPr>
              <p:cNvSpPr txBox="1"/>
              <p:nvPr/>
            </p:nvSpPr>
            <p:spPr>
              <a:xfrm>
                <a:off x="270050" y="1793831"/>
                <a:ext cx="441461" cy="334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01.</a:t>
                </a:r>
                <a:r>
                  <a:rPr lang="en-US" altLang="ko-KR" sz="1600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endParaRPr lang="ko-KR" altLang="en-US" sz="1600" b="1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rgbClr val="1263A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AC1237-ED38-4202-AFE9-82F0B3E65409}"/>
                  </a:ext>
                </a:extLst>
              </p:cNvPr>
              <p:cNvSpPr txBox="1"/>
              <p:nvPr/>
            </p:nvSpPr>
            <p:spPr>
              <a:xfrm>
                <a:off x="654026" y="1875894"/>
                <a:ext cx="5265509" cy="2325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제네릭  </a:t>
                </a:r>
                <a:endParaRPr lang="en-US" altLang="ko-KR" sz="3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제네릭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(Generic)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은 클래스 내부에서 사용하는 데이터의 타입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(Type)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을 클래스의 인스턴스를 생성할 때 결정하는 것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.</a:t>
                </a: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객체의 타입을 컴파일 시점에 체크하기 때문에 타입 안정성을 높이고 형 변환의 번거로움을 줄일 수 있음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.</a:t>
                </a: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기본 데이터 타입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(int, long..)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에 대해서는 지정이 불가능</a:t>
                </a: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사용법</a:t>
                </a:r>
                <a:b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: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public class 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클래스명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&lt;T&gt; {...}</a:t>
                </a:r>
                <a:b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: public interface 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인터페이스명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&lt;T&gt; {...}</a:t>
                </a: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자주 사용 하는 타입인자</a:t>
                </a:r>
                <a:b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&lt;T&gt;	Type</a:t>
                </a:r>
                <a:b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&lt;E&gt;	Element</a:t>
                </a:r>
                <a:b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&lt;K&gt;	Key</a:t>
                </a:r>
                <a:b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&lt;N&gt;	Number</a:t>
                </a:r>
                <a:b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&lt;V&gt;	Value</a:t>
                </a:r>
                <a:b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&lt;R&gt;	Result</a:t>
                </a:r>
                <a:endPara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endParaRPr>
              </a:p>
            </p:txBody>
          </p: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4F2BD3-6EBD-4EA0-AF2F-37B22AE15DE7}"/>
              </a:ext>
            </a:extLst>
          </p:cNvPr>
          <p:cNvSpPr/>
          <p:nvPr/>
        </p:nvSpPr>
        <p:spPr>
          <a:xfrm>
            <a:off x="227013" y="783325"/>
            <a:ext cx="115704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클래스 내부에서 사용하는 데이터의 타입</a:t>
            </a:r>
            <a:r>
              <a:rPr lang="en-US" altLang="ko-KR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(Type)</a:t>
            </a:r>
            <a:r>
              <a:rPr lang="ko-KR" altLang="en-US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을 클래스의 인스턴스를 생성할 때 결정하는 것을 의미</a:t>
            </a:r>
            <a:r>
              <a:rPr lang="en-US" altLang="ko-KR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ko-KR" altLang="en-US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객체의 타입을 컴파일 시점에 체크하기 때문에 타입 안정성을 높이고 형 변환의 번거로움을 줄일 수 있음</a:t>
            </a:r>
            <a:r>
              <a:rPr lang="en-US" altLang="ko-KR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sz="1400" b="1" i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A8C9E7-DD78-4404-B9FD-05686C10903E}"/>
              </a:ext>
            </a:extLst>
          </p:cNvPr>
          <p:cNvSpPr/>
          <p:nvPr/>
        </p:nvSpPr>
        <p:spPr>
          <a:xfrm>
            <a:off x="10846380" y="4082894"/>
            <a:ext cx="11112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5 + 3 = 4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5 + 3 = 0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EE87E7B-8C70-4914-8FDE-AEED73B0D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823" y="2658745"/>
            <a:ext cx="5809703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class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GenernicClassSingle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07874"/>
                </a:solidFill>
                <a:effectLst/>
                <a:latin typeface="+mn-ea"/>
              </a:rPr>
              <a:t>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&gt;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//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example은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type으로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 인스턴스가 생성 될 때 결정이 된다.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07874"/>
                </a:solidFill>
                <a:effectLst/>
                <a:latin typeface="+mn-ea"/>
              </a:rPr>
              <a:t>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+mn-ea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memberVar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+mn-ea"/>
              </a:rPr>
              <a:t>printType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+mn-ea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System.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out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.println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String.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format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 :: %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 :: %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CC7832"/>
                </a:solidFill>
                <a:latin typeface="+mn-ea"/>
              </a:rPr>
              <a:t>                            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memberVar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.getClass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().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getTypeName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memberVar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}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FDE1F0-0ECA-4475-A406-15FB087CD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1350171"/>
            <a:ext cx="5832475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GenernicClassSingle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genernicString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GenernicClassSingle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&gt;()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genernicString.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memberVar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=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"문자"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genernicString.printType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GenernicClassSingle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Integer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genernicInteger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GenernicClassSingle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Integer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&gt;()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genernicInteger.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memberVar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=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n-ea"/>
              </a:rPr>
              <a:t>1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genernicInteger.printType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833C5D4-D4AE-404F-8FB3-02BBC3C11591}"/>
              </a:ext>
            </a:extLst>
          </p:cNvPr>
          <p:cNvSpPr/>
          <p:nvPr/>
        </p:nvSpPr>
        <p:spPr>
          <a:xfrm>
            <a:off x="7370064" y="1323989"/>
            <a:ext cx="566928" cy="316969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60C205F-1A69-4A5D-B231-3731C54DB7A3}"/>
              </a:ext>
            </a:extLst>
          </p:cNvPr>
          <p:cNvSpPr/>
          <p:nvPr/>
        </p:nvSpPr>
        <p:spPr>
          <a:xfrm>
            <a:off x="10325172" y="1327605"/>
            <a:ext cx="566928" cy="316969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B30B498-54AE-4D89-9D36-FCE7F4E57BDC}"/>
              </a:ext>
            </a:extLst>
          </p:cNvPr>
          <p:cNvSpPr/>
          <p:nvPr/>
        </p:nvSpPr>
        <p:spPr>
          <a:xfrm>
            <a:off x="7449312" y="1925463"/>
            <a:ext cx="566928" cy="316969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87D99FF-2FC0-42AE-9DF4-670D36A0D7F4}"/>
              </a:ext>
            </a:extLst>
          </p:cNvPr>
          <p:cNvSpPr/>
          <p:nvPr/>
        </p:nvSpPr>
        <p:spPr>
          <a:xfrm>
            <a:off x="10562916" y="1944343"/>
            <a:ext cx="566928" cy="316969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3E731C0-0AE4-4908-A5CE-C5B4F75B3ACD}"/>
              </a:ext>
            </a:extLst>
          </p:cNvPr>
          <p:cNvSpPr/>
          <p:nvPr/>
        </p:nvSpPr>
        <p:spPr>
          <a:xfrm>
            <a:off x="6618678" y="3004314"/>
            <a:ext cx="566928" cy="316969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E3E5C248-DBED-4B54-ACBA-A10D2EF5CEAF}"/>
              </a:ext>
            </a:extLst>
          </p:cNvPr>
          <p:cNvCxnSpPr>
            <a:stCxn id="10" idx="3"/>
            <a:endCxn id="18" idx="0"/>
          </p:cNvCxnSpPr>
          <p:nvPr/>
        </p:nvCxnSpPr>
        <p:spPr>
          <a:xfrm rot="5400000">
            <a:off x="6472729" y="2023953"/>
            <a:ext cx="1409775" cy="550947"/>
          </a:xfrm>
          <a:prstGeom prst="curvedConnector3">
            <a:avLst/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11CE5896-D701-4975-AC6C-3BBA1C19CF9B}"/>
              </a:ext>
            </a:extLst>
          </p:cNvPr>
          <p:cNvCxnSpPr>
            <a:cxnSpLocks/>
            <a:stCxn id="15" idx="3"/>
            <a:endCxn id="18" idx="0"/>
          </p:cNvCxnSpPr>
          <p:nvPr/>
        </p:nvCxnSpPr>
        <p:spPr>
          <a:xfrm rot="5400000">
            <a:off x="7952091" y="548207"/>
            <a:ext cx="1406159" cy="3506055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86424A83-4C1F-432F-86BA-9BAE54E1038B}"/>
              </a:ext>
            </a:extLst>
          </p:cNvPr>
          <p:cNvCxnSpPr>
            <a:cxnSpLocks/>
            <a:stCxn id="16" idx="4"/>
          </p:cNvCxnSpPr>
          <p:nvPr/>
        </p:nvCxnSpPr>
        <p:spPr>
          <a:xfrm rot="5400000">
            <a:off x="6874180" y="2281852"/>
            <a:ext cx="898016" cy="81917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9ED7810C-8256-4F69-96F2-A5BA8C305A13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 rot="5400000">
            <a:off x="8502760" y="660694"/>
            <a:ext cx="743002" cy="3944238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4">
            <a:extLst>
              <a:ext uri="{FF2B5EF4-FFF2-40B4-BE49-F238E27FC236}">
                <a16:creationId xmlns:a16="http://schemas.microsoft.com/office/drawing/2014/main" id="{2F98CD42-AB84-4684-A335-8A3CFF03F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748" y="4293993"/>
            <a:ext cx="1840992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// 복수 </a:t>
            </a:r>
            <a:r>
              <a:rPr kumimoji="0" lang="ko-KR" altLang="en-US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제네릭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interface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Pair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&lt;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+mn-ea"/>
              </a:rPr>
              <a:t>K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+mn-ea"/>
              </a:rPr>
              <a:t>V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&gt;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+mn-ea"/>
              </a:rPr>
              <a:t>K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+mn-ea"/>
              </a:rPr>
              <a:t>getKey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+mn-ea"/>
              </a:rPr>
              <a:t>V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+mn-ea"/>
              </a:rPr>
              <a:t>getValue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}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DB82D195-FECF-473B-9605-E36D388DE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331" y="4293993"/>
            <a:ext cx="3545925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class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OrderedPair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&lt;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+mn-ea"/>
              </a:rPr>
              <a:t>K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+mn-ea"/>
              </a:rPr>
              <a:t>V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&gt;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implements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Pair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&lt;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+mn-ea"/>
              </a:rPr>
              <a:t>K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+mn-ea"/>
              </a:rPr>
              <a:t>V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&gt;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private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+mn-ea"/>
              </a:rPr>
              <a:t>K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key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private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+mn-ea"/>
              </a:rPr>
              <a:t>V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value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+mn-ea"/>
              </a:rPr>
              <a:t>OrderedPair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+mn-ea"/>
              </a:rPr>
              <a:t>K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key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+mn-ea"/>
              </a:rPr>
              <a:t>V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value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this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key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key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this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value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value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}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+mn-ea"/>
              </a:rPr>
              <a:t>@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+mn-ea"/>
              </a:rPr>
              <a:t>Override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+mn-ea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+mn-ea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+mn-ea"/>
              </a:rPr>
              <a:t>K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+mn-ea"/>
              </a:rPr>
              <a:t>getKey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()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return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key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}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+mn-ea"/>
              </a:rPr>
              <a:t>@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+mn-ea"/>
              </a:rPr>
              <a:t>Override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+mn-ea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+mn-ea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+mn-ea"/>
              </a:rPr>
              <a:t>V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+mn-ea"/>
              </a:rPr>
              <a:t>getValue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()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return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value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}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}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9ADF8FC7-FA0A-41EA-8277-0097E4098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493" y="4292111"/>
            <a:ext cx="5788494" cy="24314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// 복수 </a:t>
            </a:r>
            <a:r>
              <a:rPr kumimoji="0" lang="ko-KR" altLang="en-US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제네릭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// - 시용 시점에 형 결정 됨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Pair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&lt;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Integer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&gt; p1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new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OrderedPair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&lt;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Integer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&gt;(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Even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n-ea"/>
              </a:rPr>
              <a:t>8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Pair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&lt;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&gt;  p2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new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OrderedPair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&lt;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&gt;(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hello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world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System.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out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.println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String.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format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 p2 [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Key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 :: %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 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Type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 : %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),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Value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 :: %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 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Type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 : %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)"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p1.getKey()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p1.getKey().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getClass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().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getTypeName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p1.getValue()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p1.getValue().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getClass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().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getTypeName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()))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System.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out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.println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String.</a:t>
            </a:r>
            <a:r>
              <a:rPr kumimoji="0" lang="ko-KR" altLang="ko-KR" sz="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format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 p2 [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Key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 :: %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 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Type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 : %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),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Value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 :: %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 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Type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 : %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)"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p1.getKey()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p1.getKey().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getClass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().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getTypeName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p1.getValue()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p1.getValue().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getClass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().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getTypeName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()))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solidFill>
                  <a:srgbClr val="CC7832"/>
                </a:solidFill>
                <a:latin typeface="+mn-ea"/>
              </a:rPr>
              <a:t>=================================================================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 p2 [ </a:t>
            </a:r>
            <a:r>
              <a:rPr lang="ko-KR" altLang="en-US" sz="800" dirty="0" err="1">
                <a:solidFill>
                  <a:schemeClr val="bg1"/>
                </a:solidFill>
              </a:rPr>
              <a:t>Key</a:t>
            </a:r>
            <a:r>
              <a:rPr lang="ko-KR" altLang="en-US" sz="800" dirty="0">
                <a:solidFill>
                  <a:schemeClr val="bg1"/>
                </a:solidFill>
              </a:rPr>
              <a:t> :: </a:t>
            </a:r>
            <a:r>
              <a:rPr lang="ko-KR" altLang="en-US" sz="800" dirty="0" err="1">
                <a:solidFill>
                  <a:schemeClr val="bg1"/>
                </a:solidFill>
              </a:rPr>
              <a:t>Even</a:t>
            </a:r>
            <a:r>
              <a:rPr lang="ko-KR" altLang="en-US" sz="800" dirty="0">
                <a:solidFill>
                  <a:schemeClr val="bg1"/>
                </a:solidFill>
              </a:rPr>
              <a:t> (</a:t>
            </a:r>
            <a:r>
              <a:rPr lang="ko-KR" altLang="en-US" sz="800" dirty="0" err="1">
                <a:solidFill>
                  <a:schemeClr val="bg1"/>
                </a:solidFill>
              </a:rPr>
              <a:t>Type</a:t>
            </a:r>
            <a:r>
              <a:rPr lang="ko-KR" altLang="en-US" sz="800" dirty="0">
                <a:solidFill>
                  <a:schemeClr val="bg1"/>
                </a:solidFill>
              </a:rPr>
              <a:t> : </a:t>
            </a:r>
            <a:r>
              <a:rPr lang="ko-KR" altLang="en-US" sz="800" dirty="0" err="1">
                <a:solidFill>
                  <a:schemeClr val="bg1"/>
                </a:solidFill>
              </a:rPr>
              <a:t>java.lang.String</a:t>
            </a:r>
            <a:r>
              <a:rPr lang="ko-KR" altLang="en-US" sz="800" dirty="0">
                <a:solidFill>
                  <a:schemeClr val="bg1"/>
                </a:solidFill>
              </a:rPr>
              <a:t>), </a:t>
            </a:r>
            <a:r>
              <a:rPr lang="ko-KR" altLang="en-US" sz="800" dirty="0" err="1">
                <a:solidFill>
                  <a:schemeClr val="bg1"/>
                </a:solidFill>
              </a:rPr>
              <a:t>Value</a:t>
            </a:r>
            <a:r>
              <a:rPr lang="ko-KR" altLang="en-US" sz="800" dirty="0">
                <a:solidFill>
                  <a:schemeClr val="bg1"/>
                </a:solidFill>
              </a:rPr>
              <a:t> :: 8 (</a:t>
            </a:r>
            <a:r>
              <a:rPr lang="ko-KR" altLang="en-US" sz="800" dirty="0" err="1">
                <a:solidFill>
                  <a:schemeClr val="bg1"/>
                </a:solidFill>
              </a:rPr>
              <a:t>Type</a:t>
            </a:r>
            <a:r>
              <a:rPr lang="ko-KR" altLang="en-US" sz="800" dirty="0">
                <a:solidFill>
                  <a:schemeClr val="bg1"/>
                </a:solidFill>
              </a:rPr>
              <a:t> : </a:t>
            </a:r>
            <a:r>
              <a:rPr lang="ko-KR" altLang="en-US" sz="800" dirty="0" err="1">
                <a:solidFill>
                  <a:schemeClr val="bg1"/>
                </a:solidFill>
              </a:rPr>
              <a:t>java.lang.Integer</a:t>
            </a:r>
            <a:r>
              <a:rPr lang="ko-KR" altLang="en-US" sz="800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 p2 [ </a:t>
            </a:r>
            <a:r>
              <a:rPr lang="ko-KR" altLang="en-US" sz="800" dirty="0" err="1">
                <a:solidFill>
                  <a:schemeClr val="bg1"/>
                </a:solidFill>
              </a:rPr>
              <a:t>Key</a:t>
            </a:r>
            <a:r>
              <a:rPr lang="ko-KR" altLang="en-US" sz="800" dirty="0">
                <a:solidFill>
                  <a:schemeClr val="bg1"/>
                </a:solidFill>
              </a:rPr>
              <a:t> :: </a:t>
            </a:r>
            <a:r>
              <a:rPr lang="ko-KR" altLang="en-US" sz="800" dirty="0" err="1">
                <a:solidFill>
                  <a:schemeClr val="bg1"/>
                </a:solidFill>
              </a:rPr>
              <a:t>Even</a:t>
            </a:r>
            <a:r>
              <a:rPr lang="ko-KR" altLang="en-US" sz="800" dirty="0">
                <a:solidFill>
                  <a:schemeClr val="bg1"/>
                </a:solidFill>
              </a:rPr>
              <a:t> (</a:t>
            </a:r>
            <a:r>
              <a:rPr lang="ko-KR" altLang="en-US" sz="800" dirty="0" err="1">
                <a:solidFill>
                  <a:schemeClr val="bg1"/>
                </a:solidFill>
              </a:rPr>
              <a:t>Type</a:t>
            </a:r>
            <a:r>
              <a:rPr lang="ko-KR" altLang="en-US" sz="800" dirty="0">
                <a:solidFill>
                  <a:schemeClr val="bg1"/>
                </a:solidFill>
              </a:rPr>
              <a:t> : </a:t>
            </a:r>
            <a:r>
              <a:rPr lang="ko-KR" altLang="en-US" sz="800" dirty="0" err="1">
                <a:solidFill>
                  <a:schemeClr val="bg1"/>
                </a:solidFill>
              </a:rPr>
              <a:t>java.lang.String</a:t>
            </a:r>
            <a:r>
              <a:rPr lang="ko-KR" altLang="en-US" sz="800" dirty="0">
                <a:solidFill>
                  <a:schemeClr val="bg1"/>
                </a:solidFill>
              </a:rPr>
              <a:t>), </a:t>
            </a:r>
            <a:r>
              <a:rPr lang="ko-KR" altLang="en-US" sz="800" dirty="0" err="1">
                <a:solidFill>
                  <a:schemeClr val="bg1"/>
                </a:solidFill>
              </a:rPr>
              <a:t>Value</a:t>
            </a:r>
            <a:r>
              <a:rPr lang="ko-KR" altLang="en-US" sz="800" dirty="0">
                <a:solidFill>
                  <a:schemeClr val="bg1"/>
                </a:solidFill>
              </a:rPr>
              <a:t> :: 8 (</a:t>
            </a:r>
            <a:r>
              <a:rPr lang="ko-KR" altLang="en-US" sz="800" dirty="0" err="1">
                <a:solidFill>
                  <a:schemeClr val="bg1"/>
                </a:solidFill>
              </a:rPr>
              <a:t>Type</a:t>
            </a:r>
            <a:r>
              <a:rPr lang="ko-KR" altLang="en-US" sz="800" dirty="0">
                <a:solidFill>
                  <a:schemeClr val="bg1"/>
                </a:solidFill>
              </a:rPr>
              <a:t> : </a:t>
            </a:r>
            <a:r>
              <a:rPr lang="ko-KR" altLang="en-US" sz="800" dirty="0" err="1">
                <a:solidFill>
                  <a:schemeClr val="bg1"/>
                </a:solidFill>
              </a:rPr>
              <a:t>java.lang.Integer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574ACB7-E84B-4B3D-935C-90A09385E5C5}"/>
              </a:ext>
            </a:extLst>
          </p:cNvPr>
          <p:cNvSpPr/>
          <p:nvPr/>
        </p:nvSpPr>
        <p:spPr>
          <a:xfrm>
            <a:off x="7522464" y="1476389"/>
            <a:ext cx="566928" cy="316969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370F2D2-DA37-4F62-AB6D-75FB0FE6FF7F}"/>
              </a:ext>
            </a:extLst>
          </p:cNvPr>
          <p:cNvCxnSpPr/>
          <p:nvPr/>
        </p:nvCxnSpPr>
        <p:spPr>
          <a:xfrm flipH="1">
            <a:off x="299699" y="4200081"/>
            <a:ext cx="1165150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8802298-76AD-4ACE-8CB5-DC6914E47F60}"/>
              </a:ext>
            </a:extLst>
          </p:cNvPr>
          <p:cNvSpPr txBox="1"/>
          <p:nvPr/>
        </p:nvSpPr>
        <p:spPr>
          <a:xfrm>
            <a:off x="564471" y="5205252"/>
            <a:ext cx="1383201" cy="27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b="1" spc="-7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복수 제네릭</a:t>
            </a:r>
            <a:endParaRPr lang="en-US" altLang="ko-KR" sz="9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133DAB-7480-4CF7-9FD9-E6F06EB6D327}"/>
              </a:ext>
            </a:extLst>
          </p:cNvPr>
          <p:cNvSpPr/>
          <p:nvPr/>
        </p:nvSpPr>
        <p:spPr>
          <a:xfrm>
            <a:off x="6059488" y="6313778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6422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16694" y="180975"/>
            <a:ext cx="6799248" cy="59981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제네릭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6D32269-E191-4D97-AFFB-81EFBADEE2E4}"/>
              </a:ext>
            </a:extLst>
          </p:cNvPr>
          <p:cNvGrpSpPr/>
          <p:nvPr/>
        </p:nvGrpSpPr>
        <p:grpSpPr>
          <a:xfrm>
            <a:off x="227013" y="1280513"/>
            <a:ext cx="11772900" cy="2377087"/>
            <a:chOff x="227013" y="827110"/>
            <a:chExt cx="11772900" cy="215247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7B9166A-309D-4538-AF43-BEEB792118D2}"/>
                </a:ext>
              </a:extLst>
            </p:cNvPr>
            <p:cNvSpPr/>
            <p:nvPr/>
          </p:nvSpPr>
          <p:spPr>
            <a:xfrm>
              <a:off x="227013" y="827110"/>
              <a:ext cx="11772900" cy="2152471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D85E06E-9650-4E2C-B935-28A3589931A8}"/>
                </a:ext>
              </a:extLst>
            </p:cNvPr>
            <p:cNvGrpSpPr/>
            <p:nvPr/>
          </p:nvGrpSpPr>
          <p:grpSpPr>
            <a:xfrm>
              <a:off x="234417" y="842771"/>
              <a:ext cx="5649485" cy="1855371"/>
              <a:chOff x="270050" y="1793831"/>
              <a:chExt cx="5649485" cy="1855371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E1A31D-C47D-46F8-A02E-16E5A14EBA64}"/>
                  </a:ext>
                </a:extLst>
              </p:cNvPr>
              <p:cNvSpPr txBox="1"/>
              <p:nvPr/>
            </p:nvSpPr>
            <p:spPr>
              <a:xfrm>
                <a:off x="270050" y="1793831"/>
                <a:ext cx="441461" cy="334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02.</a:t>
                </a:r>
                <a:r>
                  <a:rPr lang="en-US" altLang="ko-KR" sz="1600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endParaRPr lang="ko-KR" altLang="en-US" sz="1600" b="1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rgbClr val="1263A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AC1237-ED38-4202-AFE9-82F0B3E65409}"/>
                  </a:ext>
                </a:extLst>
              </p:cNvPr>
              <p:cNvSpPr txBox="1"/>
              <p:nvPr/>
            </p:nvSpPr>
            <p:spPr>
              <a:xfrm>
                <a:off x="654026" y="1875894"/>
                <a:ext cx="5265509" cy="1773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제네릭 메서드  </a:t>
                </a:r>
                <a:endParaRPr lang="en-US" altLang="ko-KR" sz="3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제네릭 메소드를 호출할 때는 실제 타입을 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&lt;&gt; 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안에 넣어줘도 되고 생략을 해도 됨 </a:t>
                </a:r>
                <a:endPara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자료형을 매개변수로 가지는 메소드</a:t>
                </a: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하나의 메소드 정의로 여러 유형의 데이터를 처리할 때 유용함</a:t>
                </a: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메소드 정의에서 반환형 왼편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각 괄호 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&lt;&gt; 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안에 타입 매개변수를 가짐</a:t>
                </a:r>
                <a:b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타입 매개변수를 메소드의 반환형이나 메소드 인자의 타입으로 사용할 수 있음</a:t>
                </a:r>
                <a:b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지역 변수의 타입으로 사용할 수도 있음</a:t>
                </a:r>
                <a:b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   public static &lt;T&gt; T </a:t>
                </a:r>
                <a:r>
                  <a:rPr lang="en-US" altLang="ko-KR" sz="900" b="1" dirty="0" err="1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getLast</a:t>
                </a: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(T[] a){</a:t>
                </a:r>
                <a:b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          return a[a.length-1];   </a:t>
                </a:r>
                <a:b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   }</a:t>
                </a: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인스턴스 메소드와 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static 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메소드 모두 제네릭 메소드로 정의 가능</a:t>
                </a: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제네릭 메소드를 호출할 때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타입을 명시하지 않아도 인자에 의해 추론이 가능함</a:t>
                </a:r>
                <a:endPara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</a:endParaRPr>
              </a:p>
            </p:txBody>
          </p: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4F2BD3-6EBD-4EA0-AF2F-37B22AE15DE7}"/>
              </a:ext>
            </a:extLst>
          </p:cNvPr>
          <p:cNvSpPr/>
          <p:nvPr/>
        </p:nvSpPr>
        <p:spPr>
          <a:xfrm>
            <a:off x="227013" y="783325"/>
            <a:ext cx="115704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클래스의 메서드에서도 제네릭 메서드를 정의할 수 있으며 타입 매개변수의 사용은 메소드 내부로 제한 됨</a:t>
            </a:r>
            <a:r>
              <a:rPr lang="en-US" altLang="ko-KR" sz="14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sz="1400" b="1" i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307FC4-0335-490D-92BF-24017851F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057" y="1383166"/>
            <a:ext cx="2711387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  <a:t>// 제너릭 메서드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GenericMethod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public static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&lt;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+mn-ea"/>
              </a:rPr>
              <a:t>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&gt;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+mn-ea"/>
              </a:rPr>
              <a:t>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</a:rPr>
              <a:t>printData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+mn-ea"/>
              </a:rPr>
              <a:t>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data)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if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(data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instanceof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String)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        System.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out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.println(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"String"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    else if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(data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instanceof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Integer)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        System.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out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.println(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"Integer"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    else if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(data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instanceof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Double)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        System.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out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.println(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"Double"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    return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data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}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E3D71E1-9971-44C6-BE78-C06C3D6BB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4374" y="1383166"/>
            <a:ext cx="3483205" cy="16158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Integer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aInt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GenericMethod.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printData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n-ea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Double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aDouble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GenericMethod.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printData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n-ea"/>
              </a:rPr>
              <a:t>1.0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aString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GenericMethod.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printData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Stirng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aStringA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=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GenericMethod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.&lt;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&gt;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printData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"문자"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dirty="0">
              <a:solidFill>
                <a:srgbClr val="A9B7C6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>
                <a:solidFill>
                  <a:srgbClr val="A9B7C6"/>
                </a:solidFill>
                <a:latin typeface="+mn-ea"/>
              </a:rPr>
              <a:t>결과 </a:t>
            </a:r>
            <a:r>
              <a:rPr lang="en-US" altLang="ko-KR" sz="900" dirty="0">
                <a:solidFill>
                  <a:srgbClr val="A9B7C6"/>
                </a:solidFill>
                <a:latin typeface="+mn-ea"/>
              </a:rPr>
              <a:t>=================================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Integer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Double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String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String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67FC7DE-6AA6-4885-A632-315DE2DC3757}"/>
              </a:ext>
            </a:extLst>
          </p:cNvPr>
          <p:cNvGrpSpPr/>
          <p:nvPr/>
        </p:nvGrpSpPr>
        <p:grpSpPr>
          <a:xfrm>
            <a:off x="227013" y="3705629"/>
            <a:ext cx="11772900" cy="1241275"/>
            <a:chOff x="227013" y="827110"/>
            <a:chExt cx="11772900" cy="1123984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E1AAD00-96CB-4A7F-BB09-1CE89620969E}"/>
                </a:ext>
              </a:extLst>
            </p:cNvPr>
            <p:cNvSpPr/>
            <p:nvPr/>
          </p:nvSpPr>
          <p:spPr>
            <a:xfrm>
              <a:off x="227013" y="827110"/>
              <a:ext cx="11772900" cy="1123984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BBE5A634-8343-489A-BB49-EBFB386ED32E}"/>
                </a:ext>
              </a:extLst>
            </p:cNvPr>
            <p:cNvGrpSpPr/>
            <p:nvPr/>
          </p:nvGrpSpPr>
          <p:grpSpPr>
            <a:xfrm>
              <a:off x="234417" y="842771"/>
              <a:ext cx="5649485" cy="751741"/>
              <a:chOff x="270050" y="1793831"/>
              <a:chExt cx="5649485" cy="751741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3870301-C631-4EAC-B8CA-7D1BFC632C0C}"/>
                  </a:ext>
                </a:extLst>
              </p:cNvPr>
              <p:cNvSpPr txBox="1"/>
              <p:nvPr/>
            </p:nvSpPr>
            <p:spPr>
              <a:xfrm>
                <a:off x="270050" y="1793831"/>
                <a:ext cx="441461" cy="334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03.</a:t>
                </a:r>
                <a:r>
                  <a:rPr lang="en-US" altLang="ko-KR" sz="1600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endParaRPr lang="ko-KR" altLang="en-US" sz="1600" b="1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rgbClr val="1263A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319CEF8-9A20-46B7-845E-C01E6BD239E6}"/>
                  </a:ext>
                </a:extLst>
              </p:cNvPr>
              <p:cNvSpPr txBox="1"/>
              <p:nvPr/>
            </p:nvSpPr>
            <p:spPr>
              <a:xfrm>
                <a:off x="654026" y="1875894"/>
                <a:ext cx="5265509" cy="669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제네릭 타입 제한 </a:t>
                </a:r>
                <a:endParaRPr lang="en-US" altLang="ko-KR" sz="3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자료형을 매개변수화 하여 클래스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/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인터페이스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/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메소드를 정의할 때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자료형에 제한을 두는 것</a:t>
                </a:r>
                <a:b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: &lt;T extends Number&gt;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와 같이 하면 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T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를 상한으로 정할 수 있음</a:t>
                </a:r>
                <a:b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  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- 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타입 매개변수는 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Number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의 서브 클래스라야 함</a:t>
                </a:r>
                <a:endPara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endParaRPr>
              </a:p>
            </p:txBody>
          </p:sp>
        </p:grpSp>
      </p:grpSp>
      <p:sp>
        <p:nvSpPr>
          <p:cNvPr id="22" name="Rectangle 3">
            <a:extLst>
              <a:ext uri="{FF2B5EF4-FFF2-40B4-BE49-F238E27FC236}">
                <a16:creationId xmlns:a16="http://schemas.microsoft.com/office/drawing/2014/main" id="{D3C32B8E-81AF-4D7A-8E06-92A95EEA8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387" y="3810937"/>
            <a:ext cx="6181526" cy="10618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GenericTypeBounded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dirty="0">
              <a:solidFill>
                <a:srgbClr val="A9B7C6"/>
              </a:solidFill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=======================================================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err="1">
                <a:solidFill>
                  <a:srgbClr val="A9B7C6"/>
                </a:solidFill>
                <a:latin typeface="Arial Unicode MS"/>
              </a:rPr>
              <a:t>GenericTypeBounded</a:t>
            </a:r>
            <a:r>
              <a:rPr lang="en-US" altLang="ko-KR" sz="900" dirty="0">
                <a:solidFill>
                  <a:srgbClr val="A9B7C6"/>
                </a:solidFill>
                <a:latin typeface="Arial Unicode MS"/>
              </a:rPr>
              <a:t>&lt;Integer&gt; box = new </a:t>
            </a:r>
            <a:r>
              <a:rPr lang="en-US" altLang="ko-KR" sz="900" dirty="0" err="1">
                <a:solidFill>
                  <a:srgbClr val="A9B7C6"/>
                </a:solidFill>
                <a:latin typeface="Arial Unicode MS"/>
              </a:rPr>
              <a:t>GenericTypeBounded</a:t>
            </a:r>
            <a:r>
              <a:rPr lang="en-US" altLang="ko-KR" sz="900" dirty="0">
                <a:solidFill>
                  <a:srgbClr val="A9B7C6"/>
                </a:solidFill>
                <a:latin typeface="Arial Unicode MS"/>
              </a:rPr>
              <a:t>&lt;&gt;();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 err="1">
                <a:solidFill>
                  <a:srgbClr val="A9B7C6"/>
                </a:solidFill>
                <a:latin typeface="Arial Unicode MS"/>
              </a:rPr>
              <a:t>GenericTypeBounded.set</a:t>
            </a:r>
            <a:r>
              <a:rPr lang="en-US" altLang="ko-KR" sz="900" dirty="0">
                <a:solidFill>
                  <a:srgbClr val="A9B7C6"/>
                </a:solidFill>
                <a:latin typeface="Arial Unicode MS"/>
              </a:rPr>
              <a:t>("Hi"); // compile error</a:t>
            </a:r>
          </a:p>
        </p:txBody>
      </p:sp>
    </p:spTree>
    <p:extLst>
      <p:ext uri="{BB962C8B-B14F-4D97-AF65-F5344CB8AC3E}">
        <p14:creationId xmlns:p14="http://schemas.microsoft.com/office/powerpoint/2010/main" val="3867052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16694" y="180975"/>
            <a:ext cx="6799248" cy="59981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제네릭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06AD1BF-4F67-4522-A6B0-2F1B19E6FA2A}"/>
              </a:ext>
            </a:extLst>
          </p:cNvPr>
          <p:cNvGrpSpPr/>
          <p:nvPr/>
        </p:nvGrpSpPr>
        <p:grpSpPr>
          <a:xfrm>
            <a:off x="218694" y="820035"/>
            <a:ext cx="11772900" cy="3395349"/>
            <a:chOff x="227013" y="827110"/>
            <a:chExt cx="11772900" cy="307451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E848050-6E2A-4F2D-8588-D85B94AC5435}"/>
                </a:ext>
              </a:extLst>
            </p:cNvPr>
            <p:cNvSpPr/>
            <p:nvPr/>
          </p:nvSpPr>
          <p:spPr>
            <a:xfrm>
              <a:off x="227013" y="827110"/>
              <a:ext cx="11772900" cy="3074515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15B12C4A-A3DB-4C7E-A6DF-1126C4E96E2E}"/>
                </a:ext>
              </a:extLst>
            </p:cNvPr>
            <p:cNvGrpSpPr/>
            <p:nvPr/>
          </p:nvGrpSpPr>
          <p:grpSpPr>
            <a:xfrm>
              <a:off x="234417" y="842771"/>
              <a:ext cx="5649485" cy="1303556"/>
              <a:chOff x="270050" y="1793831"/>
              <a:chExt cx="5649485" cy="1303556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5279F54-92D3-4EE8-ACAC-7B95C36C96E3}"/>
                  </a:ext>
                </a:extLst>
              </p:cNvPr>
              <p:cNvSpPr txBox="1"/>
              <p:nvPr/>
            </p:nvSpPr>
            <p:spPr>
              <a:xfrm>
                <a:off x="270050" y="1793831"/>
                <a:ext cx="441461" cy="334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04.</a:t>
                </a:r>
                <a:r>
                  <a:rPr lang="en-US" altLang="ko-KR" sz="1600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endParaRPr lang="ko-KR" altLang="en-US" sz="1600" b="1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rgbClr val="1263A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550A6E3-B70F-42AD-8000-3DB8E0B92EE2}"/>
                  </a:ext>
                </a:extLst>
              </p:cNvPr>
              <p:cNvSpPr txBox="1"/>
              <p:nvPr/>
            </p:nvSpPr>
            <p:spPr>
              <a:xfrm>
                <a:off x="654026" y="1875894"/>
                <a:ext cx="5265509" cy="1221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</a:rPr>
                  <a:t>제네릭 와일드 카드</a:t>
                </a:r>
                <a:endParaRPr lang="en-US" altLang="ko-KR" sz="3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와일드카드 타입에는 총 세가지의 형태가 있으며 물음표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(?)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라는 키워드로 표현</a:t>
                </a:r>
                <a:b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9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제네릭타입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&lt;?&gt; </a:t>
                </a:r>
                <a:b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  - 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타입 파라미터를 대치하는 것으로 모든 클래스나 인터페이스타입이 올 수 있음</a:t>
                </a:r>
                <a:b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9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제네릭타입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&lt;? extends 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상위타입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&gt; </a:t>
                </a:r>
                <a:b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 - 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와일드카드의 범위를 특정 객체의 하위 클래스만 올 수 있음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.|</a:t>
                </a:r>
                <a:b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9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제네릭타입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&lt;? super 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하위타입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&gt; : </a:t>
                </a:r>
                <a:b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 - 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와일드카드의 범위를 특정 객체의 상위 클래스만 올 수 있음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.</a:t>
                </a:r>
                <a:endPara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endParaRPr>
              </a:p>
            </p:txBody>
          </p:sp>
        </p:grpSp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003ED2D3-7AC7-45E2-BE4F-DF433485C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927957"/>
            <a:ext cx="5831560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Calcu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printList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(List&lt;?&gt; list)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(Object obj : list)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System.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.println(obj +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sum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(List&lt;?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Number&gt; list)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sum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(Number i : list)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sum += i.doubleValue()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sum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List&lt;?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Integer&gt;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addList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(List&lt;?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Integer&gt; list)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&lt;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i++)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list.add(i)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3A5425A-F00B-454C-8598-D79725EE99F3}"/>
              </a:ext>
            </a:extLst>
          </p:cNvPr>
          <p:cNvSpPr/>
          <p:nvPr/>
        </p:nvSpPr>
        <p:spPr>
          <a:xfrm>
            <a:off x="216694" y="4306012"/>
            <a:ext cx="11772900" cy="2218614"/>
          </a:xfrm>
          <a:prstGeom prst="rect">
            <a:avLst/>
          </a:prstGeom>
          <a:pattFill prst="wdDnDiag">
            <a:fgClr>
              <a:srgbClr val="EAEAEA"/>
            </a:fgClr>
            <a:bgClr>
              <a:srgbClr val="F7F7F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138627-F09B-46E1-A3C3-EA01FC13C4F5}"/>
              </a:ext>
            </a:extLst>
          </p:cNvPr>
          <p:cNvSpPr txBox="1"/>
          <p:nvPr/>
        </p:nvSpPr>
        <p:spPr>
          <a:xfrm>
            <a:off x="224098" y="4323306"/>
            <a:ext cx="44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gradFill>
                  <a:gsLst>
                    <a:gs pos="100000">
                      <a:srgbClr val="298AA3"/>
                    </a:gs>
                    <a:gs pos="0">
                      <a:srgbClr val="0070C0"/>
                    </a:gs>
                  </a:gsLst>
                  <a:lin ang="0" scaled="0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04.</a:t>
            </a:r>
            <a:r>
              <a:rPr lang="en-US" altLang="ko-KR" sz="1600" spc="-150" dirty="0">
                <a:gradFill>
                  <a:gsLst>
                    <a:gs pos="100000">
                      <a:srgbClr val="298AA3"/>
                    </a:gs>
                    <a:gs pos="0">
                      <a:srgbClr val="0070C0"/>
                    </a:gs>
                  </a:gsLst>
                  <a:lin ang="0" scaled="0"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1600" b="1" dirty="0">
              <a:ln>
                <a:solidFill>
                  <a:schemeClr val="tx1">
                    <a:lumMod val="95000"/>
                    <a:lumOff val="5000"/>
                    <a:alpha val="0"/>
                  </a:schemeClr>
                </a:solidFill>
              </a:ln>
              <a:solidFill>
                <a:srgbClr val="1263A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A5B875-FEDE-4C41-BACD-E508FBA9B166}"/>
              </a:ext>
            </a:extLst>
          </p:cNvPr>
          <p:cNvSpPr txBox="1"/>
          <p:nvPr/>
        </p:nvSpPr>
        <p:spPr>
          <a:xfrm>
            <a:off x="608074" y="4413933"/>
            <a:ext cx="5265509" cy="1501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b="1" spc="-7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</a:rPr>
              <a:t>주의사항</a:t>
            </a:r>
          </a:p>
          <a:p>
            <a:pPr marL="180975" indent="-95250">
              <a:lnSpc>
                <a:spcPct val="110000"/>
              </a:lnSpc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기본 유형으로 제네릭 유형을 인스턴스화 할 수 없음</a:t>
            </a:r>
          </a:p>
          <a:p>
            <a:pPr marL="180975" indent="-95250">
              <a:lnSpc>
                <a:spcPct val="110000"/>
              </a:lnSpc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유형 매개 변수의 인스턴스를 생성 할 수 없음</a:t>
            </a:r>
          </a:p>
          <a:p>
            <a:pPr marL="180975" indent="-95250">
              <a:lnSpc>
                <a:spcPct val="110000"/>
              </a:lnSpc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유형이 유형 매개 변수 인 정적 필드를 선언 할 수 없음</a:t>
            </a:r>
          </a:p>
          <a:p>
            <a:pPr marL="180975" indent="-95250">
              <a:lnSpc>
                <a:spcPct val="110000"/>
              </a:lnSpc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매개 </a:t>
            </a:r>
            <a:r>
              <a:rPr lang="ko-KR" altLang="en-US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변수가있는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유형에 캐스트 또는 </a:t>
            </a:r>
            <a:r>
              <a:rPr lang="en-US" altLang="ko-KR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instanceof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를 사용할 수 없음 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 marL="180975" indent="-95250">
              <a:lnSpc>
                <a:spcPct val="110000"/>
              </a:lnSpc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매개 </a:t>
            </a:r>
            <a:r>
              <a:rPr lang="ko-KR" altLang="en-US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변수가있는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유형의 배열을 만들 수 없음</a:t>
            </a:r>
          </a:p>
          <a:p>
            <a:pPr marL="180975" indent="-95250">
              <a:lnSpc>
                <a:spcPct val="110000"/>
              </a:lnSpc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매개 </a:t>
            </a:r>
            <a:r>
              <a:rPr lang="ko-KR" altLang="en-US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변수가있는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유형의 개체를 생성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캐치 또는 던질 수 없음</a:t>
            </a:r>
          </a:p>
          <a:p>
            <a:pPr marL="180975" indent="-95250">
              <a:lnSpc>
                <a:spcPct val="110000"/>
              </a:lnSpc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각 오버로드의 형식 매개 변수 유형이 동일한 원시 유형으로 지워지는 메서드를 오버로드 할 수 없음</a:t>
            </a:r>
            <a:endParaRPr lang="en-US" altLang="ko-KR" sz="9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3089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16694" y="180975"/>
            <a:ext cx="6799248" cy="59981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어노테이션</a:t>
            </a:r>
            <a:r>
              <a:rPr lang="en-US" altLang="ko-KR" dirty="0"/>
              <a:t>(Annotation)</a:t>
            </a:r>
          </a:p>
          <a:p>
            <a:endParaRPr lang="ko-KR" altLang="en-US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06AD1BF-4F67-4522-A6B0-2F1B19E6FA2A}"/>
              </a:ext>
            </a:extLst>
          </p:cNvPr>
          <p:cNvGrpSpPr/>
          <p:nvPr/>
        </p:nvGrpSpPr>
        <p:grpSpPr>
          <a:xfrm>
            <a:off x="218694" y="820035"/>
            <a:ext cx="5840794" cy="2214260"/>
            <a:chOff x="227013" y="827110"/>
            <a:chExt cx="5840794" cy="2005030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E848050-6E2A-4F2D-8588-D85B94AC5435}"/>
                </a:ext>
              </a:extLst>
            </p:cNvPr>
            <p:cNvSpPr/>
            <p:nvPr/>
          </p:nvSpPr>
          <p:spPr>
            <a:xfrm>
              <a:off x="227013" y="827110"/>
              <a:ext cx="5840794" cy="2005030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15B12C4A-A3DB-4C7E-A6DF-1126C4E96E2E}"/>
                </a:ext>
              </a:extLst>
            </p:cNvPr>
            <p:cNvGrpSpPr/>
            <p:nvPr/>
          </p:nvGrpSpPr>
          <p:grpSpPr>
            <a:xfrm>
              <a:off x="234417" y="842771"/>
              <a:ext cx="5649485" cy="1856126"/>
              <a:chOff x="270050" y="1793831"/>
              <a:chExt cx="5649485" cy="1856126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5279F54-92D3-4EE8-ACAC-7B95C36C96E3}"/>
                  </a:ext>
                </a:extLst>
              </p:cNvPr>
              <p:cNvSpPr txBox="1"/>
              <p:nvPr/>
            </p:nvSpPr>
            <p:spPr>
              <a:xfrm>
                <a:off x="270050" y="1793831"/>
                <a:ext cx="441461" cy="334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01.</a:t>
                </a:r>
                <a:r>
                  <a:rPr lang="en-US" altLang="ko-KR" sz="1600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endParaRPr lang="ko-KR" altLang="en-US" sz="1600" b="1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rgbClr val="1263A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550A6E3-B70F-42AD-8000-3DB8E0B92EE2}"/>
                  </a:ext>
                </a:extLst>
              </p:cNvPr>
              <p:cNvSpPr txBox="1"/>
              <p:nvPr/>
            </p:nvSpPr>
            <p:spPr>
              <a:xfrm>
                <a:off x="654026" y="1875894"/>
                <a:ext cx="5265509" cy="1774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1200" b="1" spc="-70" dirty="0" err="1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</a:rPr>
                  <a:t>어노테이션</a:t>
                </a:r>
                <a:endParaRPr lang="en-US" altLang="ko-KR" sz="3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자바 소스 코드에 추가하여 사용할 수 있는 메타데이터의 일종</a:t>
                </a:r>
                <a:endPara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@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기호를 앞에 붙여서 사용</a:t>
                </a:r>
                <a:endPara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자바 </a:t>
                </a:r>
                <a:r>
                  <a:rPr lang="ko-KR" altLang="en-US" sz="9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어노테이션은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 클래스 파일에 </a:t>
                </a:r>
                <a:r>
                  <a:rPr lang="ko-KR" altLang="en-US" sz="9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임베디드되어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 컴파일러에 의해 생성된 후 자바 가상머신에 포함되어 작동</a:t>
                </a:r>
                <a:endPara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메타데이터란 어플리케이션이 처리해야 할 데이터가 아니라 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,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컴파일 과정과 실행 과정에서 코드를 어떻게 컴파일하고 </a:t>
                </a:r>
                <a:r>
                  <a:rPr lang="ko-KR" altLang="en-US" sz="9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처리할것인지를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 알려주는 정보</a:t>
                </a:r>
                <a:endPara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9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어노테이션의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 사용처</a:t>
                </a:r>
                <a:b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1.</a:t>
                </a:r>
                <a:r>
                  <a:rPr lang="ko-KR" altLang="en-US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 컴파일러에게 코드 문법 에러를 체크하도록 정보를 제공</a:t>
                </a:r>
                <a:br>
                  <a:rPr lang="ko-KR" altLang="en-US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2.</a:t>
                </a:r>
                <a:r>
                  <a:rPr lang="ko-KR" altLang="en-US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 소프트웨어 개발 툴이 빌드나 배치 시 코드를 자동으로 생성할 수 있도록 정보를 제공</a:t>
                </a:r>
                <a:br>
                  <a:rPr lang="ko-KR" altLang="en-US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3.</a:t>
                </a:r>
                <a:r>
                  <a:rPr lang="ko-KR" altLang="en-US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 실행 시 특정 기능을 실행하도록 정보를 제공</a:t>
                </a:r>
                <a:endPara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9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어노테이션의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 필드에서는 </a:t>
                </a:r>
                <a:r>
                  <a:rPr lang="en-US" altLang="ko-KR" sz="9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enum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, String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이나 기본 자료형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기본 자료형의 배열을 사용</a:t>
                </a:r>
              </a:p>
            </p:txBody>
          </p: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380658F-E4F0-4584-A31D-580407A8A1C5}"/>
              </a:ext>
            </a:extLst>
          </p:cNvPr>
          <p:cNvGrpSpPr/>
          <p:nvPr/>
        </p:nvGrpSpPr>
        <p:grpSpPr>
          <a:xfrm>
            <a:off x="216694" y="3080714"/>
            <a:ext cx="5840794" cy="2218628"/>
            <a:chOff x="227013" y="827110"/>
            <a:chExt cx="5840794" cy="200898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B52BD85-167A-489B-ABC4-5CBF86791997}"/>
                </a:ext>
              </a:extLst>
            </p:cNvPr>
            <p:cNvSpPr/>
            <p:nvPr/>
          </p:nvSpPr>
          <p:spPr>
            <a:xfrm>
              <a:off x="227013" y="827110"/>
              <a:ext cx="5840794" cy="2008986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B2DE6052-F260-4271-95E9-3FAC7818A1EC}"/>
                </a:ext>
              </a:extLst>
            </p:cNvPr>
            <p:cNvGrpSpPr/>
            <p:nvPr/>
          </p:nvGrpSpPr>
          <p:grpSpPr>
            <a:xfrm>
              <a:off x="234417" y="842771"/>
              <a:ext cx="5800554" cy="1993324"/>
              <a:chOff x="270050" y="1793831"/>
              <a:chExt cx="5800554" cy="199332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60A7D9-DCED-4E1C-B9FF-CD9A742C9908}"/>
                  </a:ext>
                </a:extLst>
              </p:cNvPr>
              <p:cNvSpPr txBox="1"/>
              <p:nvPr/>
            </p:nvSpPr>
            <p:spPr>
              <a:xfrm>
                <a:off x="270050" y="1793831"/>
                <a:ext cx="441461" cy="334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02.</a:t>
                </a:r>
                <a:r>
                  <a:rPr lang="en-US" altLang="ko-KR" sz="1600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endParaRPr lang="ko-KR" altLang="en-US" sz="1600" b="1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rgbClr val="1263A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2526140-6A20-40F2-9096-87CB0CFFEA69}"/>
                  </a:ext>
                </a:extLst>
              </p:cNvPr>
              <p:cNvSpPr txBox="1"/>
              <p:nvPr/>
            </p:nvSpPr>
            <p:spPr>
              <a:xfrm>
                <a:off x="654026" y="1875894"/>
                <a:ext cx="5416578" cy="191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</a:rPr>
                  <a:t>기본 제공 </a:t>
                </a:r>
                <a:r>
                  <a:rPr lang="ko-KR" altLang="en-US" sz="1200" b="1" spc="-70" dirty="0" err="1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</a:rPr>
                  <a:t>어노테이션</a:t>
                </a:r>
                <a:endParaRPr lang="en-US" altLang="ko-KR" sz="3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@Override </a:t>
                </a:r>
                <a:b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선언한 메서드가 </a:t>
                </a:r>
                <a:r>
                  <a:rPr lang="ko-KR" altLang="en-US" sz="9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오버라이드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 되었다는 것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. </a:t>
                </a:r>
                <a:b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만약 상위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(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부모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) 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클래스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(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또는 인터페이스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)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에서 해당 메서드를 찾을 수 없다면 컴파일 에러를 발생</a:t>
                </a:r>
                <a:endPara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@Deprecated</a:t>
                </a:r>
                <a:b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해당 메서드가 더 이상 사용되지 않음을 표시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만약 사용할 경우 컴파일 경고를 발생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.</a:t>
                </a: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@</a:t>
                </a:r>
                <a:r>
                  <a:rPr lang="en-US" altLang="ko-KR" sz="9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SuppressWarnings</a:t>
                </a:r>
                <a:b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선언한 곳의 컴파일 경고를 무시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.</a:t>
                </a: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@</a:t>
                </a:r>
                <a:r>
                  <a:rPr lang="en-US" altLang="ko-KR" sz="9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SafeVarargs</a:t>
                </a:r>
                <a:b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: Java7 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부터 지원하며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9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제너릭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 같은 가변인자의 매개변수를 사용할 때의 경고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.</a:t>
                </a: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@</a:t>
                </a:r>
                <a:r>
                  <a:rPr lang="en-US" altLang="ko-KR" sz="9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FunctionalInterface</a:t>
                </a:r>
                <a:b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: Java8 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부터 지원하며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함수형 인터페이스를 지정하는 </a:t>
                </a:r>
                <a:r>
                  <a:rPr lang="ko-KR" altLang="en-US" sz="9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어노테이션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. 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만약 메서드가 존재하지 않거나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, 1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개 이상의 메서드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(default 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메서드 제외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)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가 존재할 경우 컴파일 오류를 발생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.</a:t>
                </a:r>
                <a:endPara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969AB40-FB7A-48B8-BA40-7AE1626EA727}"/>
              </a:ext>
            </a:extLst>
          </p:cNvPr>
          <p:cNvGrpSpPr/>
          <p:nvPr/>
        </p:nvGrpSpPr>
        <p:grpSpPr>
          <a:xfrm>
            <a:off x="218630" y="5364490"/>
            <a:ext cx="5840794" cy="1160135"/>
            <a:chOff x="227013" y="827109"/>
            <a:chExt cx="5840794" cy="1096453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A765FD6-97DF-4FCD-B2EE-19968E8B16C5}"/>
                </a:ext>
              </a:extLst>
            </p:cNvPr>
            <p:cNvSpPr/>
            <p:nvPr/>
          </p:nvSpPr>
          <p:spPr>
            <a:xfrm>
              <a:off x="227013" y="827109"/>
              <a:ext cx="5840794" cy="1096453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FCD21CD-5D40-4E35-957A-4FF609BEBD6C}"/>
                </a:ext>
              </a:extLst>
            </p:cNvPr>
            <p:cNvGrpSpPr/>
            <p:nvPr/>
          </p:nvGrpSpPr>
          <p:grpSpPr>
            <a:xfrm>
              <a:off x="234417" y="842771"/>
              <a:ext cx="5800554" cy="475835"/>
              <a:chOff x="270050" y="1793831"/>
              <a:chExt cx="5800554" cy="475835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85492B-3CB2-4AE9-B35C-DA9066815DB7}"/>
                  </a:ext>
                </a:extLst>
              </p:cNvPr>
              <p:cNvSpPr txBox="1"/>
              <p:nvPr/>
            </p:nvSpPr>
            <p:spPr>
              <a:xfrm>
                <a:off x="270050" y="1793831"/>
                <a:ext cx="441461" cy="334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03.</a:t>
                </a:r>
                <a:r>
                  <a:rPr lang="en-US" altLang="ko-KR" sz="1600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endParaRPr lang="ko-KR" altLang="en-US" sz="1600" b="1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rgbClr val="1263A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C5FEFD-E000-4195-AF94-B5421BCB8CA3}"/>
                  </a:ext>
                </a:extLst>
              </p:cNvPr>
              <p:cNvSpPr txBox="1"/>
              <p:nvPr/>
            </p:nvSpPr>
            <p:spPr>
              <a:xfrm>
                <a:off x="654026" y="1875894"/>
                <a:ext cx="5416578" cy="393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</a:rPr>
                  <a:t>기본 구조</a:t>
                </a:r>
                <a:endParaRPr lang="en-US" altLang="ko-KR" sz="3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</a:endParaRPr>
              </a:p>
              <a:p>
                <a:pPr marL="85725">
                  <a:lnSpc>
                    <a:spcPct val="110000"/>
                  </a:lnSpc>
                </a:pPr>
                <a:endPara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endParaRPr>
              </a:p>
            </p:txBody>
          </p:sp>
        </p:grpSp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16C56290-27A6-4A66-9003-107D21556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983" y="5691470"/>
            <a:ext cx="5265484" cy="76944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@Target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ElementType.METHOD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                 //</a:t>
            </a:r>
            <a:r>
              <a:rPr lang="ko-KR" altLang="en-US" sz="1000" b="1" spc="-7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</a:rPr>
              <a:t> 메타 </a:t>
            </a:r>
            <a:r>
              <a:rPr lang="ko-KR" altLang="en-US" sz="1000" b="1" spc="-70" dirty="0" err="1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</a:rPr>
              <a:t>어노테이션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Retention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RetentionPolicy.RUNTIME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         // </a:t>
            </a:r>
            <a:r>
              <a:rPr lang="ko-KR" altLang="en-US" sz="1000" b="1" spc="-7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</a:rPr>
              <a:t>메타 </a:t>
            </a:r>
            <a:r>
              <a:rPr lang="ko-KR" altLang="en-US" sz="1000" b="1" spc="-70" dirty="0" err="1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</a:rPr>
              <a:t>어노테이션</a:t>
            </a:r>
            <a:r>
              <a:rPr lang="ko-KR" altLang="en-US" sz="1000" b="1" spc="-7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</a:rPr>
              <a:t> 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CustomAnnotation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E999F"/>
                </a:solidFill>
                <a:effectLst/>
                <a:latin typeface="Consolas" panose="020B0609020204030204" pitchFamily="49" charset="0"/>
              </a:rPr>
              <a:t>isCheck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5871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959A8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4D4D4C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4D4D4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AE7641F-0069-4898-8264-F487FCB1FCEA}"/>
              </a:ext>
            </a:extLst>
          </p:cNvPr>
          <p:cNvGrpSpPr/>
          <p:nvPr/>
        </p:nvGrpSpPr>
        <p:grpSpPr>
          <a:xfrm>
            <a:off x="6159119" y="820035"/>
            <a:ext cx="5840794" cy="5704590"/>
            <a:chOff x="227013" y="827109"/>
            <a:chExt cx="5840794" cy="516555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3EB842F-C983-442D-82AD-AA26AD68C017}"/>
                </a:ext>
              </a:extLst>
            </p:cNvPr>
            <p:cNvSpPr/>
            <p:nvPr/>
          </p:nvSpPr>
          <p:spPr>
            <a:xfrm>
              <a:off x="227013" y="827109"/>
              <a:ext cx="5840794" cy="5165554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4BBB3DA-77B0-4EA4-A495-81AF9DB58081}"/>
                </a:ext>
              </a:extLst>
            </p:cNvPr>
            <p:cNvGrpSpPr/>
            <p:nvPr/>
          </p:nvGrpSpPr>
          <p:grpSpPr>
            <a:xfrm>
              <a:off x="234417" y="842771"/>
              <a:ext cx="5800554" cy="2959001"/>
              <a:chOff x="270050" y="1793831"/>
              <a:chExt cx="5800554" cy="2959001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2C1DA88-ECC6-486D-BA2D-7ADDDF4CD1E6}"/>
                  </a:ext>
                </a:extLst>
              </p:cNvPr>
              <p:cNvSpPr txBox="1"/>
              <p:nvPr/>
            </p:nvSpPr>
            <p:spPr>
              <a:xfrm>
                <a:off x="270050" y="1793831"/>
                <a:ext cx="441461" cy="334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04.</a:t>
                </a:r>
                <a:r>
                  <a:rPr lang="en-US" altLang="ko-KR" sz="1600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endParaRPr lang="ko-KR" altLang="en-US" sz="1600" b="1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rgbClr val="1263A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343AE51-6CFA-4D2A-BCF8-04CE8975745D}"/>
                  </a:ext>
                </a:extLst>
              </p:cNvPr>
              <p:cNvSpPr txBox="1"/>
              <p:nvPr/>
            </p:nvSpPr>
            <p:spPr>
              <a:xfrm>
                <a:off x="654026" y="1875894"/>
                <a:ext cx="5416578" cy="2876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</a:rPr>
                  <a:t>메타 </a:t>
                </a:r>
                <a:r>
                  <a:rPr lang="ko-KR" altLang="en-US" sz="1200" b="1" spc="-70" dirty="0" err="1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</a:rPr>
                  <a:t>어노테이션의</a:t>
                </a:r>
                <a:r>
                  <a:rPr lang="ko-KR" altLang="en-US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</a:rPr>
                  <a:t> 종류 </a:t>
                </a:r>
                <a:endParaRPr lang="en-US" altLang="ko-KR" sz="3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@Retention : 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자바 컴파일러가 </a:t>
                </a:r>
                <a:r>
                  <a:rPr lang="ko-KR" altLang="en-US" sz="9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어노테이션을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 다루는 방법을 기술하며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특정 시점까지 영향을 미치는지를 결정</a:t>
                </a:r>
                <a:b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en-US" altLang="ko-KR" sz="900" b="1" dirty="0" err="1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RetentionPolicy.SOURCE</a:t>
                </a: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 : </a:t>
                </a:r>
                <a:r>
                  <a:rPr lang="ko-KR" altLang="en-US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컴파일 </a:t>
                </a:r>
                <a:r>
                  <a:rPr lang="ko-KR" altLang="en-US" sz="900" b="1" dirty="0" err="1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전까지만</a:t>
                </a:r>
                <a:r>
                  <a:rPr lang="ko-KR" altLang="en-US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 유효</a:t>
                </a: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. (</a:t>
                </a:r>
                <a:r>
                  <a:rPr lang="ko-KR" altLang="en-US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컴파일 이후에는 사라짐</a:t>
                </a: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)</a:t>
                </a:r>
                <a:b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en-US" altLang="ko-KR" sz="900" b="1" dirty="0" err="1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RetentionPolicy.CLASS</a:t>
                </a: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 : </a:t>
                </a:r>
                <a:r>
                  <a:rPr lang="ko-KR" altLang="en-US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컴파일러가 클래스를 참조할 때까지 유효</a:t>
                </a: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.</a:t>
                </a:r>
                <a:b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en-US" altLang="ko-KR" sz="900" b="1" dirty="0" err="1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RetentionPolicy.RUNTIME</a:t>
                </a: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 : </a:t>
                </a:r>
                <a:r>
                  <a:rPr lang="ko-KR" altLang="en-US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컴파일 이후에도 </a:t>
                </a: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JVM</a:t>
                </a:r>
                <a:r>
                  <a:rPr lang="ko-KR" altLang="en-US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에 의해 계속 참조가 가능</a:t>
                </a: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. (</a:t>
                </a:r>
                <a:r>
                  <a:rPr lang="ko-KR" altLang="en-US" sz="900" b="1" dirty="0" err="1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리플렉션</a:t>
                </a:r>
                <a:r>
                  <a:rPr lang="ko-KR" altLang="en-US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 사용</a:t>
                </a: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)</a:t>
                </a: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@Target : </a:t>
                </a:r>
                <a:r>
                  <a:rPr lang="ko-KR" altLang="en-US" sz="9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어노테이션이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 적용할 위치를 선택 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.</a:t>
                </a:r>
                <a:b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en-US" altLang="ko-KR" sz="900" b="1" dirty="0" err="1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ElementType.PACKAGE</a:t>
                </a: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 : </a:t>
                </a:r>
                <a:r>
                  <a:rPr lang="ko-KR" altLang="en-US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패키지 선언</a:t>
                </a:r>
                <a:b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en-US" altLang="ko-KR" sz="900" b="1" dirty="0" err="1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ElementType.TYPE</a:t>
                </a: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 : </a:t>
                </a:r>
                <a:r>
                  <a:rPr lang="ko-KR" altLang="en-US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타입 선언</a:t>
                </a:r>
                <a:b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en-US" altLang="ko-KR" sz="900" b="1" dirty="0" err="1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ElementType.ANNOTATION_TYPE</a:t>
                </a: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 : </a:t>
                </a:r>
                <a:r>
                  <a:rPr lang="ko-KR" altLang="en-US" sz="900" b="1" dirty="0" err="1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어노테이션</a:t>
                </a:r>
                <a:r>
                  <a:rPr lang="ko-KR" altLang="en-US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 타입 선언</a:t>
                </a:r>
                <a:b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en-US" altLang="ko-KR" sz="900" b="1" dirty="0" err="1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ElementType.CONSTRUCTOR</a:t>
                </a: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 : </a:t>
                </a:r>
                <a:r>
                  <a:rPr lang="ko-KR" altLang="en-US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생성자 선언</a:t>
                </a:r>
                <a:b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en-US" altLang="ko-KR" sz="900" b="1" dirty="0" err="1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ElementType.FIELD</a:t>
                </a: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 : </a:t>
                </a:r>
                <a:r>
                  <a:rPr lang="ko-KR" altLang="en-US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멤버 변수 선언</a:t>
                </a:r>
                <a:b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en-US" altLang="ko-KR" sz="900" b="1" dirty="0" err="1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ElementType.LOCAL_VARIABLE</a:t>
                </a: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 : </a:t>
                </a:r>
                <a:r>
                  <a:rPr lang="ko-KR" altLang="en-US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지역 변수 선언</a:t>
                </a:r>
                <a:b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en-US" altLang="ko-KR" sz="900" b="1" dirty="0" err="1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ElementType.METHOD</a:t>
                </a: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 : </a:t>
                </a:r>
                <a:r>
                  <a:rPr lang="ko-KR" altLang="en-US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메서드 선언</a:t>
                </a:r>
                <a:b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en-US" altLang="ko-KR" sz="900" b="1" dirty="0" err="1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ElementType.PARAMETER</a:t>
                </a: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 : </a:t>
                </a:r>
                <a:r>
                  <a:rPr lang="ko-KR" altLang="en-US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전달인자 선언</a:t>
                </a:r>
                <a:b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en-US" altLang="ko-KR" sz="900" b="1" dirty="0" err="1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ElementType.TYPE_PARAMETER</a:t>
                </a: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 : </a:t>
                </a:r>
                <a:r>
                  <a:rPr lang="ko-KR" altLang="en-US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전달인자 타입 선언</a:t>
                </a:r>
                <a:b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en-US" altLang="ko-KR" sz="900" b="1" dirty="0" err="1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ElementType.TYPE_USE</a:t>
                </a: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 : </a:t>
                </a:r>
                <a:r>
                  <a:rPr lang="ko-KR" altLang="en-US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타입 선언</a:t>
                </a: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@Documented : 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해당 </a:t>
                </a:r>
                <a:r>
                  <a:rPr lang="ko-KR" altLang="en-US" sz="9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어노테이션을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Javadoc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에 포함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.</a:t>
                </a: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@Inherited : </a:t>
                </a:r>
                <a:r>
                  <a:rPr lang="ko-KR" altLang="en-US" sz="9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어노테이션의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 상속을 가능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.</a:t>
                </a: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@Repeatable : Java8 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부터 지원하며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연속적으로 </a:t>
                </a:r>
                <a:r>
                  <a:rPr lang="ko-KR" altLang="en-US" sz="9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어노테이션을</a:t>
                </a:r>
                <a:r>
                  <a:rPr lang="ko-KR" altLang="en-US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 선언할 수 있게 </a:t>
                </a:r>
                <a:r>
                  <a:rPr lang="ko-KR" altLang="en-US" sz="9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해줌</a:t>
                </a: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</a:rPr>
                  <a:t>.</a:t>
                </a:r>
                <a:endPara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8620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80EA0-F304-4EE9-A6F2-63E258B610A4}"/>
              </a:ext>
            </a:extLst>
          </p:cNvPr>
          <p:cNvSpPr txBox="1">
            <a:spLocks/>
          </p:cNvSpPr>
          <p:nvPr/>
        </p:nvSpPr>
        <p:spPr>
          <a:xfrm>
            <a:off x="2267712" y="1180332"/>
            <a:ext cx="9144000" cy="21462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/>
              <a:t>JAVA Stream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69D093-D1C4-4B05-A274-68F91C1FC999}"/>
              </a:ext>
            </a:extLst>
          </p:cNvPr>
          <p:cNvSpPr/>
          <p:nvPr/>
        </p:nvSpPr>
        <p:spPr>
          <a:xfrm>
            <a:off x="304800" y="6247626"/>
            <a:ext cx="111069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소스 </a:t>
            </a:r>
            <a:r>
              <a:rPr lang="en-US" altLang="ko-KR" sz="1200" b="1" dirty="0">
                <a:solidFill>
                  <a:schemeClr val="bg1"/>
                </a:solidFill>
              </a:rPr>
              <a:t>: https://github.com/hyomee/JAVABASIC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664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16694" y="180975"/>
            <a:ext cx="6799248" cy="599810"/>
          </a:xfrm>
        </p:spPr>
        <p:txBody>
          <a:bodyPr/>
          <a:lstStyle/>
          <a:p>
            <a:r>
              <a:rPr lang="en-US" altLang="ko-KR" dirty="0"/>
              <a:t>1. Stream </a:t>
            </a:r>
            <a:r>
              <a:rPr lang="ko-KR" altLang="en-US" dirty="0"/>
              <a:t>기본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6D32269-E191-4D97-AFFB-81EFBADEE2E4}"/>
              </a:ext>
            </a:extLst>
          </p:cNvPr>
          <p:cNvGrpSpPr/>
          <p:nvPr/>
        </p:nvGrpSpPr>
        <p:grpSpPr>
          <a:xfrm>
            <a:off x="227013" y="827113"/>
            <a:ext cx="11772900" cy="1733207"/>
            <a:chOff x="227013" y="827113"/>
            <a:chExt cx="11772900" cy="173320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7B9166A-309D-4538-AF43-BEEB792118D2}"/>
                </a:ext>
              </a:extLst>
            </p:cNvPr>
            <p:cNvSpPr/>
            <p:nvPr/>
          </p:nvSpPr>
          <p:spPr>
            <a:xfrm>
              <a:off x="227013" y="827113"/>
              <a:ext cx="11772900" cy="1733207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D85E06E-9650-4E2C-B935-28A3589931A8}"/>
                </a:ext>
              </a:extLst>
            </p:cNvPr>
            <p:cNvGrpSpPr/>
            <p:nvPr/>
          </p:nvGrpSpPr>
          <p:grpSpPr>
            <a:xfrm>
              <a:off x="261849" y="875891"/>
              <a:ext cx="11668302" cy="1581961"/>
              <a:chOff x="297482" y="1826951"/>
              <a:chExt cx="11668302" cy="1581961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E1A31D-C47D-46F8-A02E-16E5A14EBA64}"/>
                  </a:ext>
                </a:extLst>
              </p:cNvPr>
              <p:cNvSpPr txBox="1"/>
              <p:nvPr/>
            </p:nvSpPr>
            <p:spPr>
              <a:xfrm>
                <a:off x="297482" y="1826951"/>
                <a:ext cx="441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01.</a:t>
                </a:r>
                <a:r>
                  <a:rPr lang="en-US" altLang="ko-KR" sz="1600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endParaRPr lang="ko-KR" altLang="en-US" sz="1600" b="1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rgbClr val="1263A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AC1237-ED38-4202-AFE9-82F0B3E65409}"/>
                  </a:ext>
                </a:extLst>
              </p:cNvPr>
              <p:cNvSpPr txBox="1"/>
              <p:nvPr/>
            </p:nvSpPr>
            <p:spPr>
              <a:xfrm>
                <a:off x="681458" y="1909014"/>
                <a:ext cx="11284326" cy="1499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ko-KR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JAVA Stream</a:t>
                </a:r>
                <a:endParaRPr lang="en-US" altLang="ko-KR" sz="3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연산은 구현체에 맡기며</a:t>
                </a: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값들의 묶음을 처리하고 원하는 작업을 지정하는 데 필요한 핵심 추상화이다</a:t>
                </a: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,</a:t>
                </a:r>
              </a:p>
              <a:p>
                <a:pPr marL="85725">
                  <a:lnSpc>
                    <a:spcPct val="110000"/>
                  </a:lnSpc>
                </a:pPr>
                <a:r>
                  <a:rPr lang="ko-KR" altLang="en-US" sz="10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  </a:t>
                </a:r>
                <a:r>
                  <a:rPr lang="en-US" altLang="ko-KR" sz="10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( </a:t>
                </a:r>
                <a:r>
                  <a:rPr lang="ko-KR" altLang="en-US" sz="10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즉</a:t>
                </a:r>
                <a:r>
                  <a:rPr lang="en-US" altLang="ko-KR" sz="10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10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평균을 계산 하는 기능이 있다면 평균을 구하고자 하는 요소의 카운트를 계산 하고 결과를 합치기 위해 다중 스레드를 사용해 연산을 병렬화 하는 일은 스트림 라이브러리에 맡긴다</a:t>
                </a:r>
                <a:r>
                  <a:rPr lang="en-US" altLang="ko-KR" sz="10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. )</a:t>
                </a: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배열과 컬렉션을 함수형으로 처리 할 수 있다</a:t>
                </a: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.</a:t>
                </a:r>
                <a:b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10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( </a:t>
                </a:r>
                <a:r>
                  <a:rPr lang="ko-KR" altLang="en-US" sz="10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즉</a:t>
                </a:r>
                <a:r>
                  <a:rPr lang="en-US" altLang="ko-KR" sz="10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10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배열 또는 컬렉션 인스턴스에 함수 여러 개를 조합해서 원하는 결과를 조합해서 결과를 필터링하고 가공된 결과를 얻을 수 있다</a:t>
                </a:r>
                <a:r>
                  <a:rPr lang="en-US" altLang="ko-KR" sz="10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.</a:t>
                </a:r>
                <a:r>
                  <a:rPr lang="ko-KR" altLang="en-US" sz="10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lang="en-US" altLang="ko-KR" sz="10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)</a:t>
                </a: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병렬처리가 가능하다</a:t>
                </a: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. </a:t>
                </a:r>
                <a:b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10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(</a:t>
                </a:r>
                <a:r>
                  <a:rPr lang="ko-KR" altLang="en-US" sz="10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 즉</a:t>
                </a:r>
                <a:r>
                  <a:rPr lang="en-US" altLang="ko-KR" sz="10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10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쓰레드를 이용해 많은 요소들을 빠르게 처리 할 수 있다</a:t>
                </a:r>
                <a:r>
                  <a:rPr lang="en-US" altLang="ko-KR" sz="10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. )</a:t>
                </a: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000" b="1" dirty="0">
                    <a:solidFill>
                      <a:srgbClr val="C00000"/>
                    </a:solidFill>
                    <a:latin typeface="맑은 고딕" panose="020B0503020000020004" pitchFamily="50" charset="-127"/>
                  </a:rPr>
                  <a:t>Stream</a:t>
                </a:r>
                <a:r>
                  <a:rPr lang="ko-KR" altLang="en-US" sz="1000" b="1" dirty="0">
                    <a:solidFill>
                      <a:srgbClr val="C00000"/>
                    </a:solidFill>
                    <a:latin typeface="맑은 고딕" panose="020B0503020000020004" pitchFamily="50" charset="-127"/>
                  </a:rPr>
                  <a:t>은</a:t>
                </a:r>
                <a:r>
                  <a:rPr lang="en-US" altLang="ko-KR" sz="1000" b="1" dirty="0">
                    <a:solidFill>
                      <a:srgbClr val="C00000"/>
                    </a:solidFill>
                    <a:latin typeface="맑은 고딕" panose="020B0503020000020004" pitchFamily="50" charset="-127"/>
                  </a:rPr>
                  <a:t> “</a:t>
                </a:r>
                <a:r>
                  <a:rPr lang="ko-KR" altLang="en-US" sz="1000" b="1" dirty="0">
                    <a:solidFill>
                      <a:srgbClr val="C00000"/>
                    </a:solidFill>
                    <a:latin typeface="맑은 고딕" panose="020B0503020000020004" pitchFamily="50" charset="-127"/>
                  </a:rPr>
                  <a:t>어떻게가 아니라 무엇을“ 이다</a:t>
                </a:r>
                <a:r>
                  <a:rPr lang="en-US" altLang="ko-KR" sz="1000" b="1" dirty="0">
                    <a:solidFill>
                      <a:srgbClr val="C00000"/>
                    </a:solidFill>
                    <a:latin typeface="맑은 고딕" panose="020B0503020000020004" pitchFamily="50" charset="-127"/>
                  </a:rPr>
                  <a:t>.</a:t>
                </a:r>
              </a:p>
            </p:txBody>
          </p: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82A19B-A4BC-46E4-A9D9-1620EA17CA36}"/>
              </a:ext>
            </a:extLst>
          </p:cNvPr>
          <p:cNvGrpSpPr/>
          <p:nvPr/>
        </p:nvGrpSpPr>
        <p:grpSpPr>
          <a:xfrm>
            <a:off x="227013" y="2605807"/>
            <a:ext cx="11772900" cy="1088369"/>
            <a:chOff x="227013" y="827113"/>
            <a:chExt cx="11772900" cy="108836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441F50E-37DE-4875-9069-1417189F767A}"/>
                </a:ext>
              </a:extLst>
            </p:cNvPr>
            <p:cNvSpPr/>
            <p:nvPr/>
          </p:nvSpPr>
          <p:spPr>
            <a:xfrm>
              <a:off x="227013" y="827113"/>
              <a:ext cx="11772900" cy="1088369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A95BAA6B-8BAC-447F-9010-0A544758931D}"/>
                </a:ext>
              </a:extLst>
            </p:cNvPr>
            <p:cNvGrpSpPr/>
            <p:nvPr/>
          </p:nvGrpSpPr>
          <p:grpSpPr>
            <a:xfrm>
              <a:off x="261849" y="875891"/>
              <a:ext cx="11668302" cy="920369"/>
              <a:chOff x="297482" y="1826951"/>
              <a:chExt cx="11668302" cy="92036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74AAA00-FD37-4420-9BE8-5E50C4ABFDCC}"/>
                  </a:ext>
                </a:extLst>
              </p:cNvPr>
              <p:cNvSpPr txBox="1"/>
              <p:nvPr/>
            </p:nvSpPr>
            <p:spPr>
              <a:xfrm>
                <a:off x="297482" y="1826951"/>
                <a:ext cx="441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02.</a:t>
                </a:r>
                <a:r>
                  <a:rPr lang="en-US" altLang="ko-KR" sz="1600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endParaRPr lang="ko-KR" altLang="en-US" sz="1600" b="1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rgbClr val="1263A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1398205-7C2C-4B27-9EBF-D29EAC4D4CB1}"/>
                  </a:ext>
                </a:extLst>
              </p:cNvPr>
              <p:cNvSpPr txBox="1"/>
              <p:nvPr/>
            </p:nvSpPr>
            <p:spPr>
              <a:xfrm>
                <a:off x="681458" y="1909014"/>
                <a:ext cx="11284326" cy="838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ko-KR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Collection </a:t>
                </a:r>
                <a:r>
                  <a:rPr lang="ko-KR" altLang="en-US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과 차이점 </a:t>
                </a:r>
                <a:endParaRPr lang="en-US" altLang="ko-KR" sz="3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Stream</a:t>
                </a: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은 요소들을 보관 하지 않는다</a:t>
                </a: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. </a:t>
                </a:r>
                <a:r>
                  <a:rPr lang="en-US" altLang="ko-KR" sz="10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( </a:t>
                </a:r>
                <a:r>
                  <a:rPr lang="ko-KR" altLang="en-US" sz="10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요소들은 하부 </a:t>
                </a:r>
                <a:r>
                  <a:rPr lang="en-US" altLang="ko-KR" sz="10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Collection</a:t>
                </a:r>
                <a:r>
                  <a:rPr lang="ko-KR" altLang="en-US" sz="10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에 보관 되거나 필요할 때 생성 </a:t>
                </a:r>
                <a:r>
                  <a:rPr lang="en-US" altLang="ko-KR" sz="10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)</a:t>
                </a: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Stream</a:t>
                </a: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연산은 원본을 변경 하지 않는다</a:t>
                </a: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. </a:t>
                </a:r>
                <a:r>
                  <a:rPr lang="en-US" altLang="ko-KR" sz="10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( </a:t>
                </a:r>
                <a:r>
                  <a:rPr lang="ko-KR" altLang="en-US" sz="10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결과는 새로운 스트림으로 반환 함</a:t>
                </a:r>
                <a:r>
                  <a:rPr lang="en-US" altLang="ko-KR" sz="1000" b="1" dirty="0">
                    <a:solidFill>
                      <a:schemeClr val="accent6">
                        <a:lumMod val="50000"/>
                      </a:schemeClr>
                    </a:solidFill>
                    <a:latin typeface="맑은 고딕" panose="020B0503020000020004" pitchFamily="50" charset="-127"/>
                  </a:rPr>
                  <a:t> )</a:t>
                </a: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Stream</a:t>
                </a: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연산은 가능하면 지연</a:t>
                </a: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(Lazy)</a:t>
                </a: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처리 된다</a:t>
                </a: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. </a:t>
                </a:r>
              </a:p>
            </p:txBody>
          </p:sp>
        </p:grp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AFBB5F2-FC77-46DF-B775-D3CE75C274A3}"/>
              </a:ext>
            </a:extLst>
          </p:cNvPr>
          <p:cNvGrpSpPr/>
          <p:nvPr/>
        </p:nvGrpSpPr>
        <p:grpSpPr>
          <a:xfrm>
            <a:off x="227013" y="3739663"/>
            <a:ext cx="6887019" cy="1714500"/>
            <a:chOff x="227013" y="827113"/>
            <a:chExt cx="6887019" cy="171450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94208AB-81A9-4F6B-B08F-235E399B14F6}"/>
                </a:ext>
              </a:extLst>
            </p:cNvPr>
            <p:cNvSpPr/>
            <p:nvPr/>
          </p:nvSpPr>
          <p:spPr>
            <a:xfrm>
              <a:off x="227013" y="827113"/>
              <a:ext cx="6887019" cy="1714500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D0BBACCB-47ED-40A3-93BF-8B6174FBC5C1}"/>
                </a:ext>
              </a:extLst>
            </p:cNvPr>
            <p:cNvGrpSpPr/>
            <p:nvPr/>
          </p:nvGrpSpPr>
          <p:grpSpPr>
            <a:xfrm>
              <a:off x="261849" y="875891"/>
              <a:ext cx="6669059" cy="1277262"/>
              <a:chOff x="297482" y="1826951"/>
              <a:chExt cx="6669059" cy="127726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6C0EB3F-4178-46EE-A654-64A5D122BD0C}"/>
                  </a:ext>
                </a:extLst>
              </p:cNvPr>
              <p:cNvSpPr txBox="1"/>
              <p:nvPr/>
            </p:nvSpPr>
            <p:spPr>
              <a:xfrm>
                <a:off x="297482" y="1826951"/>
                <a:ext cx="441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03.</a:t>
                </a:r>
                <a:r>
                  <a:rPr lang="en-US" altLang="ko-KR" sz="1600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endParaRPr lang="ko-KR" altLang="en-US" sz="1600" b="1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rgbClr val="1263A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891EF99-2845-4E42-B9BA-C7B52E176905}"/>
                  </a:ext>
                </a:extLst>
              </p:cNvPr>
              <p:cNvSpPr txBox="1"/>
              <p:nvPr/>
            </p:nvSpPr>
            <p:spPr>
              <a:xfrm>
                <a:off x="681458" y="1909014"/>
                <a:ext cx="6285083" cy="1195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ko-KR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Stream</a:t>
                </a:r>
                <a:r>
                  <a:rPr lang="ko-KR" altLang="en-US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을 이용해서 작업할 때 연산들의 파이프라인은 세 단계로 설정</a:t>
                </a:r>
                <a:endParaRPr lang="en-US" altLang="ko-KR" sz="3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Stream</a:t>
                </a: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생성 </a:t>
                </a: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en-US" altLang="ko-KR" sz="10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Stream instance</a:t>
                </a:r>
                <a:r>
                  <a:rPr lang="ko-KR" altLang="en-US" sz="10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 생성</a:t>
                </a:r>
                <a:endPara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Stream </a:t>
                </a: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가공 </a:t>
                </a: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10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초기 </a:t>
                </a:r>
                <a:r>
                  <a:rPr lang="en-US" altLang="ko-KR" sz="10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Stream</a:t>
                </a:r>
                <a:r>
                  <a:rPr lang="ko-KR" altLang="en-US" sz="10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을 다른 </a:t>
                </a:r>
                <a:r>
                  <a:rPr lang="en-US" altLang="ko-KR" sz="10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Stream</a:t>
                </a:r>
                <a:r>
                  <a:rPr lang="ko-KR" altLang="en-US" sz="10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으로 변환하는 중간 연산 </a:t>
                </a:r>
                <a:r>
                  <a:rPr lang="en-US" altLang="ko-KR" sz="10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(Intermediate operations)</a:t>
                </a:r>
                <a:br>
                  <a:rPr lang="en-US" altLang="ko-KR" sz="10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10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  :: Filtering, Mapping -&gt;</a:t>
                </a:r>
                <a:r>
                  <a:rPr lang="ko-KR" altLang="en-US" sz="10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 하나 이상의 단계로 지정</a:t>
                </a: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</a:t>
                </a: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Stream </a:t>
                </a: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결과 </a:t>
                </a: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10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최종 연산</a:t>
                </a:r>
                <a:r>
                  <a:rPr lang="en-US" altLang="ko-KR" sz="10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(terminal operations)</a:t>
                </a:r>
                <a:r>
                  <a:rPr lang="ko-KR" altLang="en-US" sz="10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 적용 </a:t>
                </a:r>
                <a:r>
                  <a:rPr lang="en-US" altLang="ko-KR" sz="10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10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이 연산은 지연연산들의 실행을 강제 한다</a:t>
                </a:r>
                <a:r>
                  <a:rPr lang="en-US" altLang="ko-KR" sz="10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, </a:t>
                </a:r>
                <a:br>
                  <a:rPr lang="en-US" altLang="ko-KR" sz="10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ko-KR" altLang="en-US" sz="1000" b="1" dirty="0">
                    <a:solidFill>
                      <a:srgbClr val="C00000"/>
                    </a:solidFill>
                    <a:latin typeface="맑은 고딕" panose="020B0503020000020004" pitchFamily="50" charset="-127"/>
                  </a:rPr>
                  <a:t>이후로는 해당 </a:t>
                </a:r>
                <a:r>
                  <a:rPr lang="en-US" altLang="ko-KR" sz="1000" b="1" dirty="0">
                    <a:solidFill>
                      <a:srgbClr val="C00000"/>
                    </a:solidFill>
                    <a:latin typeface="맑은 고딕" panose="020B0503020000020004" pitchFamily="50" charset="-127"/>
                  </a:rPr>
                  <a:t>Stream</a:t>
                </a:r>
                <a:r>
                  <a:rPr lang="ko-KR" altLang="en-US" sz="1000" b="1" dirty="0">
                    <a:solidFill>
                      <a:srgbClr val="C00000"/>
                    </a:solidFill>
                    <a:latin typeface="맑은 고딕" panose="020B0503020000020004" pitchFamily="50" charset="-127"/>
                  </a:rPr>
                  <a:t>은 더 사용 할 수 없음 </a:t>
                </a:r>
                <a:endParaRPr lang="en-US" altLang="ko-KR" sz="1000" b="1" dirty="0">
                  <a:solidFill>
                    <a:srgbClr val="C00000"/>
                  </a:solidFill>
                  <a:latin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1BBD33E-3C2C-47B3-AFF2-59B11747B039}"/>
              </a:ext>
            </a:extLst>
          </p:cNvPr>
          <p:cNvGrpSpPr/>
          <p:nvPr/>
        </p:nvGrpSpPr>
        <p:grpSpPr>
          <a:xfrm>
            <a:off x="703310" y="5130050"/>
            <a:ext cx="6193536" cy="200902"/>
            <a:chOff x="703310" y="5130050"/>
            <a:chExt cx="6193536" cy="32613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52E0654-544B-44BA-944D-F8F3CF424F99}"/>
                </a:ext>
              </a:extLst>
            </p:cNvPr>
            <p:cNvSpPr/>
            <p:nvPr/>
          </p:nvSpPr>
          <p:spPr>
            <a:xfrm>
              <a:off x="703310" y="5133098"/>
              <a:ext cx="975600" cy="32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전체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06A956C-7B77-4B02-B723-F7C7B609B1CF}"/>
                </a:ext>
              </a:extLst>
            </p:cNvPr>
            <p:cNvSpPr/>
            <p:nvPr/>
          </p:nvSpPr>
          <p:spPr>
            <a:xfrm>
              <a:off x="2058568" y="5133098"/>
              <a:ext cx="975600" cy="32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매핑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DD82CD5-71CC-4538-8206-2F5BDAF356C8}"/>
                </a:ext>
              </a:extLst>
            </p:cNvPr>
            <p:cNvSpPr/>
            <p:nvPr/>
          </p:nvSpPr>
          <p:spPr>
            <a:xfrm>
              <a:off x="3322386" y="5133098"/>
              <a:ext cx="975600" cy="32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필터링 </a:t>
              </a:r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3287E6D-81D0-4992-A7F5-B0D9E84BD26E}"/>
                </a:ext>
              </a:extLst>
            </p:cNvPr>
            <p:cNvSpPr/>
            <p:nvPr/>
          </p:nvSpPr>
          <p:spPr>
            <a:xfrm>
              <a:off x="4650212" y="5130050"/>
              <a:ext cx="974636" cy="32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결과 만들기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39E551E-071E-4AEC-9512-41F76FFB305F}"/>
                </a:ext>
              </a:extLst>
            </p:cNvPr>
            <p:cNvSpPr/>
            <p:nvPr/>
          </p:nvSpPr>
          <p:spPr>
            <a:xfrm>
              <a:off x="5922210" y="5136146"/>
              <a:ext cx="974636" cy="32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결과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9A3A0CE-4DF8-4544-866E-BC8B081D164D}"/>
                </a:ext>
              </a:extLst>
            </p:cNvPr>
            <p:cNvCxnSpPr>
              <a:stCxn id="2" idx="3"/>
              <a:endCxn id="45" idx="1"/>
            </p:cNvCxnSpPr>
            <p:nvPr/>
          </p:nvCxnSpPr>
          <p:spPr>
            <a:xfrm>
              <a:off x="1678910" y="5293118"/>
              <a:ext cx="379658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A76649AA-2404-4178-B5A1-E3CB820E0336}"/>
                </a:ext>
              </a:extLst>
            </p:cNvPr>
            <p:cNvCxnSpPr>
              <a:cxnSpLocks/>
              <a:stCxn id="45" idx="3"/>
              <a:endCxn id="46" idx="1"/>
            </p:cNvCxnSpPr>
            <p:nvPr/>
          </p:nvCxnSpPr>
          <p:spPr>
            <a:xfrm>
              <a:off x="3034168" y="5293118"/>
              <a:ext cx="288218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90E7FE90-D83E-4022-A9E1-50092D7C4B06}"/>
                </a:ext>
              </a:extLst>
            </p:cNvPr>
            <p:cNvCxnSpPr>
              <a:cxnSpLocks/>
              <a:stCxn id="46" idx="3"/>
              <a:endCxn id="47" idx="1"/>
            </p:cNvCxnSpPr>
            <p:nvPr/>
          </p:nvCxnSpPr>
          <p:spPr>
            <a:xfrm flipV="1">
              <a:off x="4297986" y="5290070"/>
              <a:ext cx="352226" cy="304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9183BD3B-D0AB-4428-A156-5B1B7A1C2B13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>
              <a:off x="5624848" y="5290070"/>
              <a:ext cx="297362" cy="609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CFD3FD2-211A-4C88-B530-09A0C7B6DC76}"/>
              </a:ext>
            </a:extLst>
          </p:cNvPr>
          <p:cNvGrpSpPr/>
          <p:nvPr/>
        </p:nvGrpSpPr>
        <p:grpSpPr>
          <a:xfrm>
            <a:off x="216693" y="5556631"/>
            <a:ext cx="6887019" cy="969147"/>
            <a:chOff x="227012" y="827113"/>
            <a:chExt cx="6887019" cy="969147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BA10365-1B44-4DA0-9092-4D4D1C46D8DB}"/>
                </a:ext>
              </a:extLst>
            </p:cNvPr>
            <p:cNvSpPr/>
            <p:nvPr/>
          </p:nvSpPr>
          <p:spPr>
            <a:xfrm>
              <a:off x="227012" y="827113"/>
              <a:ext cx="6887019" cy="969147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BC7F7094-46BF-497B-A73F-724D64913636}"/>
                </a:ext>
              </a:extLst>
            </p:cNvPr>
            <p:cNvGrpSpPr/>
            <p:nvPr/>
          </p:nvGrpSpPr>
          <p:grpSpPr>
            <a:xfrm>
              <a:off x="261849" y="875891"/>
              <a:ext cx="4424946" cy="920369"/>
              <a:chOff x="297482" y="1826951"/>
              <a:chExt cx="4424946" cy="920369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FC6BEC1-AFDB-4894-AF2F-BBE9995E6740}"/>
                  </a:ext>
                </a:extLst>
              </p:cNvPr>
              <p:cNvSpPr txBox="1"/>
              <p:nvPr/>
            </p:nvSpPr>
            <p:spPr>
              <a:xfrm>
                <a:off x="297482" y="1826951"/>
                <a:ext cx="441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04.</a:t>
                </a:r>
                <a:r>
                  <a:rPr lang="en-US" altLang="ko-KR" sz="1600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endParaRPr lang="ko-KR" altLang="en-US" sz="1600" b="1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rgbClr val="1263A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2C92A71-CD70-40BF-BB4C-E96DF5F2E078}"/>
                  </a:ext>
                </a:extLst>
              </p:cNvPr>
              <p:cNvSpPr txBox="1"/>
              <p:nvPr/>
            </p:nvSpPr>
            <p:spPr>
              <a:xfrm>
                <a:off x="681458" y="1909014"/>
                <a:ext cx="4040970" cy="838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이전 </a:t>
                </a:r>
                <a:r>
                  <a:rPr lang="en-US" altLang="ko-KR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Collection </a:t>
                </a:r>
                <a:r>
                  <a:rPr lang="ko-KR" altLang="en-US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처리 방법</a:t>
                </a:r>
                <a:endParaRPr lang="en-US" altLang="ko-KR" sz="3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for, foreach</a:t>
                </a: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문을 사용 하여 요소를 하나씩 꺼내서 처리</a:t>
                </a: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.</a:t>
                </a: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업무</a:t>
                </a: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(</a:t>
                </a: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로직</a:t>
                </a: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)</a:t>
                </a: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이 복잡 하면 로직이 섞이고 코드의 양이 많음 </a:t>
                </a:r>
                <a:endPara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중첩 </a:t>
                </a: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for</a:t>
                </a: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문 사용으로 독해 </a:t>
                </a:r>
                <a:r>
                  <a:rPr lang="ko-KR" altLang="en-US" sz="1100" b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어려뭉</a:t>
                </a: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 </a:t>
                </a: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</a:t>
                </a:r>
              </a:p>
            </p:txBody>
          </p:sp>
        </p:grpSp>
      </p:grpSp>
      <p:sp>
        <p:nvSpPr>
          <p:cNvPr id="24" name="Rectangle 1">
            <a:extLst>
              <a:ext uri="{FF2B5EF4-FFF2-40B4-BE49-F238E27FC236}">
                <a16:creationId xmlns:a16="http://schemas.microsoft.com/office/drawing/2014/main" id="{AA57AAA9-6774-43D0-9470-89AF29F90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6034" y="3745313"/>
            <a:ext cx="4833879" cy="270843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List&lt;String&gt; words =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new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ArrayList&lt;&gt;()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words.add(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"java"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words.add(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"javascript"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words.add(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"python"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words.add(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"c#"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int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count =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n-ea"/>
              </a:rPr>
              <a:t>0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for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 String s : words)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if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 s.length() &gt;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n-ea"/>
              </a:rPr>
              <a:t>4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 count++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System.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out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.println(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"count :: 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+ count)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long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streamCnt = words.stream().filter(s-&gt;s.length()&gt;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+mn-ea"/>
              </a:rPr>
              <a:t>4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).count()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System.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out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.println(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"streamCnt :: 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+ streamCnt)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결과  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count :: 2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        streamCnt :: 2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6940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16694" y="180975"/>
            <a:ext cx="6799248" cy="599810"/>
          </a:xfrm>
        </p:spPr>
        <p:txBody>
          <a:bodyPr/>
          <a:lstStyle/>
          <a:p>
            <a:r>
              <a:rPr lang="en-US" altLang="ko-KR" dirty="0"/>
              <a:t>2. Stream </a:t>
            </a:r>
            <a:r>
              <a:rPr lang="ko-KR" altLang="en-US" dirty="0"/>
              <a:t>생성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E168636-5A97-4E83-8992-67E3CC9A1E0E}"/>
              </a:ext>
            </a:extLst>
          </p:cNvPr>
          <p:cNvGrpSpPr/>
          <p:nvPr/>
        </p:nvGrpSpPr>
        <p:grpSpPr>
          <a:xfrm>
            <a:off x="227013" y="827113"/>
            <a:ext cx="11772900" cy="1330806"/>
            <a:chOff x="227013" y="827113"/>
            <a:chExt cx="11772900" cy="13308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7B9166A-309D-4538-AF43-BEEB792118D2}"/>
                </a:ext>
              </a:extLst>
            </p:cNvPr>
            <p:cNvSpPr/>
            <p:nvPr/>
          </p:nvSpPr>
          <p:spPr>
            <a:xfrm>
              <a:off x="227013" y="827113"/>
              <a:ext cx="11772900" cy="1330806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E1A31D-C47D-46F8-A02E-16E5A14EBA64}"/>
                </a:ext>
              </a:extLst>
            </p:cNvPr>
            <p:cNvSpPr txBox="1"/>
            <p:nvPr/>
          </p:nvSpPr>
          <p:spPr>
            <a:xfrm>
              <a:off x="243561" y="848459"/>
              <a:ext cx="441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01.</a:t>
              </a:r>
              <a:r>
                <a:rPr lang="en-US" altLang="ko-KR" sz="1600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endParaRPr lang="ko-KR" altLang="en-US" sz="1600" b="1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rgbClr val="1263AA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AC1237-ED38-4202-AFE9-82F0B3E65409}"/>
                </a:ext>
              </a:extLst>
            </p:cNvPr>
            <p:cNvSpPr txBox="1"/>
            <p:nvPr/>
          </p:nvSpPr>
          <p:spPr>
            <a:xfrm>
              <a:off x="615520" y="921378"/>
              <a:ext cx="6216561" cy="465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Array Stream</a:t>
              </a:r>
              <a:r>
                <a:rPr lang="ko-KR" altLang="en-US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생성 </a:t>
              </a:r>
              <a:endParaRPr lang="en-US" altLang="ko-KR" sz="3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Array : Arrays.stream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을 사용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6448DF85-CED7-4050-887C-6A00386D9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970" y="863325"/>
            <a:ext cx="5824491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"===== Stream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 ======="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String[] strings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new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String[]{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"c#"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"java"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"java script"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Stream&lt;String&gt; stringStream = Arrays.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stream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(strings)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stringStream.forEach(s -&gt; 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.println(s))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"=====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배열에서 원하는 요소 찾기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 ======="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Stream&lt;String&gt; stringStreamOfElement = Arrays.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stream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(strings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stringStreamOfElement.forEach(s -&gt; 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.println(s))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4CD87B-3458-4867-A6E4-19D9268EFB0D}"/>
              </a:ext>
            </a:extLst>
          </p:cNvPr>
          <p:cNvSpPr/>
          <p:nvPr/>
        </p:nvSpPr>
        <p:spPr>
          <a:xfrm>
            <a:off x="10133736" y="1048689"/>
            <a:ext cx="18312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===== Stream 변환 =======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c#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java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java script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===== 배열에서 원하는 요소 찾기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java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java script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B7CC709-505C-4BA1-96F2-C607B66EB5FD}"/>
              </a:ext>
            </a:extLst>
          </p:cNvPr>
          <p:cNvGrpSpPr/>
          <p:nvPr/>
        </p:nvGrpSpPr>
        <p:grpSpPr>
          <a:xfrm>
            <a:off x="227012" y="2315596"/>
            <a:ext cx="11772900" cy="2347844"/>
            <a:chOff x="227013" y="827113"/>
            <a:chExt cx="11772900" cy="2347844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DDF9B09-1400-4954-A1DE-1B33DF463390}"/>
                </a:ext>
              </a:extLst>
            </p:cNvPr>
            <p:cNvSpPr/>
            <p:nvPr/>
          </p:nvSpPr>
          <p:spPr>
            <a:xfrm>
              <a:off x="227013" y="827113"/>
              <a:ext cx="11772900" cy="2347844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824D3FE-F722-4EB5-A507-580A6B20DC2F}"/>
                </a:ext>
              </a:extLst>
            </p:cNvPr>
            <p:cNvSpPr txBox="1"/>
            <p:nvPr/>
          </p:nvSpPr>
          <p:spPr>
            <a:xfrm>
              <a:off x="243561" y="848459"/>
              <a:ext cx="441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02.</a:t>
              </a:r>
              <a:r>
                <a:rPr lang="en-US" altLang="ko-KR" sz="1600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endParaRPr lang="ko-KR" altLang="en-US" sz="1600" b="1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rgbClr val="1263AA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68FC432-01F3-42E7-B655-DEC84A8191C3}"/>
                </a:ext>
              </a:extLst>
            </p:cNvPr>
            <p:cNvSpPr txBox="1"/>
            <p:nvPr/>
          </p:nvSpPr>
          <p:spPr>
            <a:xfrm>
              <a:off x="615520" y="921378"/>
              <a:ext cx="6216561" cy="652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Collection</a:t>
              </a:r>
              <a:r>
                <a:rPr lang="ko-KR" altLang="en-US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</a:t>
              </a:r>
              <a:r>
                <a:rPr lang="en-US" altLang="ko-KR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Stream</a:t>
              </a:r>
              <a:r>
                <a:rPr lang="ko-KR" altLang="en-US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생성 </a:t>
              </a:r>
              <a:endParaRPr lang="en-US" altLang="ko-KR" sz="3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Collection, List, Set : stream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사용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병렬 처리 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: parallelStream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사용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53" name="Rectangle 3">
            <a:extLst>
              <a:ext uri="{FF2B5EF4-FFF2-40B4-BE49-F238E27FC236}">
                <a16:creationId xmlns:a16="http://schemas.microsoft.com/office/drawing/2014/main" id="{81A64734-0EF4-40E1-97D5-040F02FFC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969" y="2389051"/>
            <a:ext cx="5807943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List&lt;String&gt; stringList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new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ArrayList&lt;&gt;()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stringList.add(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"c"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stringList.add(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"java"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stringList.add(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"java script"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stringList.add(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"c++"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stringList.add(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"c#"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// Stream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변환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"===== Stream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 ======= ::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Stream&lt;String&gt; stringStream = stringList.stream()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stringStream.forEach(s -&gt; 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.println(s))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"===== parallelStream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 ======="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Stream&lt;String&gt; stringParallelStream = stringList.parallelStream()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stringParallelStream.forEach(s -&gt; 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.println(s))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92CBDDF-03CA-41D6-9208-C53ACAE17E2F}"/>
              </a:ext>
            </a:extLst>
          </p:cNvPr>
          <p:cNvGrpSpPr/>
          <p:nvPr/>
        </p:nvGrpSpPr>
        <p:grpSpPr>
          <a:xfrm>
            <a:off x="243560" y="4800367"/>
            <a:ext cx="11772900" cy="795761"/>
            <a:chOff x="243560" y="4672351"/>
            <a:chExt cx="11772900" cy="795761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C2AB628-811B-4506-B068-C4F652F4E029}"/>
                </a:ext>
              </a:extLst>
            </p:cNvPr>
            <p:cNvGrpSpPr/>
            <p:nvPr/>
          </p:nvGrpSpPr>
          <p:grpSpPr>
            <a:xfrm>
              <a:off x="243560" y="4672351"/>
              <a:ext cx="11772900" cy="795761"/>
              <a:chOff x="227013" y="827113"/>
              <a:chExt cx="11772900" cy="79576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899D27C-E38C-4E93-82E8-C2F1089AAF07}"/>
                  </a:ext>
                </a:extLst>
              </p:cNvPr>
              <p:cNvSpPr/>
              <p:nvPr/>
            </p:nvSpPr>
            <p:spPr>
              <a:xfrm>
                <a:off x="227013" y="827113"/>
                <a:ext cx="11772900" cy="795761"/>
              </a:xfrm>
              <a:prstGeom prst="rect">
                <a:avLst/>
              </a:prstGeom>
              <a:pattFill prst="wdDnDiag">
                <a:fgClr>
                  <a:srgbClr val="EAEAEA"/>
                </a:fgClr>
                <a:bgClr>
                  <a:srgbClr val="F7F7F7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7A69D59-0E1D-4815-85AA-C27B8F208086}"/>
                  </a:ext>
                </a:extLst>
              </p:cNvPr>
              <p:cNvSpPr txBox="1"/>
              <p:nvPr/>
            </p:nvSpPr>
            <p:spPr>
              <a:xfrm>
                <a:off x="243561" y="848459"/>
                <a:ext cx="441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03.</a:t>
                </a:r>
                <a:r>
                  <a:rPr lang="en-US" altLang="ko-KR" sz="1600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endParaRPr lang="ko-KR" altLang="en-US" sz="1600" b="1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rgbClr val="1263A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09B1F22-7CD5-4B81-8A29-50714D8FB780}"/>
                  </a:ext>
                </a:extLst>
              </p:cNvPr>
              <p:cNvSpPr txBox="1"/>
              <p:nvPr/>
            </p:nvSpPr>
            <p:spPr>
              <a:xfrm>
                <a:off x="615520" y="921378"/>
                <a:ext cx="5357253" cy="278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ko-KR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of </a:t>
                </a:r>
                <a:r>
                  <a:rPr lang="ko-KR" altLang="en-US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메소드를 사용한 가변 인자 </a:t>
                </a:r>
                <a:r>
                  <a:rPr lang="en-US" altLang="ko-KR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stream </a:t>
                </a:r>
                <a:r>
                  <a:rPr lang="ko-KR" altLang="en-US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생성</a:t>
                </a:r>
                <a:endParaRPr lang="en-US" altLang="ko-KR" sz="3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6B79EAE5-B155-4358-97E1-2F852CFE8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437" y="4739863"/>
              <a:ext cx="5823285" cy="646331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Source Code Pro"/>
                </a:rPr>
                <a:t>System.</a:t>
              </a:r>
              <a:r>
                <a:rPr kumimoji="0" lang="ko-KR" altLang="ko-KR" sz="900" b="0" i="1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Arial Unicode MS"/>
                  <a:ea typeface="Source Code Pro"/>
                </a:rPr>
                <a:t>out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Source Code Pro"/>
                </a:rPr>
                <a:t>.println(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Arial Unicode MS"/>
                  <a:ea typeface="Source Code Pro"/>
                </a:rPr>
                <a:t>"==================================================="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Source Code Pro"/>
                </a:rPr>
                <a:t>)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Source Code Pro"/>
                </a:rPr>
                <a:t>;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Source Code Pr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Source Code Pro"/>
                </a:rPr>
                <a:t>System.</a:t>
              </a:r>
              <a:r>
                <a:rPr kumimoji="0" lang="ko-KR" altLang="ko-KR" sz="900" b="0" i="1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Arial Unicode MS"/>
                  <a:ea typeface="Source Code Pro"/>
                </a:rPr>
                <a:t>out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Source Code Pro"/>
                </a:rPr>
                <a:t>.println(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Arial Unicode MS"/>
                  <a:ea typeface="Source Code Pro"/>
                </a:rPr>
                <a:t>"*. Stream.of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이용한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Arial Unicode MS"/>
                  <a:ea typeface="Source Code Pro"/>
                </a:rPr>
                <a:t> Stream 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생성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Arial Unicode MS"/>
                  <a:ea typeface="Source Code Pro"/>
                </a:rPr>
                <a:t>  "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Source Code Pro"/>
                </a:rPr>
                <a:t>)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Source Code Pro"/>
                </a:rPr>
                <a:t>;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Source Code Pr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Source Code Pro"/>
                </a:rPr>
                <a:t>Stream&lt;String&gt; streamof = Stream.</a:t>
              </a:r>
              <a:r>
                <a:rPr kumimoji="0" lang="ko-KR" altLang="ko-KR" sz="900" b="0" i="1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Source Code Pro"/>
                </a:rPr>
                <a:t>of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Source Code Pro"/>
                </a:rPr>
                <a:t>(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Arial Unicode MS"/>
                  <a:ea typeface="Source Code Pro"/>
                </a:rPr>
                <a:t>"java"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Source Code Pro"/>
                </a:rPr>
                <a:t>, 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Arial Unicode MS"/>
                  <a:ea typeface="Source Code Pro"/>
                </a:rPr>
                <a:t>"c#"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Source Code Pro"/>
                </a:rPr>
                <a:t>, 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Arial Unicode MS"/>
                  <a:ea typeface="Source Code Pro"/>
                </a:rPr>
                <a:t>"c++"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Source Code Pro"/>
                </a:rPr>
                <a:t>)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Source Code Pro"/>
                </a:rPr>
                <a:t>;</a:t>
              </a:r>
              <a:b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Source Code Pro"/>
                </a:rPr>
              </a:b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Source Code Pro"/>
                </a:rPr>
                <a:t>streamof.forEach(o-&gt;System.</a:t>
              </a:r>
              <a:r>
                <a:rPr kumimoji="0" lang="ko-KR" altLang="ko-KR" sz="900" b="0" i="1" u="none" strike="noStrike" cap="none" normalizeH="0" baseline="0" dirty="0">
                  <a:ln>
                    <a:noFill/>
                  </a:ln>
                  <a:solidFill>
                    <a:srgbClr val="9876AA"/>
                  </a:solidFill>
                  <a:effectLst/>
                  <a:latin typeface="Arial Unicode MS"/>
                  <a:ea typeface="Source Code Pro"/>
                </a:rPr>
                <a:t>out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Source Code Pro"/>
                </a:rPr>
                <a:t>.println(o.getClass() + 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Arial Unicode MS"/>
                  <a:ea typeface="Source Code Pro"/>
                </a:rPr>
                <a:t>"::"  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Arial Unicode MS"/>
                  <a:ea typeface="Source Code Pro"/>
                </a:rPr>
                <a:t>+ o))</a:t>
              </a:r>
              <a:r>
                <a:rPr kumimoji="0" lang="ko-KR" altLang="ko-KR" sz="900" b="0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Arial Unicode MS"/>
                  <a:ea typeface="Source Code Pro"/>
                </a:rPr>
                <a:t>;</a:t>
              </a: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AB0A686-B8FC-46DA-9446-90890DEC58D3}"/>
                </a:ext>
              </a:extLst>
            </p:cNvPr>
            <p:cNvSpPr/>
            <p:nvPr/>
          </p:nvSpPr>
          <p:spPr>
            <a:xfrm>
              <a:off x="10146803" y="4892332"/>
              <a:ext cx="144547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class java.lang.String::java</a:t>
              </a: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class java.lang.String::c#</a:t>
              </a:r>
            </a:p>
            <a:p>
              <a:r>
                <a:rPr lang="ko-KR" altLang="en-US" sz="800" dirty="0">
                  <a:solidFill>
                    <a:schemeClr val="bg1"/>
                  </a:solidFill>
                </a:rPr>
                <a:t>class java.lang.String::c++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2741B06-660D-47AB-8B69-B38D4A3D8B3A}"/>
              </a:ext>
            </a:extLst>
          </p:cNvPr>
          <p:cNvSpPr/>
          <p:nvPr/>
        </p:nvSpPr>
        <p:spPr>
          <a:xfrm>
            <a:off x="10146803" y="2504467"/>
            <a:ext cx="18827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===== Stream 변환 ======= :: 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c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java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java script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c++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c#</a:t>
            </a:r>
            <a:endParaRPr lang="en-US" altLang="ko-KR" sz="800" dirty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===== parallelStream 변환 =======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java script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c#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c++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c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java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0B2B62F-CF0A-406A-9ECF-75024EE876AE}"/>
              </a:ext>
            </a:extLst>
          </p:cNvPr>
          <p:cNvGrpSpPr/>
          <p:nvPr/>
        </p:nvGrpSpPr>
        <p:grpSpPr>
          <a:xfrm>
            <a:off x="243560" y="5728864"/>
            <a:ext cx="11772900" cy="795761"/>
            <a:chOff x="227013" y="827113"/>
            <a:chExt cx="11772900" cy="795761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210E43E-00B5-40CB-AE69-AC3C35E83EA1}"/>
                </a:ext>
              </a:extLst>
            </p:cNvPr>
            <p:cNvSpPr/>
            <p:nvPr/>
          </p:nvSpPr>
          <p:spPr>
            <a:xfrm>
              <a:off x="227013" y="827113"/>
              <a:ext cx="11772900" cy="795761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CB1D6A7-DC8B-4125-B870-3E52C030ACBC}"/>
                </a:ext>
              </a:extLst>
            </p:cNvPr>
            <p:cNvSpPr txBox="1"/>
            <p:nvPr/>
          </p:nvSpPr>
          <p:spPr>
            <a:xfrm>
              <a:off x="243561" y="848459"/>
              <a:ext cx="441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04.</a:t>
              </a:r>
              <a:r>
                <a:rPr lang="en-US" altLang="ko-KR" sz="1600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endParaRPr lang="ko-KR" altLang="en-US" sz="1600" b="1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rgbClr val="1263AA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49F3C3C-7F94-48F2-82DA-C2F071927974}"/>
                </a:ext>
              </a:extLst>
            </p:cNvPr>
            <p:cNvSpPr txBox="1"/>
            <p:nvPr/>
          </p:nvSpPr>
          <p:spPr>
            <a:xfrm>
              <a:off x="615520" y="921378"/>
              <a:ext cx="5357253" cy="278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요소가 없는 </a:t>
              </a:r>
              <a:r>
                <a:rPr lang="en-US" altLang="ko-KR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Stream</a:t>
              </a:r>
              <a:r>
                <a:rPr lang="ko-KR" altLang="en-US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생성</a:t>
              </a:r>
              <a:endParaRPr lang="en-US" altLang="ko-KR" sz="3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25" name="Rectangle 5">
            <a:extLst>
              <a:ext uri="{FF2B5EF4-FFF2-40B4-BE49-F238E27FC236}">
                <a16:creationId xmlns:a16="http://schemas.microsoft.com/office/drawing/2014/main" id="{9EEC9648-374C-493F-8A3A-E7E5FAD29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968" y="5776971"/>
            <a:ext cx="5798753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Stream&lt;String&gt; stream = Stream.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empty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"stream ::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+ stream.count())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"Stream.&lt;String&gt;empty()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 같음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A4C6CBF-BF03-43C3-8A69-91B32C5F2A87}"/>
              </a:ext>
            </a:extLst>
          </p:cNvPr>
          <p:cNvSpPr/>
          <p:nvPr/>
        </p:nvSpPr>
        <p:spPr>
          <a:xfrm>
            <a:off x="10201083" y="5896883"/>
            <a:ext cx="17639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stream :: 0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Stream.&lt;String&gt;empty()와 같음</a:t>
            </a:r>
          </a:p>
        </p:txBody>
      </p:sp>
    </p:spTree>
    <p:extLst>
      <p:ext uri="{BB962C8B-B14F-4D97-AF65-F5344CB8AC3E}">
        <p14:creationId xmlns:p14="http://schemas.microsoft.com/office/powerpoint/2010/main" val="2713101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16694" y="180975"/>
            <a:ext cx="6799248" cy="599810"/>
          </a:xfrm>
        </p:spPr>
        <p:txBody>
          <a:bodyPr/>
          <a:lstStyle/>
          <a:p>
            <a:r>
              <a:rPr lang="en-US" altLang="ko-KR" dirty="0"/>
              <a:t>2. Stream </a:t>
            </a:r>
            <a:r>
              <a:rPr lang="ko-KR" altLang="en-US" dirty="0"/>
              <a:t>생성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E168636-5A97-4E83-8992-67E3CC9A1E0E}"/>
              </a:ext>
            </a:extLst>
          </p:cNvPr>
          <p:cNvGrpSpPr/>
          <p:nvPr/>
        </p:nvGrpSpPr>
        <p:grpSpPr>
          <a:xfrm>
            <a:off x="227013" y="827112"/>
            <a:ext cx="11772900" cy="2601888"/>
            <a:chOff x="227013" y="827112"/>
            <a:chExt cx="11772900" cy="260188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7B9166A-309D-4538-AF43-BEEB792118D2}"/>
                </a:ext>
              </a:extLst>
            </p:cNvPr>
            <p:cNvSpPr/>
            <p:nvPr/>
          </p:nvSpPr>
          <p:spPr>
            <a:xfrm>
              <a:off x="227013" y="827112"/>
              <a:ext cx="11772900" cy="2601888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E1A31D-C47D-46F8-A02E-16E5A14EBA64}"/>
                </a:ext>
              </a:extLst>
            </p:cNvPr>
            <p:cNvSpPr txBox="1"/>
            <p:nvPr/>
          </p:nvSpPr>
          <p:spPr>
            <a:xfrm>
              <a:off x="243561" y="848459"/>
              <a:ext cx="441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05.</a:t>
              </a:r>
              <a:r>
                <a:rPr lang="en-US" altLang="ko-KR" sz="1600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endParaRPr lang="ko-KR" altLang="en-US" sz="1600" b="1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rgbClr val="1263AA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AC1237-ED38-4202-AFE9-82F0B3E65409}"/>
                </a:ext>
              </a:extLst>
            </p:cNvPr>
            <p:cNvSpPr txBox="1"/>
            <p:nvPr/>
          </p:nvSpPr>
          <p:spPr>
            <a:xfrm>
              <a:off x="615521" y="921378"/>
              <a:ext cx="5264072" cy="278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Builder</a:t>
              </a:r>
              <a:r>
                <a:rPr lang="ko-KR" altLang="en-US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사용한 </a:t>
              </a:r>
              <a:r>
                <a:rPr lang="en-US" altLang="ko-KR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Stream</a:t>
              </a:r>
              <a:r>
                <a:rPr lang="ko-KR" altLang="en-US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생성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4CD87B-3458-4867-A6E4-19D9268EFB0D}"/>
              </a:ext>
            </a:extLst>
          </p:cNvPr>
          <p:cNvSpPr/>
          <p:nvPr/>
        </p:nvSpPr>
        <p:spPr>
          <a:xfrm>
            <a:off x="10133736" y="1048689"/>
            <a:ext cx="18312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===== Stream 변환 =======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c#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java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java script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===== 배열에서 원하는 요소 찾기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java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java script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4AC0F9-2EE2-4869-81CE-20B0F58B4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848459"/>
            <a:ext cx="5849023" cy="24468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"==================================================="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"2. builer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객체 생성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 ( Object )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Stream&lt;Object&gt; objectStream = Stream.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builder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.add(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"java"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.add(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"c#"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.add(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"java scaipt"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.build()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objectStream.forEach(o-&gt;System.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.println(o.getClass()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"::"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+ o))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"==================================================="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"2. builer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객체 생성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 ( String )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Stream&lt;String&gt; stringStream = Stream.&lt;String&gt;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builder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.add(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"java"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.add(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"c#"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.add(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"java scaipt"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.build()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stringStream.forEach(o-&gt;System.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.println(o.getClass()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"::"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+ o))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DB82815-147F-4B4E-8A77-B98697B8673F}"/>
              </a:ext>
            </a:extLst>
          </p:cNvPr>
          <p:cNvGrpSpPr/>
          <p:nvPr/>
        </p:nvGrpSpPr>
        <p:grpSpPr>
          <a:xfrm>
            <a:off x="227013" y="3523266"/>
            <a:ext cx="11772900" cy="2601888"/>
            <a:chOff x="227013" y="827112"/>
            <a:chExt cx="11772900" cy="260188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07FBBAE-9391-4DA1-9AF0-F9ABD7D5501A}"/>
                </a:ext>
              </a:extLst>
            </p:cNvPr>
            <p:cNvSpPr/>
            <p:nvPr/>
          </p:nvSpPr>
          <p:spPr>
            <a:xfrm>
              <a:off x="227013" y="827112"/>
              <a:ext cx="11772900" cy="2601888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7F5E516-9E3D-4573-BA47-43EF5FFC441B}"/>
                </a:ext>
              </a:extLst>
            </p:cNvPr>
            <p:cNvSpPr txBox="1"/>
            <p:nvPr/>
          </p:nvSpPr>
          <p:spPr>
            <a:xfrm>
              <a:off x="243561" y="848459"/>
              <a:ext cx="441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06.</a:t>
              </a:r>
              <a:r>
                <a:rPr lang="en-US" altLang="ko-KR" sz="1600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endParaRPr lang="ko-KR" altLang="en-US" sz="1600" b="1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rgbClr val="1263AA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8DE93E-22FD-4825-A186-814DECBEF486}"/>
                </a:ext>
              </a:extLst>
            </p:cNvPr>
            <p:cNvSpPr txBox="1"/>
            <p:nvPr/>
          </p:nvSpPr>
          <p:spPr>
            <a:xfrm>
              <a:off x="615521" y="921378"/>
              <a:ext cx="5264072" cy="465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</a:rPr>
                <a:t> </a:t>
              </a:r>
              <a:r>
                <a:rPr lang="en-US" altLang="ko-KR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</a:rPr>
                <a:t>generate</a:t>
              </a:r>
              <a:r>
                <a:rPr lang="ko-KR" altLang="en-US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</a:rPr>
                <a:t>을 이용한 무한 </a:t>
              </a:r>
              <a:r>
                <a:rPr lang="en-US" altLang="ko-KR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</a:rPr>
                <a:t>Stream</a:t>
              </a:r>
              <a:r>
                <a:rPr lang="ko-KR" altLang="en-US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</a:rPr>
                <a:t> 생성</a:t>
              </a:r>
              <a:endParaRPr lang="en-US" altLang="ko-KR" sz="3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주의 사이즈를 </a:t>
              </a:r>
              <a:r>
                <a:rPr lang="ko-KR" altLang="en-US" sz="11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정해야함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95E60228-EC6E-4A99-B3EF-FDE99D7AB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986" y="3617532"/>
            <a:ext cx="5832475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Stream&lt;String&gt; streamGenerate = Stream.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generate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(()-&gt;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"Echo"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).limit(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streamGenerate.forEach(o-&gt;System.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.println(o.getClass()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"::"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+ o))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dirty="0">
              <a:solidFill>
                <a:srgbClr val="CC7832"/>
              </a:solidFill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dirty="0">
              <a:solidFill>
                <a:srgbClr val="CC7832"/>
              </a:solidFill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dirty="0">
              <a:solidFill>
                <a:srgbClr val="CC7832"/>
              </a:solidFill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// 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난수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(random number) 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생성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Stream&lt;Double&gt; streamGenerateRandoms = Stream.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generate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(Math::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random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).limit(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streamGenerateRandoms.forEach(o-&gt;System.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.println(o.getClass()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"::"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+ o))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dirty="0">
              <a:solidFill>
                <a:srgbClr val="CC7832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dirty="0">
              <a:solidFill>
                <a:srgbClr val="CC7832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dirty="0">
              <a:solidFill>
                <a:srgbClr val="CC7832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1C92FB-BE2E-4DEE-897C-9668C9E5EB83}"/>
              </a:ext>
            </a:extLst>
          </p:cNvPr>
          <p:cNvSpPr/>
          <p:nvPr/>
        </p:nvSpPr>
        <p:spPr>
          <a:xfrm>
            <a:off x="10067110" y="3750673"/>
            <a:ext cx="18813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class java.lang.String::Echo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class java.lang.String::Echo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class java.lang.String::Echo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class java.lang.String::Echo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class java.lang.String::Echo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E719F9-1427-48EA-8912-5E4B203A666B}"/>
              </a:ext>
            </a:extLst>
          </p:cNvPr>
          <p:cNvSpPr/>
          <p:nvPr/>
        </p:nvSpPr>
        <p:spPr>
          <a:xfrm>
            <a:off x="9657805" y="4978308"/>
            <a:ext cx="2290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class </a:t>
            </a:r>
            <a:r>
              <a:rPr lang="ko-KR" altLang="en-US" sz="800" dirty="0" err="1">
                <a:solidFill>
                  <a:schemeClr val="bg1"/>
                </a:solidFill>
              </a:rPr>
              <a:t>java.lang.Double</a:t>
            </a:r>
            <a:r>
              <a:rPr lang="ko-KR" altLang="en-US" sz="800" dirty="0">
                <a:solidFill>
                  <a:schemeClr val="bg1"/>
                </a:solidFill>
              </a:rPr>
              <a:t>::0.4853244219582693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class </a:t>
            </a:r>
            <a:r>
              <a:rPr lang="ko-KR" altLang="en-US" sz="800" dirty="0" err="1">
                <a:solidFill>
                  <a:schemeClr val="bg1"/>
                </a:solidFill>
              </a:rPr>
              <a:t>java.lang.Double</a:t>
            </a:r>
            <a:r>
              <a:rPr lang="ko-KR" altLang="en-US" sz="800" dirty="0">
                <a:solidFill>
                  <a:schemeClr val="bg1"/>
                </a:solidFill>
              </a:rPr>
              <a:t>::0.8893768469236104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class </a:t>
            </a:r>
            <a:r>
              <a:rPr lang="ko-KR" altLang="en-US" sz="800" dirty="0" err="1">
                <a:solidFill>
                  <a:schemeClr val="bg1"/>
                </a:solidFill>
              </a:rPr>
              <a:t>java.lang.Double</a:t>
            </a:r>
            <a:r>
              <a:rPr lang="ko-KR" altLang="en-US" sz="800" dirty="0">
                <a:solidFill>
                  <a:schemeClr val="bg1"/>
                </a:solidFill>
              </a:rPr>
              <a:t>::0.6801395514026836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class </a:t>
            </a:r>
            <a:r>
              <a:rPr lang="ko-KR" altLang="en-US" sz="800" dirty="0" err="1">
                <a:solidFill>
                  <a:schemeClr val="bg1"/>
                </a:solidFill>
              </a:rPr>
              <a:t>java.lang.Double</a:t>
            </a:r>
            <a:r>
              <a:rPr lang="ko-KR" altLang="en-US" sz="800" dirty="0">
                <a:solidFill>
                  <a:schemeClr val="bg1"/>
                </a:solidFill>
              </a:rPr>
              <a:t>::0.40567815077776515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class </a:t>
            </a:r>
            <a:r>
              <a:rPr lang="ko-KR" altLang="en-US" sz="800" dirty="0" err="1">
                <a:solidFill>
                  <a:schemeClr val="bg1"/>
                </a:solidFill>
              </a:rPr>
              <a:t>java.lang.Double</a:t>
            </a:r>
            <a:r>
              <a:rPr lang="ko-KR" altLang="en-US" sz="800" dirty="0">
                <a:solidFill>
                  <a:schemeClr val="bg1"/>
                </a:solidFill>
              </a:rPr>
              <a:t>::0.23895785683876747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86095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16694" y="180975"/>
            <a:ext cx="6799248" cy="59981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기본 타입 </a:t>
            </a:r>
            <a:r>
              <a:rPr lang="en-US" altLang="ko-KR" dirty="0"/>
              <a:t>Stream</a:t>
            </a:r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E168636-5A97-4E83-8992-67E3CC9A1E0E}"/>
              </a:ext>
            </a:extLst>
          </p:cNvPr>
          <p:cNvGrpSpPr/>
          <p:nvPr/>
        </p:nvGrpSpPr>
        <p:grpSpPr>
          <a:xfrm>
            <a:off x="227013" y="827112"/>
            <a:ext cx="11772900" cy="2601888"/>
            <a:chOff x="227013" y="827112"/>
            <a:chExt cx="11772900" cy="260188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7B9166A-309D-4538-AF43-BEEB792118D2}"/>
                </a:ext>
              </a:extLst>
            </p:cNvPr>
            <p:cNvSpPr/>
            <p:nvPr/>
          </p:nvSpPr>
          <p:spPr>
            <a:xfrm>
              <a:off x="227013" y="827112"/>
              <a:ext cx="11772900" cy="2601888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E1A31D-C47D-46F8-A02E-16E5A14EBA64}"/>
                </a:ext>
              </a:extLst>
            </p:cNvPr>
            <p:cNvSpPr txBox="1"/>
            <p:nvPr/>
          </p:nvSpPr>
          <p:spPr>
            <a:xfrm>
              <a:off x="243561" y="848459"/>
              <a:ext cx="441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01.</a:t>
              </a:r>
              <a:r>
                <a:rPr lang="en-US" altLang="ko-KR" sz="1600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endParaRPr lang="ko-KR" altLang="en-US" sz="1600" b="1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rgbClr val="1263AA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AC1237-ED38-4202-AFE9-82F0B3E65409}"/>
                </a:ext>
              </a:extLst>
            </p:cNvPr>
            <p:cNvSpPr txBox="1"/>
            <p:nvPr/>
          </p:nvSpPr>
          <p:spPr>
            <a:xfrm>
              <a:off x="615521" y="921378"/>
              <a:ext cx="5409042" cy="2381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</a:rPr>
                <a:t>IntStream, longStream , </a:t>
              </a:r>
              <a:r>
                <a:rPr lang="en-US" altLang="ko-KR" sz="1200" b="1" spc="-70" dirty="0" err="1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</a:rPr>
                <a:t>doubleStream</a:t>
              </a:r>
              <a:endParaRPr lang="en-US" altLang="ko-KR" sz="3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IntStream : short, char, byte, Boolean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저장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longStream : long</a:t>
              </a: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11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doubleStream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: float </a:t>
              </a:r>
            </a:p>
            <a:p>
              <a:pPr marL="85725">
                <a:lnSpc>
                  <a:spcPct val="110000"/>
                </a:lnSpc>
              </a:pP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10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IntStream</a:t>
              </a:r>
              <a:r>
                <a:rPr lang="ko-KR" altLang="en-US" sz="10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을 생성 하려면 </a:t>
              </a:r>
              <a:r>
                <a:rPr lang="en-US" altLang="ko-KR" sz="10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IntStream.of, Arrays,stream </a:t>
              </a:r>
              <a:r>
                <a:rPr lang="ko-KR" altLang="en-US" sz="10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메소드 사용</a:t>
              </a:r>
              <a:endPara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10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IntStream.builder().build() </a:t>
              </a:r>
              <a:r>
                <a:rPr lang="ko-KR" altLang="en-US" sz="10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사용</a:t>
              </a:r>
              <a:endPara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10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Arrays.stream(values. from, to )</a:t>
              </a: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endPara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ko-KR" altLang="en-US" sz="10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정적 </a:t>
              </a:r>
              <a:r>
                <a:rPr lang="en-US" altLang="ko-KR" sz="10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generate, iterate </a:t>
              </a:r>
              <a:r>
                <a:rPr lang="ko-KR" altLang="en-US" sz="10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사용</a:t>
              </a:r>
              <a:endPara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10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IntStream, longStream : </a:t>
              </a:r>
              <a:r>
                <a:rPr lang="ko-KR" altLang="en-US" sz="10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크기가 </a:t>
              </a:r>
              <a:r>
                <a:rPr lang="en-US" altLang="ko-KR" sz="10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1</a:t>
              </a:r>
              <a:r>
                <a:rPr lang="ko-KR" altLang="en-US" sz="10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인 정수 범위를 생성하는 정적 </a:t>
              </a:r>
              <a:r>
                <a:rPr lang="en-US" altLang="ko-KR" sz="10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range, </a:t>
              </a:r>
              <a:r>
                <a:rPr lang="en-US" altLang="ko-KR" sz="1000" b="1" dirty="0" err="1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rangeClosed</a:t>
              </a:r>
              <a:br>
                <a:rPr lang="en-US" altLang="ko-KR" sz="10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</a:br>
              <a:r>
                <a:rPr lang="ko-KR" altLang="ko-KR" sz="1000" dirty="0">
                  <a:solidFill>
                    <a:schemeClr val="accent2">
                      <a:lumMod val="75000"/>
                    </a:schemeClr>
                  </a:solidFill>
                  <a:latin typeface="Arial Unicode MS"/>
                  <a:ea typeface="Source Code Pro"/>
                </a:rPr>
                <a:t>IntStream zeroToNinetyNine = </a:t>
              </a:r>
              <a:r>
                <a:rPr lang="ko-KR" altLang="ko-KR" sz="1000" dirty="0" err="1">
                  <a:solidFill>
                    <a:schemeClr val="accent2">
                      <a:lumMod val="75000"/>
                    </a:schemeClr>
                  </a:solidFill>
                  <a:latin typeface="Arial Unicode MS"/>
                  <a:ea typeface="Source Code Pro"/>
                </a:rPr>
                <a:t>IntStream.</a:t>
              </a:r>
              <a:r>
                <a:rPr lang="ko-KR" altLang="ko-KR" sz="1000" i="1" dirty="0" err="1">
                  <a:solidFill>
                    <a:schemeClr val="accent2">
                      <a:lumMod val="75000"/>
                    </a:schemeClr>
                  </a:solidFill>
                  <a:latin typeface="Arial Unicode MS"/>
                  <a:ea typeface="Source Code Pro"/>
                </a:rPr>
                <a:t>range</a:t>
              </a:r>
              <a:r>
                <a:rPr lang="ko-KR" altLang="ko-KR" sz="1000" dirty="0">
                  <a:solidFill>
                    <a:schemeClr val="accent2">
                      <a:lumMod val="75000"/>
                    </a:schemeClr>
                  </a:solidFill>
                  <a:latin typeface="Arial Unicode MS"/>
                  <a:ea typeface="Source Code Pro"/>
                </a:rPr>
                <a:t>(0,100);</a:t>
              </a:r>
              <a:r>
                <a:rPr lang="en-US" altLang="ko-KR" sz="1000" dirty="0">
                  <a:solidFill>
                    <a:schemeClr val="accent2">
                      <a:lumMod val="75000"/>
                    </a:schemeClr>
                  </a:solidFill>
                  <a:latin typeface="Arial Unicode MS"/>
                  <a:ea typeface="Source Code Pro"/>
                </a:rPr>
                <a:t>  // 100 </a:t>
              </a:r>
              <a:r>
                <a:rPr lang="ko-KR" altLang="en-US" sz="1000" dirty="0">
                  <a:solidFill>
                    <a:schemeClr val="accent2">
                      <a:lumMod val="75000"/>
                    </a:schemeClr>
                  </a:solidFill>
                  <a:latin typeface="Arial Unicode MS"/>
                  <a:ea typeface="Source Code Pro"/>
                </a:rPr>
                <a:t>제외</a:t>
              </a:r>
              <a:br>
                <a:rPr lang="ko-KR" altLang="ko-KR" sz="1000" dirty="0">
                  <a:solidFill>
                    <a:schemeClr val="accent2">
                      <a:lumMod val="75000"/>
                    </a:schemeClr>
                  </a:solidFill>
                  <a:latin typeface="Arial Unicode MS"/>
                  <a:ea typeface="Source Code Pro"/>
                </a:rPr>
              </a:br>
              <a:r>
                <a:rPr lang="ko-KR" altLang="ko-KR" sz="1000" dirty="0">
                  <a:solidFill>
                    <a:schemeClr val="accent2">
                      <a:lumMod val="75000"/>
                    </a:schemeClr>
                  </a:solidFill>
                  <a:latin typeface="Arial Unicode MS"/>
                  <a:ea typeface="Source Code Pro"/>
                </a:rPr>
                <a:t>IntStream zeroToHundred = IntStream.</a:t>
              </a:r>
              <a:r>
                <a:rPr lang="ko-KR" altLang="ko-KR" sz="1000" i="1" dirty="0">
                  <a:solidFill>
                    <a:schemeClr val="accent2">
                      <a:lumMod val="75000"/>
                    </a:schemeClr>
                  </a:solidFill>
                  <a:latin typeface="Arial Unicode MS"/>
                  <a:ea typeface="Source Code Pro"/>
                </a:rPr>
                <a:t>range</a:t>
              </a:r>
              <a:r>
                <a:rPr lang="en-US" altLang="ko-KR" sz="1000" i="1" dirty="0">
                  <a:solidFill>
                    <a:schemeClr val="accent2">
                      <a:lumMod val="75000"/>
                    </a:schemeClr>
                  </a:solidFill>
                  <a:latin typeface="Arial Unicode MS"/>
                  <a:ea typeface="Source Code Pro"/>
                </a:rPr>
                <a:t>Closed</a:t>
              </a:r>
              <a:r>
                <a:rPr lang="ko-KR" altLang="ko-KR" sz="1000" dirty="0">
                  <a:solidFill>
                    <a:schemeClr val="accent2">
                      <a:lumMod val="75000"/>
                    </a:schemeClr>
                  </a:solidFill>
                  <a:latin typeface="Arial Unicode MS"/>
                  <a:ea typeface="Source Code Pro"/>
                </a:rPr>
                <a:t>(0,100);</a:t>
              </a:r>
              <a:r>
                <a:rPr lang="en-US" altLang="ko-KR" sz="1000" dirty="0">
                  <a:solidFill>
                    <a:schemeClr val="accent2">
                      <a:lumMod val="75000"/>
                    </a:schemeClr>
                  </a:solidFill>
                  <a:latin typeface="Arial Unicode MS"/>
                  <a:ea typeface="Source Code Pro"/>
                </a:rPr>
                <a:t>      // 100 </a:t>
              </a:r>
              <a:r>
                <a:rPr lang="ko-KR" altLang="en-US" sz="1000" dirty="0">
                  <a:solidFill>
                    <a:schemeClr val="accent2">
                      <a:lumMod val="75000"/>
                    </a:schemeClr>
                  </a:solidFill>
                  <a:latin typeface="Arial Unicode MS"/>
                  <a:ea typeface="Source Code Pro"/>
                </a:rPr>
                <a:t>포함 </a:t>
              </a:r>
              <a:endPara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63D80D-3672-4138-ACED-1073332F4640}"/>
              </a:ext>
            </a:extLst>
          </p:cNvPr>
          <p:cNvSpPr/>
          <p:nvPr/>
        </p:nvSpPr>
        <p:spPr>
          <a:xfrm>
            <a:off x="10450626" y="1029100"/>
            <a:ext cx="14978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class java.lang.Integer::50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class java.lang.Integer::55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class java.lang.Integer::60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class java.lang.Integer::65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class java.lang.Integer::70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5CB8C72-D88D-468C-AC53-1C2C6AEBD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896783"/>
            <a:ext cx="5832475" cy="24468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IntStream intStream = IntStream.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builder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.add(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.add(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34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.add(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40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.build()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intStream.forEach(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-&gt; 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"===================="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intStream = IntStream.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of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30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40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50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intStream.forEach(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-&gt; 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"===================="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[] intArrays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new 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[]{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20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30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40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intStream = Arrays.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stream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(intArrays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intStream.forEach(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-&gt; 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FFE700-8563-4DD6-A737-03DFDD7622B6}"/>
              </a:ext>
            </a:extLst>
          </p:cNvPr>
          <p:cNvSpPr/>
          <p:nvPr/>
        </p:nvSpPr>
        <p:spPr>
          <a:xfrm>
            <a:off x="10310149" y="1958495"/>
            <a:ext cx="16897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2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34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40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====================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30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40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50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====================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30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40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4CD09CB-A7A0-4F1D-8D40-C38FBB69BF93}"/>
              </a:ext>
            </a:extLst>
          </p:cNvPr>
          <p:cNvGrpSpPr/>
          <p:nvPr/>
        </p:nvGrpSpPr>
        <p:grpSpPr>
          <a:xfrm>
            <a:off x="227013" y="3523266"/>
            <a:ext cx="11772900" cy="3037872"/>
            <a:chOff x="227013" y="827112"/>
            <a:chExt cx="11772900" cy="303787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10E9EDE-FE48-4A2B-B15D-81EBE2079789}"/>
                </a:ext>
              </a:extLst>
            </p:cNvPr>
            <p:cNvSpPr/>
            <p:nvPr/>
          </p:nvSpPr>
          <p:spPr>
            <a:xfrm>
              <a:off x="227013" y="827112"/>
              <a:ext cx="11772900" cy="3037872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5FA6AE4-7627-4CA2-8C03-FB8A3996B060}"/>
                </a:ext>
              </a:extLst>
            </p:cNvPr>
            <p:cNvSpPr txBox="1"/>
            <p:nvPr/>
          </p:nvSpPr>
          <p:spPr>
            <a:xfrm>
              <a:off x="243561" y="848459"/>
              <a:ext cx="441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02.</a:t>
              </a:r>
              <a:r>
                <a:rPr lang="en-US" altLang="ko-KR" sz="1600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endParaRPr lang="ko-KR" altLang="en-US" sz="1600" b="1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rgbClr val="1263AA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2434859-7456-4757-94C1-A824FAA4D854}"/>
                </a:ext>
              </a:extLst>
            </p:cNvPr>
            <p:cNvSpPr txBox="1"/>
            <p:nvPr/>
          </p:nvSpPr>
          <p:spPr>
            <a:xfrm>
              <a:off x="615521" y="921378"/>
              <a:ext cx="5409042" cy="652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</a:rPr>
                <a:t>mapToInt, mapToLong, mapToDouble</a:t>
              </a:r>
              <a:endParaRPr lang="en-US" altLang="ko-KR" sz="3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객체 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Stream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을 기본 타입 스트림으로 변환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기본 타입 스트림을 객체 스트림으로 변환 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: boxed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사용 </a:t>
              </a:r>
              <a:endParaRPr lang="en-US" altLang="ko-KR" sz="10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9" name="Rectangle 4">
            <a:extLst>
              <a:ext uri="{FF2B5EF4-FFF2-40B4-BE49-F238E27FC236}">
                <a16:creationId xmlns:a16="http://schemas.microsoft.com/office/drawing/2014/main" id="{647F83E8-40BF-49BC-8278-199832A58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7" y="3593024"/>
            <a:ext cx="5832475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List&lt;String&gt; stringList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new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ArrayList&lt;&gt;()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stringList.add(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"c"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stringList.add(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"java"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stringList.add(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"java script"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stringList.add(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"c++"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stringList.add(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"c#"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"===== Stream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 ======= ::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Stream&lt;String&gt; stringStream = stringList.stream()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"===== IntStream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 ======= ::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IntStream lenths = stringStream.mapToInt(String::length)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lenths.forEach(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-&gt; 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dirty="0">
              <a:solidFill>
                <a:srgbClr val="CC7832"/>
              </a:solidFill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"===== Stream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 ======= ::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Stream&lt;Integer&gt; integerStream = IntStream.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range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).boxed()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integerStream.forEach(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-&gt; 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A8BBF6-7AFF-4340-ACC5-062D226C5289}"/>
              </a:ext>
            </a:extLst>
          </p:cNvPr>
          <p:cNvSpPr/>
          <p:nvPr/>
        </p:nvSpPr>
        <p:spPr>
          <a:xfrm>
            <a:off x="10131388" y="4371585"/>
            <a:ext cx="20114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===== Stream 변환 ======= :: 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===== IntStream 변환 ======= :: 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1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4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11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3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2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===== Stream 변환 ======= :: 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0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1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2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3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E8899E-AC93-4FF3-9246-9B649A62C834}"/>
              </a:ext>
            </a:extLst>
          </p:cNvPr>
          <p:cNvSpPr txBox="1"/>
          <p:nvPr/>
        </p:nvSpPr>
        <p:spPr>
          <a:xfrm>
            <a:off x="341200" y="4794462"/>
            <a:ext cx="5409042" cy="1598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 spc="-7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</a:rPr>
              <a:t>* </a:t>
            </a:r>
            <a:r>
              <a:rPr lang="ko-KR" altLang="en-US" sz="1200" b="1" spc="-7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</a:rPr>
              <a:t>기본 타입과 객체 스트림의 차이점</a:t>
            </a:r>
            <a:endParaRPr lang="en-US" altLang="ko-KR" sz="400" dirty="0">
              <a:gradFill>
                <a:gsLst>
                  <a:gs pos="100000">
                    <a:schemeClr val="tx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맑은 고딕" panose="020B0503020000020004" pitchFamily="50" charset="-127"/>
            </a:endParaRPr>
          </a:p>
          <a:p>
            <a:pPr marL="180975" indent="-95250">
              <a:lnSpc>
                <a:spcPct val="110000"/>
              </a:lnSpc>
              <a:buFontTx/>
              <a:buChar char="-"/>
            </a:pPr>
            <a:r>
              <a:rPr lang="en-US" altLang="ko-KR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toArray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는 기본 타입 배열을 리턴</a:t>
            </a:r>
            <a:endParaRPr lang="en-US" altLang="ko-KR" sz="1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pPr marL="180975" indent="-95250">
              <a:lnSpc>
                <a:spcPct val="110000"/>
              </a:lnSpc>
              <a:buFontTx/>
              <a:buChar char="-"/>
            </a:pP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옵션 결과를 돌려주는 메소드는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OptionalInt, OprionalLong, OptionalDouble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을 리턴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getAsInt, getAsLong, getAsDouble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사용 </a:t>
            </a:r>
            <a:b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</a:br>
            <a:r>
              <a:rPr lang="en-US" altLang="ko-KR" sz="9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- Optional function</a:t>
            </a:r>
            <a:r>
              <a:rPr lang="ko-KR" altLang="en-US" sz="9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는 </a:t>
            </a:r>
            <a:r>
              <a:rPr lang="en-US" altLang="ko-KR" sz="9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get</a:t>
            </a:r>
            <a:r>
              <a:rPr lang="ko-KR" altLang="en-US" sz="9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을 사용함</a:t>
            </a:r>
            <a:endParaRPr lang="en-US" altLang="ko-KR" sz="9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pPr marL="180975" indent="-95250">
              <a:lnSpc>
                <a:spcPct val="110000"/>
              </a:lnSpc>
              <a:buFontTx/>
              <a:buChar char="-"/>
            </a:pPr>
            <a:r>
              <a: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기본 타입 </a:t>
            </a:r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Stream</a:t>
            </a:r>
            <a:r>
              <a: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은 평균</a:t>
            </a:r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최대값</a:t>
            </a:r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최소값을 리턴 하는 </a:t>
            </a:r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sum, average, max, min</a:t>
            </a:r>
          </a:p>
          <a:p>
            <a:pPr marL="180975" indent="-95250">
              <a:lnSpc>
                <a:spcPct val="110000"/>
              </a:lnSpc>
              <a:buFontTx/>
              <a:buChar char="-"/>
            </a:pPr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summaryStatistics</a:t>
            </a:r>
            <a:r>
              <a: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메소드는 스트림의 합계</a:t>
            </a:r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평균</a:t>
            </a:r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최대값</a:t>
            </a:r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최소값을 동시에 보고 할 수 있는 </a:t>
            </a:r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intSummaryStatistics, LongSummaryStatistics, DoubleSummarySatistics </a:t>
            </a:r>
            <a:r>
              <a: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겍체를 돌려줌</a:t>
            </a:r>
            <a:r>
              <a:rPr lang="en-US" altLang="ko-KR" sz="9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ko-KR" altLang="en-US" sz="1200" b="1" spc="-7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</a:rPr>
              <a:t> </a:t>
            </a:r>
            <a:endParaRPr lang="en-US" altLang="ko-KR" sz="10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87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16694" y="180975"/>
            <a:ext cx="6799248" cy="599810"/>
          </a:xfrm>
        </p:spPr>
        <p:txBody>
          <a:bodyPr/>
          <a:lstStyle/>
          <a:p>
            <a:r>
              <a:rPr lang="en-US" altLang="ko-KR" dirty="0"/>
              <a:t>1. JAVA 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6D32269-E191-4D97-AFFB-81EFBADEE2E4}"/>
              </a:ext>
            </a:extLst>
          </p:cNvPr>
          <p:cNvGrpSpPr/>
          <p:nvPr/>
        </p:nvGrpSpPr>
        <p:grpSpPr>
          <a:xfrm>
            <a:off x="227013" y="827113"/>
            <a:ext cx="5832475" cy="2453116"/>
            <a:chOff x="227013" y="827113"/>
            <a:chExt cx="5832475" cy="245311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7B9166A-309D-4538-AF43-BEEB792118D2}"/>
                </a:ext>
              </a:extLst>
            </p:cNvPr>
            <p:cNvSpPr/>
            <p:nvPr/>
          </p:nvSpPr>
          <p:spPr>
            <a:xfrm>
              <a:off x="227013" y="827113"/>
              <a:ext cx="5832475" cy="2453116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D85E06E-9650-4E2C-B935-28A3589931A8}"/>
                </a:ext>
              </a:extLst>
            </p:cNvPr>
            <p:cNvGrpSpPr/>
            <p:nvPr/>
          </p:nvGrpSpPr>
          <p:grpSpPr>
            <a:xfrm>
              <a:off x="261849" y="875891"/>
              <a:ext cx="5797639" cy="1478984"/>
              <a:chOff x="297482" y="1826951"/>
              <a:chExt cx="5797639" cy="147898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E1A31D-C47D-46F8-A02E-16E5A14EBA64}"/>
                  </a:ext>
                </a:extLst>
              </p:cNvPr>
              <p:cNvSpPr txBox="1"/>
              <p:nvPr/>
            </p:nvSpPr>
            <p:spPr>
              <a:xfrm>
                <a:off x="297482" y="1826951"/>
                <a:ext cx="441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01.</a:t>
                </a:r>
                <a:r>
                  <a:rPr lang="en-US" altLang="ko-KR" sz="1600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endParaRPr lang="ko-KR" altLang="en-US" sz="1600" b="1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rgbClr val="1263A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AC1237-ED38-4202-AFE9-82F0B3E65409}"/>
                  </a:ext>
                </a:extLst>
              </p:cNvPr>
              <p:cNvSpPr txBox="1"/>
              <p:nvPr/>
            </p:nvSpPr>
            <p:spPr>
              <a:xfrm>
                <a:off x="681458" y="1909014"/>
                <a:ext cx="5413663" cy="1396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ko-KR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JAVA File </a:t>
                </a:r>
                <a:r>
                  <a:rPr lang="ko-KR" altLang="en-US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구조</a:t>
                </a:r>
                <a:r>
                  <a:rPr lang="en-US" altLang="ko-KR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en-US" altLang="ko-KR" sz="3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자바 소스 파일의 확장자는 </a:t>
                </a: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,java</a:t>
                </a: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자바 파일명은 접근 지정자가 </a:t>
                </a: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public</a:t>
                </a: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인 </a:t>
                </a: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Top Level Class</a:t>
                </a: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가 있다면 </a:t>
                </a: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Class Name</a:t>
                </a: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으로 되어야 함</a:t>
                </a: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없다면 아무 이름으로 사용 할 수 있음 </a:t>
                </a:r>
                <a:endParaRPr lang="en-US" altLang="ko-KR" sz="10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Public Class </a:t>
                </a: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가</a:t>
                </a: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main Method</a:t>
                </a: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를 가진다</a:t>
                </a: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.</a:t>
                </a: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package </a:t>
                </a: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구가 있다면</a:t>
                </a: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해당 자바파일은 반드시 패키지명의 폴더에 존재해야 한다</a:t>
                </a: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.</a:t>
                </a:r>
              </a:p>
            </p:txBody>
          </p:sp>
        </p:grp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1F62E2A3-8658-496B-A348-A83C8FCDB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823142"/>
            <a:ext cx="5797550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package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javahello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Hello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static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+mn-ea"/>
              </a:rPr>
              <a:t>main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[]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args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System.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out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.println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Hello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 World!!"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}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100" dirty="0">
              <a:solidFill>
                <a:srgbClr val="A9B7C6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100" dirty="0">
              <a:solidFill>
                <a:srgbClr val="A9B7C6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100" dirty="0">
              <a:solidFill>
                <a:srgbClr val="A9B7C6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1F3351F-2582-4B2F-819E-E071AE15D49A}"/>
              </a:ext>
            </a:extLst>
          </p:cNvPr>
          <p:cNvGrpSpPr/>
          <p:nvPr/>
        </p:nvGrpSpPr>
        <p:grpSpPr>
          <a:xfrm>
            <a:off x="9274629" y="1923596"/>
            <a:ext cx="2492376" cy="1194254"/>
            <a:chOff x="8411029" y="4180115"/>
            <a:chExt cx="3193142" cy="181428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24FAC5F-FBA0-4FF2-9BCB-10930075AF49}"/>
                </a:ext>
              </a:extLst>
            </p:cNvPr>
            <p:cNvSpPr/>
            <p:nvPr/>
          </p:nvSpPr>
          <p:spPr>
            <a:xfrm>
              <a:off x="8411029" y="4180115"/>
              <a:ext cx="3193142" cy="181428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21C8C9-5378-409A-88FA-6B52789C9A88}"/>
                </a:ext>
              </a:extLst>
            </p:cNvPr>
            <p:cNvSpPr txBox="1"/>
            <p:nvPr/>
          </p:nvSpPr>
          <p:spPr>
            <a:xfrm>
              <a:off x="8490858" y="4267200"/>
              <a:ext cx="835068" cy="4656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JVM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C65235F-8803-40DE-8D12-5E31F1757027}"/>
                </a:ext>
              </a:extLst>
            </p:cNvPr>
            <p:cNvSpPr/>
            <p:nvPr/>
          </p:nvSpPr>
          <p:spPr>
            <a:xfrm>
              <a:off x="9107715" y="4746172"/>
              <a:ext cx="2322286" cy="108857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Main()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9B7E3D-EC7B-47F0-A252-EF39CFF2F55F}"/>
                </a:ext>
              </a:extLst>
            </p:cNvPr>
            <p:cNvSpPr txBox="1"/>
            <p:nvPr/>
          </p:nvSpPr>
          <p:spPr>
            <a:xfrm>
              <a:off x="9165773" y="4746172"/>
              <a:ext cx="958348" cy="4656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Hello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E9A674C-F774-4C98-BFCA-36F93D6F3502}"/>
              </a:ext>
            </a:extLst>
          </p:cNvPr>
          <p:cNvGrpSpPr/>
          <p:nvPr/>
        </p:nvGrpSpPr>
        <p:grpSpPr>
          <a:xfrm>
            <a:off x="227013" y="3429000"/>
            <a:ext cx="5832475" cy="823686"/>
            <a:chOff x="227013" y="827113"/>
            <a:chExt cx="5832475" cy="82368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F0F72A2-5DCE-4B45-BC52-355104488F17}"/>
                </a:ext>
              </a:extLst>
            </p:cNvPr>
            <p:cNvSpPr/>
            <p:nvPr/>
          </p:nvSpPr>
          <p:spPr>
            <a:xfrm>
              <a:off x="227013" y="827113"/>
              <a:ext cx="5832475" cy="823686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75D9E02-ED3E-4666-ABC3-12687DAA269E}"/>
                </a:ext>
              </a:extLst>
            </p:cNvPr>
            <p:cNvGrpSpPr/>
            <p:nvPr/>
          </p:nvGrpSpPr>
          <p:grpSpPr>
            <a:xfrm>
              <a:off x="261849" y="875891"/>
              <a:ext cx="5797639" cy="547960"/>
              <a:chOff x="297482" y="1826951"/>
              <a:chExt cx="5797639" cy="547960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5FDF772-F924-4AC4-99E9-55EE897B9A87}"/>
                  </a:ext>
                </a:extLst>
              </p:cNvPr>
              <p:cNvSpPr txBox="1"/>
              <p:nvPr/>
            </p:nvSpPr>
            <p:spPr>
              <a:xfrm>
                <a:off x="297482" y="1826951"/>
                <a:ext cx="441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02.</a:t>
                </a:r>
                <a:r>
                  <a:rPr lang="en-US" altLang="ko-KR" sz="1600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endParaRPr lang="ko-KR" altLang="en-US" sz="1600" b="1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rgbClr val="1263A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3D64884-6E41-4906-A92C-DFB22AB2A177}"/>
                  </a:ext>
                </a:extLst>
              </p:cNvPr>
              <p:cNvSpPr txBox="1"/>
              <p:nvPr/>
            </p:nvSpPr>
            <p:spPr>
              <a:xfrm>
                <a:off x="681458" y="1909014"/>
                <a:ext cx="5413663" cy="465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ko-KR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Class</a:t>
                </a:r>
                <a:r>
                  <a:rPr lang="ko-KR" altLang="en-US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객체화 하여 사용</a:t>
                </a:r>
                <a:endParaRPr lang="en-US" altLang="ko-KR" sz="3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new()</a:t>
                </a:r>
              </a:p>
            </p:txBody>
          </p:sp>
        </p:grpSp>
      </p:grpSp>
      <p:sp>
        <p:nvSpPr>
          <p:cNvPr id="10" name="Rectangle 2">
            <a:extLst>
              <a:ext uri="{FF2B5EF4-FFF2-40B4-BE49-F238E27FC236}">
                <a16:creationId xmlns:a16="http://schemas.microsoft.com/office/drawing/2014/main" id="{95523716-030B-4706-AE76-C0CBEC48C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3429000"/>
            <a:ext cx="5797550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package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javahello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Exp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expName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+mn-ea"/>
              </a:rPr>
              <a:t>getExpName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expName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+mn-ea"/>
              </a:rPr>
              <a:t>setExpName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expName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this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expName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expName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Hello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static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+mn-ea"/>
              </a:rPr>
              <a:t>main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[]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args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Exp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exp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Exp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exp.setExpName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"홍길동"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System.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out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.println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exp.getExpName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() +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"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Hello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+mn-ea"/>
              </a:rPr>
              <a:t> World!!"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}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7EDF544-F530-4848-B5A3-ABB5D488BB65}"/>
              </a:ext>
            </a:extLst>
          </p:cNvPr>
          <p:cNvGrpSpPr/>
          <p:nvPr/>
        </p:nvGrpSpPr>
        <p:grpSpPr>
          <a:xfrm>
            <a:off x="227013" y="4350656"/>
            <a:ext cx="5832475" cy="2248263"/>
            <a:chOff x="227013" y="827112"/>
            <a:chExt cx="5832475" cy="224826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1E71E95-F308-44DA-BE0F-11D2E2197C86}"/>
                </a:ext>
              </a:extLst>
            </p:cNvPr>
            <p:cNvSpPr/>
            <p:nvPr/>
          </p:nvSpPr>
          <p:spPr>
            <a:xfrm>
              <a:off x="227013" y="827112"/>
              <a:ext cx="5832475" cy="2248263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D9048DB8-6038-49F5-8199-8F8D001A79EC}"/>
                </a:ext>
              </a:extLst>
            </p:cNvPr>
            <p:cNvGrpSpPr/>
            <p:nvPr/>
          </p:nvGrpSpPr>
          <p:grpSpPr>
            <a:xfrm>
              <a:off x="261849" y="875891"/>
              <a:ext cx="5797639" cy="2057347"/>
              <a:chOff x="297482" y="1826951"/>
              <a:chExt cx="5797639" cy="2057347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DFABF81-9D57-447E-AE9F-9C7465A5261B}"/>
                  </a:ext>
                </a:extLst>
              </p:cNvPr>
              <p:cNvSpPr txBox="1"/>
              <p:nvPr/>
            </p:nvSpPr>
            <p:spPr>
              <a:xfrm>
                <a:off x="297482" y="1826951"/>
                <a:ext cx="441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03.</a:t>
                </a:r>
                <a:r>
                  <a:rPr lang="en-US" altLang="ko-KR" sz="1600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endParaRPr lang="ko-KR" altLang="en-US" sz="1600" b="1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rgbClr val="1263A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92D132-05CA-4C61-9050-02E70FBCDE76}"/>
                  </a:ext>
                </a:extLst>
              </p:cNvPr>
              <p:cNvSpPr txBox="1"/>
              <p:nvPr/>
            </p:nvSpPr>
            <p:spPr>
              <a:xfrm>
                <a:off x="681458" y="1909014"/>
                <a:ext cx="5413663" cy="1975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ko-KR" sz="1200" b="1" spc="-70" dirty="0" err="1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Classpath</a:t>
                </a:r>
                <a:endParaRPr lang="en-US" altLang="ko-KR" sz="3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Class</a:t>
                </a: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를 찾는 경로 </a:t>
                </a:r>
                <a:endPara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설정방법 </a:t>
                </a:r>
                <a:b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en-US" altLang="ko-KR" sz="10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Java</a:t>
                </a:r>
                <a:r>
                  <a:rPr lang="ko-KR" altLang="en-US" sz="10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lang="ko-KR" altLang="en-US" sz="1000" b="1" dirty="0" err="1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실행시</a:t>
                </a:r>
                <a:r>
                  <a:rPr lang="ko-KR" altLang="en-US" sz="10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lang="en-US" altLang="ko-KR" sz="10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–</a:t>
                </a:r>
                <a:r>
                  <a:rPr lang="en-US" altLang="ko-KR" sz="1000" b="1" dirty="0" err="1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classpath</a:t>
                </a:r>
                <a:r>
                  <a:rPr lang="en-US" altLang="ko-KR" sz="10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 option</a:t>
                </a:r>
                <a:r>
                  <a:rPr lang="ko-KR" altLang="en-US" sz="10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을 사용 하여 </a:t>
                </a:r>
                <a:r>
                  <a:rPr lang="en-US" altLang="ko-KR" sz="10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class</a:t>
                </a:r>
                <a:r>
                  <a:rPr lang="ko-KR" altLang="en-US" sz="10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를 찾는 경로 지정</a:t>
                </a:r>
                <a:br>
                  <a:rPr lang="en-US" altLang="ko-KR" sz="10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10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: OS</a:t>
                </a:r>
                <a:r>
                  <a:rPr lang="ko-KR" altLang="en-US" sz="10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에서 환경설정 </a:t>
                </a:r>
                <a:r>
                  <a:rPr lang="en-US" altLang="ko-KR" sz="10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( set </a:t>
                </a:r>
                <a:r>
                  <a:rPr lang="en-US" altLang="ko-KR" sz="1000" b="1" dirty="0" err="1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classpath</a:t>
                </a:r>
                <a:r>
                  <a:rPr lang="en-US" altLang="ko-KR" sz="10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=~ -&gt; c:\;  </a:t>
                </a:r>
                <a:br>
                  <a:rPr lang="en-US" altLang="ko-KR" sz="10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10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  </a:t>
                </a:r>
                <a:r>
                  <a:rPr lang="en-US" altLang="ko-KR" sz="9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=&gt; </a:t>
                </a:r>
                <a:r>
                  <a:rPr lang="ko-KR" altLang="en-US" sz="900" b="1" dirty="0">
                    <a:solidFill>
                      <a:srgbClr val="C00000"/>
                    </a:solidFill>
                    <a:latin typeface="맑은 고딕" panose="020B0503020000020004" pitchFamily="50" charset="-127"/>
                  </a:rPr>
                  <a:t>현재 디렉토리 포함 하기 하려면 </a:t>
                </a:r>
                <a:r>
                  <a:rPr lang="en-US" altLang="ko-KR" sz="900" b="1" dirty="0">
                    <a:solidFill>
                      <a:srgbClr val="C00000"/>
                    </a:solidFill>
                    <a:latin typeface="맑은 고딕" panose="020B0503020000020004" pitchFamily="50" charset="-127"/>
                  </a:rPr>
                  <a:t>c:\;. [dot] </a:t>
                </a:r>
                <a:r>
                  <a:rPr lang="ko-KR" altLang="en-US" sz="900" b="1" dirty="0">
                    <a:solidFill>
                      <a:srgbClr val="C00000"/>
                    </a:solidFill>
                    <a:latin typeface="맑은 고딕" panose="020B0503020000020004" pitchFamily="50" charset="-127"/>
                  </a:rPr>
                  <a:t>사용</a:t>
                </a:r>
                <a:r>
                  <a:rPr lang="en-US" altLang="ko-KR" sz="900" b="1" dirty="0">
                    <a:solidFill>
                      <a:srgbClr val="C00000"/>
                    </a:solidFill>
                    <a:latin typeface="맑은 고딕" panose="020B0503020000020004" pitchFamily="50" charset="-127"/>
                  </a:rPr>
                  <a:t>)</a:t>
                </a:r>
                <a:r>
                  <a:rPr lang="ko-KR" altLang="en-US" sz="900" b="1" dirty="0">
                    <a:solidFill>
                      <a:srgbClr val="C00000"/>
                    </a:solidFill>
                    <a:latin typeface="맑은 고딕" panose="020B0503020000020004" pitchFamily="50" charset="-127"/>
                  </a:rPr>
                  <a:t>  </a:t>
                </a:r>
                <a:br>
                  <a:rPr lang="en-US" altLang="ko-KR" sz="10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10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10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지정 하지 않으면 현재 디렉토리</a:t>
                </a:r>
                <a:endPara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Java Launcher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의 </a:t>
                </a: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Class 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찾기</a:t>
                </a:r>
                <a:b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900" dirty="0">
                    <a:solidFill>
                      <a:schemeClr val="accent6">
                        <a:lumMod val="75000"/>
                      </a:schemeClr>
                    </a:solidFill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자바 플랫폼을 구성하는 클래스들이며 </a:t>
                </a:r>
                <a:r>
                  <a:rPr lang="en-US" altLang="ko-KR" sz="900" dirty="0">
                    <a:solidFill>
                      <a:schemeClr val="accent6">
                        <a:lumMod val="75000"/>
                      </a:schemeClr>
                    </a:solidFill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rt.jar(</a:t>
                </a:r>
                <a:r>
                  <a:rPr lang="en-US" altLang="ko-KR" sz="900" dirty="0" err="1">
                    <a:solidFill>
                      <a:schemeClr val="accent6">
                        <a:lumMod val="75000"/>
                      </a:schemeClr>
                    </a:solidFill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Object.class</a:t>
                </a:r>
                <a:r>
                  <a:rPr lang="en-US" altLang="ko-KR" sz="900" dirty="0">
                    <a:solidFill>
                      <a:schemeClr val="accent6">
                        <a:lumMod val="75000"/>
                      </a:schemeClr>
                    </a:solidFill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, </a:t>
                </a:r>
                <a:r>
                  <a:rPr lang="en-US" altLang="ko-KR" sz="900" dirty="0" err="1">
                    <a:solidFill>
                      <a:schemeClr val="accent6">
                        <a:lumMod val="75000"/>
                      </a:schemeClr>
                    </a:solidFill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String.class</a:t>
                </a:r>
                <a:r>
                  <a:rPr lang="en-US" altLang="ko-KR" sz="900" dirty="0">
                    <a:solidFill>
                      <a:schemeClr val="accent6">
                        <a:lumMod val="75000"/>
                      </a:schemeClr>
                    </a:solidFill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)</a:t>
                </a:r>
                <a:r>
                  <a:rPr lang="ko-KR" altLang="en-US" sz="900" dirty="0">
                    <a:solidFill>
                      <a:schemeClr val="accent6">
                        <a:lumMod val="75000"/>
                      </a:schemeClr>
                    </a:solidFill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에 포함되어 있는 클래스</a:t>
                </a:r>
                <a:br>
                  <a:rPr lang="en-US" altLang="ko-KR" sz="900" dirty="0">
                    <a:solidFill>
                      <a:schemeClr val="accent6">
                        <a:lumMod val="75000"/>
                      </a:schemeClr>
                    </a:solidFill>
                    <a:latin typeface="Malgun gothic" panose="020B0503020000020004" pitchFamily="50" charset="-127"/>
                    <a:ea typeface="Malgun gothic" panose="020B0503020000020004" pitchFamily="50" charset="-127"/>
                  </a:rPr>
                </a:br>
                <a:r>
                  <a:rPr lang="en-US" altLang="ko-KR" sz="900" dirty="0">
                    <a:solidFill>
                      <a:schemeClr val="accent6">
                        <a:lumMod val="75000"/>
                      </a:schemeClr>
                    </a:solidFill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: </a:t>
                </a:r>
                <a:r>
                  <a:rPr lang="en-US" altLang="ko-KR" sz="900" dirty="0" err="1">
                    <a:solidFill>
                      <a:schemeClr val="accent6">
                        <a:lumMod val="75000"/>
                      </a:schemeClr>
                    </a:solidFill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jre</a:t>
                </a:r>
                <a:r>
                  <a:rPr lang="en-US" altLang="ko-KR" sz="900" dirty="0">
                    <a:solidFill>
                      <a:schemeClr val="accent6">
                        <a:lumMod val="75000"/>
                      </a:schemeClr>
                    </a:solidFill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/lib/</a:t>
                </a:r>
                <a:r>
                  <a:rPr lang="en-US" altLang="ko-KR" sz="900" dirty="0" err="1">
                    <a:solidFill>
                      <a:schemeClr val="accent6">
                        <a:lumMod val="75000"/>
                      </a:schemeClr>
                    </a:solidFill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ext</a:t>
                </a:r>
                <a:r>
                  <a:rPr lang="en-US" altLang="ko-KR" sz="900" dirty="0">
                    <a:solidFill>
                      <a:schemeClr val="accent6">
                        <a:lumMod val="75000"/>
                      </a:schemeClr>
                    </a:solidFill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 </a:t>
                </a:r>
                <a:r>
                  <a:rPr lang="ko-KR" altLang="en-US" sz="900" dirty="0">
                    <a:solidFill>
                      <a:schemeClr val="accent6">
                        <a:lumMod val="75000"/>
                      </a:schemeClr>
                    </a:solidFill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확장 디렉토리에서 모든 </a:t>
                </a:r>
                <a:r>
                  <a:rPr lang="en-US" altLang="ko-KR" sz="900" dirty="0">
                    <a:solidFill>
                      <a:schemeClr val="accent6">
                        <a:lumMod val="75000"/>
                      </a:schemeClr>
                    </a:solidFill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jar </a:t>
                </a:r>
                <a:r>
                  <a:rPr lang="ko-KR" altLang="en-US" sz="900" dirty="0">
                    <a:solidFill>
                      <a:schemeClr val="accent6">
                        <a:lumMod val="75000"/>
                      </a:schemeClr>
                    </a:solidFill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파일들을 자바</a:t>
                </a:r>
                <a:r>
                  <a:rPr lang="en-US" altLang="ko-KR" sz="900" dirty="0">
                    <a:solidFill>
                      <a:schemeClr val="accent6">
                        <a:lumMod val="75000"/>
                      </a:schemeClr>
                    </a:solidFill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2 </a:t>
                </a:r>
                <a:r>
                  <a:rPr lang="ko-KR" altLang="en-US" sz="900" dirty="0">
                    <a:solidFill>
                      <a:schemeClr val="accent6">
                        <a:lumMod val="75000"/>
                      </a:schemeClr>
                    </a:solidFill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확장 클래스</a:t>
                </a:r>
                <a:br>
                  <a:rPr lang="en-US" altLang="ko-KR" sz="900" dirty="0">
                    <a:solidFill>
                      <a:schemeClr val="accent6">
                        <a:lumMod val="75000"/>
                      </a:schemeClr>
                    </a:solidFill>
                    <a:latin typeface="Malgun gothic" panose="020B0503020000020004" pitchFamily="50" charset="-127"/>
                    <a:ea typeface="Malgun gothic" panose="020B0503020000020004" pitchFamily="50" charset="-127"/>
                  </a:rPr>
                </a:br>
                <a:r>
                  <a:rPr lang="en-US" altLang="ko-KR" sz="900" dirty="0">
                    <a:solidFill>
                      <a:schemeClr val="accent6">
                        <a:lumMod val="75000"/>
                      </a:schemeClr>
                    </a:solidFill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: </a:t>
                </a:r>
                <a:r>
                  <a:rPr lang="ko-KR" altLang="en-US" sz="900" dirty="0">
                    <a:solidFill>
                      <a:schemeClr val="accent6">
                        <a:lumMod val="75000"/>
                      </a:schemeClr>
                    </a:solidFill>
                    <a:latin typeface="Malgun gothic" panose="020B0503020000020004" pitchFamily="50" charset="-127"/>
                    <a:ea typeface="Malgun gothic" panose="020B0503020000020004" pitchFamily="50" charset="-127"/>
                  </a:rPr>
                  <a:t>사용자가 환경 변수에서 지정한 경로에서 클래스</a:t>
                </a:r>
                <a:endParaRPr lang="en-US" altLang="ko-KR" sz="900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5159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16694" y="180975"/>
            <a:ext cx="6799248" cy="59981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병렬 </a:t>
            </a:r>
            <a:r>
              <a:rPr lang="en-US" altLang="ko-KR" dirty="0"/>
              <a:t>Stream</a:t>
            </a:r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E168636-5A97-4E83-8992-67E3CC9A1E0E}"/>
              </a:ext>
            </a:extLst>
          </p:cNvPr>
          <p:cNvGrpSpPr/>
          <p:nvPr/>
        </p:nvGrpSpPr>
        <p:grpSpPr>
          <a:xfrm>
            <a:off x="208725" y="847562"/>
            <a:ext cx="11789448" cy="2757243"/>
            <a:chOff x="243561" y="847562"/>
            <a:chExt cx="11789448" cy="275724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7B9166A-309D-4538-AF43-BEEB792118D2}"/>
                </a:ext>
              </a:extLst>
            </p:cNvPr>
            <p:cNvSpPr/>
            <p:nvPr/>
          </p:nvSpPr>
          <p:spPr>
            <a:xfrm>
              <a:off x="260109" y="847562"/>
              <a:ext cx="11772900" cy="2418885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E1A31D-C47D-46F8-A02E-16E5A14EBA64}"/>
                </a:ext>
              </a:extLst>
            </p:cNvPr>
            <p:cNvSpPr txBox="1"/>
            <p:nvPr/>
          </p:nvSpPr>
          <p:spPr>
            <a:xfrm>
              <a:off x="243561" y="848459"/>
              <a:ext cx="441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01.</a:t>
              </a:r>
              <a:r>
                <a:rPr lang="en-US" altLang="ko-KR" sz="1600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endParaRPr lang="ko-KR" altLang="en-US" sz="1600" b="1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rgbClr val="1263AA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AC1237-ED38-4202-AFE9-82F0B3E65409}"/>
                </a:ext>
              </a:extLst>
            </p:cNvPr>
            <p:cNvSpPr txBox="1"/>
            <p:nvPr/>
          </p:nvSpPr>
          <p:spPr>
            <a:xfrm>
              <a:off x="615521" y="921378"/>
              <a:ext cx="5551918" cy="268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</a:rPr>
                <a:t>parallelStream</a:t>
              </a:r>
              <a:endParaRPr lang="en-US" altLang="ko-KR" sz="3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Collection.parallelStream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을 제외하고는 순차 스트림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(Sequential Stream)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을 생성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Stream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대신에 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parallelStream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 메소드를 사용해서 생성</a:t>
              </a:r>
              <a:b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</a:br>
              <a:b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</a:br>
              <a:r>
                <a:rPr lang="en-US" altLang="ko-KR" sz="10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Stream&lt;String&gt;</a:t>
              </a:r>
              <a:r>
                <a:rPr lang="ko-KR" altLang="en-US" sz="10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sz="10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parallelStream = Stream.of(strArrays).parallelStream();</a:t>
              </a:r>
            </a:p>
            <a:p>
              <a:pPr marL="85725">
                <a:lnSpc>
                  <a:spcPct val="110000"/>
                </a:lnSpc>
              </a:pPr>
              <a:r>
                <a:rPr lang="en-US" altLang="ko-KR" sz="11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  Stream&lt;CustInfo&gt; parallelCustInfoStream = custInfoList.parallelStream();</a:t>
              </a: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병렬 여부 확인 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: </a:t>
              </a:r>
              <a:r>
                <a:rPr lang="en-US" altLang="ko-KR" sz="11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isParallel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병렬 모드로 실행이 되면 최종 메소드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(terminal method)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가 실행 할 때 모든 지연</a:t>
              </a:r>
              <a:b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</a:b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처리 중 중간 스트림 연산은 병렬화 됨 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::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연산들은 </a:t>
              </a:r>
              <a:r>
                <a:rPr lang="ko-KR" altLang="en-US" sz="11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무상태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(stateless)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고 임의의 순서로 실행</a:t>
              </a:r>
              <a:b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</a:br>
              <a:r>
                <a:rPr lang="en-US" altLang="ko-KR" sz="1000" b="1" dirty="0">
                  <a:solidFill>
                    <a:srgbClr val="C00000"/>
                  </a:solidFill>
                  <a:latin typeface="맑은 고딕" panose="020B0503020000020004" pitchFamily="50" charset="-127"/>
                </a:rPr>
                <a:t>:: </a:t>
              </a:r>
              <a:r>
                <a:rPr lang="ko-KR" altLang="en-US" sz="1000" b="1" dirty="0">
                  <a:solidFill>
                    <a:srgbClr val="C00000"/>
                  </a:solidFill>
                  <a:latin typeface="맑은 고딕" panose="020B0503020000020004" pitchFamily="50" charset="-127"/>
                </a:rPr>
                <a:t>스레드 안정 보장</a:t>
              </a:r>
              <a:r>
                <a:rPr lang="en-US" altLang="ko-KR" sz="1000" b="1" dirty="0">
                  <a:solidFill>
                    <a:srgbClr val="C00000"/>
                  </a:solidFill>
                  <a:latin typeface="맑은 고딕" panose="020B0503020000020004" pitchFamily="50" charset="-127"/>
                </a:rPr>
                <a:t>, race condition</a:t>
              </a:r>
              <a:r>
                <a:rPr lang="ko-KR" altLang="en-US" sz="1000" b="1" dirty="0">
                  <a:solidFill>
                    <a:srgbClr val="C00000"/>
                  </a:solidFill>
                  <a:latin typeface="맑은 고딕" panose="020B0503020000020004" pitchFamily="50" charset="-127"/>
                </a:rPr>
                <a:t>등을 고려 해야 함 </a:t>
              </a:r>
              <a:endParaRPr lang="en-US" altLang="ko-KR" sz="1000" b="1" dirty="0">
                <a:solidFill>
                  <a:srgbClr val="C00000"/>
                </a:solidFill>
                <a:latin typeface="맑은 고딕" panose="020B0503020000020004" pitchFamily="50" charset="-127"/>
              </a:endParaRPr>
            </a:p>
            <a:p>
              <a:pPr marL="85725">
                <a:lnSpc>
                  <a:spcPct val="110000"/>
                </a:lnSpc>
              </a:pP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  <a:p>
              <a:pPr marL="257175" indent="-171450">
                <a:lnSpc>
                  <a:spcPct val="110000"/>
                </a:lnSpc>
                <a:buFontTx/>
                <a:buChar char="-"/>
              </a:pPr>
              <a:endParaRPr lang="en-US" altLang="ko-KR" sz="11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8" name="Rectangle 3">
            <a:extLst>
              <a:ext uri="{FF2B5EF4-FFF2-40B4-BE49-F238E27FC236}">
                <a16:creationId xmlns:a16="http://schemas.microsoft.com/office/drawing/2014/main" id="{E135D8D4-62AD-476D-981F-CB018AD9A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970" y="929819"/>
            <a:ext cx="5807943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List&lt;String&gt; stringList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new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ArrayList&lt;&gt;()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stringList.add(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"c"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stringList.add(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"java"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stringList.add(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"java script"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stringList.add(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"c++"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stringList.add(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"c#"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// Stream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변환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"===== Stream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 ======= ::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Stream&lt;String&gt; stringStream = stringList.stream()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stringStream.forEach(s -&gt; 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.println(s))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"===== parallelStream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 ======="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Stream&lt;String&gt; stringParallelStream = stringList.parallelStream()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stringParallelStream.forEach(s -&gt; 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.println(s))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DFFA9A-3F56-4144-A09E-E05209837231}"/>
              </a:ext>
            </a:extLst>
          </p:cNvPr>
          <p:cNvSpPr/>
          <p:nvPr/>
        </p:nvSpPr>
        <p:spPr>
          <a:xfrm>
            <a:off x="10146804" y="1045235"/>
            <a:ext cx="18827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===== Stream 변환 ======= :: 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c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java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java script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c++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c#</a:t>
            </a:r>
            <a:endParaRPr lang="en-US" altLang="ko-KR" sz="800" dirty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===== parallelStream 변환 =======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java script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c#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c++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c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723948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16694" y="180975"/>
            <a:ext cx="6799248" cy="599810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함수형 </a:t>
            </a:r>
            <a:r>
              <a:rPr lang="en-US" altLang="ko-KR" dirty="0"/>
              <a:t>Interface</a:t>
            </a:r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E168636-5A97-4E83-8992-67E3CC9A1E0E}"/>
              </a:ext>
            </a:extLst>
          </p:cNvPr>
          <p:cNvGrpSpPr/>
          <p:nvPr/>
        </p:nvGrpSpPr>
        <p:grpSpPr>
          <a:xfrm>
            <a:off x="208725" y="847562"/>
            <a:ext cx="11789448" cy="5713576"/>
            <a:chOff x="243561" y="847562"/>
            <a:chExt cx="11789448" cy="241888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7B9166A-309D-4538-AF43-BEEB792118D2}"/>
                </a:ext>
              </a:extLst>
            </p:cNvPr>
            <p:cNvSpPr/>
            <p:nvPr/>
          </p:nvSpPr>
          <p:spPr>
            <a:xfrm>
              <a:off x="260109" y="847562"/>
              <a:ext cx="11772900" cy="2418885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E1A31D-C47D-46F8-A02E-16E5A14EBA64}"/>
                </a:ext>
              </a:extLst>
            </p:cNvPr>
            <p:cNvSpPr txBox="1"/>
            <p:nvPr/>
          </p:nvSpPr>
          <p:spPr>
            <a:xfrm>
              <a:off x="243561" y="848459"/>
              <a:ext cx="441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01.</a:t>
              </a:r>
              <a:r>
                <a:rPr lang="en-US" altLang="ko-KR" sz="1600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endParaRPr lang="ko-KR" altLang="en-US" sz="1600" b="1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rgbClr val="1263AA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AC1237-ED38-4202-AFE9-82F0B3E65409}"/>
                </a:ext>
              </a:extLst>
            </p:cNvPr>
            <p:cNvSpPr txBox="1"/>
            <p:nvPr/>
          </p:nvSpPr>
          <p:spPr>
            <a:xfrm>
              <a:off x="615521" y="921378"/>
              <a:ext cx="5551918" cy="838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</a:rPr>
                <a:t>함수형 인터페이스</a:t>
              </a:r>
              <a:endParaRPr lang="en-US" altLang="ko-KR" sz="3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1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개의 추상 메소드를 가지고 있는 인터페이스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 :: Single Abstract Method(SAM)</a:t>
              </a: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사용 이유 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: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자바의 람다식은 함수형 인터페이스로만 접근 가능 하기 때문 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  <a:p>
              <a:pPr marL="257175" indent="-171450">
                <a:lnSpc>
                  <a:spcPct val="110000"/>
                </a:lnSpc>
                <a:buFontTx/>
                <a:buChar char="-"/>
              </a:pPr>
              <a:endParaRPr lang="en-US" altLang="ko-KR" sz="11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443F1C69-6BA1-403A-A876-F0ECDA8EE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990628"/>
            <a:ext cx="5832474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public class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FunctionalInterace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lang="en-US" altLang="ko-KR" sz="900" dirty="0">
                <a:solidFill>
                  <a:srgbClr val="A9B7C6"/>
                </a:solidFill>
                <a:latin typeface="Arial Unicode MS"/>
                <a:ea typeface="Source Code Pro"/>
              </a:rPr>
              <a:t>  </a:t>
            </a:r>
            <a:r>
              <a:rPr lang="ko-KR" altLang="ko-KR" sz="900" dirty="0">
                <a:solidFill>
                  <a:srgbClr val="CC7832"/>
                </a:solidFill>
                <a:latin typeface="Arial Unicode MS"/>
                <a:ea typeface="Source Code Pro"/>
              </a:rPr>
              <a:t>interface 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Source Code Pro"/>
              </a:rPr>
              <a:t>FunctionalInterface {</a:t>
            </a:r>
            <a:br>
              <a:rPr lang="ko-KR" altLang="ko-KR" sz="900" dirty="0">
                <a:solidFill>
                  <a:srgbClr val="A9B7C6"/>
                </a:solidFill>
                <a:latin typeface="Arial Unicode MS"/>
                <a:ea typeface="Source Code Pr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Source Code Pro"/>
              </a:rPr>
              <a:t>  </a:t>
            </a:r>
            <a:r>
              <a:rPr lang="en-US" altLang="ko-KR" sz="900" dirty="0">
                <a:solidFill>
                  <a:srgbClr val="A9B7C6"/>
                </a:solidFill>
                <a:latin typeface="Arial Unicode MS"/>
                <a:ea typeface="Source Code Pro"/>
              </a:rPr>
              <a:t>  </a:t>
            </a:r>
            <a:r>
              <a:rPr lang="ko-KR" altLang="ko-KR" sz="900" dirty="0">
                <a:solidFill>
                  <a:srgbClr val="CC7832"/>
                </a:solidFill>
                <a:latin typeface="Arial Unicode MS"/>
                <a:ea typeface="Source Code Pro"/>
              </a:rPr>
              <a:t>public abstract void </a:t>
            </a:r>
            <a:r>
              <a:rPr lang="ko-KR" altLang="ko-KR" sz="900" dirty="0">
                <a:solidFill>
                  <a:srgbClr val="FFC66D"/>
                </a:solidFill>
                <a:latin typeface="Arial Unicode MS"/>
                <a:ea typeface="Source Code Pro"/>
              </a:rPr>
              <a:t>doWork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Source Code Pro"/>
              </a:rPr>
              <a:t>(String text)</a:t>
            </a:r>
            <a:r>
              <a:rPr lang="ko-KR" altLang="ko-KR" sz="900" dirty="0">
                <a:solidFill>
                  <a:srgbClr val="CC7832"/>
                </a:solidFill>
                <a:latin typeface="Arial Unicode MS"/>
                <a:ea typeface="Source Code Pro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Arial Unicode MS"/>
                <a:ea typeface="Source Code Pro"/>
              </a:rPr>
            </a:br>
            <a:r>
              <a:rPr lang="en-US" altLang="ko-KR" sz="900" dirty="0">
                <a:solidFill>
                  <a:srgbClr val="CC7832"/>
                </a:solidFill>
                <a:latin typeface="Arial Unicode MS"/>
                <a:ea typeface="Source Code Pro"/>
              </a:rPr>
              <a:t>  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Source Code Pro"/>
              </a:rPr>
              <a:t>}</a:t>
            </a:r>
            <a:endParaRPr lang="en-US" altLang="ko-KR" sz="900" dirty="0">
              <a:solidFill>
                <a:srgbClr val="A9B7C6"/>
              </a:solidFill>
              <a:latin typeface="Arial Unicode MS"/>
              <a:ea typeface="Source Code Pr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public static void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(String[] strings)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익명 클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 사용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FunctionalInterface func01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new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FunctionalInterface()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Source Code Pr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public void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doWork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(String text)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.println(text)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}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func01.doWork(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익명 클래스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 ::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내가 하는 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//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람다 사용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FunctionalInterface func = text -&gt; 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.println(text)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func.doWork(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람다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 ::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내가 하는 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123AE7-68E9-4B6B-952A-E4676E8E5C6C}"/>
              </a:ext>
            </a:extLst>
          </p:cNvPr>
          <p:cNvSpPr txBox="1"/>
          <p:nvPr/>
        </p:nvSpPr>
        <p:spPr>
          <a:xfrm>
            <a:off x="279289" y="1962182"/>
            <a:ext cx="5888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익명 클래스와 람다 공통점</a:t>
            </a:r>
            <a:endParaRPr lang="en-US" altLang="ko-KR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800" dirty="0"/>
              <a:t>-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익명클래스나 람다가 선언되어 있는 바깥 클래스의 멤버 변수나 메서드에 접근 할 수 있음</a:t>
            </a:r>
            <a:b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하지만 멤버 변수나 메서드의 매개변수에 접근하기 위해서는 해당 변수들이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final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특성을 가지고 있어야 함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A8522E-08C1-44EF-8C50-285BB8DB99BF}"/>
              </a:ext>
            </a:extLst>
          </p:cNvPr>
          <p:cNvSpPr txBox="1"/>
          <p:nvPr/>
        </p:nvSpPr>
        <p:spPr>
          <a:xfrm>
            <a:off x="279289" y="2625916"/>
            <a:ext cx="55723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익명 클래스와 람다 차이점</a:t>
            </a:r>
            <a:endParaRPr lang="en-US" altLang="ko-KR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800" dirty="0"/>
              <a:t>-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익명클래스와 람다에서의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의미는 다르다</a:t>
            </a:r>
            <a:b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: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익명클래스의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익명클래스 자신을 가리키지만 람다에서의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선언된 클래스를 가리킵니다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ko-KR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Spoqa Han Sans"/>
              </a:rPr>
              <a:t>람다는 은닉 변수(Shadow Variable)을 허용하지 않는다</a:t>
            </a:r>
            <a:b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Spoqa Han Sans"/>
              </a:rPr>
            </a:b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Spoqa Han Sans"/>
              </a:rPr>
              <a:t>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익명클래스와 람다에서의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의미는 다르다</a:t>
            </a:r>
            <a:b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: </a:t>
            </a:r>
            <a:r>
              <a:rPr lang="ko-KR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Spoqa Han Sans"/>
              </a:rPr>
              <a:t>익명 클래스는 변수를 선언하여 사용할 수 있지만 람다는 이를 허용하지 않습니다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Spoqa Han Sans"/>
              </a:rPr>
              <a:t>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Spoqa Han Sans"/>
              </a:rPr>
              <a:t>- </a:t>
            </a:r>
            <a:r>
              <a:rPr lang="ko-KR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Spoqa Han Sans"/>
              </a:rPr>
              <a:t>람다는 인터페이스에 반드시 하나의 메서드만 가지고 있어야 한다!</a:t>
            </a:r>
            <a:br>
              <a:rPr lang="ko-KR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Spoqa Han Sans"/>
              </a:rPr>
            </a:b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Spoqa Han Sans"/>
              </a:rPr>
              <a:t>  : </a:t>
            </a:r>
            <a:r>
              <a:rPr lang="ko-KR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Spoqa Han Sans"/>
              </a:rPr>
              <a:t>인터페이스에 @FunctionalInterface 어노테이션을 붙이면 두개 이상의 추상 메서드가 선언되었을 경우 </a:t>
            </a:r>
            <a:b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Spoqa Han Sans"/>
              </a:rPr>
            </a:b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Spoqa Han Sans"/>
              </a:rPr>
              <a:t>     </a:t>
            </a:r>
            <a:r>
              <a:rPr lang="ko-KR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Spoqa Han Sans"/>
              </a:rPr>
              <a:t>컴파일 에러를 발생시킨다.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800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30551833-6BDD-40EE-AA03-F95157248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969991"/>
              </p:ext>
            </p:extLst>
          </p:nvPr>
        </p:nvGraphicFramePr>
        <p:xfrm>
          <a:off x="227013" y="4219671"/>
          <a:ext cx="5832472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8118">
                  <a:extLst>
                    <a:ext uri="{9D8B030D-6E8A-4147-A177-3AD203B41FA5}">
                      <a16:colId xmlns:a16="http://schemas.microsoft.com/office/drawing/2014/main" val="2457660507"/>
                    </a:ext>
                  </a:extLst>
                </a:gridCol>
                <a:gridCol w="1075486">
                  <a:extLst>
                    <a:ext uri="{9D8B030D-6E8A-4147-A177-3AD203B41FA5}">
                      <a16:colId xmlns:a16="http://schemas.microsoft.com/office/drawing/2014/main" val="3989685652"/>
                    </a:ext>
                  </a:extLst>
                </a:gridCol>
                <a:gridCol w="783772">
                  <a:extLst>
                    <a:ext uri="{9D8B030D-6E8A-4147-A177-3AD203B41FA5}">
                      <a16:colId xmlns:a16="http://schemas.microsoft.com/office/drawing/2014/main" val="3961169690"/>
                    </a:ext>
                  </a:extLst>
                </a:gridCol>
                <a:gridCol w="2515096">
                  <a:extLst>
                    <a:ext uri="{9D8B030D-6E8A-4147-A177-3AD203B41FA5}">
                      <a16:colId xmlns:a16="http://schemas.microsoft.com/office/drawing/2014/main" val="4178743102"/>
                    </a:ext>
                  </a:extLst>
                </a:gridCol>
              </a:tblGrid>
              <a:tr h="180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함수형 인터페이스</a:t>
                      </a: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파라미터 타입</a:t>
                      </a: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리턴 타입</a:t>
                      </a: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701515"/>
                  </a:ext>
                </a:extLst>
              </a:tr>
              <a:tr h="180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Supplier&lt;T&gt;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</a:t>
                      </a:r>
                      <a:r>
                        <a:rPr lang="ko-KR" altLang="en-US" sz="800" dirty="0"/>
                        <a:t> 타입 값 리턴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229166"/>
                  </a:ext>
                </a:extLst>
              </a:tr>
              <a:tr h="180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Consumer&lt;T&gt;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void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 </a:t>
                      </a:r>
                      <a:r>
                        <a:rPr lang="ko-KR" altLang="en-US" sz="800" dirty="0"/>
                        <a:t>타입 값 소비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108783"/>
                  </a:ext>
                </a:extLst>
              </a:tr>
              <a:tr h="180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BiConsumer</a:t>
                      </a:r>
                      <a:r>
                        <a:rPr lang="en-US" altLang="ko-KR" sz="800" dirty="0"/>
                        <a:t>&lt;T, U&gt;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T, U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void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T, U </a:t>
                      </a:r>
                      <a:r>
                        <a:rPr lang="ko-KR" altLang="en-US" sz="800" dirty="0"/>
                        <a:t>타입 값 소비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622473"/>
                  </a:ext>
                </a:extLst>
              </a:tr>
              <a:tr h="180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Predicate&lt;T&gt;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boolean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Boolean </a:t>
                      </a:r>
                      <a:r>
                        <a:rPr lang="ko-KR" altLang="en-US" sz="800" dirty="0"/>
                        <a:t>값 리턴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323228"/>
                  </a:ext>
                </a:extLst>
              </a:tr>
              <a:tr h="180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ToIntFunction</a:t>
                      </a:r>
                      <a:r>
                        <a:rPr lang="en-US" altLang="ko-KR" sz="800" dirty="0"/>
                        <a:t>&lt;T&gt;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 err="1"/>
                        <a:t>ToLongFunction</a:t>
                      </a:r>
                      <a:r>
                        <a:rPr lang="en-US" altLang="ko-KR" sz="800" dirty="0"/>
                        <a:t>&lt;T&gt;</a:t>
                      </a:r>
                    </a:p>
                    <a:p>
                      <a:pPr latinLnBrk="1"/>
                      <a:r>
                        <a:rPr lang="en-US" altLang="ko-KR" sz="800" dirty="0" err="1"/>
                        <a:t>ToDoubleFunction</a:t>
                      </a:r>
                      <a:r>
                        <a:rPr lang="en-US" altLang="ko-KR" sz="800" dirty="0"/>
                        <a:t>&lt;T&gt;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Int</a:t>
                      </a:r>
                    </a:p>
                    <a:p>
                      <a:pPr latinLnBrk="1"/>
                      <a:r>
                        <a:rPr lang="en-US" altLang="ko-KR" sz="800" dirty="0"/>
                        <a:t>long</a:t>
                      </a:r>
                    </a:p>
                    <a:p>
                      <a:pPr latinLnBrk="1"/>
                      <a:r>
                        <a:rPr lang="en-US" altLang="ko-KR" sz="800" dirty="0"/>
                        <a:t>double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 </a:t>
                      </a:r>
                      <a:r>
                        <a:rPr lang="ko-KR" altLang="en-US" sz="800" dirty="0"/>
                        <a:t>타입 값 인자로 받고 </a:t>
                      </a:r>
                      <a:r>
                        <a:rPr lang="en-US" altLang="ko-KR" sz="800" dirty="0"/>
                        <a:t>Int, long, double </a:t>
                      </a:r>
                      <a:r>
                        <a:rPr lang="ko-KR" altLang="en-US" sz="800" dirty="0"/>
                        <a:t>리턴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925900"/>
                  </a:ext>
                </a:extLst>
              </a:tr>
              <a:tr h="180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IntFunction</a:t>
                      </a:r>
                      <a:r>
                        <a:rPr lang="en-US" altLang="ko-KR" sz="800" dirty="0"/>
                        <a:t>&lt;T&gt;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 err="1"/>
                        <a:t>LongFunction</a:t>
                      </a:r>
                      <a:r>
                        <a:rPr lang="en-US" altLang="ko-KR" sz="800" dirty="0"/>
                        <a:t>&lt;T&gt;</a:t>
                      </a:r>
                    </a:p>
                    <a:p>
                      <a:pPr latinLnBrk="1"/>
                      <a:r>
                        <a:rPr lang="en-US" altLang="ko-KR" sz="800" dirty="0" err="1"/>
                        <a:t>DoubleFunction</a:t>
                      </a:r>
                      <a:r>
                        <a:rPr lang="en-US" altLang="ko-KR" sz="800" dirty="0"/>
                        <a:t>&lt;T&gt;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Int</a:t>
                      </a:r>
                    </a:p>
                    <a:p>
                      <a:pPr latinLnBrk="1"/>
                      <a:r>
                        <a:rPr lang="en-US" altLang="ko-KR" sz="800" dirty="0"/>
                        <a:t>long</a:t>
                      </a:r>
                    </a:p>
                    <a:p>
                      <a:pPr latinLnBrk="1"/>
                      <a:r>
                        <a:rPr lang="en-US" altLang="ko-KR" sz="800" dirty="0"/>
                        <a:t>double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받고 </a:t>
                      </a:r>
                      <a:r>
                        <a:rPr lang="en-US" altLang="ko-KR" sz="800" dirty="0"/>
                        <a:t>Int, long, double </a:t>
                      </a:r>
                      <a:r>
                        <a:rPr lang="ko-KR" altLang="en-US" sz="800" dirty="0"/>
                        <a:t>인자로 받고 </a:t>
                      </a:r>
                      <a:r>
                        <a:rPr lang="en-US" altLang="ko-KR" sz="800" dirty="0"/>
                        <a:t>R </a:t>
                      </a:r>
                      <a:r>
                        <a:rPr lang="ko-KR" altLang="en-US" sz="800" dirty="0"/>
                        <a:t>타입 리턴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350959"/>
                  </a:ext>
                </a:extLst>
              </a:tr>
            </a:tbl>
          </a:graphicData>
        </a:graphic>
      </p:graphicFrame>
      <p:graphicFrame>
        <p:nvGraphicFramePr>
          <p:cNvPr id="22" name="표 9">
            <a:extLst>
              <a:ext uri="{FF2B5EF4-FFF2-40B4-BE49-F238E27FC236}">
                <a16:creationId xmlns:a16="http://schemas.microsoft.com/office/drawing/2014/main" id="{DE7E892B-6EB4-47E9-B574-2FC4A38BC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861355"/>
              </p:ext>
            </p:extLst>
          </p:nvPr>
        </p:nvGraphicFramePr>
        <p:xfrm>
          <a:off x="6167437" y="4219671"/>
          <a:ext cx="5832476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8119">
                  <a:extLst>
                    <a:ext uri="{9D8B030D-6E8A-4147-A177-3AD203B41FA5}">
                      <a16:colId xmlns:a16="http://schemas.microsoft.com/office/drawing/2014/main" val="2457660507"/>
                    </a:ext>
                  </a:extLst>
                </a:gridCol>
                <a:gridCol w="1004638">
                  <a:extLst>
                    <a:ext uri="{9D8B030D-6E8A-4147-A177-3AD203B41FA5}">
                      <a16:colId xmlns:a16="http://schemas.microsoft.com/office/drawing/2014/main" val="3989685652"/>
                    </a:ext>
                  </a:extLst>
                </a:gridCol>
                <a:gridCol w="783772">
                  <a:extLst>
                    <a:ext uri="{9D8B030D-6E8A-4147-A177-3AD203B41FA5}">
                      <a16:colId xmlns:a16="http://schemas.microsoft.com/office/drawing/2014/main" val="3961169690"/>
                    </a:ext>
                  </a:extLst>
                </a:gridCol>
                <a:gridCol w="2585947">
                  <a:extLst>
                    <a:ext uri="{9D8B030D-6E8A-4147-A177-3AD203B41FA5}">
                      <a16:colId xmlns:a16="http://schemas.microsoft.com/office/drawing/2014/main" val="4178743102"/>
                    </a:ext>
                  </a:extLst>
                </a:gridCol>
              </a:tblGrid>
              <a:tr h="180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함수형 인터페이스</a:t>
                      </a: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파라미터 타입</a:t>
                      </a: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리턴 타입</a:t>
                      </a: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701515"/>
                  </a:ext>
                </a:extLst>
              </a:tr>
              <a:tr h="180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Function&lt;T, R&gt;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 </a:t>
                      </a:r>
                      <a:r>
                        <a:rPr lang="ko-KR" altLang="en-US" sz="800" dirty="0"/>
                        <a:t>타입 값 인자로 받고 </a:t>
                      </a:r>
                      <a:r>
                        <a:rPr lang="en-US" altLang="ko-KR" sz="800" dirty="0"/>
                        <a:t>R </a:t>
                      </a:r>
                      <a:r>
                        <a:rPr lang="ko-KR" altLang="en-US" sz="800" dirty="0"/>
                        <a:t>타입 리턴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229166"/>
                  </a:ext>
                </a:extLst>
              </a:tr>
              <a:tr h="180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BiFunction</a:t>
                      </a:r>
                      <a:r>
                        <a:rPr lang="en-US" altLang="ko-KR" sz="800" dirty="0"/>
                        <a:t>&lt;T, U, R&gt;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T, U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T,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U</a:t>
                      </a:r>
                      <a:r>
                        <a:rPr lang="ko-KR" altLang="en-US" sz="800" dirty="0"/>
                        <a:t> 타입 인자로 받고 </a:t>
                      </a:r>
                      <a:r>
                        <a:rPr lang="en-US" altLang="ko-KR" sz="800" dirty="0"/>
                        <a:t>R </a:t>
                      </a:r>
                      <a:r>
                        <a:rPr lang="ko-KR" altLang="en-US" sz="800" dirty="0"/>
                        <a:t>타입 리턴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108783"/>
                  </a:ext>
                </a:extLst>
              </a:tr>
              <a:tr h="180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UnaryOperator</a:t>
                      </a:r>
                      <a:r>
                        <a:rPr lang="en-US" altLang="ko-KR" sz="800" dirty="0"/>
                        <a:t>&lt;T&gt;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 </a:t>
                      </a:r>
                      <a:r>
                        <a:rPr lang="ko-KR" altLang="en-US" sz="800" dirty="0"/>
                        <a:t>타입에 적용되는 </a:t>
                      </a:r>
                      <a:r>
                        <a:rPr lang="ko-KR" altLang="en-US" sz="800" dirty="0" err="1"/>
                        <a:t>단항</a:t>
                      </a:r>
                      <a:r>
                        <a:rPr lang="ko-KR" altLang="en-US" sz="800" dirty="0"/>
                        <a:t> 연산자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622473"/>
                  </a:ext>
                </a:extLst>
              </a:tr>
              <a:tr h="180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BinaryOperator</a:t>
                      </a:r>
                      <a:r>
                        <a:rPr lang="en-US" altLang="ko-KR" sz="800" dirty="0"/>
                        <a:t>&lt;T&gt;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T, 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 </a:t>
                      </a:r>
                      <a:r>
                        <a:rPr lang="ko-KR" altLang="en-US" sz="800" dirty="0"/>
                        <a:t>타입에 적용되는 이항 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323228"/>
                  </a:ext>
                </a:extLst>
              </a:tr>
              <a:tr h="18064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925900"/>
                  </a:ext>
                </a:extLst>
              </a:tr>
              <a:tr h="18064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350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409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16693" y="180975"/>
            <a:ext cx="8822803" cy="599810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자바 기본 제공 함수형 </a:t>
            </a:r>
            <a:r>
              <a:rPr lang="en-US" altLang="ko-KR" dirty="0"/>
              <a:t>Interface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7B3E966-8878-4B0E-B750-4095A6AEE63A}"/>
              </a:ext>
            </a:extLst>
          </p:cNvPr>
          <p:cNvGrpSpPr/>
          <p:nvPr/>
        </p:nvGrpSpPr>
        <p:grpSpPr>
          <a:xfrm>
            <a:off x="210465" y="895858"/>
            <a:ext cx="5849023" cy="1411913"/>
            <a:chOff x="243561" y="847563"/>
            <a:chExt cx="5849023" cy="105514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DCF438A-F16C-41A3-AB9A-9F498598336A}"/>
                </a:ext>
              </a:extLst>
            </p:cNvPr>
            <p:cNvSpPr/>
            <p:nvPr/>
          </p:nvSpPr>
          <p:spPr>
            <a:xfrm>
              <a:off x="260109" y="847563"/>
              <a:ext cx="5832475" cy="1055147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3E6550-EEB5-4D40-BEBF-6AF578CE32A6}"/>
                </a:ext>
              </a:extLst>
            </p:cNvPr>
            <p:cNvSpPr txBox="1"/>
            <p:nvPr/>
          </p:nvSpPr>
          <p:spPr>
            <a:xfrm>
              <a:off x="243561" y="848459"/>
              <a:ext cx="441461" cy="276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02.</a:t>
              </a:r>
              <a:r>
                <a:rPr lang="en-US" altLang="ko-KR" sz="1600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endParaRPr lang="ko-KR" altLang="en-US" sz="1600" b="1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rgbClr val="1263AA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A2A23B-5F89-43F0-AF5C-0DE122C54B79}"/>
                </a:ext>
              </a:extLst>
            </p:cNvPr>
            <p:cNvSpPr txBox="1"/>
            <p:nvPr/>
          </p:nvSpPr>
          <p:spPr>
            <a:xfrm>
              <a:off x="615521" y="921378"/>
              <a:ext cx="5330695" cy="894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</a:rPr>
                <a:t>자바에서 기본적으로 제공하는 함수형 인터페이스</a:t>
              </a:r>
              <a:endParaRPr lang="en-US" altLang="ko-KR" sz="4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Runnable : 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인자를 받지 않고 리턴값도 없는 인터페이스</a:t>
              </a:r>
              <a:endParaRPr lang="en-US" altLang="ko-KR" sz="9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Supplier : 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인자를 받지 않고 </a:t>
              </a:r>
              <a: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T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타입의 객체를 리턴</a:t>
              </a:r>
              <a:endParaRPr lang="en-US" altLang="ko-KR" sz="9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Consumer : T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타입의 인자를 받고 리턴값은 없음 </a:t>
              </a:r>
              <a: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: </a:t>
              </a:r>
              <a:b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</a:br>
              <a: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andThen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을 사용하면 두개 이상의 연속적인 </a:t>
              </a:r>
              <a: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Consumer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를 실행 할 수 있음</a:t>
              </a:r>
              <a:endParaRPr lang="en-US" altLang="ko-KR" sz="9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Function&lt;T, R&gt; : T 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타입의 인자를 받고 </a:t>
              </a:r>
              <a: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R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타입의 객체를 리턴</a:t>
              </a:r>
              <a:endParaRPr lang="en-US" altLang="ko-KR" sz="9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Predicate : T 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타입의 인자를 받고 </a:t>
              </a:r>
              <a: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boolean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를 리턴 </a:t>
              </a:r>
              <a:endParaRPr lang="en-US" altLang="ko-KR" sz="9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C1962D0-CFA4-4701-919F-F33FB4E46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7604" y="903496"/>
            <a:ext cx="3291591" cy="13388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Source Code Pro"/>
              </a:rPr>
              <a:t>@FunctionalInterface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public interface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Runnable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public abstract void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run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dirty="0">
              <a:solidFill>
                <a:srgbClr val="A9B7C6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dirty="0">
              <a:solidFill>
                <a:srgbClr val="A9B7C6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dirty="0">
              <a:solidFill>
                <a:srgbClr val="A9B7C6"/>
              </a:solidFill>
              <a:latin typeface="Arial Unicode MS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Source Code Pro"/>
              </a:rPr>
              <a:t>Runnable runnable = () -&gt; System.</a:t>
            </a:r>
            <a:r>
              <a:rPr lang="ko-KR" altLang="ko-KR" sz="900" i="1" dirty="0">
                <a:solidFill>
                  <a:srgbClr val="9876AA"/>
                </a:solidFill>
                <a:latin typeface="Arial Unicode MS"/>
                <a:ea typeface="Source Code Pro"/>
              </a:rPr>
              <a:t>out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Source Code Pro"/>
              </a:rPr>
              <a:t>.println(</a:t>
            </a:r>
            <a:r>
              <a:rPr lang="ko-KR" altLang="ko-KR" sz="900" dirty="0">
                <a:solidFill>
                  <a:srgbClr val="6A8759"/>
                </a:solidFill>
                <a:latin typeface="Arial Unicode MS"/>
                <a:ea typeface="Source Code Pro"/>
              </a:rPr>
              <a:t>"Runnable...."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Source Code Pro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Arial Unicode MS"/>
                <a:ea typeface="Source Code Pro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Arial Unicode MS"/>
                <a:ea typeface="Source Code Pr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Source Code Pro"/>
              </a:rPr>
              <a:t>runnable.run()</a:t>
            </a:r>
            <a:r>
              <a:rPr lang="ko-KR" altLang="ko-KR" sz="900" dirty="0">
                <a:solidFill>
                  <a:srgbClr val="CC7832"/>
                </a:solidFill>
                <a:latin typeface="Arial Unicode MS"/>
                <a:ea typeface="Source Code Pro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E9DBC1-5F03-4B92-8B3E-002FEB0DDD39}"/>
              </a:ext>
            </a:extLst>
          </p:cNvPr>
          <p:cNvSpPr/>
          <p:nvPr/>
        </p:nvSpPr>
        <p:spPr>
          <a:xfrm>
            <a:off x="8724082" y="2026880"/>
            <a:ext cx="7088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Runnable....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1BA8AB2-0212-40A8-949D-80833EA5C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1355" y="895858"/>
            <a:ext cx="2418557" cy="13388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Source Code Pro"/>
              </a:rPr>
              <a:t>@FunctionalInterface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public interface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Supplier&lt;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  <a:ea typeface="Source Code Pr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&gt;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  <a:ea typeface="Source Code Pro"/>
              </a:rPr>
              <a:t>T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get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dirty="0">
              <a:solidFill>
                <a:srgbClr val="A9B7C6"/>
              </a:solidFill>
              <a:latin typeface="Arial Unicode MS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Source Code Pro"/>
              </a:rPr>
              <a:t>Supplier supplier = () -&gt; </a:t>
            </a:r>
            <a:r>
              <a:rPr lang="ko-KR" altLang="ko-KR" sz="900" dirty="0">
                <a:solidFill>
                  <a:srgbClr val="6A8759"/>
                </a:solidFill>
                <a:latin typeface="Arial Unicode MS"/>
                <a:ea typeface="Source Code Pro"/>
              </a:rPr>
              <a:t>"Supplier .... "</a:t>
            </a:r>
            <a:r>
              <a:rPr lang="ko-KR" altLang="ko-KR" sz="900" dirty="0">
                <a:solidFill>
                  <a:srgbClr val="CC7832"/>
                </a:solidFill>
                <a:latin typeface="Arial Unicode MS"/>
                <a:ea typeface="Source Code Pro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Arial Unicode MS"/>
                <a:ea typeface="Source Code Pr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Source Code Pro"/>
              </a:rPr>
              <a:t>String str = (String) supplier.get()</a:t>
            </a:r>
            <a:r>
              <a:rPr lang="ko-KR" altLang="ko-KR" sz="900" dirty="0">
                <a:solidFill>
                  <a:srgbClr val="CC7832"/>
                </a:solidFill>
                <a:latin typeface="Arial Unicode MS"/>
                <a:ea typeface="Source Code Pro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Arial Unicode MS"/>
                <a:ea typeface="Source Code Pr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Source Code Pro"/>
              </a:rPr>
              <a:t>System.</a:t>
            </a:r>
            <a:r>
              <a:rPr lang="ko-KR" altLang="ko-KR" sz="900" i="1" dirty="0">
                <a:solidFill>
                  <a:srgbClr val="9876AA"/>
                </a:solidFill>
                <a:latin typeface="Arial Unicode MS"/>
                <a:ea typeface="Source Code Pro"/>
              </a:rPr>
              <a:t>out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Source Code Pro"/>
              </a:rPr>
              <a:t>.println(str)</a:t>
            </a:r>
            <a:r>
              <a:rPr lang="ko-KR" altLang="ko-KR" sz="900" dirty="0">
                <a:solidFill>
                  <a:srgbClr val="CC7832"/>
                </a:solidFill>
                <a:latin typeface="Arial Unicode MS"/>
                <a:ea typeface="Source Code Pro"/>
              </a:rPr>
              <a:t>;</a:t>
            </a:r>
            <a:endParaRPr lang="ko-KR" altLang="ko-KR" sz="9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294D26-74B5-45AC-90E3-00D0B34BBAC8}"/>
              </a:ext>
            </a:extLst>
          </p:cNvPr>
          <p:cNvSpPr/>
          <p:nvPr/>
        </p:nvSpPr>
        <p:spPr>
          <a:xfrm>
            <a:off x="11123403" y="2019242"/>
            <a:ext cx="7280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Supplier .... 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F275F5F5-6F9D-44DB-B157-56CFE6C1E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61" y="2361567"/>
            <a:ext cx="5815028" cy="18928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Source Code Pro"/>
              </a:rPr>
              <a:t>@FunctionalInterface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public interface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Consumer&lt;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  <a:ea typeface="Source Code Pr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&gt;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void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accept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  <a:ea typeface="Source Code Pro"/>
              </a:rPr>
              <a:t>T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Source Code Pr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default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Consumer&lt;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  <a:ea typeface="Source Code Pr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&gt;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andThen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(Consumer&lt;?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super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  <a:ea typeface="Source Code Pr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&gt; after)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Objects.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requireNonNull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(after)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return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  <a:ea typeface="Source Code Pro"/>
              </a:rPr>
              <a:t>T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t) -&gt; { accept(t)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Source Code Pro"/>
              </a:rPr>
              <a:t>after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.accept(t)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Source Code Pro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Source Code Pro"/>
              </a:rPr>
              <a:t>Consumer&lt;String&gt; consumer = text -&gt; System.</a:t>
            </a:r>
            <a:r>
              <a:rPr lang="ko-KR" altLang="ko-KR" sz="900" i="1" dirty="0">
                <a:solidFill>
                  <a:srgbClr val="9876AA"/>
                </a:solidFill>
                <a:latin typeface="Arial Unicode MS"/>
                <a:ea typeface="Source Code Pro"/>
              </a:rPr>
              <a:t>out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Source Code Pro"/>
              </a:rPr>
              <a:t>.println(</a:t>
            </a:r>
            <a:r>
              <a:rPr lang="ko-KR" altLang="ko-KR" sz="900" dirty="0">
                <a:solidFill>
                  <a:srgbClr val="6A8759"/>
                </a:solidFill>
                <a:latin typeface="Arial Unicode MS"/>
                <a:ea typeface="Source Code Pro"/>
              </a:rPr>
              <a:t>"Consumer...." 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Source Code Pro"/>
              </a:rPr>
              <a:t>+ text)</a:t>
            </a:r>
            <a:r>
              <a:rPr lang="ko-KR" altLang="ko-KR" sz="900" dirty="0">
                <a:solidFill>
                  <a:srgbClr val="CC7832"/>
                </a:solidFill>
                <a:latin typeface="Arial Unicode MS"/>
                <a:ea typeface="Source Code Pro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Arial Unicode MS"/>
                <a:ea typeface="Source Code Pr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Source Code Pro"/>
              </a:rPr>
              <a:t>Consumer&lt;String&gt; consumerandThen = text -&gt; System.</a:t>
            </a:r>
            <a:r>
              <a:rPr lang="ko-KR" altLang="ko-KR" sz="900" i="1" dirty="0">
                <a:solidFill>
                  <a:srgbClr val="9876AA"/>
                </a:solidFill>
                <a:latin typeface="Arial Unicode MS"/>
                <a:ea typeface="Source Code Pro"/>
              </a:rPr>
              <a:t>out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Source Code Pro"/>
              </a:rPr>
              <a:t>.println(</a:t>
            </a:r>
            <a:r>
              <a:rPr lang="ko-KR" altLang="ko-KR" sz="900" dirty="0">
                <a:solidFill>
                  <a:srgbClr val="6A8759"/>
                </a:solidFill>
                <a:latin typeface="Arial Unicode MS"/>
                <a:ea typeface="Source Code Pro"/>
              </a:rPr>
              <a:t>"Consumer andThen...." 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Source Code Pro"/>
              </a:rPr>
              <a:t>+ text)</a:t>
            </a:r>
            <a:r>
              <a:rPr lang="ko-KR" altLang="ko-KR" sz="900" dirty="0">
                <a:solidFill>
                  <a:srgbClr val="CC7832"/>
                </a:solidFill>
                <a:latin typeface="Arial Unicode MS"/>
                <a:ea typeface="Source Code Pro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Arial Unicode MS"/>
                <a:ea typeface="Source Code Pr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Source Code Pro"/>
              </a:rPr>
              <a:t>consumer.andThen(consumerandThen</a:t>
            </a:r>
            <a:r>
              <a:rPr lang="en-US" altLang="ko-KR" sz="900" dirty="0">
                <a:solidFill>
                  <a:srgbClr val="A9B7C6"/>
                </a:solidFill>
                <a:latin typeface="Arial Unicode MS"/>
                <a:ea typeface="Source Code Pro"/>
              </a:rPr>
              <a:t>(“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Source Code Pro"/>
              </a:rPr>
              <a:t>).accept(</a:t>
            </a:r>
            <a:r>
              <a:rPr lang="ko-KR" altLang="ko-KR" sz="900" dirty="0">
                <a:solidFill>
                  <a:srgbClr val="6A8759"/>
                </a:solidFill>
                <a:latin typeface="Arial Unicode MS"/>
                <a:ea typeface="Source Code Pro"/>
              </a:rPr>
              <a:t>"String type"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Source Code Pro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Arial Unicode MS"/>
                <a:ea typeface="Source Code Pro"/>
              </a:rPr>
              <a:t>;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02F72A3-E98D-4153-A0DE-4ED389D9B130}"/>
              </a:ext>
            </a:extLst>
          </p:cNvPr>
          <p:cNvSpPr/>
          <p:nvPr/>
        </p:nvSpPr>
        <p:spPr>
          <a:xfrm>
            <a:off x="4267821" y="3429000"/>
            <a:ext cx="16452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Consumer....String type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Consumer andThen....String type</a:t>
            </a:r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D6BF86A5-49DF-4F07-AD4B-FD21ECA39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7604" y="2285284"/>
            <a:ext cx="5832475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Source Code Pro"/>
              </a:rPr>
              <a:t>@FunctionalInterface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public interface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Function&lt;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  <a:ea typeface="Source Code Pr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  <a:ea typeface="Source Code Pro"/>
              </a:rPr>
              <a:t>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&gt;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  <a:ea typeface="Source Code Pro"/>
              </a:rPr>
              <a:t>R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apply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  <a:ea typeface="Source Code Pro"/>
              </a:rPr>
              <a:t>T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default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&lt;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  <a:ea typeface="Source Code Pro"/>
              </a:rPr>
              <a:t>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&gt; Function&lt;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  <a:ea typeface="Source Code Pro"/>
              </a:rPr>
              <a:t>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  <a:ea typeface="Source Code Pro"/>
              </a:rPr>
              <a:t>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&gt;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compose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(Function&lt;?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super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  <a:ea typeface="Source Code Pro"/>
              </a:rPr>
              <a:t>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?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extends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  <a:ea typeface="Source Code Pr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&gt; before)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Objects.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requireNonNull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(before)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return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  <a:ea typeface="Source Code Pro"/>
              </a:rPr>
              <a:t>V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v) -&gt; apply(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Source Code Pro"/>
              </a:rPr>
              <a:t>before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.apply(v))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default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&lt;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  <a:ea typeface="Source Code Pro"/>
              </a:rPr>
              <a:t>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&gt; Function&lt;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  <a:ea typeface="Source Code Pr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  <a:ea typeface="Source Code Pro"/>
              </a:rPr>
              <a:t>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&gt;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andThen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(Function&lt;?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super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  <a:ea typeface="Source Code Pro"/>
              </a:rPr>
              <a:t>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?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extends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  <a:ea typeface="Source Code Pro"/>
              </a:rPr>
              <a:t>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&gt; after)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Objects.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requireNonNull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(after)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return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  <a:ea typeface="Source Code Pro"/>
              </a:rPr>
              <a:t>T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t) -&gt;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Source Code Pro"/>
              </a:rPr>
              <a:t>after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.apply(apply(t))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static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&lt;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  <a:ea typeface="Source Code Pr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&gt; Function&lt;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  <a:ea typeface="Source Code Pr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  <a:ea typeface="Source Code Pr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identity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return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 -&gt; 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dirty="0">
              <a:solidFill>
                <a:srgbClr val="A9B7C6"/>
              </a:solidFill>
              <a:latin typeface="Arial Unicode MS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Source Code Pro"/>
              </a:rPr>
              <a:t>Function&lt;Integer</a:t>
            </a:r>
            <a:r>
              <a:rPr lang="ko-KR" altLang="ko-KR" sz="900" dirty="0">
                <a:solidFill>
                  <a:srgbClr val="CC7832"/>
                </a:solidFill>
                <a:latin typeface="Arial Unicode MS"/>
                <a:ea typeface="Source Code Pro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Source Code Pro"/>
              </a:rPr>
              <a:t>Integer&gt; multiply = (value) -&gt; value * </a:t>
            </a:r>
            <a:r>
              <a:rPr lang="ko-KR" altLang="ko-KR" sz="900" dirty="0">
                <a:solidFill>
                  <a:srgbClr val="6897BB"/>
                </a:solidFill>
                <a:latin typeface="Arial Unicode MS"/>
                <a:ea typeface="Source Code Pro"/>
              </a:rPr>
              <a:t>2</a:t>
            </a:r>
            <a:r>
              <a:rPr lang="ko-KR" altLang="ko-KR" sz="900" dirty="0">
                <a:solidFill>
                  <a:srgbClr val="CC7832"/>
                </a:solidFill>
                <a:latin typeface="Arial Unicode MS"/>
                <a:ea typeface="Source Code Pro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Arial Unicode MS"/>
                <a:ea typeface="Source Code Pr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Source Code Pro"/>
              </a:rPr>
              <a:t>Integer result = multiply.apply(</a:t>
            </a:r>
            <a:r>
              <a:rPr lang="ko-KR" altLang="ko-KR" sz="900" dirty="0">
                <a:solidFill>
                  <a:srgbClr val="6897BB"/>
                </a:solidFill>
                <a:latin typeface="Arial Unicode MS"/>
                <a:ea typeface="Source Code Pro"/>
              </a:rPr>
              <a:t>5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Source Code Pro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Arial Unicode MS"/>
                <a:ea typeface="Source Code Pro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Arial Unicode MS"/>
                <a:ea typeface="Source Code Pr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Source Code Pro"/>
              </a:rPr>
              <a:t>System.</a:t>
            </a:r>
            <a:r>
              <a:rPr lang="ko-KR" altLang="ko-KR" sz="900" i="1" dirty="0">
                <a:solidFill>
                  <a:srgbClr val="9876AA"/>
                </a:solidFill>
                <a:latin typeface="Arial Unicode MS"/>
                <a:ea typeface="Source Code Pro"/>
              </a:rPr>
              <a:t>out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Source Code Pro"/>
              </a:rPr>
              <a:t>.println(</a:t>
            </a:r>
            <a:r>
              <a:rPr lang="ko-KR" altLang="ko-KR" sz="900" dirty="0">
                <a:solidFill>
                  <a:srgbClr val="6A8759"/>
                </a:solidFill>
                <a:latin typeface="Arial Unicode MS"/>
                <a:ea typeface="Source Code Pro"/>
              </a:rPr>
              <a:t>"Function...." 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Source Code Pro"/>
              </a:rPr>
              <a:t>+ result)</a:t>
            </a:r>
            <a:r>
              <a:rPr lang="ko-KR" altLang="ko-KR" sz="900" dirty="0">
                <a:solidFill>
                  <a:srgbClr val="CC7832"/>
                </a:solidFill>
                <a:latin typeface="Arial Unicode MS"/>
                <a:ea typeface="Source Code Pro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Arial Unicode MS"/>
                <a:ea typeface="Source Code Pro"/>
              </a:rPr>
            </a:br>
            <a:br>
              <a:rPr lang="ko-KR" altLang="ko-KR" sz="900" dirty="0">
                <a:solidFill>
                  <a:srgbClr val="CC7832"/>
                </a:solidFill>
                <a:latin typeface="Arial Unicode MS"/>
                <a:ea typeface="Source Code Pro"/>
              </a:rPr>
            </a:br>
            <a:br>
              <a:rPr lang="ko-KR" altLang="ko-KR" sz="900" dirty="0">
                <a:solidFill>
                  <a:srgbClr val="CC7832"/>
                </a:solidFill>
                <a:latin typeface="Arial Unicode MS"/>
                <a:ea typeface="Source Code Pr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Source Code Pro"/>
              </a:rPr>
              <a:t>Function&lt;Integer</a:t>
            </a:r>
            <a:r>
              <a:rPr lang="ko-KR" altLang="ko-KR" sz="900" dirty="0">
                <a:solidFill>
                  <a:srgbClr val="CC7832"/>
                </a:solidFill>
                <a:latin typeface="Arial Unicode MS"/>
                <a:ea typeface="Source Code Pro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Source Code Pro"/>
              </a:rPr>
              <a:t>Integer&gt; add = (value) -&gt; value + </a:t>
            </a:r>
            <a:r>
              <a:rPr lang="ko-KR" altLang="ko-KR" sz="900" dirty="0">
                <a:solidFill>
                  <a:srgbClr val="6897BB"/>
                </a:solidFill>
                <a:latin typeface="Arial Unicode MS"/>
                <a:ea typeface="Source Code Pro"/>
              </a:rPr>
              <a:t>2</a:t>
            </a:r>
            <a:r>
              <a:rPr lang="ko-KR" altLang="ko-KR" sz="900" dirty="0">
                <a:solidFill>
                  <a:srgbClr val="CC7832"/>
                </a:solidFill>
                <a:latin typeface="Arial Unicode MS"/>
                <a:ea typeface="Source Code Pro"/>
              </a:rPr>
              <a:t>;</a:t>
            </a:r>
            <a:r>
              <a:rPr lang="en-US" altLang="ko-KR" sz="900" dirty="0">
                <a:solidFill>
                  <a:srgbClr val="CC7832"/>
                </a:solidFill>
                <a:latin typeface="Arial Unicode MS"/>
                <a:ea typeface="Source Code Pro"/>
              </a:rPr>
              <a:t>  </a:t>
            </a:r>
            <a:br>
              <a:rPr lang="ko-KR" altLang="ko-KR" sz="900" dirty="0">
                <a:solidFill>
                  <a:srgbClr val="CC7832"/>
                </a:solidFill>
                <a:latin typeface="Arial Unicode MS"/>
                <a:ea typeface="Source Code Pr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Source Code Pro"/>
              </a:rPr>
              <a:t>Function&lt;Integer</a:t>
            </a:r>
            <a:r>
              <a:rPr lang="ko-KR" altLang="ko-KR" sz="900" dirty="0">
                <a:solidFill>
                  <a:srgbClr val="CC7832"/>
                </a:solidFill>
                <a:latin typeface="Arial Unicode MS"/>
                <a:ea typeface="Source Code Pro"/>
              </a:rPr>
              <a:t>, 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Source Code Pro"/>
              </a:rPr>
              <a:t>Integer&gt; addMultiply = multiply.compose(add)</a:t>
            </a:r>
            <a:r>
              <a:rPr lang="ko-KR" altLang="ko-KR" sz="900" dirty="0">
                <a:solidFill>
                  <a:srgbClr val="CC7832"/>
                </a:solidFill>
                <a:latin typeface="Arial Unicode MS"/>
                <a:ea typeface="Source Code Pro"/>
              </a:rPr>
              <a:t>;</a:t>
            </a:r>
            <a:r>
              <a:rPr lang="en-US" altLang="ko-KR" sz="900" dirty="0">
                <a:solidFill>
                  <a:srgbClr val="CC7832"/>
                </a:solidFill>
                <a:latin typeface="Arial Unicode MS"/>
                <a:ea typeface="Source Code Pro"/>
              </a:rPr>
              <a:t>  // add</a:t>
            </a:r>
            <a:r>
              <a:rPr lang="ko-KR" altLang="en-US" sz="900" dirty="0">
                <a:solidFill>
                  <a:srgbClr val="CC7832"/>
                </a:solidFill>
                <a:latin typeface="Arial Unicode MS"/>
                <a:ea typeface="Source Code Pro"/>
              </a:rPr>
              <a:t> 수행 후 </a:t>
            </a:r>
            <a:r>
              <a:rPr lang="en-US" altLang="ko-KR" sz="900" dirty="0">
                <a:solidFill>
                  <a:srgbClr val="CC7832"/>
                </a:solidFill>
                <a:latin typeface="Arial Unicode MS"/>
                <a:ea typeface="Source Code Pro"/>
              </a:rPr>
              <a:t>multiply </a:t>
            </a:r>
            <a:r>
              <a:rPr lang="ko-KR" altLang="en-US" sz="900" dirty="0">
                <a:solidFill>
                  <a:srgbClr val="CC7832"/>
                </a:solidFill>
                <a:latin typeface="Arial Unicode MS"/>
                <a:ea typeface="Source Code Pro"/>
              </a:rPr>
              <a:t>수행 됨</a:t>
            </a:r>
            <a:br>
              <a:rPr lang="ko-KR" altLang="ko-KR" sz="900" dirty="0">
                <a:solidFill>
                  <a:srgbClr val="CC7832"/>
                </a:solidFill>
                <a:latin typeface="Arial Unicode MS"/>
                <a:ea typeface="Source Code Pr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Source Code Pro"/>
              </a:rPr>
              <a:t>result = addMultiply.apply(</a:t>
            </a:r>
            <a:r>
              <a:rPr lang="ko-KR" altLang="ko-KR" sz="900" dirty="0">
                <a:solidFill>
                  <a:srgbClr val="6897BB"/>
                </a:solidFill>
                <a:latin typeface="Arial Unicode MS"/>
                <a:ea typeface="Source Code Pro"/>
              </a:rPr>
              <a:t>5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Source Code Pro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Arial Unicode MS"/>
                <a:ea typeface="Source Code Pro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Arial Unicode MS"/>
                <a:ea typeface="Source Code Pr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Source Code Pro"/>
              </a:rPr>
              <a:t>System.</a:t>
            </a:r>
            <a:r>
              <a:rPr lang="ko-KR" altLang="ko-KR" sz="900" i="1" dirty="0">
                <a:solidFill>
                  <a:srgbClr val="9876AA"/>
                </a:solidFill>
                <a:latin typeface="Arial Unicode MS"/>
                <a:ea typeface="Source Code Pro"/>
              </a:rPr>
              <a:t>out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Source Code Pro"/>
              </a:rPr>
              <a:t>.println(</a:t>
            </a:r>
            <a:r>
              <a:rPr lang="ko-KR" altLang="ko-KR" sz="900" dirty="0">
                <a:solidFill>
                  <a:srgbClr val="6A8759"/>
                </a:solidFill>
                <a:latin typeface="Arial Unicode MS"/>
                <a:ea typeface="Source Code Pro"/>
              </a:rPr>
              <a:t>"Function....addMultiply :: " 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Source Code Pro"/>
              </a:rPr>
              <a:t>+ result)</a:t>
            </a:r>
            <a:r>
              <a:rPr lang="ko-KR" altLang="ko-KR" sz="900" dirty="0">
                <a:solidFill>
                  <a:srgbClr val="CC7832"/>
                </a:solidFill>
                <a:latin typeface="Arial Unicode MS"/>
                <a:ea typeface="Source Code Pro"/>
              </a:rPr>
              <a:t>;</a:t>
            </a:r>
            <a:endParaRPr lang="ko-KR" altLang="ko-KR" sz="9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C64D3A-2210-4B24-86A9-AFEF472F3FF9}"/>
              </a:ext>
            </a:extLst>
          </p:cNvPr>
          <p:cNvSpPr/>
          <p:nvPr/>
        </p:nvSpPr>
        <p:spPr>
          <a:xfrm>
            <a:off x="10072093" y="6092875"/>
            <a:ext cx="17793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Function....10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Function....addMultiply :: 14</a:t>
            </a: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B1175B34-65BB-4B4D-9CEA-BE97F183E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61" y="4308189"/>
            <a:ext cx="5832475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// Predicate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Arial Unicode MS"/>
              <a:ea typeface="Source Code Pr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808080"/>
                </a:solidFill>
                <a:latin typeface="Arial Unicode MS"/>
                <a:ea typeface="Source Code Pro"/>
              </a:rPr>
              <a:t>Predicate</a:t>
            </a:r>
            <a:r>
              <a:rPr lang="en-US" altLang="ko-KR" sz="900" dirty="0">
                <a:solidFill>
                  <a:srgbClr val="808080"/>
                </a:solidFill>
                <a:latin typeface="Arial Unicode MS"/>
                <a:ea typeface="Source Code Pro"/>
              </a:rPr>
              <a:t>..test,</a:t>
            </a:r>
            <a:r>
              <a:rPr lang="ko-KR" altLang="en-US" sz="900" dirty="0">
                <a:solidFill>
                  <a:srgbClr val="808080"/>
                </a:solidFill>
                <a:latin typeface="Arial Unicode MS"/>
                <a:ea typeface="Source Code Pro"/>
              </a:rPr>
              <a:t>   </a:t>
            </a:r>
            <a:r>
              <a:rPr lang="en-US" altLang="ko-KR" sz="900" dirty="0">
                <a:solidFill>
                  <a:srgbClr val="808080"/>
                </a:solidFill>
                <a:latin typeface="Arial Unicode MS"/>
                <a:ea typeface="Source Code Pro"/>
              </a:rPr>
              <a:t>.and ,</a:t>
            </a:r>
            <a:r>
              <a:rPr lang="ko-KR" altLang="en-US" sz="900" dirty="0">
                <a:solidFill>
                  <a:srgbClr val="808080"/>
                </a:solidFill>
                <a:latin typeface="Arial Unicode MS"/>
                <a:ea typeface="Source Code Pro"/>
              </a:rPr>
              <a:t>  </a:t>
            </a:r>
            <a:r>
              <a:rPr lang="en-US" altLang="ko-KR" sz="900" dirty="0">
                <a:solidFill>
                  <a:srgbClr val="808080"/>
                </a:solidFill>
                <a:latin typeface="Arial Unicode MS"/>
                <a:ea typeface="Source Code Pro"/>
              </a:rPr>
              <a:t>.or,</a:t>
            </a:r>
            <a:r>
              <a:rPr lang="ko-KR" altLang="en-US" sz="900" dirty="0">
                <a:solidFill>
                  <a:srgbClr val="808080"/>
                </a:solidFill>
                <a:latin typeface="Arial Unicode MS"/>
                <a:ea typeface="Source Code Pro"/>
              </a:rPr>
              <a:t>    </a:t>
            </a:r>
            <a:r>
              <a:rPr lang="en-US" altLang="ko-KR" sz="900" dirty="0">
                <a:solidFill>
                  <a:srgbClr val="808080"/>
                </a:solidFill>
                <a:latin typeface="Arial Unicode MS"/>
                <a:ea typeface="Source Code Pro"/>
              </a:rPr>
              <a:t>negate,  </a:t>
            </a:r>
            <a:r>
              <a:rPr lang="ko-KR" altLang="en-US" sz="900" dirty="0">
                <a:solidFill>
                  <a:srgbClr val="808080"/>
                </a:solidFill>
                <a:latin typeface="Arial Unicode MS"/>
                <a:ea typeface="Source Code Pro"/>
              </a:rPr>
              <a:t> </a:t>
            </a:r>
            <a:r>
              <a:rPr lang="en-US" altLang="ko-KR" sz="900" dirty="0">
                <a:solidFill>
                  <a:srgbClr val="808080"/>
                </a:solidFill>
                <a:latin typeface="Arial Unicode MS"/>
                <a:ea typeface="Source Code Pro"/>
              </a:rPr>
              <a:t>isEqual,</a:t>
            </a:r>
            <a:r>
              <a:rPr lang="ko-KR" altLang="en-US" sz="900" dirty="0">
                <a:solidFill>
                  <a:srgbClr val="808080"/>
                </a:solidFill>
                <a:latin typeface="Arial Unicode MS"/>
                <a:ea typeface="Source Code Pro"/>
              </a:rPr>
              <a:t>   </a:t>
            </a:r>
            <a:r>
              <a:rPr lang="en-US" altLang="ko-KR" sz="900" dirty="0">
                <a:solidFill>
                  <a:srgbClr val="808080"/>
                </a:solidFill>
                <a:latin typeface="Arial Unicode MS"/>
                <a:ea typeface="Source Code Pro"/>
              </a:rPr>
              <a:t>.not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Predicate&lt;Integer&gt; predicate = (num) -&gt; num &gt;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"Predicate.... ::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+ predicate.test(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Predicate&lt;Integer&gt; predicate1 = (num) -&gt; num &lt;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20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"Predicate.... 10 &lt; num &lt; 20 ::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+ predicate.and(predicate1).test(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25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"Predicate.... 10 &lt; num or num  &lt; 20 ::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+ predicate.or(predicate1).test(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25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Source Code Pr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900" dirty="0">
              <a:solidFill>
                <a:srgbClr val="CC7832"/>
              </a:solidFill>
              <a:latin typeface="Arial Unicode MS"/>
              <a:ea typeface="Source Code Pr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Source Code Pro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79A1A2F-962A-412B-B152-8ABE6BE64D8A}"/>
              </a:ext>
            </a:extLst>
          </p:cNvPr>
          <p:cNvSpPr/>
          <p:nvPr/>
        </p:nvSpPr>
        <p:spPr>
          <a:xfrm>
            <a:off x="3304391" y="5888172"/>
            <a:ext cx="26474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Predicate.... :: false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Predicate.... 10 &lt; num &lt; 20 :: false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Predicate.... 10 &lt; num or num  &lt; 20 :: true</a:t>
            </a:r>
          </a:p>
        </p:txBody>
      </p:sp>
    </p:spTree>
    <p:extLst>
      <p:ext uri="{BB962C8B-B14F-4D97-AF65-F5344CB8AC3E}">
        <p14:creationId xmlns:p14="http://schemas.microsoft.com/office/powerpoint/2010/main" val="3110033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16694" y="180975"/>
            <a:ext cx="6799248" cy="599810"/>
          </a:xfrm>
        </p:spPr>
        <p:txBody>
          <a:bodyPr/>
          <a:lstStyle/>
          <a:p>
            <a:r>
              <a:rPr lang="en-US" altLang="ko-KR" dirty="0"/>
              <a:t>7. Stream Filter, Map, </a:t>
            </a:r>
            <a:r>
              <a:rPr lang="en-US" altLang="ko-KR" dirty="0" err="1"/>
              <a:t>FlatMap</a:t>
            </a:r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E168636-5A97-4E83-8992-67E3CC9A1E0E}"/>
              </a:ext>
            </a:extLst>
          </p:cNvPr>
          <p:cNvGrpSpPr/>
          <p:nvPr/>
        </p:nvGrpSpPr>
        <p:grpSpPr>
          <a:xfrm>
            <a:off x="227013" y="827113"/>
            <a:ext cx="11772900" cy="2760818"/>
            <a:chOff x="227013" y="827113"/>
            <a:chExt cx="11772900" cy="276081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7B9166A-309D-4538-AF43-BEEB792118D2}"/>
                </a:ext>
              </a:extLst>
            </p:cNvPr>
            <p:cNvSpPr/>
            <p:nvPr/>
          </p:nvSpPr>
          <p:spPr>
            <a:xfrm>
              <a:off x="227013" y="827113"/>
              <a:ext cx="11772900" cy="2760818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E1A31D-C47D-46F8-A02E-16E5A14EBA64}"/>
                </a:ext>
              </a:extLst>
            </p:cNvPr>
            <p:cNvSpPr txBox="1"/>
            <p:nvPr/>
          </p:nvSpPr>
          <p:spPr>
            <a:xfrm>
              <a:off x="243561" y="848459"/>
              <a:ext cx="441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01.</a:t>
              </a:r>
              <a:r>
                <a:rPr lang="en-US" altLang="ko-KR" sz="1600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endParaRPr lang="ko-KR" altLang="en-US" sz="1600" b="1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rgbClr val="1263AA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AC1237-ED38-4202-AFE9-82F0B3E65409}"/>
                </a:ext>
              </a:extLst>
            </p:cNvPr>
            <p:cNvSpPr txBox="1"/>
            <p:nvPr/>
          </p:nvSpPr>
          <p:spPr>
            <a:xfrm>
              <a:off x="615520" y="921378"/>
              <a:ext cx="6216561" cy="652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Stream</a:t>
              </a:r>
              <a:r>
                <a:rPr lang="ko-KR" altLang="en-US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Filter</a:t>
              </a:r>
              <a:r>
                <a:rPr lang="ko-KR" altLang="en-US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Map</a:t>
              </a:r>
              <a:endParaRPr lang="en-US" altLang="ko-KR" sz="3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Filter :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특정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조건과 일치하는 모든 요소를 담는 새로운 스트림을 리턴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Map :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스트림에 있는 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item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을 변경 하여 새로운 스트림을 리턴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F5FF60E-1BCB-4D10-8F9B-EB421FF44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911585"/>
            <a:ext cx="5832475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List&lt;String&gt;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address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new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ArrayList&lt;&gt;()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address.add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서울시 송파구 방이동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address.add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서울시 송파구 송파동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address.add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서울시 강남구 개포동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address.add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서울시 강남구 서초동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// Filter : Stream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요소를 하나씩 검색 하여 조건에 만족하는 것을 걸려내는 작업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//          predicate&lt;T&gt;,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인자로 받고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boolean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리턴하는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험수형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인터페이스로 평가식을 작성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Stream&lt;String&gt;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addressStream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address.stream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List&lt;String&gt;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songpa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addressStream.filter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(s -&gt;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s.contains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송파구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)).collect(Collectors.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toList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songpa.stream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forEach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::println)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"======================================="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// Map : Stream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요소에 있는 값들을 특정 방식으로 변환 하고 싶을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떄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//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변환을 수행 하는 함수를 파라미터로 받는다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  <a:t>.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List&lt;String&gt;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tmp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address.stream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().map(s-&gt;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s.replaceAll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송파구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송파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)).collect(Collectors.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toList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tmp.stream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forEach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(s-&gt; 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.println(s))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"======================================="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3E96CD-6CEF-4456-A2CD-D55D117AEFC3}"/>
              </a:ext>
            </a:extLst>
          </p:cNvPr>
          <p:cNvSpPr/>
          <p:nvPr/>
        </p:nvSpPr>
        <p:spPr>
          <a:xfrm>
            <a:off x="3136900" y="2419690"/>
            <a:ext cx="297656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서울시 송파구 방이동</a:t>
            </a:r>
          </a:p>
          <a:p>
            <a:r>
              <a:rPr lang="ko-KR" altLang="en-US" sz="800" dirty="0"/>
              <a:t>서울시 송파구 송파동</a:t>
            </a:r>
          </a:p>
          <a:p>
            <a:r>
              <a:rPr lang="ko-KR" altLang="en-US" sz="800" dirty="0"/>
              <a:t>=======================================</a:t>
            </a:r>
          </a:p>
          <a:p>
            <a:r>
              <a:rPr lang="ko-KR" altLang="en-US" sz="800" dirty="0"/>
              <a:t>서울시 송파 방이동</a:t>
            </a:r>
          </a:p>
          <a:p>
            <a:r>
              <a:rPr lang="ko-KR" altLang="en-US" sz="800" dirty="0"/>
              <a:t>서울시 송파 송파동</a:t>
            </a:r>
          </a:p>
          <a:p>
            <a:r>
              <a:rPr lang="ko-KR" altLang="en-US" sz="800" dirty="0"/>
              <a:t>서울시 강남구 개포동</a:t>
            </a:r>
          </a:p>
          <a:p>
            <a:r>
              <a:rPr lang="ko-KR" altLang="en-US" sz="800" dirty="0"/>
              <a:t>서울시 강남구 서초동</a:t>
            </a:r>
          </a:p>
          <a:p>
            <a:r>
              <a:rPr lang="ko-KR" altLang="en-US" sz="800" dirty="0"/>
              <a:t>=======================================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0C2E9A6-B732-4A54-B274-A34713BE2F92}"/>
              </a:ext>
            </a:extLst>
          </p:cNvPr>
          <p:cNvGrpSpPr/>
          <p:nvPr/>
        </p:nvGrpSpPr>
        <p:grpSpPr>
          <a:xfrm>
            <a:off x="227013" y="3672403"/>
            <a:ext cx="11772900" cy="2760818"/>
            <a:chOff x="227013" y="827113"/>
            <a:chExt cx="11772900" cy="276081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413331F-EC47-45CE-906F-14C68C1D6A3F}"/>
                </a:ext>
              </a:extLst>
            </p:cNvPr>
            <p:cNvSpPr/>
            <p:nvPr/>
          </p:nvSpPr>
          <p:spPr>
            <a:xfrm>
              <a:off x="227013" y="827113"/>
              <a:ext cx="11772900" cy="2760818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72A938-ACE9-469D-A5EE-D7DDDB125F3C}"/>
                </a:ext>
              </a:extLst>
            </p:cNvPr>
            <p:cNvSpPr txBox="1"/>
            <p:nvPr/>
          </p:nvSpPr>
          <p:spPr>
            <a:xfrm>
              <a:off x="243561" y="848459"/>
              <a:ext cx="441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01.</a:t>
              </a:r>
              <a:r>
                <a:rPr lang="en-US" altLang="ko-KR" sz="1600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endParaRPr lang="ko-KR" altLang="en-US" sz="1600" b="1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rgbClr val="1263AA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7294F54-8285-4A12-865E-7FC5E999BF6B}"/>
                </a:ext>
              </a:extLst>
            </p:cNvPr>
            <p:cNvSpPr txBox="1"/>
            <p:nvPr/>
          </p:nvSpPr>
          <p:spPr>
            <a:xfrm>
              <a:off x="615521" y="921378"/>
              <a:ext cx="5443968" cy="465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Stream</a:t>
              </a:r>
              <a:r>
                <a:rPr lang="ko-KR" altLang="en-US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b="1" spc="-70" dirty="0" err="1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FlatMap</a:t>
              </a:r>
              <a:r>
                <a:rPr lang="ko-KR" altLang="en-US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3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여러 개의 스트림을 한 개의 스트림으로 합쳐서 새로운 스트림을 리턴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72C1F300-C386-4ADC-8172-97F8DBACC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3785212"/>
            <a:ext cx="5849023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String[][] arrays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new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String[][]{ 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"a1"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"a2"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"b1"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"b2"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"c1"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"c2"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"c3"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 }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Stream&lt;String[]&gt; stream4 = Arrays.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stream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(arrays)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Stream&lt;String&gt; stream5 = stream4.flatMap(s -&gt; Arrays.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stream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(s))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stream5.forEach(System.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::println)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dirty="0">
              <a:solidFill>
                <a:srgbClr val="CC7832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65CC89-B22B-4974-81C8-EAAE261C2EDE}"/>
              </a:ext>
            </a:extLst>
          </p:cNvPr>
          <p:cNvSpPr/>
          <p:nvPr/>
        </p:nvSpPr>
        <p:spPr>
          <a:xfrm>
            <a:off x="11268892" y="3908322"/>
            <a:ext cx="4441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A1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A2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B1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B2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C1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C2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C3</a:t>
            </a:r>
          </a:p>
        </p:txBody>
      </p:sp>
    </p:spTree>
    <p:extLst>
      <p:ext uri="{BB962C8B-B14F-4D97-AF65-F5344CB8AC3E}">
        <p14:creationId xmlns:p14="http://schemas.microsoft.com/office/powerpoint/2010/main" val="1167881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16693" y="180975"/>
            <a:ext cx="11374415" cy="599810"/>
          </a:xfrm>
        </p:spPr>
        <p:txBody>
          <a:bodyPr/>
          <a:lstStyle/>
          <a:p>
            <a:r>
              <a:rPr lang="en-US" altLang="ko-KR" dirty="0"/>
              <a:t>7. Stream Concat, Distinct, Limit, Skip, Sorted</a:t>
            </a:r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E168636-5A97-4E83-8992-67E3CC9A1E0E}"/>
              </a:ext>
            </a:extLst>
          </p:cNvPr>
          <p:cNvGrpSpPr/>
          <p:nvPr/>
        </p:nvGrpSpPr>
        <p:grpSpPr>
          <a:xfrm>
            <a:off x="227013" y="827112"/>
            <a:ext cx="5832475" cy="3627930"/>
            <a:chOff x="227013" y="827112"/>
            <a:chExt cx="5832475" cy="308120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7B9166A-309D-4538-AF43-BEEB792118D2}"/>
                </a:ext>
              </a:extLst>
            </p:cNvPr>
            <p:cNvSpPr/>
            <p:nvPr/>
          </p:nvSpPr>
          <p:spPr>
            <a:xfrm>
              <a:off x="227013" y="827112"/>
              <a:ext cx="5832475" cy="3081209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E1A31D-C47D-46F8-A02E-16E5A14EBA64}"/>
                </a:ext>
              </a:extLst>
            </p:cNvPr>
            <p:cNvSpPr txBox="1"/>
            <p:nvPr/>
          </p:nvSpPr>
          <p:spPr>
            <a:xfrm>
              <a:off x="243561" y="848459"/>
              <a:ext cx="441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01.</a:t>
              </a:r>
              <a:r>
                <a:rPr lang="en-US" altLang="ko-KR" sz="1600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endParaRPr lang="ko-KR" altLang="en-US" sz="1600" b="1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rgbClr val="1263AA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AC1237-ED38-4202-AFE9-82F0B3E65409}"/>
                </a:ext>
              </a:extLst>
            </p:cNvPr>
            <p:cNvSpPr txBox="1"/>
            <p:nvPr/>
          </p:nvSpPr>
          <p:spPr>
            <a:xfrm>
              <a:off x="615521" y="921378"/>
              <a:ext cx="5271474" cy="447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concat</a:t>
              </a:r>
              <a:endParaRPr lang="en-US" altLang="ko-KR" sz="3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Item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을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하나의 스트림으로 합친다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. 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0C2E9A6-B732-4A54-B274-A34713BE2F92}"/>
              </a:ext>
            </a:extLst>
          </p:cNvPr>
          <p:cNvGrpSpPr/>
          <p:nvPr/>
        </p:nvGrpSpPr>
        <p:grpSpPr>
          <a:xfrm>
            <a:off x="227013" y="4514392"/>
            <a:ext cx="5853272" cy="1705723"/>
            <a:chOff x="227014" y="827113"/>
            <a:chExt cx="5853272" cy="170572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413331F-EC47-45CE-906F-14C68C1D6A3F}"/>
                </a:ext>
              </a:extLst>
            </p:cNvPr>
            <p:cNvSpPr/>
            <p:nvPr/>
          </p:nvSpPr>
          <p:spPr>
            <a:xfrm>
              <a:off x="227014" y="827113"/>
              <a:ext cx="5853272" cy="1705723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72A938-ACE9-469D-A5EE-D7DDDB125F3C}"/>
                </a:ext>
              </a:extLst>
            </p:cNvPr>
            <p:cNvSpPr txBox="1"/>
            <p:nvPr/>
          </p:nvSpPr>
          <p:spPr>
            <a:xfrm>
              <a:off x="243561" y="848459"/>
              <a:ext cx="441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02.</a:t>
              </a:r>
              <a:r>
                <a:rPr lang="en-US" altLang="ko-KR" sz="1600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endParaRPr lang="ko-KR" altLang="en-US" sz="1600" b="1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rgbClr val="1263AA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7294F54-8285-4A12-865E-7FC5E999BF6B}"/>
                </a:ext>
              </a:extLst>
            </p:cNvPr>
            <p:cNvSpPr txBox="1"/>
            <p:nvPr/>
          </p:nvSpPr>
          <p:spPr>
            <a:xfrm>
              <a:off x="615521" y="921378"/>
              <a:ext cx="4939368" cy="652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Stream</a:t>
              </a:r>
              <a:r>
                <a:rPr lang="ko-KR" altLang="en-US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distinct</a:t>
              </a:r>
              <a:r>
                <a:rPr lang="ko-KR" altLang="en-US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3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중복되는 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item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을 모두 제거 하여 새로운 스트림으로 리턴 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1100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equals(), hasCode() </a:t>
              </a:r>
              <a:r>
                <a:rPr lang="ko-KR" altLang="en-US" sz="1100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가</a:t>
              </a:r>
              <a:r>
                <a:rPr lang="en-US" altLang="ko-KR" sz="1100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</a:t>
              </a:r>
              <a:r>
                <a:rPr lang="ko-KR" altLang="en-US" sz="1100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재정의 되어 있어야 함 </a:t>
              </a:r>
              <a:endPara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65CC89-B22B-4974-81C8-EAAE261C2EDE}"/>
              </a:ext>
            </a:extLst>
          </p:cNvPr>
          <p:cNvSpPr/>
          <p:nvPr/>
        </p:nvSpPr>
        <p:spPr>
          <a:xfrm>
            <a:off x="11268892" y="3908322"/>
            <a:ext cx="4441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A1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A2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B1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B2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C1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C2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C3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09FF856-2746-4996-ACE0-A61040E55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25" y="1404670"/>
            <a:ext cx="5549496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List&lt;Member&gt; memberList = Arrays.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asList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new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Member(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"1"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                                new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Member(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"1"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김길자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                               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List&lt;Address&gt;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addressList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Arrays.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asList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new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Address(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"1"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서울시 송파구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                                  new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Address(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"1"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서울시 강동구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                          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Stream&lt;Member&gt; streamMember =  memberList.stream()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Stream&lt;Address&gt; streamAdress = addressList.stream()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Stream&lt;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  <a:ea typeface="Source Code Pr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&gt; streamMemberAddress = (Stream&lt;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Arial Unicode MS"/>
                <a:ea typeface="Source Code Pr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&gt;) Stream.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concat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(streamMember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streamAdress)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streamMemberAddress.forEach(t-&gt;{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if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 t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instanceof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Address)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Address a = (Address) 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"Address :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+ a.getMemberNo()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", Address :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+ a.getAddress())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if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(t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instanceof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Member)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Member a = (Member) 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"MemberNo :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+ a.getMemberNo()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", MemberNm :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+ a.getMemberNm())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73DC90-E333-4557-A27A-FA48AB96489A}"/>
              </a:ext>
            </a:extLst>
          </p:cNvPr>
          <p:cNvSpPr/>
          <p:nvPr/>
        </p:nvSpPr>
        <p:spPr>
          <a:xfrm>
            <a:off x="3908472" y="2341260"/>
            <a:ext cx="21510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MemberNo : 1, MemberNm : 홍길동</a:t>
            </a:r>
          </a:p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MemberNo : 1, MemberNm : 김길자</a:t>
            </a:r>
          </a:p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Address : 1, Address : 서울시 송파구</a:t>
            </a:r>
          </a:p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Address : 1, Address : 서울시 강동구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450A2A7-CD2B-44D9-920F-794C161A3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314" y="5367253"/>
            <a:ext cx="5672247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List&lt;String&gt;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asList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Arrays.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asList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김길자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홍상훈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김길자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Stream&lt;String&gt; stream1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asList.stream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distinct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stream1.forEach(System.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::println)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884115-7354-4654-8C3B-15C4C7A3216C}"/>
              </a:ext>
            </a:extLst>
          </p:cNvPr>
          <p:cNvSpPr/>
          <p:nvPr/>
        </p:nvSpPr>
        <p:spPr>
          <a:xfrm>
            <a:off x="5328466" y="5645704"/>
            <a:ext cx="6153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홍길동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김길자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홍상훈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131F86D-6828-4731-92D1-62EB27042007}"/>
              </a:ext>
            </a:extLst>
          </p:cNvPr>
          <p:cNvGrpSpPr/>
          <p:nvPr/>
        </p:nvGrpSpPr>
        <p:grpSpPr>
          <a:xfrm>
            <a:off x="6184533" y="836613"/>
            <a:ext cx="5832476" cy="746367"/>
            <a:chOff x="227013" y="827113"/>
            <a:chExt cx="5832476" cy="74636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C8D0C80-8C5F-4F2D-A32F-56AC9D29AC19}"/>
                </a:ext>
              </a:extLst>
            </p:cNvPr>
            <p:cNvSpPr/>
            <p:nvPr/>
          </p:nvSpPr>
          <p:spPr>
            <a:xfrm>
              <a:off x="227013" y="827113"/>
              <a:ext cx="5832475" cy="746367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DE22F3-4232-4B3C-8463-46FBD1400F42}"/>
                </a:ext>
              </a:extLst>
            </p:cNvPr>
            <p:cNvSpPr txBox="1"/>
            <p:nvPr/>
          </p:nvSpPr>
          <p:spPr>
            <a:xfrm>
              <a:off x="243561" y="848459"/>
              <a:ext cx="441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03.</a:t>
              </a:r>
              <a:r>
                <a:rPr lang="en-US" altLang="ko-KR" sz="1600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endParaRPr lang="ko-KR" altLang="en-US" sz="1600" b="1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rgbClr val="1263AA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33B003A-7809-4A03-942F-8D9ABCFAB83F}"/>
                </a:ext>
              </a:extLst>
            </p:cNvPr>
            <p:cNvSpPr txBox="1"/>
            <p:nvPr/>
          </p:nvSpPr>
          <p:spPr>
            <a:xfrm>
              <a:off x="615521" y="921378"/>
              <a:ext cx="5443968" cy="652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Stream</a:t>
              </a:r>
              <a:r>
                <a:rPr lang="ko-KR" altLang="en-US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limit, skip</a:t>
              </a:r>
              <a:r>
                <a:rPr lang="ko-KR" altLang="en-US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3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limit :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일정한 개수 만큼 가져 와서 새로운 스트림 생성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Skip :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일정한 숫자 만큼 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item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을 건너 띄고 그 이후의 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item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으로 스트림 생성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507FD7F-DF9E-412A-AB8D-68C3C766B784}"/>
              </a:ext>
            </a:extLst>
          </p:cNvPr>
          <p:cNvGrpSpPr/>
          <p:nvPr/>
        </p:nvGrpSpPr>
        <p:grpSpPr>
          <a:xfrm>
            <a:off x="6167437" y="1635299"/>
            <a:ext cx="5849570" cy="4925839"/>
            <a:chOff x="227013" y="827113"/>
            <a:chExt cx="5849570" cy="492583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9B183A-2C8C-4DF3-B3DF-B68583389224}"/>
                </a:ext>
              </a:extLst>
            </p:cNvPr>
            <p:cNvSpPr/>
            <p:nvPr/>
          </p:nvSpPr>
          <p:spPr>
            <a:xfrm>
              <a:off x="227013" y="827113"/>
              <a:ext cx="5811678" cy="4925839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8EAB0A4-62F7-4C3D-BD14-02AFA1FB7F45}"/>
                </a:ext>
              </a:extLst>
            </p:cNvPr>
            <p:cNvSpPr txBox="1"/>
            <p:nvPr/>
          </p:nvSpPr>
          <p:spPr>
            <a:xfrm>
              <a:off x="243561" y="848459"/>
              <a:ext cx="441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04.</a:t>
              </a:r>
              <a:r>
                <a:rPr lang="en-US" altLang="ko-KR" sz="1600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endParaRPr lang="ko-KR" altLang="en-US" sz="1600" b="1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rgbClr val="1263AA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39A356-4EB8-4F2A-80B6-1822D3B2AC7E}"/>
                </a:ext>
              </a:extLst>
            </p:cNvPr>
            <p:cNvSpPr txBox="1"/>
            <p:nvPr/>
          </p:nvSpPr>
          <p:spPr>
            <a:xfrm>
              <a:off x="615520" y="921378"/>
              <a:ext cx="5461063" cy="652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Stream</a:t>
              </a:r>
              <a:r>
                <a:rPr lang="ko-KR" altLang="en-US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sorted</a:t>
              </a:r>
              <a:r>
                <a:rPr lang="ko-KR" altLang="en-US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3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Item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들을 정렬 하여 새로운 스트림을 생성 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1100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Comparable interface</a:t>
              </a:r>
              <a:r>
                <a:rPr lang="ko-KR" altLang="en-US" sz="1100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가 구현 되어 있어야 함</a:t>
              </a:r>
              <a:endPara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A3555991-7422-4D5C-B45B-4775C3067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2445" y="2469883"/>
            <a:ext cx="5715616" cy="39703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List&lt;String&gt;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langs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Arrays.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asList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"java"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kotlin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haskell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ruby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smalltalk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sorted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:"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langs.stream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sorted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forEach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::println)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reversed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:"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langs.stream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sorted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Comparator.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reverseOrder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forEach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::println)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dirty="0">
              <a:solidFill>
                <a:srgbClr val="CC7832"/>
              </a:solidFill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dirty="0">
              <a:solidFill>
                <a:srgbClr val="CC7832"/>
              </a:solidFill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dirty="0">
              <a:solidFill>
                <a:srgbClr val="CC7832"/>
              </a:solidFill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dirty="0">
              <a:solidFill>
                <a:srgbClr val="CC7832"/>
              </a:solidFill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dirty="0">
              <a:solidFill>
                <a:srgbClr val="CC7832"/>
              </a:solidFill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langs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= Arrays.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asList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"java"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kotlin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haskell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ruby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smalltalk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sorted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:"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langs.stream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sorted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Comparator.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comparing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(String::length)) 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forEach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::println)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reversed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:"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langs.stream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sorted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Comparator.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comparing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(String::length).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reversed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forEach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::println)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6D1F77-F945-40A5-BA58-631F38509DD2}"/>
              </a:ext>
            </a:extLst>
          </p:cNvPr>
          <p:cNvSpPr/>
          <p:nvPr/>
        </p:nvSpPr>
        <p:spPr>
          <a:xfrm>
            <a:off x="10599254" y="2582614"/>
            <a:ext cx="73542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err="1">
                <a:solidFill>
                  <a:schemeClr val="bg1"/>
                </a:solidFill>
              </a:rPr>
              <a:t>sorted</a:t>
            </a:r>
            <a:r>
              <a:rPr lang="ko-KR" altLang="en-US" sz="800" dirty="0">
                <a:solidFill>
                  <a:schemeClr val="bg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bg1"/>
                </a:solidFill>
              </a:rPr>
              <a:t>haskell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java</a:t>
            </a:r>
          </a:p>
          <a:p>
            <a:r>
              <a:rPr lang="ko-KR" altLang="en-US" sz="800" dirty="0" err="1">
                <a:solidFill>
                  <a:schemeClr val="bg1"/>
                </a:solidFill>
              </a:rPr>
              <a:t>kotlin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 err="1">
                <a:solidFill>
                  <a:schemeClr val="bg1"/>
                </a:solidFill>
              </a:rPr>
              <a:t>ruby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 err="1">
                <a:solidFill>
                  <a:schemeClr val="bg1"/>
                </a:solidFill>
              </a:rPr>
              <a:t>smalltalk</a:t>
            </a:r>
            <a:endParaRPr lang="ko-KR" altLang="en-US" sz="800" dirty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ko-KR" altLang="en-US" sz="800" dirty="0" err="1">
                <a:solidFill>
                  <a:schemeClr val="bg1"/>
                </a:solidFill>
              </a:rPr>
              <a:t>reversed</a:t>
            </a:r>
            <a:r>
              <a:rPr lang="ko-KR" altLang="en-US" sz="800" dirty="0">
                <a:solidFill>
                  <a:schemeClr val="bg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bg1"/>
                </a:solidFill>
              </a:rPr>
              <a:t>smalltalk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 err="1">
                <a:solidFill>
                  <a:schemeClr val="bg1"/>
                </a:solidFill>
              </a:rPr>
              <a:t>ruby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 err="1">
                <a:solidFill>
                  <a:schemeClr val="bg1"/>
                </a:solidFill>
              </a:rPr>
              <a:t>kotlin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java</a:t>
            </a:r>
          </a:p>
          <a:p>
            <a:r>
              <a:rPr lang="ko-KR" altLang="en-US" sz="800" dirty="0" err="1">
                <a:solidFill>
                  <a:schemeClr val="bg1"/>
                </a:solidFill>
              </a:rPr>
              <a:t>haskell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46C449-985E-4443-94FF-105C0187EAF7}"/>
              </a:ext>
            </a:extLst>
          </p:cNvPr>
          <p:cNvSpPr/>
          <p:nvPr/>
        </p:nvSpPr>
        <p:spPr>
          <a:xfrm>
            <a:off x="11356287" y="4283513"/>
            <a:ext cx="69696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err="1">
                <a:solidFill>
                  <a:schemeClr val="bg1"/>
                </a:solidFill>
              </a:rPr>
              <a:t>sorted</a:t>
            </a:r>
            <a:r>
              <a:rPr lang="ko-KR" altLang="en-US" sz="800" dirty="0">
                <a:solidFill>
                  <a:schemeClr val="bg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java</a:t>
            </a:r>
          </a:p>
          <a:p>
            <a:r>
              <a:rPr lang="ko-KR" altLang="en-US" sz="800" dirty="0" err="1">
                <a:solidFill>
                  <a:schemeClr val="bg1"/>
                </a:solidFill>
              </a:rPr>
              <a:t>ruby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 err="1">
                <a:solidFill>
                  <a:schemeClr val="bg1"/>
                </a:solidFill>
              </a:rPr>
              <a:t>kotlin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 err="1">
                <a:solidFill>
                  <a:schemeClr val="bg1"/>
                </a:solidFill>
              </a:rPr>
              <a:t>haskell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en-US" altLang="ko-KR" sz="800" dirty="0">
                <a:solidFill>
                  <a:schemeClr val="bg1"/>
                </a:solidFill>
              </a:rPr>
              <a:t>S</a:t>
            </a:r>
            <a:r>
              <a:rPr lang="ko-KR" altLang="en-US" sz="800" dirty="0" err="1">
                <a:solidFill>
                  <a:schemeClr val="bg1"/>
                </a:solidFill>
              </a:rPr>
              <a:t>malltalk</a:t>
            </a:r>
            <a:endParaRPr lang="en-US" altLang="ko-KR" sz="800" dirty="0">
              <a:solidFill>
                <a:schemeClr val="bg1"/>
              </a:solidFill>
            </a:endParaRPr>
          </a:p>
          <a:p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 err="1">
                <a:solidFill>
                  <a:schemeClr val="bg1"/>
                </a:solidFill>
              </a:rPr>
              <a:t>reversed</a:t>
            </a:r>
            <a:r>
              <a:rPr lang="ko-KR" altLang="en-US" sz="800" dirty="0">
                <a:solidFill>
                  <a:schemeClr val="bg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bg1"/>
                </a:solidFill>
              </a:rPr>
              <a:t>smalltalk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 err="1">
                <a:solidFill>
                  <a:schemeClr val="bg1"/>
                </a:solidFill>
              </a:rPr>
              <a:t>haskell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 err="1">
                <a:solidFill>
                  <a:schemeClr val="bg1"/>
                </a:solidFill>
              </a:rPr>
              <a:t>kotlin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java</a:t>
            </a:r>
          </a:p>
          <a:p>
            <a:r>
              <a:rPr lang="ko-KR" altLang="en-US" sz="800" dirty="0" err="1">
                <a:solidFill>
                  <a:schemeClr val="bg1"/>
                </a:solidFill>
              </a:rPr>
              <a:t>ruby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121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16693" y="180975"/>
            <a:ext cx="11374415" cy="599810"/>
          </a:xfrm>
        </p:spPr>
        <p:txBody>
          <a:bodyPr/>
          <a:lstStyle/>
          <a:p>
            <a:r>
              <a:rPr lang="en-US" altLang="ko-KR" dirty="0"/>
              <a:t>8. Stream find,</a:t>
            </a:r>
            <a:r>
              <a:rPr lang="ko-KR" altLang="en-US" dirty="0"/>
              <a:t> </a:t>
            </a:r>
            <a:r>
              <a:rPr lang="en-US" altLang="ko-KR" dirty="0"/>
              <a:t>match, Collecting</a:t>
            </a:r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E168636-5A97-4E83-8992-67E3CC9A1E0E}"/>
              </a:ext>
            </a:extLst>
          </p:cNvPr>
          <p:cNvGrpSpPr/>
          <p:nvPr/>
        </p:nvGrpSpPr>
        <p:grpSpPr>
          <a:xfrm>
            <a:off x="227013" y="827112"/>
            <a:ext cx="5832475" cy="2255722"/>
            <a:chOff x="227013" y="827112"/>
            <a:chExt cx="5832475" cy="191579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7B9166A-309D-4538-AF43-BEEB792118D2}"/>
                </a:ext>
              </a:extLst>
            </p:cNvPr>
            <p:cNvSpPr/>
            <p:nvPr/>
          </p:nvSpPr>
          <p:spPr>
            <a:xfrm>
              <a:off x="227013" y="827112"/>
              <a:ext cx="5832475" cy="1915790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E1A31D-C47D-46F8-A02E-16E5A14EBA64}"/>
                </a:ext>
              </a:extLst>
            </p:cNvPr>
            <p:cNvSpPr txBox="1"/>
            <p:nvPr/>
          </p:nvSpPr>
          <p:spPr>
            <a:xfrm>
              <a:off x="243561" y="848459"/>
              <a:ext cx="441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01.</a:t>
              </a:r>
              <a:r>
                <a:rPr lang="en-US" altLang="ko-KR" sz="1600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endParaRPr lang="ko-KR" altLang="en-US" sz="1600" b="1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rgbClr val="1263AA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AC1237-ED38-4202-AFE9-82F0B3E65409}"/>
                </a:ext>
              </a:extLst>
            </p:cNvPr>
            <p:cNvSpPr txBox="1"/>
            <p:nvPr/>
          </p:nvSpPr>
          <p:spPr>
            <a:xfrm>
              <a:off x="615521" y="921378"/>
              <a:ext cx="5271474" cy="553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find</a:t>
              </a:r>
              <a:endParaRPr lang="en-US" altLang="ko-KR" sz="3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11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findfirst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 :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순서상 가장 첫번째 있는 것을 리턴 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11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findAny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 :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순서와 관계 먼저 찾는 객체를 리턴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F4A01CA-CACB-4E72-8046-E915D6155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292" y="1789056"/>
            <a:ext cx="5501080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List&lt;String&gt; elements =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Arrays.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asList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"a"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"a1"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"b"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"b1"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"c"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"c1"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Optional&lt;String&gt; firstElement = elements.stream()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.filter(s -&gt; s.startsWith(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"b"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)).findFirst()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Optional&lt;String&gt; anyElement = elements.stream()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.filter(s -&gt; s.startsWith(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"b"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)).findAny()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firstElement.ifPresent(System.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::println)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anyElement.ifPresent(System.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::println)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EF9443-F1CC-48EC-BC69-D208CAB3F483}"/>
              </a:ext>
            </a:extLst>
          </p:cNvPr>
          <p:cNvSpPr/>
          <p:nvPr/>
        </p:nvSpPr>
        <p:spPr>
          <a:xfrm>
            <a:off x="5450727" y="2552150"/>
            <a:ext cx="3744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b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b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60DBED6-ECEE-4D15-A6A9-218F11F33F57}"/>
              </a:ext>
            </a:extLst>
          </p:cNvPr>
          <p:cNvGrpSpPr/>
          <p:nvPr/>
        </p:nvGrpSpPr>
        <p:grpSpPr>
          <a:xfrm>
            <a:off x="216693" y="3178768"/>
            <a:ext cx="5832475" cy="2826985"/>
            <a:chOff x="227013" y="827112"/>
            <a:chExt cx="5832475" cy="240096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0C832A4-65CB-466A-9B1C-9056706F6BFD}"/>
                </a:ext>
              </a:extLst>
            </p:cNvPr>
            <p:cNvSpPr/>
            <p:nvPr/>
          </p:nvSpPr>
          <p:spPr>
            <a:xfrm>
              <a:off x="227013" y="827112"/>
              <a:ext cx="5832475" cy="2400965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6B18313-2C20-47EB-B19A-2EEDA7AED106}"/>
                </a:ext>
              </a:extLst>
            </p:cNvPr>
            <p:cNvSpPr txBox="1"/>
            <p:nvPr/>
          </p:nvSpPr>
          <p:spPr>
            <a:xfrm>
              <a:off x="243561" y="848459"/>
              <a:ext cx="441461" cy="313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02.</a:t>
              </a:r>
              <a:r>
                <a:rPr lang="en-US" altLang="ko-KR" sz="1600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endParaRPr lang="ko-KR" altLang="en-US" sz="1600" b="1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rgbClr val="1263AA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E02BDC2-F077-432F-AAB8-B5E73839E154}"/>
                </a:ext>
              </a:extLst>
            </p:cNvPr>
            <p:cNvSpPr txBox="1"/>
            <p:nvPr/>
          </p:nvSpPr>
          <p:spPr>
            <a:xfrm>
              <a:off x="615521" y="921378"/>
              <a:ext cx="5271474" cy="870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match</a:t>
              </a:r>
              <a:endParaRPr lang="en-US" altLang="ko-KR" sz="3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스트림에서 찾고자 하는 객체가 존재 하는지를 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boolean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타입으로 리턴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 </a:t>
              </a: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11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anyMatch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 :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조건에 맞는 객체가 하나라도 있으면 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true</a:t>
              </a: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11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allMatch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 :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모든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객체가 조건에 맞아야 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true</a:t>
              </a: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11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noneMatch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 :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조건에 맞는 객체가 없어야 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true</a:t>
              </a:r>
            </a:p>
          </p:txBody>
        </p:sp>
      </p:grpSp>
      <p:sp>
        <p:nvSpPr>
          <p:cNvPr id="17" name="Rectangle 3">
            <a:extLst>
              <a:ext uri="{FF2B5EF4-FFF2-40B4-BE49-F238E27FC236}">
                <a16:creationId xmlns:a16="http://schemas.microsoft.com/office/drawing/2014/main" id="{3C58C00C-C96A-44FD-9812-14298CFB5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25" y="4421347"/>
            <a:ext cx="5495947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List&lt;String&gt; elementList = Arrays.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asList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"a"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"a1"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"b"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"b1"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"c"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"c1"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boolean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anyMatch = elements.stream().anyMatch(s -&gt; s.startsWith(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"b"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System.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"anyMatch: 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+ (anyMatch ?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"true"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"false"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boolean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allMatch  = elements.stream().allMatch(s -&gt; s.startsWith(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"b"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System.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"allMatch: 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+ (allMatch ?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"true"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"false"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boolean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noneMatch  = elements.stream().noneMatch(s -&gt; s.startsWith(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"b"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System.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"noneMatch: 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+ (noneMatch ?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"true"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"false"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D6CFF7-0034-43F3-B570-172CD49064AA}"/>
              </a:ext>
            </a:extLst>
          </p:cNvPr>
          <p:cNvSpPr/>
          <p:nvPr/>
        </p:nvSpPr>
        <p:spPr>
          <a:xfrm>
            <a:off x="4752704" y="5378762"/>
            <a:ext cx="13324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err="1">
                <a:solidFill>
                  <a:schemeClr val="bg1"/>
                </a:solidFill>
              </a:rPr>
              <a:t>anyMatch</a:t>
            </a:r>
            <a:r>
              <a:rPr lang="en-US" altLang="ko-KR" sz="800" dirty="0">
                <a:solidFill>
                  <a:schemeClr val="bg1"/>
                </a:solidFill>
              </a:rPr>
              <a:t>: true</a:t>
            </a:r>
          </a:p>
          <a:p>
            <a:r>
              <a:rPr lang="en-US" altLang="ko-KR" sz="800" dirty="0" err="1">
                <a:solidFill>
                  <a:schemeClr val="bg1"/>
                </a:solidFill>
              </a:rPr>
              <a:t>allMatch</a:t>
            </a:r>
            <a:r>
              <a:rPr lang="en-US" altLang="ko-KR" sz="800" dirty="0">
                <a:solidFill>
                  <a:schemeClr val="bg1"/>
                </a:solidFill>
              </a:rPr>
              <a:t>: false</a:t>
            </a:r>
          </a:p>
          <a:p>
            <a:r>
              <a:rPr lang="en-US" altLang="ko-KR" sz="800" dirty="0" err="1">
                <a:solidFill>
                  <a:schemeClr val="bg1"/>
                </a:solidFill>
              </a:rPr>
              <a:t>noneMatch</a:t>
            </a:r>
            <a:r>
              <a:rPr lang="en-US" altLang="ko-KR" sz="800" dirty="0">
                <a:solidFill>
                  <a:schemeClr val="bg1"/>
                </a:solidFill>
              </a:rPr>
              <a:t>: false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8503269-4C00-4024-8A86-2B40AB93B310}"/>
              </a:ext>
            </a:extLst>
          </p:cNvPr>
          <p:cNvGrpSpPr/>
          <p:nvPr/>
        </p:nvGrpSpPr>
        <p:grpSpPr>
          <a:xfrm>
            <a:off x="6167438" y="851915"/>
            <a:ext cx="5832475" cy="5672710"/>
            <a:chOff x="227013" y="827112"/>
            <a:chExt cx="5832475" cy="481784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9D1F43-17CC-47CC-8174-8A3DBB6233EC}"/>
                </a:ext>
              </a:extLst>
            </p:cNvPr>
            <p:cNvSpPr/>
            <p:nvPr/>
          </p:nvSpPr>
          <p:spPr>
            <a:xfrm>
              <a:off x="227013" y="827112"/>
              <a:ext cx="5832475" cy="4817846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D00FCF5-BBD9-4985-8F2F-30784C38FF00}"/>
                </a:ext>
              </a:extLst>
            </p:cNvPr>
            <p:cNvSpPr txBox="1"/>
            <p:nvPr/>
          </p:nvSpPr>
          <p:spPr>
            <a:xfrm>
              <a:off x="243561" y="848459"/>
              <a:ext cx="441461" cy="313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03.</a:t>
              </a:r>
              <a:r>
                <a:rPr lang="en-US" altLang="ko-KR" sz="1600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endParaRPr lang="ko-KR" altLang="en-US" sz="1600" b="1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rgbClr val="1263AA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00642D-8778-4F06-8F9C-3DFF9ED75A74}"/>
                </a:ext>
              </a:extLst>
            </p:cNvPr>
            <p:cNvSpPr txBox="1"/>
            <p:nvPr/>
          </p:nvSpPr>
          <p:spPr>
            <a:xfrm>
              <a:off x="615520" y="921378"/>
              <a:ext cx="5409041" cy="2394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Collecting</a:t>
              </a:r>
              <a:endParaRPr lang="en-US" altLang="ko-KR" sz="3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11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Collectors.toList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() :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작업 결과를 리스트로 반환 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11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Collectors.joining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() :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작업 결과를 하나의 스트링으로 변환 </a:t>
              </a:r>
              <a:b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</a:b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: </a:t>
              </a:r>
              <a: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delimiter : 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각 요소 중간에 들어가 요소를 구분 시켜주는 </a:t>
              </a:r>
              <a:r>
                <a:rPr lang="ko-KR" altLang="en-US" sz="900" b="1" dirty="0" err="1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구분자</a:t>
              </a:r>
              <a:b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</a:br>
              <a: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  prefix : 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결과 맨 앞에 붙는 문자</a:t>
              </a:r>
              <a:b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</a:br>
              <a: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  suffix : 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결과 맨 뒤에 붙는 문자</a:t>
              </a:r>
              <a:endParaRPr lang="en-US" altLang="ko-KR" sz="9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11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Collectors.averageingInt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() :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숫자 값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(Integer value )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의 평균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(arithmetic mean)</a:t>
              </a: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11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Collectors.summingInt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() : </a:t>
              </a:r>
              <a:r>
                <a:rPr lang="ko-KR" altLang="en-US" sz="11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숫자값의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 합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(sum)</a:t>
              </a: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11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Collectors.summarizingInt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() :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합계와 평균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11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Collectors.groupingBy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() :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특정 조건으로 요소들을 그룹 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-&gt;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함수형 인터페이스 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Function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을 이용해서 특정 값을 기준으로 스트림 내 요소들을 묶음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11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Collectors.partitioningBy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() :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함수형 인터페이스 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Predicate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를 받습니다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. Predicate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는 인자를 받아서 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boolean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값을 리턴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11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Collectors.collectingAndThen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() :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특정 타입으로 결과를 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collect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한 이후에 추가 작업이 필요한 경우에 사용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27779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16693" y="180975"/>
            <a:ext cx="11374415" cy="599810"/>
          </a:xfrm>
        </p:spPr>
        <p:txBody>
          <a:bodyPr/>
          <a:lstStyle/>
          <a:p>
            <a:r>
              <a:rPr lang="en-US" altLang="ko-KR" dirty="0"/>
              <a:t>8. Stream find,</a:t>
            </a:r>
            <a:r>
              <a:rPr lang="ko-KR" altLang="en-US" dirty="0"/>
              <a:t> </a:t>
            </a:r>
            <a:r>
              <a:rPr lang="en-US" altLang="ko-KR" dirty="0"/>
              <a:t>match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2C73DB2-308D-4EF0-BDCB-C09610B62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3" y="836613"/>
            <a:ext cx="5832475" cy="549381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public class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CollectionMain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public static void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Source Code Pro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(String[] arg)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List&lt;ProductInfo&gt; productList =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      Arrays.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asList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new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ProductInfo(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요금상품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1"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10000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"P"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            new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ProductInfo(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부가상품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1"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1000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"R"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            new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ProductInfo(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요금상품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2"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20000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"P"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            new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ProductInfo(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부가상품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2"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2000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"R"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              new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ProductInfo(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옵션상품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1"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Source Code Pro"/>
              </a:rPr>
              <a:t>3000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"O"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List&lt;String&gt; productNmList = productList.stream().map(ProductInfo::getProductNm).collect(Collectors.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toList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productNmList.forEach(System.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::println)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String productNmStr = productList.stream().map(ProductInfo::getProductNm).collect(Collectors.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joining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"productNmStr ::"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+ productNmStr)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productNmStr = productList.stream().map(ProductInfo::getProductNm).collect(Collectors.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joining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","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"["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"]"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"productNmStr ::"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+ productNmStr)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Double priceAvarag = productList.stream().filter(productInfo -&gt;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productInfo.getProductType().equals(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"P"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)).collect(Collectors.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averagingInt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(ProductInfo::getPrice))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"priceAvarag ::"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+ priceAvarag)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Double allPriceAvarag = productList.stream().collect(Collectors.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averagingInt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(ProductInfo::getPrice))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"allPriceAvarag ::"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+ allPriceAvarag)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int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sumP = productList.stream().filter(productInfo -&gt; productInfo.getProductType().equals(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"P"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)).collect(Collectors.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summingInt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(ProductInfo::getPrice))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"sumP ::"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+ sumP)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int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sum = productList.stream().collect(Collectors.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summingInt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(ProductInfo::getPrice))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"sum ::"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+ sum)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A70F1049-77AA-45F2-9308-B68ABE028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836613"/>
            <a:ext cx="5832475" cy="43858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IntSummaryStatistics sumavgP = productList.stream().filter(productInfo -&gt; productInfo.getProductType().equals(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"P"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)).collect(Collectors.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summarizingInt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(ProductInfo::getPrice))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"sumavgP ::"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+ sumavgP)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IntSummaryStatistics sumavg = productList.stream().collect(Collectors.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summarizingInt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(ProductInfo::getPrice))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"sumavg ::"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+ sumavg)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HashMap groupByProduct = (HashMap) productList.stream().collect(Collectors.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groupingBy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(ProductInfo::getProductType))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groupByProduct.forEach((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k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,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-&gt;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  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"key ::"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+ k)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List&lt;ProductInfo&gt; values = (List&lt;ProductInfo&gt;) 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values.forEach(productInfo -&gt; 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"Values::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+ productInfo.getProductNm()))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dirty="0">
              <a:solidFill>
                <a:srgbClr val="CC7832"/>
              </a:solidFill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dirty="0">
              <a:solidFill>
                <a:srgbClr val="CC7832"/>
              </a:solidFill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dirty="0">
              <a:solidFill>
                <a:srgbClr val="CC7832"/>
              </a:solidFill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9B5835-BD62-4F95-8492-77BBAA702DC0}"/>
              </a:ext>
            </a:extLst>
          </p:cNvPr>
          <p:cNvSpPr/>
          <p:nvPr/>
        </p:nvSpPr>
        <p:spPr>
          <a:xfrm>
            <a:off x="4615544" y="1816716"/>
            <a:ext cx="8273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요금상품1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부가상품1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요금상품2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부가상품2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옵션상품1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3B4D06-52C4-4B12-B57A-D4F028404ECD}"/>
              </a:ext>
            </a:extLst>
          </p:cNvPr>
          <p:cNvSpPr/>
          <p:nvPr/>
        </p:nvSpPr>
        <p:spPr>
          <a:xfrm>
            <a:off x="2589123" y="3544971"/>
            <a:ext cx="347036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productNmStr ::[요금상품1,부가상품1,요금상품2,부가상품2,옵션상품1]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54809B-0041-4EE1-998A-344F3A36C017}"/>
              </a:ext>
            </a:extLst>
          </p:cNvPr>
          <p:cNvSpPr/>
          <p:nvPr/>
        </p:nvSpPr>
        <p:spPr>
          <a:xfrm>
            <a:off x="2697073" y="2944731"/>
            <a:ext cx="347036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productNmStr ::요금상품1부가상품1요금상품2부가상품2옵션상품1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1B742B-DF0A-40AF-A5C3-27C723D20513}"/>
              </a:ext>
            </a:extLst>
          </p:cNvPr>
          <p:cNvSpPr/>
          <p:nvPr/>
        </p:nvSpPr>
        <p:spPr>
          <a:xfrm>
            <a:off x="2880361" y="4145211"/>
            <a:ext cx="347036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priceAvarag ::15000.0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D42226E-0DD8-4A96-A96D-C78FC1CE206D}"/>
              </a:ext>
            </a:extLst>
          </p:cNvPr>
          <p:cNvSpPr/>
          <p:nvPr/>
        </p:nvSpPr>
        <p:spPr>
          <a:xfrm>
            <a:off x="3132930" y="4749197"/>
            <a:ext cx="264956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allPriceAvarag ::7200.0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0BF98F9-22E2-4D44-9326-8D46FD2AA902}"/>
              </a:ext>
            </a:extLst>
          </p:cNvPr>
          <p:cNvSpPr/>
          <p:nvPr/>
        </p:nvSpPr>
        <p:spPr>
          <a:xfrm>
            <a:off x="3107474" y="5340209"/>
            <a:ext cx="264956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sumP ::30000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7E1652-1117-4E9B-BFCF-AEE8BEB3A2A9}"/>
              </a:ext>
            </a:extLst>
          </p:cNvPr>
          <p:cNvSpPr/>
          <p:nvPr/>
        </p:nvSpPr>
        <p:spPr>
          <a:xfrm>
            <a:off x="6516188" y="1428268"/>
            <a:ext cx="54591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sumavgP ::IntSummaryStatistics{count=2, sum=30000, min=10000, average=15000.000000, max=20000}</a:t>
            </a:r>
          </a:p>
          <a:p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E74C0A0-3C41-41E4-8C08-4E8680ADB77C}"/>
              </a:ext>
            </a:extLst>
          </p:cNvPr>
          <p:cNvSpPr/>
          <p:nvPr/>
        </p:nvSpPr>
        <p:spPr>
          <a:xfrm>
            <a:off x="6516187" y="2171186"/>
            <a:ext cx="54591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err="1">
                <a:solidFill>
                  <a:schemeClr val="bg1"/>
                </a:solidFill>
              </a:rPr>
              <a:t>sumavg</a:t>
            </a:r>
            <a:r>
              <a:rPr lang="en-US" altLang="ko-KR" sz="800" dirty="0">
                <a:solidFill>
                  <a:schemeClr val="bg1"/>
                </a:solidFill>
              </a:rPr>
              <a:t> ::IntSummaryStatistics{count=5, sum=36000, min=1000, average=7200.000000, max=20000}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63B0081-9213-463D-B838-6090EA6113AF}"/>
              </a:ext>
            </a:extLst>
          </p:cNvPr>
          <p:cNvSpPr/>
          <p:nvPr/>
        </p:nvSpPr>
        <p:spPr>
          <a:xfrm>
            <a:off x="6659063" y="3342220"/>
            <a:ext cx="51497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key ::P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Values:: </a:t>
            </a:r>
            <a:r>
              <a:rPr lang="ko-KR" altLang="en-US" sz="800" dirty="0">
                <a:solidFill>
                  <a:schemeClr val="bg1"/>
                </a:solidFill>
              </a:rPr>
              <a:t>요금상품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Values:: </a:t>
            </a:r>
            <a:r>
              <a:rPr lang="ko-KR" altLang="en-US" sz="800" dirty="0">
                <a:solidFill>
                  <a:schemeClr val="bg1"/>
                </a:solidFill>
              </a:rPr>
              <a:t>요금상품</a:t>
            </a:r>
            <a:r>
              <a:rPr lang="en-US" altLang="ko-KR" sz="8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key ::R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Values:: </a:t>
            </a:r>
            <a:r>
              <a:rPr lang="ko-KR" altLang="en-US" sz="800" dirty="0">
                <a:solidFill>
                  <a:schemeClr val="bg1"/>
                </a:solidFill>
              </a:rPr>
              <a:t>부가상품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Values:: </a:t>
            </a:r>
            <a:r>
              <a:rPr lang="ko-KR" altLang="en-US" sz="800" dirty="0">
                <a:solidFill>
                  <a:schemeClr val="bg1"/>
                </a:solidFill>
              </a:rPr>
              <a:t>부가상품</a:t>
            </a:r>
            <a:r>
              <a:rPr lang="en-US" altLang="ko-KR" sz="800" dirty="0">
                <a:solidFill>
                  <a:schemeClr val="bg1"/>
                </a:solidFill>
              </a:rPr>
              <a:t>2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key ::O</a:t>
            </a:r>
          </a:p>
          <a:p>
            <a:r>
              <a:rPr lang="en-US" altLang="ko-KR" sz="800" dirty="0">
                <a:solidFill>
                  <a:schemeClr val="bg1"/>
                </a:solidFill>
              </a:rPr>
              <a:t>Values:: </a:t>
            </a:r>
            <a:r>
              <a:rPr lang="ko-KR" altLang="en-US" sz="800" dirty="0">
                <a:solidFill>
                  <a:schemeClr val="bg1"/>
                </a:solidFill>
              </a:rPr>
              <a:t>옵션상품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471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16693" y="180975"/>
            <a:ext cx="11374415" cy="599810"/>
          </a:xfrm>
        </p:spPr>
        <p:txBody>
          <a:bodyPr/>
          <a:lstStyle/>
          <a:p>
            <a:r>
              <a:rPr lang="en-US" altLang="ko-KR" dirty="0"/>
              <a:t>9. Optional </a:t>
            </a:r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E168636-5A97-4E83-8992-67E3CC9A1E0E}"/>
              </a:ext>
            </a:extLst>
          </p:cNvPr>
          <p:cNvGrpSpPr/>
          <p:nvPr/>
        </p:nvGrpSpPr>
        <p:grpSpPr>
          <a:xfrm>
            <a:off x="227013" y="827112"/>
            <a:ext cx="11772900" cy="5734026"/>
            <a:chOff x="227013" y="827112"/>
            <a:chExt cx="11772900" cy="486992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7B9166A-309D-4538-AF43-BEEB792118D2}"/>
                </a:ext>
              </a:extLst>
            </p:cNvPr>
            <p:cNvSpPr/>
            <p:nvPr/>
          </p:nvSpPr>
          <p:spPr>
            <a:xfrm>
              <a:off x="227013" y="827112"/>
              <a:ext cx="11772900" cy="4869921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E1A31D-C47D-46F8-A02E-16E5A14EBA64}"/>
                </a:ext>
              </a:extLst>
            </p:cNvPr>
            <p:cNvSpPr txBox="1"/>
            <p:nvPr/>
          </p:nvSpPr>
          <p:spPr>
            <a:xfrm>
              <a:off x="243561" y="848459"/>
              <a:ext cx="441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01.</a:t>
              </a:r>
              <a:r>
                <a:rPr lang="en-US" altLang="ko-KR" sz="1600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endParaRPr lang="ko-KR" altLang="en-US" sz="1600" b="1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rgbClr val="1263AA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AC1237-ED38-4202-AFE9-82F0B3E65409}"/>
                </a:ext>
              </a:extLst>
            </p:cNvPr>
            <p:cNvSpPr txBox="1"/>
            <p:nvPr/>
          </p:nvSpPr>
          <p:spPr>
            <a:xfrm>
              <a:off x="615521" y="921378"/>
              <a:ext cx="5379424" cy="1660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Optional</a:t>
              </a:r>
              <a:endParaRPr lang="en-US" altLang="ko-KR" sz="3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Null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처리를 유연하게 하고자 도입된 객체로 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null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객체를 포함한 모든 객체를 포함 할 수 있는 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wrapping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하는 객체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Optional&lt;T&gt;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클래스를 이용해서 </a:t>
              </a:r>
              <a:r>
                <a:rPr lang="en-US" altLang="ko-KR" sz="11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NullPointerException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을 방지할 수 있음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. </a:t>
              </a:r>
              <a: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Optional&lt;T&gt; 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클래스는 한 마디로 </a:t>
              </a:r>
              <a: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null 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이 올 수 있는 값을 감싸는 래퍼 클래스로 참조하더라도 </a:t>
              </a:r>
              <a:r>
                <a:rPr lang="en-US" altLang="ko-KR" sz="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null </a:t>
              </a:r>
              <a:r>
                <a:rPr lang="ko-KR" altLang="en-US" sz="9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이 일어나지 않도록 해주는 클래스</a:t>
              </a:r>
              <a:endParaRPr lang="en-US" altLang="ko-KR" sz="9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11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isPresent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: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 내부 객체가 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null 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인지 알려 준다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11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orElse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 : Optional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이 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null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인 경우 </a:t>
              </a:r>
              <a:r>
                <a:rPr lang="en-US" altLang="ko-KR" sz="11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orElse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()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의 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param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이 리턴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11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orElseGet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 : Optional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이 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null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인 경우 어떤 함수를 실행하고 그 실행결과를 대입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11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orElseThrow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: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null</a:t>
              </a:r>
              <a:r>
                <a:rPr lang="ko-KR" alt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인 경우 예외를 던지고 싶을 때</a:t>
              </a:r>
              <a:endPara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EF9443-F1CC-48EC-BC69-D208CAB3F483}"/>
              </a:ext>
            </a:extLst>
          </p:cNvPr>
          <p:cNvSpPr/>
          <p:nvPr/>
        </p:nvSpPr>
        <p:spPr>
          <a:xfrm>
            <a:off x="5450727" y="2552150"/>
            <a:ext cx="3744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b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75FC727-AFC7-4B9B-9874-0DECF1E4F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874767"/>
            <a:ext cx="5832475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Optional optional = Optional.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empty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"optional ::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+ optional)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"optional.isEmpty ::"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+ optional.isEmpty())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"optional.isPresent ::"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+ optional.isPresent())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TextClass textClass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new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TextClass()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Optional&lt;String&gt; op = Optional.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ofNullable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(textClass.getTest())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String result = op.orElse(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"Other"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"optional result ::"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+ result)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textClass.setTest(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"Testing...."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op = Optional.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ofNullable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(textClass.getTest())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result = op.orElse(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"Other"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"optional set result ::"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+ result)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MemberAddress memberAddress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new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MemberAddress()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Optional&lt;Member&gt; member = Optional.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ofNullable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(memberAddress.getMember())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Optional&lt;String&gt; memberNo = member.map(Member::getMemberNo)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result = memberNo.orElse(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번호 없음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"optional member ::"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+ result)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result = memberNo.orElseGet(()-&gt;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new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String())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System.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Source Code Pro"/>
              </a:rPr>
              <a:t>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.println(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"optional null String ::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+ result)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result = memberNo.orElseThrow(CustomException::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A53348-D58A-49F2-9F0C-CAA4ACECF367}"/>
              </a:ext>
            </a:extLst>
          </p:cNvPr>
          <p:cNvSpPr/>
          <p:nvPr/>
        </p:nvSpPr>
        <p:spPr>
          <a:xfrm>
            <a:off x="10323475" y="938104"/>
            <a:ext cx="1611895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optional :: Optional.empty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optional.isEmpty ::true</a:t>
            </a:r>
          </a:p>
          <a:p>
            <a:r>
              <a:rPr lang="ko-KR" altLang="en-US" sz="800" dirty="0">
                <a:solidFill>
                  <a:schemeClr val="bg1"/>
                </a:solidFill>
              </a:rPr>
              <a:t>optional.isPresent ::false</a:t>
            </a: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optional result ::Other</a:t>
            </a: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optional set result ::Testing....</a:t>
            </a: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optional member ::번호 없음</a:t>
            </a: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optional null String :: </a:t>
            </a: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ko-KR" altLang="en-US" sz="800" dirty="0">
                <a:solidFill>
                  <a:schemeClr val="bg1"/>
                </a:solidFill>
              </a:rPr>
              <a:t>에러 ......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EB59C00-152F-482F-BB3A-71494C7C4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36" y="3006280"/>
            <a:ext cx="4588579" cy="18928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Member mm = memberAddress.getMember()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if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 mm !=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null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String mmNo = mm.getMemberNo()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if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( mmno !=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null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return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Source Code Pr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return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번호 없음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Source Code Pr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Source Code Pro"/>
              </a:rPr>
              <a:t>;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dirty="0">
              <a:solidFill>
                <a:srgbClr val="CC7832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============================================================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Source Code Pro"/>
              </a:rPr>
              <a:t>Optional&lt;Member&gt; member = Optional.</a:t>
            </a:r>
            <a:r>
              <a:rPr lang="ko-KR" altLang="ko-KR" sz="900" i="1" dirty="0">
                <a:solidFill>
                  <a:srgbClr val="A9B7C6"/>
                </a:solidFill>
                <a:latin typeface="Arial Unicode MS"/>
                <a:ea typeface="Source Code Pro"/>
              </a:rPr>
              <a:t>ofNullable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Source Code Pro"/>
              </a:rPr>
              <a:t>(memberAddress.getMember())</a:t>
            </a:r>
            <a:r>
              <a:rPr lang="ko-KR" altLang="ko-KR" sz="900" dirty="0">
                <a:solidFill>
                  <a:srgbClr val="CC7832"/>
                </a:solidFill>
                <a:latin typeface="Arial Unicode MS"/>
                <a:ea typeface="Source Code Pro"/>
              </a:rPr>
              <a:t>;</a:t>
            </a:r>
            <a:br>
              <a:rPr lang="ko-KR" altLang="ko-KR" sz="900" dirty="0">
                <a:solidFill>
                  <a:srgbClr val="CC7832"/>
                </a:solidFill>
                <a:latin typeface="Arial Unicode MS"/>
                <a:ea typeface="Source Code Pr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Source Code Pro"/>
              </a:rPr>
              <a:t>Optional&lt;String&gt; memberNo = member.map(Member::getMemberNo)</a:t>
            </a:r>
            <a:br>
              <a:rPr lang="ko-KR" altLang="ko-KR" sz="900" dirty="0">
                <a:solidFill>
                  <a:srgbClr val="CC7832"/>
                </a:solidFill>
                <a:latin typeface="Arial Unicode MS"/>
                <a:ea typeface="Source Code Pro"/>
              </a:rPr>
            </a:br>
            <a:r>
              <a:rPr lang="ko-KR" altLang="ko-KR" sz="900" dirty="0">
                <a:solidFill>
                  <a:srgbClr val="CC7832"/>
                </a:solidFill>
                <a:latin typeface="Arial Unicode MS"/>
                <a:ea typeface="Source Code Pro"/>
              </a:rPr>
              <a:t>return </a:t>
            </a:r>
            <a:r>
              <a:rPr lang="en-US" altLang="ko-KR" sz="900" dirty="0">
                <a:solidFill>
                  <a:srgbClr val="CC7832"/>
                </a:solidFill>
                <a:latin typeface="Arial Unicode MS"/>
                <a:ea typeface="Source Code Pro"/>
              </a:rPr>
              <a:t> 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Source Code Pro"/>
              </a:rPr>
              <a:t>memberNo.orElse(</a:t>
            </a:r>
            <a:r>
              <a:rPr lang="ko-KR" altLang="ko-KR" sz="900" dirty="0">
                <a:solidFill>
                  <a:srgbClr val="6A8759"/>
                </a:solidFill>
                <a:latin typeface="Arial Unicode MS"/>
                <a:ea typeface="Source Code Pro"/>
              </a:rPr>
              <a:t>"</a:t>
            </a:r>
            <a:r>
              <a:rPr lang="ko-KR" altLang="ko-KR" sz="900" dirty="0">
                <a:solidFill>
                  <a:srgbClr val="6A8759"/>
                </a:solidFill>
                <a:latin typeface="맑은 고딕" panose="020B0503020000020004" pitchFamily="50" charset="-127"/>
              </a:rPr>
              <a:t>번호 없음</a:t>
            </a:r>
            <a:r>
              <a:rPr lang="ko-KR" altLang="ko-KR" sz="900" dirty="0">
                <a:solidFill>
                  <a:srgbClr val="6A8759"/>
                </a:solidFill>
                <a:latin typeface="Arial Unicode MS"/>
                <a:ea typeface="Source Code Pro"/>
              </a:rPr>
              <a:t>"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Source Code Pro"/>
              </a:rPr>
              <a:t>)</a:t>
            </a:r>
            <a:r>
              <a:rPr lang="ko-KR" altLang="ko-KR" sz="900" dirty="0">
                <a:solidFill>
                  <a:srgbClr val="CC7832"/>
                </a:solidFill>
                <a:latin typeface="Arial Unicode MS"/>
                <a:ea typeface="Source Code Pro"/>
              </a:rPr>
              <a:t>;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7543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9E545-2EB0-4EA8-A0F0-2F3086FD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563906"/>
            <a:ext cx="4114800" cy="965107"/>
          </a:xfrm>
        </p:spPr>
        <p:txBody>
          <a:bodyPr/>
          <a:lstStyle/>
          <a:p>
            <a:r>
              <a:rPr lang="en-US" altLang="ko-KR" dirty="0"/>
              <a:t>THANKS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312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16694" y="180975"/>
            <a:ext cx="6799248" cy="599810"/>
          </a:xfrm>
        </p:spPr>
        <p:txBody>
          <a:bodyPr/>
          <a:lstStyle/>
          <a:p>
            <a:r>
              <a:rPr lang="en-US" altLang="ko-KR" dirty="0"/>
              <a:t>2. JVM </a:t>
            </a:r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B1F3F83-CFC8-4B78-BE2B-DA9186463907}"/>
              </a:ext>
            </a:extLst>
          </p:cNvPr>
          <p:cNvGrpSpPr/>
          <p:nvPr/>
        </p:nvGrpSpPr>
        <p:grpSpPr>
          <a:xfrm>
            <a:off x="216695" y="2486448"/>
            <a:ext cx="5832476" cy="1290025"/>
            <a:chOff x="216695" y="2486448"/>
            <a:chExt cx="5832476" cy="1290025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A2F1AC57-42E5-4B80-ABF3-C58A2E488B4F}"/>
                </a:ext>
              </a:extLst>
            </p:cNvPr>
            <p:cNvGrpSpPr/>
            <p:nvPr/>
          </p:nvGrpSpPr>
          <p:grpSpPr>
            <a:xfrm>
              <a:off x="216695" y="2486448"/>
              <a:ext cx="5832476" cy="1290025"/>
              <a:chOff x="227014" y="827113"/>
              <a:chExt cx="2892075" cy="981199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67F56183-8157-4F37-B8A7-0080626C738F}"/>
                  </a:ext>
                </a:extLst>
              </p:cNvPr>
              <p:cNvSpPr/>
              <p:nvPr/>
            </p:nvSpPr>
            <p:spPr>
              <a:xfrm>
                <a:off x="227014" y="827113"/>
                <a:ext cx="2892075" cy="981199"/>
              </a:xfrm>
              <a:prstGeom prst="rect">
                <a:avLst/>
              </a:prstGeom>
              <a:pattFill prst="wdDnDiag">
                <a:fgClr>
                  <a:srgbClr val="EAEAEA"/>
                </a:fgClr>
                <a:bgClr>
                  <a:srgbClr val="F7F7F7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FBE9A34-5BCF-4CF2-8E3D-47E7C6082EB4}"/>
                  </a:ext>
                </a:extLst>
              </p:cNvPr>
              <p:cNvSpPr txBox="1"/>
              <p:nvPr/>
            </p:nvSpPr>
            <p:spPr>
              <a:xfrm>
                <a:off x="239179" y="841116"/>
                <a:ext cx="441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02.</a:t>
                </a:r>
                <a:r>
                  <a:rPr lang="en-US" altLang="ko-KR" sz="1600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endParaRPr lang="ko-KR" altLang="en-US" sz="1600" b="1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rgbClr val="1263A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C5D2F48-54D6-477D-BFC1-174C185B16EA}"/>
                </a:ext>
              </a:extLst>
            </p:cNvPr>
            <p:cNvSpPr txBox="1"/>
            <p:nvPr/>
          </p:nvSpPr>
          <p:spPr>
            <a:xfrm>
              <a:off x="615520" y="2575644"/>
              <a:ext cx="5324883" cy="104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오류 </a:t>
              </a:r>
              <a:endParaRPr lang="en-US" altLang="ko-KR" sz="3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StrackOverflowError </a:t>
              </a:r>
              <a:b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</a:br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: Stack Frame</a:t>
              </a:r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에</a:t>
              </a:r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 Method</a:t>
              </a:r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를 추가 할 공간이 없을 때 발생 </a:t>
              </a:r>
              <a:b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</a:br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: JVM –</a:t>
              </a:r>
              <a:r>
                <a:rPr lang="en-US" altLang="ko-KR" sz="9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Xss</a:t>
              </a:r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ko-KR" altLang="en-US" sz="9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옵션울</a:t>
              </a:r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 사용 하여 크기 조정 </a:t>
              </a:r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 </a:t>
              </a: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9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OutOfMemoryError</a:t>
              </a:r>
              <a:b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</a:br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: </a:t>
              </a:r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실행 중인 </a:t>
              </a:r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Thread</a:t>
              </a:r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가 많아서 </a:t>
              </a:r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JVM Stack</a:t>
              </a:r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를 할당 할 수 없을 때 발생 </a:t>
              </a:r>
              <a:endPara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E168636-5A97-4E83-8992-67E3CC9A1E0E}"/>
              </a:ext>
            </a:extLst>
          </p:cNvPr>
          <p:cNvGrpSpPr/>
          <p:nvPr/>
        </p:nvGrpSpPr>
        <p:grpSpPr>
          <a:xfrm>
            <a:off x="227013" y="827112"/>
            <a:ext cx="11772900" cy="1594727"/>
            <a:chOff x="227013" y="827112"/>
            <a:chExt cx="11772900" cy="159472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7B9166A-309D-4538-AF43-BEEB792118D2}"/>
                </a:ext>
              </a:extLst>
            </p:cNvPr>
            <p:cNvSpPr/>
            <p:nvPr/>
          </p:nvSpPr>
          <p:spPr>
            <a:xfrm>
              <a:off x="227013" y="827112"/>
              <a:ext cx="11772900" cy="1594727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E1A31D-C47D-46F8-A02E-16E5A14EBA64}"/>
                </a:ext>
              </a:extLst>
            </p:cNvPr>
            <p:cNvSpPr txBox="1"/>
            <p:nvPr/>
          </p:nvSpPr>
          <p:spPr>
            <a:xfrm>
              <a:off x="243561" y="848459"/>
              <a:ext cx="441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01.</a:t>
              </a:r>
              <a:r>
                <a:rPr lang="en-US" altLang="ko-KR" sz="1600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endParaRPr lang="ko-KR" altLang="en-US" sz="1600" b="1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rgbClr val="1263AA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AC1237-ED38-4202-AFE9-82F0B3E65409}"/>
                </a:ext>
              </a:extLst>
            </p:cNvPr>
            <p:cNvSpPr txBox="1"/>
            <p:nvPr/>
          </p:nvSpPr>
          <p:spPr>
            <a:xfrm>
              <a:off x="615520" y="921378"/>
              <a:ext cx="6216561" cy="1348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JVM</a:t>
              </a:r>
              <a:endParaRPr lang="en-US" altLang="ko-KR" sz="3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JRE(Java Runtime </a:t>
              </a:r>
              <a:r>
                <a:rPr lang="en-US" altLang="ko-KR" sz="9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Enviroment</a:t>
              </a:r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)</a:t>
              </a:r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는 크게 </a:t>
              </a:r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API, JVM</a:t>
              </a:r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으로 구성 됨 </a:t>
              </a:r>
              <a:endPara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JVM(</a:t>
              </a:r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자바 가상 머신</a:t>
              </a:r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, Java Virtual Machine)</a:t>
              </a:r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은 클래스 </a:t>
              </a:r>
              <a:r>
                <a:rPr lang="ko-KR" altLang="en-US" sz="9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로더를</a:t>
              </a:r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 통해 자바 클래스를 메모리로 </a:t>
              </a:r>
              <a:r>
                <a:rPr lang="ko-KR" altLang="en-US" sz="9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로드하여</a:t>
              </a:r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 자바</a:t>
              </a:r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API</a:t>
              </a:r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를 이용하여 실행한다</a:t>
              </a:r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.</a:t>
              </a: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en-US" altLang="ko-KR" sz="900" b="1" dirty="0">
                  <a:solidFill>
                    <a:srgbClr val="C00000"/>
                  </a:solidFill>
                  <a:latin typeface="맑은 고딕" panose="020B0503020000020004" pitchFamily="50" charset="-127"/>
                </a:rPr>
                <a:t>Method</a:t>
              </a:r>
              <a:r>
                <a:rPr lang="ko-KR" altLang="en-US" sz="900" b="1" dirty="0">
                  <a:solidFill>
                    <a:srgbClr val="C00000"/>
                  </a:solidFill>
                  <a:latin typeface="맑은 고딕" panose="020B0503020000020004" pitchFamily="50" charset="-127"/>
                </a:rPr>
                <a:t>안에서 선언한 로컬 데이터는 </a:t>
              </a:r>
              <a:r>
                <a:rPr lang="en-US" altLang="ko-KR" sz="900" b="1" dirty="0">
                  <a:solidFill>
                    <a:srgbClr val="C00000"/>
                  </a:solidFill>
                  <a:latin typeface="맑은 고딕" panose="020B0503020000020004" pitchFamily="50" charset="-127"/>
                </a:rPr>
                <a:t>Thread</a:t>
              </a:r>
              <a:r>
                <a:rPr lang="ko-KR" altLang="en-US" sz="900" b="1" dirty="0">
                  <a:solidFill>
                    <a:srgbClr val="C00000"/>
                  </a:solidFill>
                  <a:latin typeface="맑은 고딕" panose="020B0503020000020004" pitchFamily="50" charset="-127"/>
                </a:rPr>
                <a:t>로 부터 안전 하다는 의미는 </a:t>
              </a:r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JVM Stack</a:t>
              </a:r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에 저장 된 데이터는 해당 </a:t>
              </a:r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Thread</a:t>
              </a:r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에서만 사용 할 수 있기 깨문 이다</a:t>
              </a:r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,</a:t>
              </a: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객체는 </a:t>
              </a:r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new</a:t>
              </a:r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연산자에 의해 메모리 </a:t>
              </a:r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heap</a:t>
              </a:r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에 생성 되고 </a:t>
              </a:r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JVM</a:t>
              </a:r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의 </a:t>
              </a:r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GC(Garbage Collector)</a:t>
              </a:r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에 의해 자동으로 </a:t>
              </a:r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Heap </a:t>
              </a:r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메모리에서 해제 됨</a:t>
              </a:r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.</a:t>
              </a: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A5893B30-B873-4F19-87CF-2E38E904FE92}"/>
                </a:ext>
              </a:extLst>
            </p:cNvPr>
            <p:cNvGrpSpPr/>
            <p:nvPr/>
          </p:nvGrpSpPr>
          <p:grpSpPr>
            <a:xfrm>
              <a:off x="6813818" y="1047956"/>
              <a:ext cx="1012717" cy="736188"/>
              <a:chOff x="9503568" y="4723045"/>
              <a:chExt cx="1012717" cy="736188"/>
            </a:xfrm>
          </p:grpSpPr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38877B60-1AF5-4DFD-B55C-551AAF69E2B2}"/>
                  </a:ext>
                </a:extLst>
              </p:cNvPr>
              <p:cNvSpPr/>
              <p:nvPr/>
            </p:nvSpPr>
            <p:spPr>
              <a:xfrm>
                <a:off x="9516384" y="4723045"/>
                <a:ext cx="999901" cy="736188"/>
              </a:xfrm>
              <a:prstGeom prst="roundRect">
                <a:avLst>
                  <a:gd name="adj" fmla="val 6141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E324E94-546E-4C8E-8A67-8B6611DB5470}"/>
                  </a:ext>
                </a:extLst>
              </p:cNvPr>
              <p:cNvSpPr txBox="1"/>
              <p:nvPr/>
            </p:nvSpPr>
            <p:spPr>
              <a:xfrm>
                <a:off x="9503568" y="4727322"/>
                <a:ext cx="801814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Class</a:t>
                </a:r>
                <a:b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</a:b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-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main() </a:t>
                </a:r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5AF40E0A-928D-4402-9C04-F57A3627F4E5}"/>
                </a:ext>
              </a:extLst>
            </p:cNvPr>
            <p:cNvGrpSpPr/>
            <p:nvPr/>
          </p:nvGrpSpPr>
          <p:grpSpPr>
            <a:xfrm>
              <a:off x="8744785" y="1047956"/>
              <a:ext cx="3185367" cy="1373883"/>
              <a:chOff x="9503568" y="4723045"/>
              <a:chExt cx="1296090" cy="1373883"/>
            </a:xfrm>
          </p:grpSpPr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B96C3209-BBA1-4EE8-8551-76BCC1CA1452}"/>
                  </a:ext>
                </a:extLst>
              </p:cNvPr>
              <p:cNvSpPr/>
              <p:nvPr/>
            </p:nvSpPr>
            <p:spPr>
              <a:xfrm>
                <a:off x="9516384" y="4723045"/>
                <a:ext cx="1283274" cy="1256332"/>
              </a:xfrm>
              <a:prstGeom prst="roundRect">
                <a:avLst>
                  <a:gd name="adj" fmla="val 6141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DB4B8C8-3D8B-47DA-81AC-FA14465C097E}"/>
                  </a:ext>
                </a:extLst>
              </p:cNvPr>
              <p:cNvSpPr txBox="1"/>
              <p:nvPr/>
            </p:nvSpPr>
            <p:spPr>
              <a:xfrm>
                <a:off x="9503568" y="4727322"/>
                <a:ext cx="1283274" cy="1369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2. Main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용 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JVM stack ( Thread Stack )</a:t>
                </a:r>
              </a:p>
              <a:p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3. Main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용 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Stack Frame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생성 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 push )</a:t>
                </a:r>
                <a:b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</a:b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 :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main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함수 실행 전 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b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</a:b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4.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호출 되는 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Method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별로  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Stack Frame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생성 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 push )</a:t>
                </a:r>
              </a:p>
              <a:p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5. Method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가 종료 되면 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Stack Frame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소멸 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 pop )</a:t>
                </a:r>
              </a:p>
              <a:p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6.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최종적으로 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main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이 종료 되면 마지막으로 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main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용  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Stack Frame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소멸 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  pop )</a:t>
                </a:r>
              </a:p>
              <a:p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7. Main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용 </a:t>
                </a: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JVM Stack </a:t>
                </a:r>
                <a:r>
                  <a:rPr lang="ko-KR" altLang="en-US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해제 </a:t>
                </a:r>
                <a:b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</a:br>
                <a:endPara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4491E7E3-1D79-4AD2-AA2D-0F8EB9FF8A8C}"/>
                </a:ext>
              </a:extLst>
            </p:cNvPr>
            <p:cNvCxnSpPr/>
            <p:nvPr/>
          </p:nvCxnSpPr>
          <p:spPr>
            <a:xfrm>
              <a:off x="7537635" y="1326317"/>
              <a:ext cx="1047845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099B3E-BEFA-4196-B65E-A36D863DA695}"/>
                </a:ext>
              </a:extLst>
            </p:cNvPr>
            <p:cNvSpPr txBox="1"/>
            <p:nvPr/>
          </p:nvSpPr>
          <p:spPr>
            <a:xfrm>
              <a:off x="7494403" y="1117206"/>
              <a:ext cx="12682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1. Main</a:t>
              </a:r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thread </a:t>
              </a:r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실행</a:t>
              </a:r>
            </a:p>
          </p:txBody>
        </p:sp>
        <p:cxnSp>
          <p:nvCxnSpPr>
            <p:cNvPr id="19" name="연결선: 구부러짐 18">
              <a:extLst>
                <a:ext uri="{FF2B5EF4-FFF2-40B4-BE49-F238E27FC236}">
                  <a16:creationId xmlns:a16="http://schemas.microsoft.com/office/drawing/2014/main" id="{E66D8E2F-D1D4-425F-860F-4DEE82F4BDA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227835" y="1874520"/>
              <a:ext cx="5534865" cy="257214"/>
            </a:xfrm>
            <a:prstGeom prst="curvedConnector3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연결선: 구부러짐 116">
              <a:extLst>
                <a:ext uri="{FF2B5EF4-FFF2-40B4-BE49-F238E27FC236}">
                  <a16:creationId xmlns:a16="http://schemas.microsoft.com/office/drawing/2014/main" id="{7553A8C8-299A-41DF-8A5E-9CFCA9EB9279}"/>
                </a:ext>
              </a:extLst>
            </p:cNvPr>
            <p:cNvCxnSpPr>
              <a:cxnSpLocks/>
              <a:endCxn id="113" idx="0"/>
            </p:cNvCxnSpPr>
            <p:nvPr/>
          </p:nvCxnSpPr>
          <p:spPr>
            <a:xfrm flipV="1">
              <a:off x="6729984" y="1052233"/>
              <a:ext cx="3591736" cy="373293"/>
            </a:xfrm>
            <a:prstGeom prst="curvedConnector4">
              <a:avLst>
                <a:gd name="adj1" fmla="val 28048"/>
                <a:gd name="adj2" fmla="val 161239"/>
              </a:avLst>
            </a:prstGeom>
            <a:ln w="127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D1AEC52-6DA1-4DB6-80CA-BD9CE97C6041}"/>
              </a:ext>
            </a:extLst>
          </p:cNvPr>
          <p:cNvGrpSpPr/>
          <p:nvPr/>
        </p:nvGrpSpPr>
        <p:grpSpPr>
          <a:xfrm>
            <a:off x="6167437" y="2504858"/>
            <a:ext cx="5832476" cy="1290024"/>
            <a:chOff x="227013" y="3847260"/>
            <a:chExt cx="5832476" cy="660734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39B5F338-3D6E-4DEA-A7AB-197809C5821B}"/>
                </a:ext>
              </a:extLst>
            </p:cNvPr>
            <p:cNvGrpSpPr/>
            <p:nvPr/>
          </p:nvGrpSpPr>
          <p:grpSpPr>
            <a:xfrm>
              <a:off x="227013" y="3847260"/>
              <a:ext cx="5832476" cy="660734"/>
              <a:chOff x="227014" y="827113"/>
              <a:chExt cx="2892075" cy="502557"/>
            </a:xfrm>
          </p:grpSpPr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30973BF0-09F4-4AAD-8797-B6FC00744812}"/>
                  </a:ext>
                </a:extLst>
              </p:cNvPr>
              <p:cNvSpPr/>
              <p:nvPr/>
            </p:nvSpPr>
            <p:spPr>
              <a:xfrm>
                <a:off x="227014" y="827113"/>
                <a:ext cx="2892075" cy="502557"/>
              </a:xfrm>
              <a:prstGeom prst="rect">
                <a:avLst/>
              </a:prstGeom>
              <a:pattFill prst="wdDnDiag">
                <a:fgClr>
                  <a:srgbClr val="EAEAEA"/>
                </a:fgClr>
                <a:bgClr>
                  <a:srgbClr val="F7F7F7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B9B88CF-7C0D-4B4D-AB4F-F185A61F45B9}"/>
                  </a:ext>
                </a:extLst>
              </p:cNvPr>
              <p:cNvSpPr txBox="1"/>
              <p:nvPr/>
            </p:nvSpPr>
            <p:spPr>
              <a:xfrm>
                <a:off x="239179" y="841116"/>
                <a:ext cx="441461" cy="280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03.</a:t>
                </a:r>
                <a:r>
                  <a:rPr lang="en-US" altLang="ko-KR" sz="1600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endParaRPr lang="ko-KR" altLang="en-US" sz="1600" b="1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rgbClr val="1263A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397DFCB-45D1-4B0B-AC59-7521D9594188}"/>
                </a:ext>
              </a:extLst>
            </p:cNvPr>
            <p:cNvSpPr txBox="1"/>
            <p:nvPr/>
          </p:nvSpPr>
          <p:spPr>
            <a:xfrm>
              <a:off x="615520" y="3933565"/>
              <a:ext cx="5324883" cy="434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JVM Data Type</a:t>
              </a:r>
              <a:r>
                <a:rPr lang="ko-KR" altLang="en-US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3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기본 자료형 </a:t>
              </a:r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4Byte -&gt; </a:t>
              </a:r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플랫폼 독립성 보장 </a:t>
              </a:r>
              <a:endPara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FD8B35B4-A215-4DCC-8B73-CF6116F7CF6A}"/>
              </a:ext>
            </a:extLst>
          </p:cNvPr>
          <p:cNvGrpSpPr/>
          <p:nvPr/>
        </p:nvGrpSpPr>
        <p:grpSpPr>
          <a:xfrm>
            <a:off x="241228" y="3844900"/>
            <a:ext cx="11783219" cy="2679724"/>
            <a:chOff x="227013" y="3847259"/>
            <a:chExt cx="11783219" cy="2679724"/>
          </a:xfrm>
        </p:grpSpPr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8AD5C5BF-B2F9-4C82-8083-53C876A837CD}"/>
                </a:ext>
              </a:extLst>
            </p:cNvPr>
            <p:cNvGrpSpPr/>
            <p:nvPr/>
          </p:nvGrpSpPr>
          <p:grpSpPr>
            <a:xfrm>
              <a:off x="227013" y="3847259"/>
              <a:ext cx="11783219" cy="2679724"/>
              <a:chOff x="227014" y="827112"/>
              <a:chExt cx="5842794" cy="2038209"/>
            </a:xfrm>
          </p:grpSpPr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7B119ECC-E256-4B4E-B6F2-1CC13BC61E66}"/>
                  </a:ext>
                </a:extLst>
              </p:cNvPr>
              <p:cNvSpPr/>
              <p:nvPr/>
            </p:nvSpPr>
            <p:spPr>
              <a:xfrm>
                <a:off x="227014" y="827112"/>
                <a:ext cx="5842794" cy="2038209"/>
              </a:xfrm>
              <a:prstGeom prst="rect">
                <a:avLst/>
              </a:prstGeom>
              <a:pattFill prst="wdDnDiag">
                <a:fgClr>
                  <a:srgbClr val="EAEAEA"/>
                </a:fgClr>
                <a:bgClr>
                  <a:srgbClr val="F7F7F7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1145DF8-4B33-414B-B9D6-508B8A6E233B}"/>
                  </a:ext>
                </a:extLst>
              </p:cNvPr>
              <p:cNvSpPr txBox="1"/>
              <p:nvPr/>
            </p:nvSpPr>
            <p:spPr>
              <a:xfrm>
                <a:off x="239179" y="841116"/>
                <a:ext cx="441461" cy="280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04.</a:t>
                </a:r>
                <a:r>
                  <a:rPr lang="en-US" altLang="ko-KR" sz="1600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endParaRPr lang="ko-KR" altLang="en-US" sz="1600" b="1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rgbClr val="1263A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13F7AF2-4F07-46C5-BB6F-71E13B63E874}"/>
                </a:ext>
              </a:extLst>
            </p:cNvPr>
            <p:cNvSpPr txBox="1"/>
            <p:nvPr/>
          </p:nvSpPr>
          <p:spPr>
            <a:xfrm>
              <a:off x="615520" y="3933565"/>
              <a:ext cx="5324883" cy="739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200" b="1" spc="-7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실행 과정</a:t>
              </a:r>
              <a:endParaRPr lang="en-US" altLang="ko-KR" sz="30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</a:endParaRPr>
            </a:p>
            <a:p>
              <a:pPr marL="180975" indent="-95250">
                <a:lnSpc>
                  <a:spcPct val="110000"/>
                </a:lnSpc>
                <a:buFontTx/>
                <a:buChar char="-"/>
              </a:pPr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자바프로그램을 실행하면 </a:t>
              </a:r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JVM</a:t>
              </a:r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의 클래스 </a:t>
              </a:r>
              <a:r>
                <a:rPr lang="ko-KR" altLang="en-US" sz="9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로더가</a:t>
              </a:r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 컴파일 된 자바 바이트코드</a:t>
              </a:r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(.class </a:t>
              </a:r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파일</a:t>
              </a:r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)</a:t>
              </a:r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을 런타임 데이터 영역</a:t>
              </a:r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(Runtime Data Area)</a:t>
              </a:r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의 </a:t>
              </a:r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Method Area</a:t>
              </a:r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에 로드하고 실행 엔진</a:t>
              </a:r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(Execution Engine)</a:t>
              </a:r>
              <a:r>
                <a:rPr lang="ko-KR" altLang="en-US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이 이를 기계어로 변역 하면서 실행</a:t>
              </a:r>
              <a:r>
                <a:rPr lang="en-US" altLang="ko-KR" sz="9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156A0613-D0D9-4BFA-8098-8A97A9DC7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384" y="3927440"/>
            <a:ext cx="3066097" cy="181441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030F87A-3B9B-47C1-9797-A987F9E58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129" y="3905752"/>
            <a:ext cx="2452751" cy="255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6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16694" y="180975"/>
            <a:ext cx="6799248" cy="599810"/>
          </a:xfrm>
        </p:spPr>
        <p:txBody>
          <a:bodyPr/>
          <a:lstStyle/>
          <a:p>
            <a:r>
              <a:rPr lang="en-US" altLang="ko-KR" dirty="0"/>
              <a:t>2. JVM 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6D32269-E191-4D97-AFFB-81EFBADEE2E4}"/>
              </a:ext>
            </a:extLst>
          </p:cNvPr>
          <p:cNvGrpSpPr/>
          <p:nvPr/>
        </p:nvGrpSpPr>
        <p:grpSpPr>
          <a:xfrm>
            <a:off x="227013" y="827112"/>
            <a:ext cx="11737975" cy="3432467"/>
            <a:chOff x="227013" y="827112"/>
            <a:chExt cx="11737975" cy="343246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7B9166A-309D-4538-AF43-BEEB792118D2}"/>
                </a:ext>
              </a:extLst>
            </p:cNvPr>
            <p:cNvSpPr/>
            <p:nvPr/>
          </p:nvSpPr>
          <p:spPr>
            <a:xfrm>
              <a:off x="227013" y="827112"/>
              <a:ext cx="11737975" cy="3432467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D85E06E-9650-4E2C-B935-28A3589931A8}"/>
                </a:ext>
              </a:extLst>
            </p:cNvPr>
            <p:cNvGrpSpPr/>
            <p:nvPr/>
          </p:nvGrpSpPr>
          <p:grpSpPr>
            <a:xfrm>
              <a:off x="261849" y="875891"/>
              <a:ext cx="7077313" cy="3342443"/>
              <a:chOff x="297482" y="1826951"/>
              <a:chExt cx="7077313" cy="3342443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E1A31D-C47D-46F8-A02E-16E5A14EBA64}"/>
                  </a:ext>
                </a:extLst>
              </p:cNvPr>
              <p:cNvSpPr txBox="1"/>
              <p:nvPr/>
            </p:nvSpPr>
            <p:spPr>
              <a:xfrm>
                <a:off x="297482" y="1826951"/>
                <a:ext cx="441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01.</a:t>
                </a:r>
                <a:r>
                  <a:rPr lang="en-US" altLang="ko-KR" sz="1600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endParaRPr lang="ko-KR" altLang="en-US" sz="1600" b="1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rgbClr val="1263A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AC1237-ED38-4202-AFE9-82F0B3E65409}"/>
                  </a:ext>
                </a:extLst>
              </p:cNvPr>
              <p:cNvSpPr txBox="1"/>
              <p:nvPr/>
            </p:nvSpPr>
            <p:spPr>
              <a:xfrm>
                <a:off x="681458" y="1909014"/>
                <a:ext cx="6693337" cy="3260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ko-KR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JVM </a:t>
                </a:r>
                <a:r>
                  <a:rPr lang="en-US" altLang="ko-KR" sz="1200" b="1" spc="-70" dirty="0" err="1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Runtome</a:t>
                </a:r>
                <a:r>
                  <a:rPr lang="en-US" altLang="ko-KR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Data Area </a:t>
                </a:r>
                <a:endParaRPr lang="en-US" altLang="ko-KR" sz="3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운영체계로 부터 부여 받은 메모리 영역</a:t>
                </a:r>
                <a:endPara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1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Method Area </a:t>
                </a:r>
                <a:br>
                  <a:rPr lang="en-US" altLang="ko-KR" sz="11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모든 쓰레드가 공유 하는 영역</a:t>
                </a: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, JVM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이 시작 할 때 생성</a:t>
                </a: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클래스와 인터페이스 </a:t>
                </a: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Method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에 대한 바이트 코드</a:t>
                </a: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전역변수</a:t>
                </a: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런타임 </a:t>
                </a:r>
                <a:r>
                  <a:rPr lang="ko-KR" altLang="en-US" sz="1000" b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상수등이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저장됨</a:t>
                </a: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-&gt; </a:t>
                </a:r>
                <a:r>
                  <a:rPr lang="en-US" altLang="ko-KR" sz="1000" b="1" dirty="0">
                    <a:latin typeface="맑은 고딕" panose="020B0503020000020004" pitchFamily="50" charset="-127"/>
                  </a:rPr>
                  <a:t>Main Method</a:t>
                </a:r>
                <a:r>
                  <a:rPr lang="ko-KR" altLang="en-US" sz="1000" b="1" dirty="0">
                    <a:latin typeface="맑은 고딕" panose="020B0503020000020004" pitchFamily="50" charset="-127"/>
                  </a:rPr>
                  <a:t>가 컴파일 된 </a:t>
                </a:r>
                <a:r>
                  <a:rPr lang="en-US" altLang="ko-KR" sz="1000" b="1" dirty="0">
                    <a:latin typeface="맑은 고딕" panose="020B0503020000020004" pitchFamily="50" charset="-127"/>
                  </a:rPr>
                  <a:t>Byte Code</a:t>
                </a:r>
                <a:r>
                  <a:rPr lang="ko-KR" altLang="en-US" sz="1000" b="1" dirty="0">
                    <a:latin typeface="맑은 고딕" panose="020B0503020000020004" pitchFamily="50" charset="-127"/>
                  </a:rPr>
                  <a:t>가 있음 </a:t>
                </a:r>
                <a:endParaRPr lang="en-US" altLang="ko-KR" sz="1000" b="1" dirty="0"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Heap Area </a:t>
                </a:r>
                <a:b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객체를 저장 할 </a:t>
                </a:r>
                <a:r>
                  <a:rPr lang="ko-KR" altLang="en-US" sz="1000" b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떄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사용 하는 영역 </a:t>
                </a: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=&gt; 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성능 고려 필요</a:t>
                </a:r>
                <a:endPara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1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JVM Stack ( </a:t>
                </a:r>
                <a:r>
                  <a:rPr lang="ko-KR" altLang="en-US" sz="11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임시 메모리 </a:t>
                </a:r>
                <a:r>
                  <a:rPr lang="en-US" altLang="ko-KR" sz="11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)</a:t>
                </a:r>
                <a:b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실행 시 </a:t>
                </a: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Stack Frame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이라는 각 쓰레드 마다 하나씩 할당 </a:t>
                </a:r>
                <a:b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실행되는 메소드의 </a:t>
                </a:r>
                <a:r>
                  <a:rPr lang="en-US" altLang="ko-KR" sz="1000" b="1" dirty="0">
                    <a:solidFill>
                      <a:srgbClr val="FF0000"/>
                    </a:solidFill>
                    <a:latin typeface="맑은 고딕" panose="020B0503020000020004" pitchFamily="50" charset="-127"/>
                  </a:rPr>
                  <a:t>Stack Frame</a:t>
                </a:r>
                <a:r>
                  <a:rPr lang="ko-KR" altLang="en-US" sz="1000" b="1" dirty="0">
                    <a:solidFill>
                      <a:srgbClr val="FF0000"/>
                    </a:solidFill>
                    <a:latin typeface="맑은 고딕" panose="020B0503020000020004" pitchFamily="50" charset="-127"/>
                  </a:rPr>
                  <a:t>에는 지역변수</a:t>
                </a:r>
                <a:r>
                  <a:rPr lang="en-US" altLang="ko-KR" sz="1000" b="1" dirty="0">
                    <a:solidFill>
                      <a:srgbClr val="FF0000"/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1000" b="1" dirty="0">
                    <a:solidFill>
                      <a:srgbClr val="FF0000"/>
                    </a:solidFill>
                    <a:latin typeface="맑은 고딕" panose="020B0503020000020004" pitchFamily="50" charset="-127"/>
                  </a:rPr>
                  <a:t>메소드의 인자</a:t>
                </a:r>
                <a:r>
                  <a:rPr lang="en-US" altLang="ko-KR" sz="1000" b="1" dirty="0">
                    <a:solidFill>
                      <a:srgbClr val="FF0000"/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1000" b="1" dirty="0">
                    <a:solidFill>
                      <a:srgbClr val="FF0000"/>
                    </a:solidFill>
                    <a:latin typeface="맑은 고딕" panose="020B0503020000020004" pitchFamily="50" charset="-127"/>
                  </a:rPr>
                  <a:t>메소드의 </a:t>
                </a:r>
                <a:r>
                  <a:rPr lang="ko-KR" altLang="en-US" sz="1000" b="1" dirty="0" err="1">
                    <a:solidFill>
                      <a:srgbClr val="FF0000"/>
                    </a:solidFill>
                    <a:latin typeface="맑은 고딕" panose="020B0503020000020004" pitchFamily="50" charset="-127"/>
                  </a:rPr>
                  <a:t>리턴값</a:t>
                </a:r>
                <a:r>
                  <a:rPr lang="en-US" altLang="ko-KR" sz="1000" b="1" dirty="0">
                    <a:solidFill>
                      <a:srgbClr val="FF0000"/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1000" b="1" dirty="0">
                    <a:solidFill>
                      <a:srgbClr val="FF0000"/>
                    </a:solidFill>
                    <a:latin typeface="맑은 고딕" panose="020B0503020000020004" pitchFamily="50" charset="-127"/>
                  </a:rPr>
                  <a:t>리턴 번지 등이 저장되고 </a:t>
                </a: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Stack Frame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은 메소드가 끝나면 사라짐</a:t>
                </a:r>
                <a:endPara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1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Program Counter Register </a:t>
                </a:r>
                <a:b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쓰레드마다 하나씩 존재 </a:t>
                </a: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JVM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의 명령어 주소 </a:t>
                </a:r>
                <a:endPara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1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Runtime Constant Pool </a:t>
                </a:r>
                <a:b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Method Area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에 할당</a:t>
                </a: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상수</a:t>
                </a: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메소드</a:t>
                </a: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필드를 저장 </a:t>
                </a:r>
                <a:b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자바 프로그램이 참조 할 경우 메모리 주소를 찾아서 참조함 </a:t>
                </a:r>
                <a:endPara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1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Native Method Stack</a:t>
                </a:r>
                <a:b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자바 이외의 언어로 작성된 코드를 위한 </a:t>
                </a: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Stack ( C, C++ 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등 </a:t>
                </a: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)</a:t>
                </a:r>
              </a:p>
            </p:txBody>
          </p:sp>
        </p:grp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8AC90865-3A11-4A4A-B0C0-3116A9EC2565}"/>
              </a:ext>
            </a:extLst>
          </p:cNvPr>
          <p:cNvGrpSpPr/>
          <p:nvPr/>
        </p:nvGrpSpPr>
        <p:grpSpPr>
          <a:xfrm>
            <a:off x="7550101" y="1067068"/>
            <a:ext cx="4244501" cy="1589120"/>
            <a:chOff x="7550101" y="1067068"/>
            <a:chExt cx="4244501" cy="190167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24FAC5F-FBA0-4FF2-9BCB-10930075AF49}"/>
                </a:ext>
              </a:extLst>
            </p:cNvPr>
            <p:cNvSpPr/>
            <p:nvPr/>
          </p:nvSpPr>
          <p:spPr>
            <a:xfrm>
              <a:off x="7550101" y="1067068"/>
              <a:ext cx="4244501" cy="19016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22C4A834-83F9-4ABC-88F3-3AC5E4DB91FA}"/>
                </a:ext>
              </a:extLst>
            </p:cNvPr>
            <p:cNvSpPr/>
            <p:nvPr/>
          </p:nvSpPr>
          <p:spPr>
            <a:xfrm>
              <a:off x="7915525" y="1356188"/>
              <a:ext cx="1370545" cy="1484015"/>
            </a:xfrm>
            <a:prstGeom prst="roundRect">
              <a:avLst>
                <a:gd name="adj" fmla="val 614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095C1CFA-2BA9-4F70-B383-2BDE217C697A}"/>
                </a:ext>
              </a:extLst>
            </p:cNvPr>
            <p:cNvSpPr/>
            <p:nvPr/>
          </p:nvSpPr>
          <p:spPr>
            <a:xfrm>
              <a:off x="7840069" y="1275939"/>
              <a:ext cx="1370545" cy="1484015"/>
            </a:xfrm>
            <a:prstGeom prst="roundRect">
              <a:avLst>
                <a:gd name="adj" fmla="val 614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94AA3564-0553-454E-B333-185BF58354CD}"/>
                </a:ext>
              </a:extLst>
            </p:cNvPr>
            <p:cNvSpPr/>
            <p:nvPr/>
          </p:nvSpPr>
          <p:spPr>
            <a:xfrm>
              <a:off x="7758215" y="1196275"/>
              <a:ext cx="1370545" cy="1484015"/>
            </a:xfrm>
            <a:prstGeom prst="roundRect">
              <a:avLst>
                <a:gd name="adj" fmla="val 614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6BF43BF-A745-4FBE-B18E-0553C9487F07}"/>
                </a:ext>
              </a:extLst>
            </p:cNvPr>
            <p:cNvSpPr txBox="1"/>
            <p:nvPr/>
          </p:nvSpPr>
          <p:spPr>
            <a:xfrm>
              <a:off x="7745139" y="1220927"/>
              <a:ext cx="7171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Thread</a:t>
              </a:r>
              <a:endParaRPr lang="ko-KR" altLang="en-US" sz="1000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6161736-F4FB-4849-9061-6ABC45C78F88}"/>
                </a:ext>
              </a:extLst>
            </p:cNvPr>
            <p:cNvSpPr txBox="1"/>
            <p:nvPr/>
          </p:nvSpPr>
          <p:spPr>
            <a:xfrm>
              <a:off x="7844771" y="1618081"/>
              <a:ext cx="1151054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accent6">
                      <a:lumMod val="75000"/>
                    </a:schemeClr>
                  </a:solidFill>
                </a:rPr>
                <a:t>PC </a:t>
              </a:r>
              <a:r>
                <a:rPr lang="en-US" altLang="ko-KR" sz="10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Register</a:t>
              </a:r>
              <a:r>
                <a:rPr lang="en-US" altLang="ko-KR" sz="1000" b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endParaRPr lang="ko-KR" altLang="en-US" sz="1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55DBB27-1857-453F-B6EE-7A2EA0D76508}"/>
                </a:ext>
              </a:extLst>
            </p:cNvPr>
            <p:cNvSpPr txBox="1"/>
            <p:nvPr/>
          </p:nvSpPr>
          <p:spPr>
            <a:xfrm>
              <a:off x="7844770" y="1897068"/>
              <a:ext cx="1151054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" b="1">
                  <a:solidFill>
                    <a:schemeClr val="accent6">
                      <a:lumMod val="75000"/>
                    </a:schemeClr>
                  </a:solidFill>
                </a:defRPr>
              </a:lvl1pPr>
            </a:lstStyle>
            <a:p>
              <a:pPr algn="ctr"/>
              <a:r>
                <a:rPr lang="en-US" altLang="ko-KR" dirty="0"/>
                <a:t>JVM STACK</a:t>
              </a:r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230CC2B-E3F0-4DDA-B897-A2439E0B850C}"/>
                </a:ext>
              </a:extLst>
            </p:cNvPr>
            <p:cNvSpPr txBox="1"/>
            <p:nvPr/>
          </p:nvSpPr>
          <p:spPr>
            <a:xfrm>
              <a:off x="7844770" y="2176057"/>
              <a:ext cx="1151054" cy="4001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" b="1">
                  <a:solidFill>
                    <a:schemeClr val="accent6">
                      <a:lumMod val="75000"/>
                    </a:schemeClr>
                  </a:solidFill>
                </a:defRPr>
              </a:lvl1pPr>
            </a:lstStyle>
            <a:p>
              <a:pPr algn="ctr"/>
              <a:r>
                <a:rPr lang="en-US" altLang="ko-KR" dirty="0"/>
                <a:t>Native Method STACK</a:t>
              </a:r>
              <a:endParaRPr lang="ko-KR" altLang="en-US" dirty="0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FED1DFFD-773C-470E-847B-7281602C00AF}"/>
                </a:ext>
              </a:extLst>
            </p:cNvPr>
            <p:cNvSpPr/>
            <p:nvPr/>
          </p:nvSpPr>
          <p:spPr>
            <a:xfrm>
              <a:off x="9494184" y="1233463"/>
              <a:ext cx="999901" cy="1602149"/>
            </a:xfrm>
            <a:prstGeom prst="roundRect">
              <a:avLst>
                <a:gd name="adj" fmla="val 614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71EEEC65-E9B3-4BBB-8017-A4902C9D9C3D}"/>
                </a:ext>
              </a:extLst>
            </p:cNvPr>
            <p:cNvSpPr/>
            <p:nvPr/>
          </p:nvSpPr>
          <p:spPr>
            <a:xfrm>
              <a:off x="10644393" y="1216871"/>
              <a:ext cx="999901" cy="1602149"/>
            </a:xfrm>
            <a:prstGeom prst="roundRect">
              <a:avLst>
                <a:gd name="adj" fmla="val 614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5B38BEF-F99B-4E7A-85DB-A2C94E3EB17C}"/>
                </a:ext>
              </a:extLst>
            </p:cNvPr>
            <p:cNvSpPr txBox="1"/>
            <p:nvPr/>
          </p:nvSpPr>
          <p:spPr>
            <a:xfrm>
              <a:off x="9503568" y="1233463"/>
              <a:ext cx="969784" cy="478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Heap</a:t>
              </a:r>
            </a:p>
            <a:p>
              <a:r>
                <a:rPr lang="en-US" altLang="ko-KR" sz="1000" b="1" dirty="0"/>
                <a:t>- </a:t>
              </a:r>
              <a:r>
                <a:rPr lang="ko-KR" altLang="en-US" sz="1000" b="1" dirty="0"/>
                <a:t>객체 저장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423029A-1167-42C0-9E13-EE81CED62709}"/>
                </a:ext>
              </a:extLst>
            </p:cNvPr>
            <p:cNvSpPr txBox="1"/>
            <p:nvPr/>
          </p:nvSpPr>
          <p:spPr>
            <a:xfrm>
              <a:off x="10643737" y="1223568"/>
              <a:ext cx="999901" cy="662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Method Area </a:t>
              </a:r>
              <a:br>
                <a:rPr lang="en-US" altLang="ko-KR" sz="1000" b="1" dirty="0"/>
              </a:br>
              <a:r>
                <a:rPr lang="en-US" altLang="ko-KR" sz="1000" b="1" dirty="0"/>
                <a:t>- Byte Code</a:t>
              </a:r>
              <a:br>
                <a:rPr lang="en-US" altLang="ko-KR" sz="1000" b="1" dirty="0"/>
              </a:br>
              <a:r>
                <a:rPr lang="en-US" altLang="ko-KR" sz="1000" b="1" dirty="0"/>
                <a:t>:</a:t>
              </a:r>
              <a:r>
                <a:rPr lang="ko-KR" altLang="en-US" sz="1000" b="1" dirty="0"/>
                <a:t> </a:t>
              </a:r>
              <a:r>
                <a:rPr lang="en-US" altLang="ko-KR" sz="1000" b="1" dirty="0"/>
                <a:t>Static</a:t>
              </a:r>
              <a:r>
                <a:rPr lang="ko-KR" altLang="en-US" sz="1000" b="1" dirty="0"/>
                <a:t> 변수</a:t>
              </a:r>
              <a:r>
                <a:rPr lang="en-US" altLang="ko-KR" sz="1000" b="1" dirty="0"/>
                <a:t> </a:t>
              </a:r>
              <a:endParaRPr lang="ko-KR" altLang="en-US" sz="1000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457B300-6011-4DF4-AE33-1A31E95B9F73}"/>
                </a:ext>
              </a:extLst>
            </p:cNvPr>
            <p:cNvSpPr txBox="1"/>
            <p:nvPr/>
          </p:nvSpPr>
          <p:spPr>
            <a:xfrm>
              <a:off x="10747605" y="2143289"/>
              <a:ext cx="798570" cy="5539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Runtime Constant Pool</a:t>
              </a:r>
              <a:endParaRPr lang="ko-KR" altLang="en-US" sz="1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D3EE72CD-3706-4393-8E14-5F0480D5638F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 flipH="1" flipV="1">
            <a:off x="7844770" y="1863530"/>
            <a:ext cx="1461286" cy="1160018"/>
          </a:xfrm>
          <a:prstGeom prst="curvedConnector3">
            <a:avLst>
              <a:gd name="adj1" fmla="val -14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5F8B863-4464-406E-A9BD-4066C4404949}"/>
              </a:ext>
            </a:extLst>
          </p:cNvPr>
          <p:cNvSpPr txBox="1"/>
          <p:nvPr/>
        </p:nvSpPr>
        <p:spPr>
          <a:xfrm>
            <a:off x="7865264" y="2725703"/>
            <a:ext cx="881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생성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제거 관리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5DBBF8-E5C4-47D3-8126-C6F03F4F7F84}"/>
              </a:ext>
            </a:extLst>
          </p:cNvPr>
          <p:cNvSpPr txBox="1"/>
          <p:nvPr/>
        </p:nvSpPr>
        <p:spPr>
          <a:xfrm>
            <a:off x="7737868" y="3098438"/>
            <a:ext cx="1019726" cy="193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B Method </a:t>
            </a:r>
            <a:r>
              <a:rPr lang="ko-KR" altLang="en-US" sz="800" b="1" dirty="0"/>
              <a:t>실행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58DCE699-CA15-4AE9-A9CD-0A4E820ED721}"/>
              </a:ext>
            </a:extLst>
          </p:cNvPr>
          <p:cNvGrpSpPr/>
          <p:nvPr/>
        </p:nvGrpSpPr>
        <p:grpSpPr>
          <a:xfrm>
            <a:off x="9368874" y="2849822"/>
            <a:ext cx="936508" cy="1049200"/>
            <a:chOff x="8674661" y="3302856"/>
            <a:chExt cx="936508" cy="116559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3D23255-7072-4B89-A88C-3D56A99969A7}"/>
                </a:ext>
              </a:extLst>
            </p:cNvPr>
            <p:cNvGrpSpPr/>
            <p:nvPr/>
          </p:nvGrpSpPr>
          <p:grpSpPr>
            <a:xfrm>
              <a:off x="8674661" y="3302856"/>
              <a:ext cx="936508" cy="1165593"/>
              <a:chOff x="8530541" y="1245223"/>
              <a:chExt cx="1059111" cy="1468042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A2F0BE8A-3EA9-4632-8175-45DAADC347BA}"/>
                  </a:ext>
                </a:extLst>
              </p:cNvPr>
              <p:cNvSpPr/>
              <p:nvPr/>
            </p:nvSpPr>
            <p:spPr>
              <a:xfrm>
                <a:off x="8530541" y="1245223"/>
                <a:ext cx="999901" cy="1468042"/>
              </a:xfrm>
              <a:prstGeom prst="roundRect">
                <a:avLst>
                  <a:gd name="adj" fmla="val 6141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6BDD08-20BF-4994-9A4E-EFAB578DAAAB}"/>
                  </a:ext>
                </a:extLst>
              </p:cNvPr>
              <p:cNvSpPr txBox="1"/>
              <p:nvPr/>
            </p:nvSpPr>
            <p:spPr>
              <a:xfrm>
                <a:off x="8601982" y="1293670"/>
                <a:ext cx="987670" cy="271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Stack Frame</a:t>
                </a:r>
                <a:endParaRPr lang="ko-KR" altLang="en-US" sz="8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0130254-1D68-45C0-8A42-E3DA635CCF16}"/>
                  </a:ext>
                </a:extLst>
              </p:cNvPr>
              <p:cNvSpPr txBox="1"/>
              <p:nvPr/>
            </p:nvSpPr>
            <p:spPr>
              <a:xfrm>
                <a:off x="8635092" y="2362969"/>
                <a:ext cx="817997" cy="27134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/>
                  <a:t>main</a:t>
                </a:r>
                <a:endParaRPr lang="ko-KR" altLang="en-US" sz="800" b="1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AA2CFA8-B733-4284-B880-837AFA6E5EB0}"/>
                  </a:ext>
                </a:extLst>
              </p:cNvPr>
              <p:cNvSpPr txBox="1"/>
              <p:nvPr/>
            </p:nvSpPr>
            <p:spPr>
              <a:xfrm>
                <a:off x="8632485" y="2051637"/>
                <a:ext cx="817997" cy="27204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b="1" dirty="0"/>
                  <a:t>A Method</a:t>
                </a:r>
                <a:endParaRPr lang="ko-KR" altLang="en-US" sz="800" b="1" dirty="0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EB64981-7563-4EC5-AB5B-8E7A6A507CB6}"/>
                </a:ext>
              </a:extLst>
            </p:cNvPr>
            <p:cNvSpPr txBox="1"/>
            <p:nvPr/>
          </p:nvSpPr>
          <p:spPr>
            <a:xfrm>
              <a:off x="8767706" y="3684074"/>
              <a:ext cx="723304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B Method</a:t>
              </a:r>
              <a:endParaRPr lang="ko-KR" altLang="en-US" sz="800" b="1" dirty="0"/>
            </a:p>
          </p:txBody>
        </p:sp>
      </p:grp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0D959D1B-1A5C-44B8-A1D7-3FC3E7A28806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8757594" y="3195403"/>
            <a:ext cx="704325" cy="947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5349036-7A64-4F60-8758-C8DD8A7A93FB}"/>
              </a:ext>
            </a:extLst>
          </p:cNvPr>
          <p:cNvSpPr txBox="1"/>
          <p:nvPr/>
        </p:nvSpPr>
        <p:spPr>
          <a:xfrm>
            <a:off x="7617119" y="3429192"/>
            <a:ext cx="1019726" cy="193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B Method </a:t>
            </a:r>
            <a:r>
              <a:rPr lang="ko-KR" altLang="en-US" sz="800" b="1" dirty="0"/>
              <a:t>종료</a:t>
            </a:r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038DBEFB-615F-42A5-9B77-F87D498F008D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8636845" y="3339641"/>
            <a:ext cx="1879440" cy="1865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718486D-4F74-405C-98A0-B9C6FC1E562E}"/>
              </a:ext>
            </a:extLst>
          </p:cNvPr>
          <p:cNvSpPr txBox="1"/>
          <p:nvPr/>
        </p:nvSpPr>
        <p:spPr>
          <a:xfrm>
            <a:off x="8732639" y="3166822"/>
            <a:ext cx="434169" cy="193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생성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876BC4-EF85-4610-96E7-79062B67A35E}"/>
              </a:ext>
            </a:extLst>
          </p:cNvPr>
          <p:cNvSpPr txBox="1"/>
          <p:nvPr/>
        </p:nvSpPr>
        <p:spPr>
          <a:xfrm>
            <a:off x="8761540" y="3532607"/>
            <a:ext cx="434169" cy="193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제거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513BB746-73EE-430F-862B-C18F6B1756CB}"/>
              </a:ext>
            </a:extLst>
          </p:cNvPr>
          <p:cNvGrpSpPr/>
          <p:nvPr/>
        </p:nvGrpSpPr>
        <p:grpSpPr>
          <a:xfrm>
            <a:off x="10568641" y="2849358"/>
            <a:ext cx="936508" cy="1049200"/>
            <a:chOff x="8530541" y="1245223"/>
            <a:chExt cx="1059111" cy="1468042"/>
          </a:xfrm>
        </p:grpSpPr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3556E6AD-B5C9-4B80-A8AE-6072B5577476}"/>
                </a:ext>
              </a:extLst>
            </p:cNvPr>
            <p:cNvSpPr/>
            <p:nvPr/>
          </p:nvSpPr>
          <p:spPr>
            <a:xfrm>
              <a:off x="8530541" y="1245223"/>
              <a:ext cx="999901" cy="1468042"/>
            </a:xfrm>
            <a:prstGeom prst="roundRect">
              <a:avLst>
                <a:gd name="adj" fmla="val 614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EC25B43-549C-4186-BC1E-2E60792CC9ED}"/>
                </a:ext>
              </a:extLst>
            </p:cNvPr>
            <p:cNvSpPr txBox="1"/>
            <p:nvPr/>
          </p:nvSpPr>
          <p:spPr>
            <a:xfrm>
              <a:off x="8601982" y="1293670"/>
              <a:ext cx="987670" cy="2713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/>
                <a:t>Stack Frame</a:t>
              </a:r>
              <a:endParaRPr lang="ko-KR" altLang="en-US" sz="800" b="1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66E293D-85BA-40AF-A9BE-D1867CE5B6B9}"/>
                </a:ext>
              </a:extLst>
            </p:cNvPr>
            <p:cNvSpPr txBox="1"/>
            <p:nvPr/>
          </p:nvSpPr>
          <p:spPr>
            <a:xfrm>
              <a:off x="8635092" y="2362969"/>
              <a:ext cx="817997" cy="2713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main</a:t>
              </a:r>
              <a:endParaRPr lang="ko-KR" altLang="en-US" sz="800" b="1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B8D56B9-BA2F-44A1-80A6-F7F57A720E77}"/>
                </a:ext>
              </a:extLst>
            </p:cNvPr>
            <p:cNvSpPr txBox="1"/>
            <p:nvPr/>
          </p:nvSpPr>
          <p:spPr>
            <a:xfrm>
              <a:off x="8632485" y="2051637"/>
              <a:ext cx="817997" cy="2720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A Method</a:t>
              </a:r>
              <a:endParaRPr lang="ko-KR" altLang="en-US" sz="800" b="1" dirty="0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2F1AC57-42E5-4B80-ABF3-C58A2E488B4F}"/>
              </a:ext>
            </a:extLst>
          </p:cNvPr>
          <p:cNvGrpSpPr/>
          <p:nvPr/>
        </p:nvGrpSpPr>
        <p:grpSpPr>
          <a:xfrm>
            <a:off x="216694" y="4360968"/>
            <a:ext cx="11737975" cy="2062982"/>
            <a:chOff x="227013" y="827113"/>
            <a:chExt cx="11737975" cy="2062982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7F56183-8157-4F37-B8A7-0080626C738F}"/>
                </a:ext>
              </a:extLst>
            </p:cNvPr>
            <p:cNvSpPr/>
            <p:nvPr/>
          </p:nvSpPr>
          <p:spPr>
            <a:xfrm>
              <a:off x="227013" y="827113"/>
              <a:ext cx="11737975" cy="2062982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FBE9A34-5BCF-4CF2-8E3D-47E7C6082EB4}"/>
                </a:ext>
              </a:extLst>
            </p:cNvPr>
            <p:cNvSpPr txBox="1"/>
            <p:nvPr/>
          </p:nvSpPr>
          <p:spPr>
            <a:xfrm>
              <a:off x="261849" y="875891"/>
              <a:ext cx="441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02.</a:t>
              </a:r>
              <a:r>
                <a:rPr lang="en-US" altLang="ko-KR" sz="1600" spc="-150" dirty="0">
                  <a:gradFill>
                    <a:gsLst>
                      <a:gs pos="100000">
                        <a:srgbClr val="298AA3"/>
                      </a:gs>
                      <a:gs pos="0">
                        <a:srgbClr val="0070C0"/>
                      </a:gs>
                    </a:gsLst>
                    <a:lin ang="0" scaled="0"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endParaRPr lang="ko-KR" altLang="en-US" sz="1600" b="1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rgbClr val="1263AA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6C5D2F48-54D6-477D-BFC1-174C185B16EA}"/>
              </a:ext>
            </a:extLst>
          </p:cNvPr>
          <p:cNvSpPr txBox="1"/>
          <p:nvPr/>
        </p:nvSpPr>
        <p:spPr>
          <a:xfrm>
            <a:off x="658738" y="4514172"/>
            <a:ext cx="6693337" cy="838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200" b="1" spc="-7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JVM </a:t>
            </a:r>
            <a:r>
              <a:rPr lang="en-US" altLang="ko-KR" sz="1200" b="1" spc="-70" dirty="0" err="1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Runtome</a:t>
            </a:r>
            <a:r>
              <a:rPr lang="en-US" altLang="ko-KR" sz="1200" b="1" spc="-70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Data Area </a:t>
            </a:r>
            <a:endParaRPr lang="en-US" altLang="ko-KR" sz="300" dirty="0">
              <a:gradFill>
                <a:gsLst>
                  <a:gs pos="100000">
                    <a:schemeClr val="tx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맑은 고딕" panose="020B0503020000020004" pitchFamily="50" charset="-127"/>
            </a:endParaRPr>
          </a:p>
          <a:p>
            <a:pPr marL="180975" indent="-95250">
              <a:lnSpc>
                <a:spcPct val="110000"/>
              </a:lnSpc>
              <a:buFontTx/>
              <a:buChar char="-"/>
            </a:pP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매소드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내에서 객체 참조 하면 선언한 변수는 지역변수로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Stack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에 위치 하여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Heap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에 저장 된 객체에 대한 </a:t>
            </a:r>
            <a:r>
              <a:rPr lang="ko-KR" altLang="en-US" sz="1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참조값을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가짐 </a:t>
            </a:r>
            <a:endParaRPr lang="en-US" altLang="ko-KR" sz="11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pPr marL="180975" indent="-95250">
              <a:lnSpc>
                <a:spcPct val="110000"/>
              </a:lnSpc>
              <a:buFontTx/>
              <a:buChar char="-"/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New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연산자는 </a:t>
            </a: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Heap </a:t>
            </a:r>
            <a:r>
              <a:rPr lang="ko-KR" alt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메모리에 객체를 만들고 그 객체의 참조 값을 반환 함 </a:t>
            </a:r>
            <a:endParaRPr lang="en-US" altLang="ko-KR" sz="1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C21DB12-B2C4-4914-8EF6-3D0039139FCD}"/>
              </a:ext>
            </a:extLst>
          </p:cNvPr>
          <p:cNvSpPr txBox="1"/>
          <p:nvPr/>
        </p:nvSpPr>
        <p:spPr>
          <a:xfrm>
            <a:off x="7553275" y="4520843"/>
            <a:ext cx="1887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User </a:t>
            </a:r>
            <a:r>
              <a:rPr lang="en-US" altLang="ko-KR" sz="1000" b="1" dirty="0" err="1"/>
              <a:t>user</a:t>
            </a:r>
            <a:r>
              <a:rPr lang="en-US" altLang="ko-KR" sz="1000" b="1" dirty="0"/>
              <a:t> = new User()</a:t>
            </a:r>
            <a:endParaRPr lang="ko-KR" altLang="en-US" sz="1000" b="1" dirty="0"/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3E3C0A22-E052-4E17-AD86-7DBBD31A6D11}"/>
              </a:ext>
            </a:extLst>
          </p:cNvPr>
          <p:cNvGrpSpPr/>
          <p:nvPr/>
        </p:nvGrpSpPr>
        <p:grpSpPr>
          <a:xfrm>
            <a:off x="9503568" y="4723045"/>
            <a:ext cx="1012717" cy="718905"/>
            <a:chOff x="9503568" y="4723045"/>
            <a:chExt cx="1012717" cy="718905"/>
          </a:xfrm>
        </p:grpSpPr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1BF9D31A-9CF2-4D24-B42B-5830ED92FFEC}"/>
                </a:ext>
              </a:extLst>
            </p:cNvPr>
            <p:cNvSpPr/>
            <p:nvPr/>
          </p:nvSpPr>
          <p:spPr>
            <a:xfrm>
              <a:off x="9516384" y="4723045"/>
              <a:ext cx="999901" cy="718905"/>
            </a:xfrm>
            <a:prstGeom prst="roundRect">
              <a:avLst>
                <a:gd name="adj" fmla="val 614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38E1D01-297C-46E2-A432-9DF2C06C7054}"/>
                </a:ext>
              </a:extLst>
            </p:cNvPr>
            <p:cNvSpPr txBox="1"/>
            <p:nvPr/>
          </p:nvSpPr>
          <p:spPr>
            <a:xfrm>
              <a:off x="9503568" y="4727322"/>
              <a:ext cx="80181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Stack</a:t>
              </a:r>
            </a:p>
            <a:p>
              <a:r>
                <a:rPr lang="en-US" altLang="ko-KR" sz="1000" b="1" dirty="0"/>
                <a:t>-</a:t>
              </a:r>
              <a:r>
                <a:rPr lang="ko-KR" altLang="en-US" sz="1000" b="1" dirty="0"/>
                <a:t> </a:t>
              </a:r>
              <a:r>
                <a:rPr lang="en-US" altLang="ko-KR" sz="1000" b="1" dirty="0"/>
                <a:t>user</a:t>
              </a:r>
            </a:p>
            <a:p>
              <a:r>
                <a:rPr lang="en-US" altLang="ko-KR" sz="1000" b="1" dirty="0"/>
                <a:t>- user1 </a:t>
              </a: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2151E510-B3B6-43CC-9352-40C2AC7DC5B6}"/>
              </a:ext>
            </a:extLst>
          </p:cNvPr>
          <p:cNvGrpSpPr/>
          <p:nvPr/>
        </p:nvGrpSpPr>
        <p:grpSpPr>
          <a:xfrm>
            <a:off x="10747605" y="4705762"/>
            <a:ext cx="1012717" cy="736188"/>
            <a:chOff x="9503568" y="4723045"/>
            <a:chExt cx="1012717" cy="736188"/>
          </a:xfrm>
        </p:grpSpPr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F8B80ADC-88BD-46DC-9642-3E49F263592E}"/>
                </a:ext>
              </a:extLst>
            </p:cNvPr>
            <p:cNvSpPr/>
            <p:nvPr/>
          </p:nvSpPr>
          <p:spPr>
            <a:xfrm>
              <a:off x="9516384" y="4723045"/>
              <a:ext cx="999901" cy="736188"/>
            </a:xfrm>
            <a:prstGeom prst="roundRect">
              <a:avLst>
                <a:gd name="adj" fmla="val 614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003F3A6-01AA-4210-823F-C6D30781A6B7}"/>
                </a:ext>
              </a:extLst>
            </p:cNvPr>
            <p:cNvSpPr txBox="1"/>
            <p:nvPr/>
          </p:nvSpPr>
          <p:spPr>
            <a:xfrm>
              <a:off x="9503568" y="4727322"/>
              <a:ext cx="8018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Heap</a:t>
              </a:r>
            </a:p>
            <a:p>
              <a:r>
                <a:rPr lang="en-US" altLang="ko-KR" sz="1000" b="1" dirty="0"/>
                <a:t>-</a:t>
              </a:r>
              <a:r>
                <a:rPr lang="ko-KR" altLang="en-US" sz="1000" b="1" dirty="0"/>
                <a:t> </a:t>
              </a:r>
              <a:r>
                <a:rPr lang="en-US" altLang="ko-KR" sz="1000" b="1" dirty="0"/>
                <a:t>User()</a:t>
              </a:r>
            </a:p>
          </p:txBody>
        </p:sp>
      </p:grp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B9E8C6DA-7910-49E7-AD3F-AC640481B748}"/>
              </a:ext>
            </a:extLst>
          </p:cNvPr>
          <p:cNvCxnSpPr>
            <a:cxnSpLocks/>
          </p:cNvCxnSpPr>
          <p:nvPr/>
        </p:nvCxnSpPr>
        <p:spPr>
          <a:xfrm>
            <a:off x="10044378" y="4996668"/>
            <a:ext cx="7920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BCF012F-EA82-43A5-902C-B765598046C3}"/>
              </a:ext>
            </a:extLst>
          </p:cNvPr>
          <p:cNvSpPr txBox="1"/>
          <p:nvPr/>
        </p:nvSpPr>
        <p:spPr>
          <a:xfrm>
            <a:off x="10080241" y="477178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참조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8722F43-166F-4EF0-91D5-E084A5318D2E}"/>
              </a:ext>
            </a:extLst>
          </p:cNvPr>
          <p:cNvSpPr txBox="1"/>
          <p:nvPr/>
        </p:nvSpPr>
        <p:spPr>
          <a:xfrm>
            <a:off x="7541558" y="5144664"/>
            <a:ext cx="1887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User user2 = user</a:t>
            </a:r>
            <a:endParaRPr lang="ko-KR" altLang="en-US" sz="1000" b="1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7B0EB22D-9909-4C81-9FBF-1DD688957EDD}"/>
              </a:ext>
            </a:extLst>
          </p:cNvPr>
          <p:cNvCxnSpPr>
            <a:cxnSpLocks/>
          </p:cNvCxnSpPr>
          <p:nvPr/>
        </p:nvCxnSpPr>
        <p:spPr>
          <a:xfrm flipV="1">
            <a:off x="10080241" y="5044806"/>
            <a:ext cx="756137" cy="1214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7878A7A-82EC-400A-A17F-9280B2E4314C}"/>
              </a:ext>
            </a:extLst>
          </p:cNvPr>
          <p:cNvSpPr txBox="1"/>
          <p:nvPr/>
        </p:nvSpPr>
        <p:spPr>
          <a:xfrm>
            <a:off x="10152876" y="506327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참조</a:t>
            </a: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256393C6-57DA-4C42-9065-29EB9575100F}"/>
              </a:ext>
            </a:extLst>
          </p:cNvPr>
          <p:cNvCxnSpPr>
            <a:cxnSpLocks/>
          </p:cNvCxnSpPr>
          <p:nvPr/>
        </p:nvCxnSpPr>
        <p:spPr>
          <a:xfrm flipV="1">
            <a:off x="8858250" y="5166274"/>
            <a:ext cx="801814" cy="11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0CB5EE37-723D-4BFC-AACD-3C831AD0F73C}"/>
              </a:ext>
            </a:extLst>
          </p:cNvPr>
          <p:cNvCxnSpPr>
            <a:cxnSpLocks/>
          </p:cNvCxnSpPr>
          <p:nvPr/>
        </p:nvCxnSpPr>
        <p:spPr>
          <a:xfrm>
            <a:off x="9128760" y="4682718"/>
            <a:ext cx="561340" cy="31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61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16694" y="180975"/>
            <a:ext cx="6799248" cy="599810"/>
          </a:xfrm>
        </p:spPr>
        <p:txBody>
          <a:bodyPr/>
          <a:lstStyle/>
          <a:p>
            <a:r>
              <a:rPr lang="en-US" altLang="ko-KR" dirty="0"/>
              <a:t>2. JVM 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6D32269-E191-4D97-AFFB-81EFBADEE2E4}"/>
              </a:ext>
            </a:extLst>
          </p:cNvPr>
          <p:cNvGrpSpPr/>
          <p:nvPr/>
        </p:nvGrpSpPr>
        <p:grpSpPr>
          <a:xfrm>
            <a:off x="227013" y="827112"/>
            <a:ext cx="11737975" cy="5640363"/>
            <a:chOff x="227013" y="827112"/>
            <a:chExt cx="11737975" cy="564036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7B9166A-309D-4538-AF43-BEEB792118D2}"/>
                </a:ext>
              </a:extLst>
            </p:cNvPr>
            <p:cNvSpPr/>
            <p:nvPr/>
          </p:nvSpPr>
          <p:spPr>
            <a:xfrm>
              <a:off x="227013" y="827112"/>
              <a:ext cx="11737975" cy="5640363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D85E06E-9650-4E2C-B935-28A3589931A8}"/>
                </a:ext>
              </a:extLst>
            </p:cNvPr>
            <p:cNvGrpSpPr/>
            <p:nvPr/>
          </p:nvGrpSpPr>
          <p:grpSpPr>
            <a:xfrm>
              <a:off x="261849" y="875891"/>
              <a:ext cx="7077313" cy="369332"/>
              <a:chOff x="297482" y="1826951"/>
              <a:chExt cx="7077313" cy="369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E1A31D-C47D-46F8-A02E-16E5A14EBA64}"/>
                  </a:ext>
                </a:extLst>
              </p:cNvPr>
              <p:cNvSpPr txBox="1"/>
              <p:nvPr/>
            </p:nvSpPr>
            <p:spPr>
              <a:xfrm>
                <a:off x="297482" y="1826951"/>
                <a:ext cx="441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03.</a:t>
                </a:r>
                <a:r>
                  <a:rPr lang="en-US" altLang="ko-KR" sz="1600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endParaRPr lang="ko-KR" altLang="en-US" sz="1600" b="1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rgbClr val="1263A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AC1237-ED38-4202-AFE9-82F0B3E65409}"/>
                  </a:ext>
                </a:extLst>
              </p:cNvPr>
              <p:cNvSpPr txBox="1"/>
              <p:nvPr/>
            </p:nvSpPr>
            <p:spPr>
              <a:xfrm>
                <a:off x="681458" y="1909014"/>
                <a:ext cx="6693337" cy="278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ko-KR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JYM </a:t>
                </a:r>
                <a:r>
                  <a:rPr lang="ko-KR" altLang="en-US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상태</a:t>
                </a:r>
                <a:endPara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E6F3E6B0-D718-467B-B54C-078C4911B047}"/>
              </a:ext>
            </a:extLst>
          </p:cNvPr>
          <p:cNvGrpSpPr/>
          <p:nvPr/>
        </p:nvGrpSpPr>
        <p:grpSpPr>
          <a:xfrm>
            <a:off x="6390378" y="1492332"/>
            <a:ext cx="1253609" cy="975457"/>
            <a:chOff x="6522399" y="1234097"/>
            <a:chExt cx="1030876" cy="975457"/>
          </a:xfrm>
        </p:grpSpPr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32F259B5-84A2-4C60-A412-128A385285D2}"/>
                </a:ext>
              </a:extLst>
            </p:cNvPr>
            <p:cNvGrpSpPr/>
            <p:nvPr/>
          </p:nvGrpSpPr>
          <p:grpSpPr>
            <a:xfrm>
              <a:off x="6522399" y="1234097"/>
              <a:ext cx="1030876" cy="975457"/>
              <a:chOff x="9516384" y="4721472"/>
              <a:chExt cx="1030876" cy="737761"/>
            </a:xfrm>
          </p:grpSpPr>
          <p:sp>
            <p:nvSpPr>
              <p:cNvPr id="128" name="사각형: 둥근 모서리 127">
                <a:extLst>
                  <a:ext uri="{FF2B5EF4-FFF2-40B4-BE49-F238E27FC236}">
                    <a16:creationId xmlns:a16="http://schemas.microsoft.com/office/drawing/2014/main" id="{90E3D819-533E-464E-B117-04EADAB1B069}"/>
                  </a:ext>
                </a:extLst>
              </p:cNvPr>
              <p:cNvSpPr/>
              <p:nvPr/>
            </p:nvSpPr>
            <p:spPr>
              <a:xfrm>
                <a:off x="9516384" y="4723045"/>
                <a:ext cx="999901" cy="736188"/>
              </a:xfrm>
              <a:prstGeom prst="roundRect">
                <a:avLst>
                  <a:gd name="adj" fmla="val 6141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940F69A-6A03-4EC3-84E2-0EE2DB95D7D7}"/>
                  </a:ext>
                </a:extLst>
              </p:cNvPr>
              <p:cNvSpPr txBox="1"/>
              <p:nvPr/>
            </p:nvSpPr>
            <p:spPr>
              <a:xfrm>
                <a:off x="9547360" y="4721472"/>
                <a:ext cx="999900" cy="651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/>
                  <a:t>Method Area</a:t>
                </a:r>
                <a:br>
                  <a:rPr lang="en-US" altLang="ko-KR" sz="1000" b="1" dirty="0"/>
                </a:br>
                <a:r>
                  <a:rPr lang="en-US" altLang="ko-KR" sz="1000" b="1" dirty="0"/>
                  <a:t> 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ko-KR" sz="1000" b="1" dirty="0"/>
                  <a:t>main()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ko-KR" sz="1000" b="1" dirty="0"/>
                  <a:t>sum()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ko-KR" sz="1000" b="1" dirty="0"/>
                  <a:t>counter : 0</a:t>
                </a:r>
              </a:p>
            </p:txBody>
          </p:sp>
        </p:grp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A54A2BBD-40EE-4173-B9E9-78814F3574C5}"/>
                </a:ext>
              </a:extLst>
            </p:cNvPr>
            <p:cNvCxnSpPr/>
            <p:nvPr/>
          </p:nvCxnSpPr>
          <p:spPr>
            <a:xfrm>
              <a:off x="6522399" y="1486165"/>
              <a:ext cx="9999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F73A7974-089C-46B2-B1AD-D784CED7512B}"/>
              </a:ext>
            </a:extLst>
          </p:cNvPr>
          <p:cNvGrpSpPr/>
          <p:nvPr/>
        </p:nvGrpSpPr>
        <p:grpSpPr>
          <a:xfrm>
            <a:off x="6390374" y="2984696"/>
            <a:ext cx="1722177" cy="975457"/>
            <a:chOff x="7352072" y="1318237"/>
            <a:chExt cx="1934401" cy="975457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20AA4D9F-8083-482C-998C-5E3369CD8F56}"/>
                </a:ext>
              </a:extLst>
            </p:cNvPr>
            <p:cNvGrpSpPr/>
            <p:nvPr/>
          </p:nvGrpSpPr>
          <p:grpSpPr>
            <a:xfrm>
              <a:off x="7352072" y="1318237"/>
              <a:ext cx="1934401" cy="975457"/>
              <a:chOff x="6522399" y="1234097"/>
              <a:chExt cx="864011" cy="975457"/>
            </a:xfrm>
          </p:grpSpPr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F113043A-5DA5-4CC4-8CF3-DA72B000576D}"/>
                  </a:ext>
                </a:extLst>
              </p:cNvPr>
              <p:cNvGrpSpPr/>
              <p:nvPr/>
            </p:nvGrpSpPr>
            <p:grpSpPr>
              <a:xfrm>
                <a:off x="6522399" y="1234097"/>
                <a:ext cx="864011" cy="975457"/>
                <a:chOff x="9516384" y="4721472"/>
                <a:chExt cx="864011" cy="737761"/>
              </a:xfrm>
            </p:grpSpPr>
            <p:sp>
              <p:nvSpPr>
                <p:cNvPr id="136" name="사각형: 둥근 모서리 135">
                  <a:extLst>
                    <a:ext uri="{FF2B5EF4-FFF2-40B4-BE49-F238E27FC236}">
                      <a16:creationId xmlns:a16="http://schemas.microsoft.com/office/drawing/2014/main" id="{4B194047-3D92-48D4-9151-B54DF79039FE}"/>
                    </a:ext>
                  </a:extLst>
                </p:cNvPr>
                <p:cNvSpPr/>
                <p:nvPr/>
              </p:nvSpPr>
              <p:spPr>
                <a:xfrm>
                  <a:off x="9516384" y="4723045"/>
                  <a:ext cx="864011" cy="736188"/>
                </a:xfrm>
                <a:prstGeom prst="roundRect">
                  <a:avLst>
                    <a:gd name="adj" fmla="val 6141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/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841AB0A3-16E1-4FC9-96E4-06F72555543E}"/>
                    </a:ext>
                  </a:extLst>
                </p:cNvPr>
                <p:cNvSpPr txBox="1"/>
                <p:nvPr/>
              </p:nvSpPr>
              <p:spPr>
                <a:xfrm>
                  <a:off x="9547360" y="4721472"/>
                  <a:ext cx="833035" cy="3840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b="1" dirty="0"/>
                    <a:t>Stack</a:t>
                  </a:r>
                  <a:br>
                    <a:rPr lang="en-US" altLang="ko-KR" sz="900" b="1" dirty="0"/>
                  </a:br>
                  <a:r>
                    <a:rPr lang="en-US" altLang="ko-KR" sz="900" b="1" dirty="0"/>
                    <a:t> </a:t>
                  </a:r>
                </a:p>
                <a:p>
                  <a:endParaRPr lang="en-US" altLang="ko-KR" sz="900" b="1" dirty="0"/>
                </a:p>
              </p:txBody>
            </p:sp>
          </p:grp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4D9E1B8C-2BFB-44EB-B8C1-8AEE79782F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2399" y="1486165"/>
                <a:ext cx="86401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54A70B36-0FC4-4B83-92BC-D290CF51D58D}"/>
                </a:ext>
              </a:extLst>
            </p:cNvPr>
            <p:cNvSpPr/>
            <p:nvPr/>
          </p:nvSpPr>
          <p:spPr>
            <a:xfrm>
              <a:off x="7429389" y="1639617"/>
              <a:ext cx="1733334" cy="25538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 total :    </a:t>
              </a:r>
              <a:r>
                <a:rPr lang="en-US" altLang="ko-KR" sz="900" b="1" dirty="0" err="1"/>
                <a:t>args</a:t>
              </a:r>
              <a:r>
                <a:rPr lang="en-US" altLang="ko-KR" sz="900" b="1" dirty="0"/>
                <a:t> :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84BBB8F-B541-4166-883E-C9C705EC7AF5}"/>
              </a:ext>
            </a:extLst>
          </p:cNvPr>
          <p:cNvSpPr/>
          <p:nvPr/>
        </p:nvSpPr>
        <p:spPr>
          <a:xfrm>
            <a:off x="5835840" y="3332270"/>
            <a:ext cx="6238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main() </a:t>
            </a:r>
            <a:endParaRPr lang="ko-KR" altLang="en-US" sz="100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5EF4F228-4989-40BE-ACB1-540CDD6904A5}"/>
              </a:ext>
            </a:extLst>
          </p:cNvPr>
          <p:cNvSpPr/>
          <p:nvPr/>
        </p:nvSpPr>
        <p:spPr>
          <a:xfrm>
            <a:off x="5855828" y="2657555"/>
            <a:ext cx="8947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1. </a:t>
            </a:r>
            <a:r>
              <a:rPr lang="ko-KR" altLang="en-US" sz="1000" b="1" dirty="0"/>
              <a:t>메인 실행</a:t>
            </a:r>
            <a:endParaRPr lang="ko-KR" altLang="en-US" sz="1000" dirty="0"/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E5EC2A3-899B-4E28-A430-AFDB356DBFBE}"/>
              </a:ext>
            </a:extLst>
          </p:cNvPr>
          <p:cNvGrpSpPr/>
          <p:nvPr/>
        </p:nvGrpSpPr>
        <p:grpSpPr>
          <a:xfrm>
            <a:off x="8683512" y="1455699"/>
            <a:ext cx="1253609" cy="975457"/>
            <a:chOff x="6522399" y="1234097"/>
            <a:chExt cx="1030876" cy="975457"/>
          </a:xfrm>
        </p:grpSpPr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30523B83-5549-48B1-9A43-33AA4B8EDDB5}"/>
                </a:ext>
              </a:extLst>
            </p:cNvPr>
            <p:cNvGrpSpPr/>
            <p:nvPr/>
          </p:nvGrpSpPr>
          <p:grpSpPr>
            <a:xfrm>
              <a:off x="6522399" y="1234097"/>
              <a:ext cx="1030876" cy="975457"/>
              <a:chOff x="9516384" y="4721472"/>
              <a:chExt cx="1030876" cy="737761"/>
            </a:xfrm>
          </p:grpSpPr>
          <p:sp>
            <p:nvSpPr>
              <p:cNvPr id="146" name="사각형: 둥근 모서리 145">
                <a:extLst>
                  <a:ext uri="{FF2B5EF4-FFF2-40B4-BE49-F238E27FC236}">
                    <a16:creationId xmlns:a16="http://schemas.microsoft.com/office/drawing/2014/main" id="{D6A7C072-87C7-4EE2-B1C4-46DA7202ACF9}"/>
                  </a:ext>
                </a:extLst>
              </p:cNvPr>
              <p:cNvSpPr/>
              <p:nvPr/>
            </p:nvSpPr>
            <p:spPr>
              <a:xfrm>
                <a:off x="9516384" y="4723045"/>
                <a:ext cx="999901" cy="736188"/>
              </a:xfrm>
              <a:prstGeom prst="roundRect">
                <a:avLst>
                  <a:gd name="adj" fmla="val 6141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BF7A3DA1-DBED-49A4-8C3A-BDBE4A2950CC}"/>
                  </a:ext>
                </a:extLst>
              </p:cNvPr>
              <p:cNvSpPr txBox="1"/>
              <p:nvPr/>
            </p:nvSpPr>
            <p:spPr>
              <a:xfrm>
                <a:off x="9547360" y="4721472"/>
                <a:ext cx="999900" cy="419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/>
                  <a:t>Heap Area</a:t>
                </a:r>
                <a:br>
                  <a:rPr lang="en-US" altLang="ko-KR" sz="1000" b="1" dirty="0"/>
                </a:br>
                <a:r>
                  <a:rPr lang="en-US" altLang="ko-KR" sz="1000" b="1" dirty="0"/>
                  <a:t> 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ko-KR" sz="1000" b="1" dirty="0"/>
                  <a:t>NULL</a:t>
                </a:r>
              </a:p>
            </p:txBody>
          </p:sp>
        </p:grp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34D94F4C-4316-46E3-B9EB-477A33B3072F}"/>
                </a:ext>
              </a:extLst>
            </p:cNvPr>
            <p:cNvCxnSpPr/>
            <p:nvPr/>
          </p:nvCxnSpPr>
          <p:spPr>
            <a:xfrm>
              <a:off x="6522399" y="1486165"/>
              <a:ext cx="9999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8" name="연결선: 구부러짐 147">
            <a:extLst>
              <a:ext uri="{FF2B5EF4-FFF2-40B4-BE49-F238E27FC236}">
                <a16:creationId xmlns:a16="http://schemas.microsoft.com/office/drawing/2014/main" id="{CA18289D-648B-4E59-AC41-1CF633061955}"/>
              </a:ext>
            </a:extLst>
          </p:cNvPr>
          <p:cNvCxnSpPr>
            <a:cxnSpLocks/>
          </p:cNvCxnSpPr>
          <p:nvPr/>
        </p:nvCxnSpPr>
        <p:spPr>
          <a:xfrm flipV="1">
            <a:off x="7386135" y="1876426"/>
            <a:ext cx="1557840" cy="1545055"/>
          </a:xfrm>
          <a:prstGeom prst="curvedConnector3">
            <a:avLst>
              <a:gd name="adj1" fmla="val 383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DEB036A0-D0A4-4A63-9FC6-6E47BCEA6690}"/>
              </a:ext>
            </a:extLst>
          </p:cNvPr>
          <p:cNvGrpSpPr/>
          <p:nvPr/>
        </p:nvGrpSpPr>
        <p:grpSpPr>
          <a:xfrm>
            <a:off x="8214944" y="2964634"/>
            <a:ext cx="1722177" cy="975457"/>
            <a:chOff x="7352072" y="1318237"/>
            <a:chExt cx="1934401" cy="975457"/>
          </a:xfrm>
        </p:grpSpPr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6788CA70-338E-4DD1-BECD-FD1B8BAC645F}"/>
                </a:ext>
              </a:extLst>
            </p:cNvPr>
            <p:cNvGrpSpPr/>
            <p:nvPr/>
          </p:nvGrpSpPr>
          <p:grpSpPr>
            <a:xfrm>
              <a:off x="7352072" y="1318237"/>
              <a:ext cx="1934401" cy="975457"/>
              <a:chOff x="6522399" y="1234097"/>
              <a:chExt cx="864011" cy="975457"/>
            </a:xfrm>
          </p:grpSpPr>
          <p:grpSp>
            <p:nvGrpSpPr>
              <p:cNvPr id="156" name="그룹 155">
                <a:extLst>
                  <a:ext uri="{FF2B5EF4-FFF2-40B4-BE49-F238E27FC236}">
                    <a16:creationId xmlns:a16="http://schemas.microsoft.com/office/drawing/2014/main" id="{2A643EC3-93D5-42EA-8C7D-A2852FDA5006}"/>
                  </a:ext>
                </a:extLst>
              </p:cNvPr>
              <p:cNvGrpSpPr/>
              <p:nvPr/>
            </p:nvGrpSpPr>
            <p:grpSpPr>
              <a:xfrm>
                <a:off x="6522399" y="1234097"/>
                <a:ext cx="864011" cy="975457"/>
                <a:chOff x="9516384" y="4721472"/>
                <a:chExt cx="864011" cy="737761"/>
              </a:xfrm>
            </p:grpSpPr>
            <p:sp>
              <p:nvSpPr>
                <p:cNvPr id="158" name="사각형: 둥근 모서리 157">
                  <a:extLst>
                    <a:ext uri="{FF2B5EF4-FFF2-40B4-BE49-F238E27FC236}">
                      <a16:creationId xmlns:a16="http://schemas.microsoft.com/office/drawing/2014/main" id="{1572A886-57E3-4470-82C8-BE8775F98223}"/>
                    </a:ext>
                  </a:extLst>
                </p:cNvPr>
                <p:cNvSpPr/>
                <p:nvPr/>
              </p:nvSpPr>
              <p:spPr>
                <a:xfrm>
                  <a:off x="9516384" y="4723045"/>
                  <a:ext cx="864011" cy="736188"/>
                </a:xfrm>
                <a:prstGeom prst="roundRect">
                  <a:avLst>
                    <a:gd name="adj" fmla="val 6141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/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56812846-6BE7-499A-97BB-49BCDFCAA45D}"/>
                    </a:ext>
                  </a:extLst>
                </p:cNvPr>
                <p:cNvSpPr txBox="1"/>
                <p:nvPr/>
              </p:nvSpPr>
              <p:spPr>
                <a:xfrm>
                  <a:off x="9547360" y="4721472"/>
                  <a:ext cx="833035" cy="3840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b="1" dirty="0"/>
                    <a:t>Stack</a:t>
                  </a:r>
                  <a:br>
                    <a:rPr lang="en-US" altLang="ko-KR" sz="900" b="1" dirty="0"/>
                  </a:br>
                  <a:r>
                    <a:rPr lang="en-US" altLang="ko-KR" sz="900" b="1" dirty="0"/>
                    <a:t> </a:t>
                  </a:r>
                </a:p>
                <a:p>
                  <a:endParaRPr lang="en-US" altLang="ko-KR" sz="900" b="1" dirty="0"/>
                </a:p>
              </p:txBody>
            </p:sp>
          </p:grpSp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60218F2C-6092-44B9-A11C-93A4807DF8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2399" y="1486165"/>
                <a:ext cx="86401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사각형: 둥근 모서리 153">
              <a:extLst>
                <a:ext uri="{FF2B5EF4-FFF2-40B4-BE49-F238E27FC236}">
                  <a16:creationId xmlns:a16="http://schemas.microsoft.com/office/drawing/2014/main" id="{4E6B18A9-8231-45CD-A0C9-E66E51EC5D83}"/>
                </a:ext>
              </a:extLst>
            </p:cNvPr>
            <p:cNvSpPr/>
            <p:nvPr/>
          </p:nvSpPr>
          <p:spPr>
            <a:xfrm>
              <a:off x="7429389" y="1639617"/>
              <a:ext cx="1733334" cy="25538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 total :, </a:t>
              </a:r>
              <a:r>
                <a:rPr lang="en-US" altLang="ko-KR" sz="900" b="1" dirty="0" err="1"/>
                <a:t>args</a:t>
              </a:r>
              <a:r>
                <a:rPr lang="en-US" altLang="ko-KR" sz="900" b="1" dirty="0"/>
                <a:t> :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C0F027E4-8D8B-4A7F-A6F7-845AE1EE63DB}"/>
                </a:ext>
              </a:extLst>
            </p:cNvPr>
            <p:cNvSpPr/>
            <p:nvPr/>
          </p:nvSpPr>
          <p:spPr>
            <a:xfrm>
              <a:off x="7429389" y="1981862"/>
              <a:ext cx="1733334" cy="25538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err="1"/>
                <a:t>i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 : 10,  j : 30,   sum : 40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FCA0C883-51C0-4693-BFC8-2C78F11EAECC}"/>
              </a:ext>
            </a:extLst>
          </p:cNvPr>
          <p:cNvGrpSpPr/>
          <p:nvPr/>
        </p:nvGrpSpPr>
        <p:grpSpPr>
          <a:xfrm>
            <a:off x="10089966" y="2984735"/>
            <a:ext cx="1722177" cy="975457"/>
            <a:chOff x="7352072" y="1318237"/>
            <a:chExt cx="1934401" cy="975457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707BC0B2-A476-47AD-8FAD-90D6551B2F67}"/>
                </a:ext>
              </a:extLst>
            </p:cNvPr>
            <p:cNvGrpSpPr/>
            <p:nvPr/>
          </p:nvGrpSpPr>
          <p:grpSpPr>
            <a:xfrm>
              <a:off x="7352072" y="1318237"/>
              <a:ext cx="1934401" cy="975457"/>
              <a:chOff x="6522399" y="1234097"/>
              <a:chExt cx="864011" cy="975457"/>
            </a:xfrm>
          </p:grpSpPr>
          <p:grpSp>
            <p:nvGrpSpPr>
              <p:cNvPr id="164" name="그룹 163">
                <a:extLst>
                  <a:ext uri="{FF2B5EF4-FFF2-40B4-BE49-F238E27FC236}">
                    <a16:creationId xmlns:a16="http://schemas.microsoft.com/office/drawing/2014/main" id="{C41D4911-96D7-4049-BEB1-A7E0D13EEE39}"/>
                  </a:ext>
                </a:extLst>
              </p:cNvPr>
              <p:cNvGrpSpPr/>
              <p:nvPr/>
            </p:nvGrpSpPr>
            <p:grpSpPr>
              <a:xfrm>
                <a:off x="6522399" y="1234097"/>
                <a:ext cx="864011" cy="975457"/>
                <a:chOff x="9516384" y="4721472"/>
                <a:chExt cx="864011" cy="737761"/>
              </a:xfrm>
            </p:grpSpPr>
            <p:sp>
              <p:nvSpPr>
                <p:cNvPr id="166" name="사각형: 둥근 모서리 165">
                  <a:extLst>
                    <a:ext uri="{FF2B5EF4-FFF2-40B4-BE49-F238E27FC236}">
                      <a16:creationId xmlns:a16="http://schemas.microsoft.com/office/drawing/2014/main" id="{48C86404-7A7E-42D5-92E9-3DBAE9249F8E}"/>
                    </a:ext>
                  </a:extLst>
                </p:cNvPr>
                <p:cNvSpPr/>
                <p:nvPr/>
              </p:nvSpPr>
              <p:spPr>
                <a:xfrm>
                  <a:off x="9516384" y="4723045"/>
                  <a:ext cx="864011" cy="736188"/>
                </a:xfrm>
                <a:prstGeom prst="roundRect">
                  <a:avLst>
                    <a:gd name="adj" fmla="val 6141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/>
                </a:p>
              </p:txBody>
            </p:sp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1C118CA9-A384-4751-9701-E434E5D191DB}"/>
                    </a:ext>
                  </a:extLst>
                </p:cNvPr>
                <p:cNvSpPr txBox="1"/>
                <p:nvPr/>
              </p:nvSpPr>
              <p:spPr>
                <a:xfrm>
                  <a:off x="9547360" y="4721472"/>
                  <a:ext cx="833035" cy="3840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b="1" dirty="0"/>
                    <a:t>Stack</a:t>
                  </a:r>
                  <a:br>
                    <a:rPr lang="en-US" altLang="ko-KR" sz="900" b="1" dirty="0"/>
                  </a:br>
                  <a:r>
                    <a:rPr lang="en-US" altLang="ko-KR" sz="900" b="1" dirty="0"/>
                    <a:t> </a:t>
                  </a:r>
                </a:p>
                <a:p>
                  <a:endParaRPr lang="en-US" altLang="ko-KR" sz="900" b="1" dirty="0"/>
                </a:p>
              </p:txBody>
            </p:sp>
          </p:grpSp>
          <p:cxnSp>
            <p:nvCxnSpPr>
              <p:cNvPr id="165" name="직선 연결선 164">
                <a:extLst>
                  <a:ext uri="{FF2B5EF4-FFF2-40B4-BE49-F238E27FC236}">
                    <a16:creationId xmlns:a16="http://schemas.microsoft.com/office/drawing/2014/main" id="{7D708ED2-D8C0-49DC-BA31-5EB2A2716C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2399" y="1486165"/>
                <a:ext cx="86401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AD80D647-D979-4328-8BFC-EDA651A89FF8}"/>
                </a:ext>
              </a:extLst>
            </p:cNvPr>
            <p:cNvSpPr/>
            <p:nvPr/>
          </p:nvSpPr>
          <p:spPr>
            <a:xfrm>
              <a:off x="7429389" y="1639617"/>
              <a:ext cx="1733334" cy="255389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 total : 40, </a:t>
              </a:r>
              <a:r>
                <a:rPr lang="en-US" altLang="ko-KR" sz="900" b="1" dirty="0" err="1"/>
                <a:t>args</a:t>
              </a:r>
              <a:r>
                <a:rPr lang="en-US" altLang="ko-KR" sz="900" b="1" dirty="0"/>
                <a:t> :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EF476809-BDBE-4F6F-8ABC-487C7466C89A}"/>
              </a:ext>
            </a:extLst>
          </p:cNvPr>
          <p:cNvSpPr/>
          <p:nvPr/>
        </p:nvSpPr>
        <p:spPr>
          <a:xfrm>
            <a:off x="8112551" y="2647912"/>
            <a:ext cx="9268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2. SUM </a:t>
            </a:r>
            <a:r>
              <a:rPr lang="ko-KR" altLang="en-US" sz="1000" b="1" dirty="0"/>
              <a:t>실행</a:t>
            </a:r>
            <a:endParaRPr lang="ko-KR" altLang="en-US" sz="1000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37E96556-CD66-4815-BC54-7BB21FC493C3}"/>
              </a:ext>
            </a:extLst>
          </p:cNvPr>
          <p:cNvSpPr/>
          <p:nvPr/>
        </p:nvSpPr>
        <p:spPr>
          <a:xfrm>
            <a:off x="10016334" y="2666360"/>
            <a:ext cx="9268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3. SUM </a:t>
            </a:r>
            <a:r>
              <a:rPr lang="ko-KR" altLang="en-US" sz="1000" b="1" dirty="0"/>
              <a:t>종료</a:t>
            </a:r>
            <a:endParaRPr lang="ko-KR" altLang="en-US" sz="1000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C6F3EF76-DD7A-4924-9353-C6135372336C}"/>
              </a:ext>
            </a:extLst>
          </p:cNvPr>
          <p:cNvSpPr/>
          <p:nvPr/>
        </p:nvSpPr>
        <p:spPr>
          <a:xfrm>
            <a:off x="10071520" y="5275373"/>
            <a:ext cx="18934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* MAIN </a:t>
            </a:r>
            <a:r>
              <a:rPr lang="ko-KR" altLang="en-US" sz="1000" b="1" dirty="0"/>
              <a:t>종료 후 모두 사라짐 </a:t>
            </a:r>
            <a:endParaRPr lang="ko-KR" altLang="en-US" sz="1000" dirty="0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970496F1-25C2-4580-87B9-0A0B4E59017C}"/>
              </a:ext>
            </a:extLst>
          </p:cNvPr>
          <p:cNvSpPr/>
          <p:nvPr/>
        </p:nvSpPr>
        <p:spPr>
          <a:xfrm>
            <a:off x="5916338" y="1179455"/>
            <a:ext cx="25923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/>
              <a:t>1. </a:t>
            </a:r>
            <a:r>
              <a:rPr lang="en-US" altLang="ko-KR" sz="1000" b="1" dirty="0" err="1"/>
              <a:t>ClassMain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Class</a:t>
            </a:r>
            <a:r>
              <a:rPr lang="ko-KR" altLang="en-US" sz="1000" b="1" dirty="0"/>
              <a:t>가 시작 할 때 할당 됨 </a:t>
            </a:r>
            <a:endParaRPr lang="ko-KR" altLang="en-US" sz="1000" dirty="0"/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B54A2F4A-0E09-4E47-A6C8-73F51EBAFA0A}"/>
              </a:ext>
            </a:extLst>
          </p:cNvPr>
          <p:cNvGrpSpPr/>
          <p:nvPr/>
        </p:nvGrpSpPr>
        <p:grpSpPr>
          <a:xfrm>
            <a:off x="6390378" y="4076158"/>
            <a:ext cx="1253609" cy="975457"/>
            <a:chOff x="6522399" y="1234097"/>
            <a:chExt cx="1030876" cy="975457"/>
          </a:xfrm>
        </p:grpSpPr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35E78F89-EBAE-4462-B22A-84445852C105}"/>
                </a:ext>
              </a:extLst>
            </p:cNvPr>
            <p:cNvGrpSpPr/>
            <p:nvPr/>
          </p:nvGrpSpPr>
          <p:grpSpPr>
            <a:xfrm>
              <a:off x="6522399" y="1234097"/>
              <a:ext cx="1030876" cy="975457"/>
              <a:chOff x="9516384" y="4721472"/>
              <a:chExt cx="1030876" cy="737761"/>
            </a:xfrm>
          </p:grpSpPr>
          <p:sp>
            <p:nvSpPr>
              <p:cNvPr id="177" name="사각형: 둥근 모서리 176">
                <a:extLst>
                  <a:ext uri="{FF2B5EF4-FFF2-40B4-BE49-F238E27FC236}">
                    <a16:creationId xmlns:a16="http://schemas.microsoft.com/office/drawing/2014/main" id="{1557AF17-110A-40CC-9DA6-B669B1957249}"/>
                  </a:ext>
                </a:extLst>
              </p:cNvPr>
              <p:cNvSpPr/>
              <p:nvPr/>
            </p:nvSpPr>
            <p:spPr>
              <a:xfrm>
                <a:off x="9516384" y="4723045"/>
                <a:ext cx="999901" cy="736188"/>
              </a:xfrm>
              <a:prstGeom prst="roundRect">
                <a:avLst>
                  <a:gd name="adj" fmla="val 6141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7D32EBC-F025-4FD6-A461-A76AAE0F757E}"/>
                  </a:ext>
                </a:extLst>
              </p:cNvPr>
              <p:cNvSpPr txBox="1"/>
              <p:nvPr/>
            </p:nvSpPr>
            <p:spPr>
              <a:xfrm>
                <a:off x="9547360" y="4721472"/>
                <a:ext cx="999900" cy="651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/>
                  <a:t>Method Area</a:t>
                </a:r>
                <a:br>
                  <a:rPr lang="en-US" altLang="ko-KR" sz="1000" b="1" dirty="0"/>
                </a:br>
                <a:r>
                  <a:rPr lang="en-US" altLang="ko-KR" sz="1000" b="1" dirty="0"/>
                  <a:t> 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ko-KR" sz="1000" b="1" dirty="0"/>
                  <a:t>main()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ko-KR" sz="1000" b="1" dirty="0"/>
                  <a:t>sum()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ko-KR" sz="1000" b="1" dirty="0"/>
                  <a:t>counter : 1</a:t>
                </a:r>
              </a:p>
            </p:txBody>
          </p:sp>
        </p:grp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A7A970EB-94E6-4301-8DDC-171230604E38}"/>
                </a:ext>
              </a:extLst>
            </p:cNvPr>
            <p:cNvCxnSpPr/>
            <p:nvPr/>
          </p:nvCxnSpPr>
          <p:spPr>
            <a:xfrm>
              <a:off x="6522399" y="1486165"/>
              <a:ext cx="9999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Rectangle 3">
            <a:extLst>
              <a:ext uri="{FF2B5EF4-FFF2-40B4-BE49-F238E27FC236}">
                <a16:creationId xmlns:a16="http://schemas.microsoft.com/office/drawing/2014/main" id="{5F682693-7D44-4802-A394-8719B4A18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703" y="1357490"/>
            <a:ext cx="5024231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class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ClassMain {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static int </a:t>
            </a:r>
            <a:r>
              <a:rPr kumimoji="0" lang="ko-KR" altLang="ko-K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counter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public static void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</a:rPr>
              <a:t>main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(String[] args) {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int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total = </a:t>
            </a:r>
            <a:r>
              <a:rPr kumimoji="0" lang="ko-KR" altLang="ko-KR" sz="12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sum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+mn-ea"/>
              </a:rPr>
              <a:t>10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+mn-ea"/>
              </a:rPr>
              <a:t>30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)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}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static int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+mn-ea"/>
              </a:rPr>
              <a:t>sum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(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int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i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, int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j) {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   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int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sum = i + j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    </a:t>
            </a:r>
            <a:r>
              <a:rPr kumimoji="0" lang="ko-KR" altLang="ko-K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counter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= </a:t>
            </a:r>
            <a:r>
              <a:rPr kumimoji="0" lang="ko-KR" altLang="ko-KR" sz="12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+mn-ea"/>
              </a:rPr>
              <a:t>counter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+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+mn-ea"/>
              </a:rPr>
              <a:t>1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;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+mn-ea"/>
              </a:rPr>
              <a:t>        return </a:t>
            </a: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sum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    }</a:t>
            </a:r>
            <a:b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</a:br>
            <a:r>
              <a:rPr kumimoji="0" lang="ko-KR" altLang="ko-KR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+mn-ea"/>
              </a:rPr>
              <a:t>}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461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16694" y="180975"/>
            <a:ext cx="6799248" cy="59981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변수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6D32269-E191-4D97-AFFB-81EFBADEE2E4}"/>
              </a:ext>
            </a:extLst>
          </p:cNvPr>
          <p:cNvGrpSpPr/>
          <p:nvPr/>
        </p:nvGrpSpPr>
        <p:grpSpPr>
          <a:xfrm>
            <a:off x="227013" y="827112"/>
            <a:ext cx="5832475" cy="1326041"/>
            <a:chOff x="227013" y="827112"/>
            <a:chExt cx="5832475" cy="132604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7B9166A-309D-4538-AF43-BEEB792118D2}"/>
                </a:ext>
              </a:extLst>
            </p:cNvPr>
            <p:cNvSpPr/>
            <p:nvPr/>
          </p:nvSpPr>
          <p:spPr>
            <a:xfrm>
              <a:off x="227013" y="827112"/>
              <a:ext cx="5832475" cy="1213009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D85E06E-9650-4E2C-B935-28A3589931A8}"/>
                </a:ext>
              </a:extLst>
            </p:cNvPr>
            <p:cNvGrpSpPr/>
            <p:nvPr/>
          </p:nvGrpSpPr>
          <p:grpSpPr>
            <a:xfrm>
              <a:off x="261849" y="875891"/>
              <a:ext cx="5710327" cy="1277262"/>
              <a:chOff x="297482" y="1826951"/>
              <a:chExt cx="5710327" cy="127726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E1A31D-C47D-46F8-A02E-16E5A14EBA64}"/>
                  </a:ext>
                </a:extLst>
              </p:cNvPr>
              <p:cNvSpPr txBox="1"/>
              <p:nvPr/>
            </p:nvSpPr>
            <p:spPr>
              <a:xfrm>
                <a:off x="297482" y="1826951"/>
                <a:ext cx="441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01.</a:t>
                </a:r>
                <a:r>
                  <a:rPr lang="en-US" altLang="ko-KR" sz="1600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endParaRPr lang="ko-KR" altLang="en-US" sz="1600" b="1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rgbClr val="1263A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AC1237-ED38-4202-AFE9-82F0B3E65409}"/>
                  </a:ext>
                </a:extLst>
              </p:cNvPr>
              <p:cNvSpPr txBox="1"/>
              <p:nvPr/>
            </p:nvSpPr>
            <p:spPr>
              <a:xfrm>
                <a:off x="681459" y="1909014"/>
                <a:ext cx="5326350" cy="1195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지역 변수</a:t>
                </a:r>
                <a:r>
                  <a:rPr lang="en-US" altLang="ko-KR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(</a:t>
                </a:r>
                <a:r>
                  <a:rPr lang="ko-KR" altLang="en-US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로컬변수</a:t>
                </a:r>
                <a:r>
                  <a:rPr lang="en-US" altLang="ko-KR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lang="en-US" altLang="ko-KR" sz="3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메소드 내부에서 정의 되어 사용 하는 변수</a:t>
                </a:r>
                <a:endPara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자동으로 초기화 되지 않음</a:t>
                </a:r>
                <a:endPara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매개변수도 지역 변수 </a:t>
                </a:r>
                <a:b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메소드이 인자로 사용되는 변수</a:t>
                </a:r>
                <a:endPara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endPara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671FEEB-C5E3-4C73-A115-9A5AB64CDAE5}"/>
              </a:ext>
            </a:extLst>
          </p:cNvPr>
          <p:cNvGrpSpPr/>
          <p:nvPr/>
        </p:nvGrpSpPr>
        <p:grpSpPr>
          <a:xfrm>
            <a:off x="242799" y="2103295"/>
            <a:ext cx="5832475" cy="2259156"/>
            <a:chOff x="227013" y="827111"/>
            <a:chExt cx="5832475" cy="239250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CD892C6-E3D3-4A2E-82A4-FFFD565135F8}"/>
                </a:ext>
              </a:extLst>
            </p:cNvPr>
            <p:cNvSpPr/>
            <p:nvPr/>
          </p:nvSpPr>
          <p:spPr>
            <a:xfrm>
              <a:off x="227013" y="827111"/>
              <a:ext cx="5832475" cy="2392505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1DDF5E66-F43F-4BE2-AE02-1E418211725C}"/>
                </a:ext>
              </a:extLst>
            </p:cNvPr>
            <p:cNvGrpSpPr/>
            <p:nvPr/>
          </p:nvGrpSpPr>
          <p:grpSpPr>
            <a:xfrm>
              <a:off x="261849" y="875891"/>
              <a:ext cx="5710327" cy="1074129"/>
              <a:chOff x="297482" y="1826951"/>
              <a:chExt cx="5710327" cy="1074129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AE16CF2-0784-4894-B099-F2F50A94B887}"/>
                  </a:ext>
                </a:extLst>
              </p:cNvPr>
              <p:cNvSpPr txBox="1"/>
              <p:nvPr/>
            </p:nvSpPr>
            <p:spPr>
              <a:xfrm>
                <a:off x="297482" y="1826951"/>
                <a:ext cx="441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02.</a:t>
                </a:r>
                <a:r>
                  <a:rPr lang="en-US" altLang="ko-KR" sz="1600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endParaRPr lang="ko-KR" altLang="en-US" sz="1600" b="1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rgbClr val="1263A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64B49D7-03A0-4830-AF4C-0B0A194F6A8A}"/>
                  </a:ext>
                </a:extLst>
              </p:cNvPr>
              <p:cNvSpPr txBox="1"/>
              <p:nvPr/>
            </p:nvSpPr>
            <p:spPr>
              <a:xfrm>
                <a:off x="681459" y="1909014"/>
                <a:ext cx="5326350" cy="992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인스턴스 변수</a:t>
                </a:r>
                <a:endParaRPr lang="en-US" altLang="ko-KR" sz="3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static </a:t>
                </a: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으로 선언 되어 있지 않는 모든 멤버 변수</a:t>
                </a:r>
                <a:endPara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객체</a:t>
                </a: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(</a:t>
                </a: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클래스의 인스턴스</a:t>
                </a: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)</a:t>
                </a: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는 자신만의 복사본을 </a:t>
                </a: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Heap</a:t>
                </a: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에 저장 함</a:t>
                </a:r>
                <a:b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: new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로 생성시 마다 </a:t>
                </a: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Heap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에 할당 </a:t>
                </a:r>
                <a:b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</a:b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: 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인스턴스 변수의 값은 각각이 객체와 구분 됨</a:t>
                </a:r>
                <a:endPara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7B1366-4871-48BC-BAEC-C93D73AE9395}"/>
              </a:ext>
            </a:extLst>
          </p:cNvPr>
          <p:cNvSpPr/>
          <p:nvPr/>
        </p:nvSpPr>
        <p:spPr>
          <a:xfrm>
            <a:off x="1161114" y="3248906"/>
            <a:ext cx="4620562" cy="992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User </a:t>
            </a:r>
            <a:r>
              <a:rPr lang="en-US" altLang="ko-KR" sz="1000" dirty="0" err="1">
                <a:solidFill>
                  <a:schemeClr val="tx1"/>
                </a:solidFill>
              </a:rPr>
              <a:t>userA</a:t>
            </a:r>
            <a:r>
              <a:rPr lang="en-US" altLang="ko-KR" sz="1000" dirty="0">
                <a:solidFill>
                  <a:schemeClr val="tx1"/>
                </a:solidFill>
              </a:rPr>
              <a:t> = new User();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User </a:t>
            </a:r>
            <a:r>
              <a:rPr lang="en-US" altLang="ko-KR" sz="1000" dirty="0" err="1">
                <a:solidFill>
                  <a:schemeClr val="tx1"/>
                </a:solidFill>
              </a:rPr>
              <a:t>userB</a:t>
            </a:r>
            <a:r>
              <a:rPr lang="en-US" altLang="ko-KR" sz="1000" dirty="0">
                <a:solidFill>
                  <a:schemeClr val="tx1"/>
                </a:solidFill>
              </a:rPr>
              <a:t> = new User();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**************************************</a:t>
            </a:r>
          </a:p>
          <a:p>
            <a:r>
              <a:rPr lang="en-US" altLang="ko-KR" sz="1000" dirty="0" err="1">
                <a:solidFill>
                  <a:schemeClr val="tx1"/>
                </a:solidFill>
              </a:rPr>
              <a:t>userA,name</a:t>
            </a:r>
            <a:r>
              <a:rPr lang="en-US" altLang="ko-KR" sz="1000" dirty="0">
                <a:solidFill>
                  <a:schemeClr val="tx1"/>
                </a:solidFill>
              </a:rPr>
              <a:t> = :</a:t>
            </a:r>
            <a:r>
              <a:rPr lang="ko-KR" altLang="en-US" sz="1000" dirty="0" err="1">
                <a:solidFill>
                  <a:schemeClr val="tx1"/>
                </a:solidFill>
              </a:rPr>
              <a:t>홀길동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err="1">
                <a:solidFill>
                  <a:schemeClr val="tx1"/>
                </a:solidFill>
              </a:rPr>
              <a:t>userB,name</a:t>
            </a:r>
            <a:r>
              <a:rPr lang="en-US" altLang="ko-KR" sz="1000" dirty="0">
                <a:solidFill>
                  <a:schemeClr val="tx1"/>
                </a:solidFill>
              </a:rPr>
              <a:t> = </a:t>
            </a:r>
            <a:r>
              <a:rPr lang="ko-KR" altLang="en-US" sz="1000" dirty="0" err="1">
                <a:solidFill>
                  <a:schemeClr val="tx1"/>
                </a:solidFill>
              </a:rPr>
              <a:t>홈당무</a:t>
            </a:r>
            <a:r>
              <a:rPr lang="en-US" altLang="ko-KR" sz="1000" dirty="0">
                <a:solidFill>
                  <a:schemeClr val="tx1"/>
                </a:solidFill>
              </a:rPr>
              <a:t>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E971D09-676F-4B83-8B54-1DD01210CF10}"/>
              </a:ext>
            </a:extLst>
          </p:cNvPr>
          <p:cNvGrpSpPr/>
          <p:nvPr/>
        </p:nvGrpSpPr>
        <p:grpSpPr>
          <a:xfrm>
            <a:off x="233275" y="4411716"/>
            <a:ext cx="5832475" cy="2155499"/>
            <a:chOff x="227013" y="827112"/>
            <a:chExt cx="5832475" cy="2155499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385B862-B3DB-4034-A768-7419E21C1633}"/>
                </a:ext>
              </a:extLst>
            </p:cNvPr>
            <p:cNvSpPr/>
            <p:nvPr/>
          </p:nvSpPr>
          <p:spPr>
            <a:xfrm>
              <a:off x="227013" y="827112"/>
              <a:ext cx="5832475" cy="2112910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BAA525E9-6B3C-492E-A7D6-701AB9CFFAC7}"/>
                </a:ext>
              </a:extLst>
            </p:cNvPr>
            <p:cNvGrpSpPr/>
            <p:nvPr/>
          </p:nvGrpSpPr>
          <p:grpSpPr>
            <a:xfrm>
              <a:off x="261849" y="875891"/>
              <a:ext cx="5710327" cy="2106720"/>
              <a:chOff x="297482" y="1826951"/>
              <a:chExt cx="5710327" cy="2106720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D13CDA6-7B3D-4ABF-BBAB-EDA312995CA5}"/>
                  </a:ext>
                </a:extLst>
              </p:cNvPr>
              <p:cNvSpPr txBox="1"/>
              <p:nvPr/>
            </p:nvSpPr>
            <p:spPr>
              <a:xfrm>
                <a:off x="297482" y="1826951"/>
                <a:ext cx="441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03.</a:t>
                </a:r>
                <a:r>
                  <a:rPr lang="en-US" altLang="ko-KR" sz="1600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endParaRPr lang="ko-KR" altLang="en-US" sz="1600" b="1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rgbClr val="1263A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83EB8FD-297B-4EE2-9391-DC3D3D4D18D8}"/>
                  </a:ext>
                </a:extLst>
              </p:cNvPr>
              <p:cNvSpPr txBox="1"/>
              <p:nvPr/>
            </p:nvSpPr>
            <p:spPr>
              <a:xfrm>
                <a:off x="681459" y="1909014"/>
                <a:ext cx="5326350" cy="2024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클래스 변수</a:t>
                </a:r>
                <a:endParaRPr lang="en-US" altLang="ko-KR" sz="3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객체</a:t>
                </a: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(</a:t>
                </a: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클래스의 인스턴스</a:t>
                </a: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)</a:t>
                </a: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가 아니라 정의된 클래스와 연관되므로 </a:t>
                </a: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Runtime Data Area</a:t>
                </a: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의 </a:t>
                </a: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Method Area</a:t>
                </a: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에 한 개 존재 </a:t>
                </a:r>
                <a:b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객체를 많이 생성 해도 하나만 존재 함 </a:t>
                </a:r>
                <a:b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초기화가 한번만 실행 </a:t>
                </a:r>
                <a:endPara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static 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한정자 </a:t>
                </a:r>
                <a:endPara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생성시점 </a:t>
                </a: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최초 </a:t>
                </a: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new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하는 경우 </a:t>
                </a: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, Class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가 최초로 참조 되는 경우 </a:t>
                </a:r>
                <a:endPara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일반적으로 상수로 사용 </a:t>
                </a:r>
                <a:b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static final double PI=3.14;</a:t>
                </a: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Class.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클래스변수로 접근</a:t>
                </a:r>
                <a:b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en-US" altLang="ko-KR" sz="1000" b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ClassName.PI</a:t>
                </a: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</a:t>
                </a:r>
                <a:endPara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EC59930F-0692-41C6-9CBE-4334B0DEFB63}"/>
              </a:ext>
            </a:extLst>
          </p:cNvPr>
          <p:cNvGrpSpPr/>
          <p:nvPr/>
        </p:nvGrpSpPr>
        <p:grpSpPr>
          <a:xfrm>
            <a:off x="6167438" y="823315"/>
            <a:ext cx="5832475" cy="2426342"/>
            <a:chOff x="227013" y="827112"/>
            <a:chExt cx="5832475" cy="2426342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3427230C-ECB1-4AC1-B756-86428132FFC1}"/>
                </a:ext>
              </a:extLst>
            </p:cNvPr>
            <p:cNvSpPr/>
            <p:nvPr/>
          </p:nvSpPr>
          <p:spPr>
            <a:xfrm>
              <a:off x="227013" y="827112"/>
              <a:ext cx="5832475" cy="2425591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07E00C1-B06E-4DD5-B4E7-88E8C1EE89B5}"/>
                </a:ext>
              </a:extLst>
            </p:cNvPr>
            <p:cNvGrpSpPr/>
            <p:nvPr/>
          </p:nvGrpSpPr>
          <p:grpSpPr>
            <a:xfrm>
              <a:off x="261849" y="875891"/>
              <a:ext cx="5710327" cy="2377563"/>
              <a:chOff x="297482" y="1826951"/>
              <a:chExt cx="5710327" cy="2377563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EC745F3-255E-4B5C-893C-CA042C350D04}"/>
                  </a:ext>
                </a:extLst>
              </p:cNvPr>
              <p:cNvSpPr txBox="1"/>
              <p:nvPr/>
            </p:nvSpPr>
            <p:spPr>
              <a:xfrm>
                <a:off x="297482" y="1826951"/>
                <a:ext cx="441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04.</a:t>
                </a:r>
                <a:r>
                  <a:rPr lang="en-US" altLang="ko-KR" sz="1600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endParaRPr lang="ko-KR" altLang="en-US" sz="1600" b="1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rgbClr val="1263A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ECA2644-16EC-4F65-8D16-A1AC69B1909B}"/>
                  </a:ext>
                </a:extLst>
              </p:cNvPr>
              <p:cNvSpPr txBox="1"/>
              <p:nvPr/>
            </p:nvSpPr>
            <p:spPr>
              <a:xfrm>
                <a:off x="681459" y="1909014"/>
                <a:ext cx="5326350" cy="2295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변수 자동 초기화</a:t>
                </a:r>
                <a:endParaRPr lang="en-US" altLang="ko-KR" sz="3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클래스</a:t>
                </a: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인스턴스 변수는 자동 초기화 됨</a:t>
                </a:r>
                <a:b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en-US" altLang="ko-KR" sz="1100" b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boolean</a:t>
                </a: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-&gt; false</a:t>
                </a:r>
                <a:b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char -&gt; ‘\u0000’ </a:t>
                </a:r>
                <a:b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Byte : short : int : long -&gt; 0</a:t>
                </a:r>
                <a:b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Float -&gt; 0.0f</a:t>
                </a:r>
                <a:b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Double -&gt; 0.0d</a:t>
                </a:r>
                <a:b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Object type -&gt; null</a:t>
                </a: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</a:t>
                </a:r>
                <a:endPara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자동으로 초기화 되지 않음</a:t>
                </a:r>
                <a:endPara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매개변수도 지역 변수 </a:t>
                </a:r>
                <a:b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메소드이 인자로 사용되는 변수</a:t>
                </a:r>
                <a:endPara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endPara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endParaRPr>
              </a:p>
            </p:txBody>
          </p:sp>
        </p:grpSp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EC8CCD13-A71D-42FD-9305-33A9F5A45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3291436"/>
            <a:ext cx="4129087" cy="32778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AutoInitVariable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aBoolean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char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aChar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Byte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aByte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      short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aShort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int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anInt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       long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aLong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Float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aFloat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Double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aDouble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Object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object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AutoInitVariable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printVarible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System.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.println(String.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"boolean aBoolean :: %s"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aBoolean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.println(String.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"char aChar :: %s"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aChar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.println(String.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"Byte aByte :: %s"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aByte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.println(String.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"short aShort :: %s"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aShort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.println(String.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"int anInt :: %s"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anInt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.println(String.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"long aLong :: %s"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aLong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.println(String.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"Float aFloat :: %s"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aFloat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.println(String.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"Double aDouble :: %s"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aDouble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.println(String.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"Object object :: %s"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object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9F2D38-487C-4999-8AA0-5B0B5AFF6241}"/>
              </a:ext>
            </a:extLst>
          </p:cNvPr>
          <p:cNvSpPr/>
          <p:nvPr/>
        </p:nvSpPr>
        <p:spPr>
          <a:xfrm>
            <a:off x="9796550" y="3330969"/>
            <a:ext cx="2162175" cy="1477328"/>
          </a:xfrm>
          <a:prstGeom prst="rect">
            <a:avLst/>
          </a:prstGeom>
          <a:solidFill>
            <a:srgbClr val="2B2B2B"/>
          </a:solidFill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</a:rPr>
              <a:t>boolean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solidFill>
                  <a:schemeClr val="bg1"/>
                </a:solidFill>
              </a:rPr>
              <a:t>aBoolean</a:t>
            </a:r>
            <a:r>
              <a:rPr lang="ko-KR" altLang="en-US" sz="1000" dirty="0">
                <a:solidFill>
                  <a:schemeClr val="bg1"/>
                </a:solidFill>
              </a:rPr>
              <a:t> :: </a:t>
            </a:r>
            <a:r>
              <a:rPr lang="ko-KR" altLang="en-US" sz="1000" dirty="0" err="1">
                <a:solidFill>
                  <a:schemeClr val="bg1"/>
                </a:solidFill>
              </a:rPr>
              <a:t>false</a:t>
            </a:r>
            <a:endParaRPr lang="ko-KR" altLang="en-US" sz="1000" dirty="0">
              <a:solidFill>
                <a:schemeClr val="bg1"/>
              </a:solidFill>
            </a:endParaRPr>
          </a:p>
          <a:p>
            <a:r>
              <a:rPr lang="ko-KR" altLang="en-US" sz="1000" dirty="0" err="1">
                <a:solidFill>
                  <a:schemeClr val="bg1"/>
                </a:solidFill>
              </a:rPr>
              <a:t>char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solidFill>
                  <a:schemeClr val="bg1"/>
                </a:solidFill>
              </a:rPr>
              <a:t>aChar</a:t>
            </a:r>
            <a:r>
              <a:rPr lang="ko-KR" altLang="en-US" sz="1000" dirty="0">
                <a:solidFill>
                  <a:schemeClr val="bg1"/>
                </a:solidFill>
              </a:rPr>
              <a:t> ::  </a:t>
            </a:r>
          </a:p>
          <a:p>
            <a:r>
              <a:rPr lang="ko-KR" altLang="en-US" sz="1000" dirty="0" err="1">
                <a:solidFill>
                  <a:schemeClr val="bg1"/>
                </a:solidFill>
              </a:rPr>
              <a:t>Byte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solidFill>
                  <a:schemeClr val="bg1"/>
                </a:solidFill>
              </a:rPr>
              <a:t>aByte</a:t>
            </a:r>
            <a:r>
              <a:rPr lang="ko-KR" altLang="en-US" sz="1000" dirty="0">
                <a:solidFill>
                  <a:schemeClr val="bg1"/>
                </a:solidFill>
              </a:rPr>
              <a:t> :: </a:t>
            </a:r>
            <a:r>
              <a:rPr lang="ko-KR" altLang="en-US" sz="1000" dirty="0" err="1">
                <a:solidFill>
                  <a:schemeClr val="bg1"/>
                </a:solidFill>
              </a:rPr>
              <a:t>null</a:t>
            </a:r>
            <a:endParaRPr lang="ko-KR" altLang="en-US" sz="1000" dirty="0">
              <a:solidFill>
                <a:schemeClr val="bg1"/>
              </a:solidFill>
            </a:endParaRPr>
          </a:p>
          <a:p>
            <a:r>
              <a:rPr lang="ko-KR" altLang="en-US" sz="1000" dirty="0" err="1">
                <a:solidFill>
                  <a:schemeClr val="bg1"/>
                </a:solidFill>
              </a:rPr>
              <a:t>short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solidFill>
                  <a:schemeClr val="bg1"/>
                </a:solidFill>
              </a:rPr>
              <a:t>aShort</a:t>
            </a:r>
            <a:r>
              <a:rPr lang="ko-KR" altLang="en-US" sz="1000" dirty="0">
                <a:solidFill>
                  <a:schemeClr val="bg1"/>
                </a:solidFill>
              </a:rPr>
              <a:t> :: 0</a:t>
            </a:r>
          </a:p>
          <a:p>
            <a:r>
              <a:rPr lang="ko-KR" altLang="en-US" sz="1000" dirty="0" err="1">
                <a:solidFill>
                  <a:schemeClr val="bg1"/>
                </a:solidFill>
              </a:rPr>
              <a:t>int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solidFill>
                  <a:schemeClr val="bg1"/>
                </a:solidFill>
              </a:rPr>
              <a:t>anInt</a:t>
            </a:r>
            <a:r>
              <a:rPr lang="ko-KR" altLang="en-US" sz="1000" dirty="0">
                <a:solidFill>
                  <a:schemeClr val="bg1"/>
                </a:solidFill>
              </a:rPr>
              <a:t> :: 0</a:t>
            </a:r>
          </a:p>
          <a:p>
            <a:r>
              <a:rPr lang="ko-KR" altLang="en-US" sz="1000" dirty="0" err="1">
                <a:solidFill>
                  <a:schemeClr val="bg1"/>
                </a:solidFill>
              </a:rPr>
              <a:t>long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solidFill>
                  <a:schemeClr val="bg1"/>
                </a:solidFill>
              </a:rPr>
              <a:t>aLong</a:t>
            </a:r>
            <a:r>
              <a:rPr lang="ko-KR" altLang="en-US" sz="1000" dirty="0">
                <a:solidFill>
                  <a:schemeClr val="bg1"/>
                </a:solidFill>
              </a:rPr>
              <a:t> :: 0</a:t>
            </a:r>
          </a:p>
          <a:p>
            <a:r>
              <a:rPr lang="ko-KR" altLang="en-US" sz="1000" dirty="0" err="1">
                <a:solidFill>
                  <a:schemeClr val="bg1"/>
                </a:solidFill>
              </a:rPr>
              <a:t>Float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solidFill>
                  <a:schemeClr val="bg1"/>
                </a:solidFill>
              </a:rPr>
              <a:t>aFloat</a:t>
            </a:r>
            <a:r>
              <a:rPr lang="ko-KR" altLang="en-US" sz="1000" dirty="0">
                <a:solidFill>
                  <a:schemeClr val="bg1"/>
                </a:solidFill>
              </a:rPr>
              <a:t> :: </a:t>
            </a:r>
            <a:r>
              <a:rPr lang="ko-KR" altLang="en-US" sz="1000" dirty="0" err="1">
                <a:solidFill>
                  <a:schemeClr val="bg1"/>
                </a:solidFill>
              </a:rPr>
              <a:t>null</a:t>
            </a:r>
            <a:endParaRPr lang="ko-KR" altLang="en-US" sz="1000" dirty="0">
              <a:solidFill>
                <a:schemeClr val="bg1"/>
              </a:solidFill>
            </a:endParaRPr>
          </a:p>
          <a:p>
            <a:r>
              <a:rPr lang="ko-KR" altLang="en-US" sz="1000" dirty="0" err="1">
                <a:solidFill>
                  <a:schemeClr val="bg1"/>
                </a:solidFill>
              </a:rPr>
              <a:t>Double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solidFill>
                  <a:schemeClr val="bg1"/>
                </a:solidFill>
              </a:rPr>
              <a:t>aDouble</a:t>
            </a:r>
            <a:r>
              <a:rPr lang="ko-KR" altLang="en-US" sz="1000" dirty="0">
                <a:solidFill>
                  <a:schemeClr val="bg1"/>
                </a:solidFill>
              </a:rPr>
              <a:t> :: </a:t>
            </a:r>
            <a:r>
              <a:rPr lang="ko-KR" altLang="en-US" sz="1000" dirty="0" err="1">
                <a:solidFill>
                  <a:schemeClr val="bg1"/>
                </a:solidFill>
              </a:rPr>
              <a:t>null</a:t>
            </a:r>
            <a:endParaRPr lang="ko-KR" altLang="en-US" sz="1000" dirty="0">
              <a:solidFill>
                <a:schemeClr val="bg1"/>
              </a:solidFill>
            </a:endParaRPr>
          </a:p>
          <a:p>
            <a:r>
              <a:rPr lang="ko-KR" altLang="en-US" sz="1000" dirty="0" err="1">
                <a:solidFill>
                  <a:schemeClr val="bg1"/>
                </a:solidFill>
              </a:rPr>
              <a:t>Object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solidFill>
                  <a:schemeClr val="bg1"/>
                </a:solidFill>
              </a:rPr>
              <a:t>object</a:t>
            </a:r>
            <a:r>
              <a:rPr lang="ko-KR" altLang="en-US" sz="1000" dirty="0">
                <a:solidFill>
                  <a:schemeClr val="bg1"/>
                </a:solidFill>
              </a:rPr>
              <a:t> :: </a:t>
            </a:r>
            <a:r>
              <a:rPr lang="ko-KR" altLang="en-US" sz="1000" dirty="0" err="1">
                <a:solidFill>
                  <a:schemeClr val="bg1"/>
                </a:solidFill>
              </a:rPr>
              <a:t>null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62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16694" y="180975"/>
            <a:ext cx="6799248" cy="599810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배열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6D32269-E191-4D97-AFFB-81EFBADEE2E4}"/>
              </a:ext>
            </a:extLst>
          </p:cNvPr>
          <p:cNvGrpSpPr/>
          <p:nvPr/>
        </p:nvGrpSpPr>
        <p:grpSpPr>
          <a:xfrm>
            <a:off x="227013" y="823314"/>
            <a:ext cx="11772900" cy="5701311"/>
            <a:chOff x="227013" y="827111"/>
            <a:chExt cx="11772900" cy="516259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7B9166A-309D-4538-AF43-BEEB792118D2}"/>
                </a:ext>
              </a:extLst>
            </p:cNvPr>
            <p:cNvSpPr/>
            <p:nvPr/>
          </p:nvSpPr>
          <p:spPr>
            <a:xfrm>
              <a:off x="227013" y="827111"/>
              <a:ext cx="11772900" cy="5162591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D85E06E-9650-4E2C-B935-28A3589931A8}"/>
                </a:ext>
              </a:extLst>
            </p:cNvPr>
            <p:cNvGrpSpPr/>
            <p:nvPr/>
          </p:nvGrpSpPr>
          <p:grpSpPr>
            <a:xfrm>
              <a:off x="261849" y="875891"/>
              <a:ext cx="5710327" cy="1762127"/>
              <a:chOff x="297482" y="1826951"/>
              <a:chExt cx="5710327" cy="1762127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E1A31D-C47D-46F8-A02E-16E5A14EBA64}"/>
                  </a:ext>
                </a:extLst>
              </p:cNvPr>
              <p:cNvSpPr txBox="1"/>
              <p:nvPr/>
            </p:nvSpPr>
            <p:spPr>
              <a:xfrm>
                <a:off x="297482" y="1826951"/>
                <a:ext cx="441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01.</a:t>
                </a:r>
                <a:r>
                  <a:rPr lang="en-US" altLang="ko-KR" sz="1600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endParaRPr lang="ko-KR" altLang="en-US" sz="1600" b="1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rgbClr val="1263A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AC1237-ED38-4202-AFE9-82F0B3E65409}"/>
                  </a:ext>
                </a:extLst>
              </p:cNvPr>
              <p:cNvSpPr txBox="1"/>
              <p:nvPr/>
            </p:nvSpPr>
            <p:spPr>
              <a:xfrm>
                <a:off x="681459" y="1909014"/>
                <a:ext cx="5326350" cy="1680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1200" b="1" spc="-70" dirty="0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배열</a:t>
                </a:r>
                <a:endParaRPr lang="en-US" altLang="ko-KR" sz="3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같은 데이터 </a:t>
                </a: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Type</a:t>
                </a: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를</a:t>
                </a: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가지는 여러 값을 저장 </a:t>
                </a:r>
                <a:endParaRPr lang="en-US" altLang="ko-KR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선언 </a:t>
                </a: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대괄호로 변수의 타입을 지정</a:t>
                </a:r>
                <a:b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크기를 명시 하지 않음 </a:t>
                </a:r>
                <a:b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타입 </a:t>
                </a: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-&gt;  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원시 데이터 </a:t>
                </a: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(int,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long), 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참조 유형 </a:t>
                </a: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( Class, 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객체 </a:t>
                </a: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)</a:t>
                </a:r>
                <a:b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예</a:t>
                </a: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) int[] a; </a:t>
                </a: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생성 </a:t>
                </a:r>
                <a:b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int[]     a = {1, 2, 3};                          // int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형 배열 선언 및 값 할당</a:t>
                </a:r>
                <a:b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 int       a1[];                                     // int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형 배열 선언 </a:t>
                </a:r>
                <a:b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 a1 = new int[] {1,2,3,4,5};                   // 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배열 생성</a:t>
                </a:r>
                <a:endPara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endParaRPr>
              </a:p>
            </p:txBody>
          </p:sp>
        </p:grp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9E7DC57D-B27A-4048-A02D-D91A2BC03B9F}"/>
              </a:ext>
            </a:extLst>
          </p:cNvPr>
          <p:cNvSpPr/>
          <p:nvPr/>
        </p:nvSpPr>
        <p:spPr>
          <a:xfrm>
            <a:off x="4155665" y="2631996"/>
            <a:ext cx="2860277" cy="3816429"/>
          </a:xfrm>
          <a:prstGeom prst="rect">
            <a:avLst/>
          </a:prstGeom>
          <a:solidFill>
            <a:srgbClr val="2B2B2B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#### </a:t>
            </a:r>
            <a:r>
              <a:rPr lang="ko-KR" altLang="en-US" sz="1100" dirty="0">
                <a:solidFill>
                  <a:schemeClr val="bg1"/>
                </a:solidFill>
              </a:rPr>
              <a:t>크기 </a:t>
            </a:r>
            <a:r>
              <a:rPr lang="en-US" altLang="ko-KR" sz="1100" dirty="0">
                <a:solidFill>
                  <a:schemeClr val="bg1"/>
                </a:solidFill>
              </a:rPr>
              <a:t>:: 3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a1 :: 3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a1 :: 2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a1 :: 1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a1 :: 4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a1 :: 6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a1 :: 5</a:t>
            </a:r>
          </a:p>
          <a:p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</a:rPr>
              <a:t>#### </a:t>
            </a:r>
            <a:r>
              <a:rPr lang="ko-KR" altLang="en-US" sz="1100" dirty="0">
                <a:solidFill>
                  <a:schemeClr val="bg1"/>
                </a:solidFill>
              </a:rPr>
              <a:t>크기 </a:t>
            </a:r>
            <a:r>
              <a:rPr lang="en-US" altLang="ko-KR" sz="1100" dirty="0">
                <a:solidFill>
                  <a:schemeClr val="bg1"/>
                </a:solidFill>
              </a:rPr>
              <a:t>as ::3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as :: array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as :: of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as :: string</a:t>
            </a:r>
          </a:p>
          <a:p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</a:rPr>
              <a:t>#### </a:t>
            </a:r>
            <a:r>
              <a:rPr lang="ko-KR" altLang="en-US" sz="1100" dirty="0">
                <a:solidFill>
                  <a:schemeClr val="bg1"/>
                </a:solidFill>
              </a:rPr>
              <a:t>크기 </a:t>
            </a:r>
            <a:r>
              <a:rPr lang="en-US" altLang="ko-KR" sz="1100" dirty="0">
                <a:solidFill>
                  <a:schemeClr val="bg1"/>
                </a:solidFill>
              </a:rPr>
              <a:t>as = as1 ::2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another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array</a:t>
            </a:r>
          </a:p>
          <a:p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</a:rPr>
              <a:t>#### </a:t>
            </a:r>
            <a:r>
              <a:rPr lang="ko-KR" altLang="en-US" sz="1100" dirty="0">
                <a:solidFill>
                  <a:schemeClr val="bg1"/>
                </a:solidFill>
              </a:rPr>
              <a:t>정렬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a1 sort </a:t>
            </a:r>
            <a:r>
              <a:rPr lang="ko-KR" altLang="en-US" sz="1100" dirty="0">
                <a:solidFill>
                  <a:schemeClr val="bg1"/>
                </a:solidFill>
              </a:rPr>
              <a:t>오름 차순 </a:t>
            </a:r>
            <a:r>
              <a:rPr lang="en-US" altLang="ko-KR" sz="1100" dirty="0">
                <a:solidFill>
                  <a:schemeClr val="bg1"/>
                </a:solidFill>
              </a:rPr>
              <a:t>:: another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a1 sort </a:t>
            </a:r>
            <a:r>
              <a:rPr lang="ko-KR" altLang="en-US" sz="1100" dirty="0">
                <a:solidFill>
                  <a:schemeClr val="bg1"/>
                </a:solidFill>
              </a:rPr>
              <a:t>오름 차순 </a:t>
            </a:r>
            <a:r>
              <a:rPr lang="en-US" altLang="ko-KR" sz="1100" dirty="0">
                <a:solidFill>
                  <a:schemeClr val="bg1"/>
                </a:solidFill>
              </a:rPr>
              <a:t>:: array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a1 sort </a:t>
            </a:r>
            <a:r>
              <a:rPr lang="ko-KR" altLang="en-US" sz="1100" dirty="0">
                <a:solidFill>
                  <a:schemeClr val="bg1"/>
                </a:solidFill>
              </a:rPr>
              <a:t>내림 차순 </a:t>
            </a:r>
            <a:r>
              <a:rPr lang="en-US" altLang="ko-KR" sz="1100" dirty="0">
                <a:solidFill>
                  <a:schemeClr val="bg1"/>
                </a:solidFill>
              </a:rPr>
              <a:t>:: array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a1 sort </a:t>
            </a:r>
            <a:r>
              <a:rPr lang="ko-KR" altLang="en-US" sz="1100" dirty="0">
                <a:solidFill>
                  <a:schemeClr val="bg1"/>
                </a:solidFill>
              </a:rPr>
              <a:t>내림 차순 </a:t>
            </a:r>
            <a:r>
              <a:rPr lang="en-US" altLang="ko-KR" sz="1100" dirty="0">
                <a:solidFill>
                  <a:schemeClr val="bg1"/>
                </a:solidFill>
              </a:rPr>
              <a:t>:: another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47CC7F-FE9F-46E3-90D6-D6C367952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3432" y="2201108"/>
            <a:ext cx="4695825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expArray04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{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    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형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배열 선언 및 값 할당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a1[]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             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형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배열 선언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a1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[]{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배열 생성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"####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크기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:: 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: a1)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"a1 :: 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{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array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"of"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[] as1 = {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another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array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####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크기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::"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Arrays.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asList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forEach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-&gt;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:: 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as1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####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크기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= as1 ::"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Arrays.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asList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forEach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::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println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####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정렬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정렬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Arrays.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Arrays.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asList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forEach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-&gt;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"a1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sort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오름 차순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:: 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Arrays.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Collections.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reverseOrder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Arrays.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asList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forEach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-&gt;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"a1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sort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내림 차순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:: 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984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16694" y="180975"/>
            <a:ext cx="6799248" cy="599810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en-US" altLang="ko-KR" dirty="0" err="1"/>
              <a:t>forEach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6D32269-E191-4D97-AFFB-81EFBADEE2E4}"/>
              </a:ext>
            </a:extLst>
          </p:cNvPr>
          <p:cNvGrpSpPr/>
          <p:nvPr/>
        </p:nvGrpSpPr>
        <p:grpSpPr>
          <a:xfrm>
            <a:off x="227013" y="823314"/>
            <a:ext cx="11772900" cy="5701311"/>
            <a:chOff x="227013" y="827111"/>
            <a:chExt cx="11772900" cy="516259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7B9166A-309D-4538-AF43-BEEB792118D2}"/>
                </a:ext>
              </a:extLst>
            </p:cNvPr>
            <p:cNvSpPr/>
            <p:nvPr/>
          </p:nvSpPr>
          <p:spPr>
            <a:xfrm>
              <a:off x="227013" y="827111"/>
              <a:ext cx="11772900" cy="5162591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rgbClr val="F7F7F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D85E06E-9650-4E2C-B935-28A3589931A8}"/>
                </a:ext>
              </a:extLst>
            </p:cNvPr>
            <p:cNvGrpSpPr/>
            <p:nvPr/>
          </p:nvGrpSpPr>
          <p:grpSpPr>
            <a:xfrm>
              <a:off x="261849" y="875891"/>
              <a:ext cx="5710327" cy="1920515"/>
              <a:chOff x="297482" y="1826951"/>
              <a:chExt cx="5710327" cy="1920515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E1A31D-C47D-46F8-A02E-16E5A14EBA64}"/>
                  </a:ext>
                </a:extLst>
              </p:cNvPr>
              <p:cNvSpPr txBox="1"/>
              <p:nvPr/>
            </p:nvSpPr>
            <p:spPr>
              <a:xfrm>
                <a:off x="297482" y="1826951"/>
                <a:ext cx="441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01.</a:t>
                </a:r>
                <a:r>
                  <a:rPr lang="en-US" altLang="ko-KR" sz="1600" spc="-150" dirty="0">
                    <a:gradFill>
                      <a:gsLst>
                        <a:gs pos="100000">
                          <a:srgbClr val="298AA3"/>
                        </a:gs>
                        <a:gs pos="0">
                          <a:srgbClr val="0070C0"/>
                        </a:gs>
                      </a:gsLst>
                      <a:lin ang="0" scaled="0"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endParaRPr lang="ko-KR" altLang="en-US" sz="1600" b="1" dirty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rgbClr val="1263A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AC1237-ED38-4202-AFE9-82F0B3E65409}"/>
                  </a:ext>
                </a:extLst>
              </p:cNvPr>
              <p:cNvSpPr txBox="1"/>
              <p:nvPr/>
            </p:nvSpPr>
            <p:spPr>
              <a:xfrm>
                <a:off x="681459" y="1909014"/>
                <a:ext cx="5326350" cy="1838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ko-KR" sz="1200" b="1" spc="-70" dirty="0" err="1">
                    <a:gradFill>
                      <a:gsLst>
                        <a:gs pos="100000">
                          <a:schemeClr val="tx1"/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forEach</a:t>
                </a:r>
                <a:endParaRPr lang="en-US" altLang="ko-KR" sz="300" dirty="0">
                  <a:gradFill>
                    <a:gsLst>
                      <a:gs pos="100000">
                        <a:schemeClr val="tx1"/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  <a:latin typeface="맑은 고딕" panose="020B0503020000020004" pitchFamily="50" charset="-127"/>
                </a:endParaRP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사용법 </a:t>
                </a: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en-US" altLang="ko-KR" sz="1100" b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collection.forEach</a:t>
                </a: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(</a:t>
                </a: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변수 </a:t>
                </a: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-&gt; </a:t>
                </a: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반복처리</a:t>
                </a: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(</a:t>
                </a: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변수</a:t>
                </a: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))</a:t>
                </a: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문법 </a:t>
                </a:r>
                <a:r>
                  <a:rPr lang="en-US" altLang="ko-KR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java v1.8</a:t>
                </a:r>
              </a:p>
              <a:p>
                <a:pPr marL="85725">
                  <a:lnSpc>
                    <a:spcPct val="110000"/>
                  </a:lnSpc>
                </a:pPr>
                <a:r>
                  <a:rPr lang="fr-FR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  : @</a:t>
                </a:r>
                <a:r>
                  <a:rPr lang="fr-FR" altLang="ko-KR" sz="1000" b="1" dirty="0">
                    <a:solidFill>
                      <a:schemeClr val="accent6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FunctionalInterface</a:t>
                </a:r>
                <a:br>
                  <a:rPr lang="fr-FR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fr-FR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    public interface Consumer&lt;T&gt; {</a:t>
                </a:r>
                <a:br>
                  <a:rPr lang="fr-FR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fr-FR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      void accept(T t)</a:t>
                </a:r>
                <a:br>
                  <a:rPr lang="fr-FR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fr-FR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    }</a:t>
                </a: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fr-FR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void forEach(Consumer&lt;T&gt; action) </a:t>
                </a:r>
              </a:p>
              <a:p>
                <a:pPr marL="180975" indent="-95250">
                  <a:lnSpc>
                    <a:spcPct val="110000"/>
                  </a:lnSpc>
                  <a:buFontTx/>
                  <a:buChar char="-"/>
                </a:pPr>
                <a:r>
                  <a:rPr lang="ko-KR" altLang="en-US" sz="1000" b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힘수형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인터페이스 </a:t>
                </a: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추상 </a:t>
                </a:r>
                <a:r>
                  <a:rPr lang="ko-KR" altLang="en-US" sz="1000" b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메소드기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</a:t>
                </a:r>
                <a:r>
                  <a:rPr lang="ko-KR" altLang="en-US" sz="1000" b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히나인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 인터페이스 </a:t>
                </a:r>
                <a:b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</a:br>
                <a:r>
                  <a:rPr lang="en-US" altLang="ko-KR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: accept : </a:t>
                </a:r>
                <a:r>
                  <a:rPr lang="ko-KR" altLang="en-US" sz="1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인자로 받아서 리턴 하지 않음 </a:t>
                </a:r>
                <a:endPara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endParaRPr>
              </a:p>
            </p:txBody>
          </p:sp>
        </p:grp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9E7DC57D-B27A-4048-A02D-D91A2BC03B9F}"/>
              </a:ext>
            </a:extLst>
          </p:cNvPr>
          <p:cNvSpPr/>
          <p:nvPr/>
        </p:nvSpPr>
        <p:spPr>
          <a:xfrm>
            <a:off x="3111899" y="3893135"/>
            <a:ext cx="2860277" cy="2631490"/>
          </a:xfrm>
          <a:prstGeom prst="rect">
            <a:avLst/>
          </a:prstGeom>
          <a:solidFill>
            <a:srgbClr val="2B2B2B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#### Iterator 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Iterator :: </a:t>
            </a:r>
            <a:r>
              <a:rPr lang="ko-KR" altLang="en-US" sz="1100" dirty="0">
                <a:solidFill>
                  <a:schemeClr val="bg1"/>
                </a:solidFill>
              </a:rPr>
              <a:t>값 </a:t>
            </a:r>
            <a:r>
              <a:rPr lang="en-US" altLang="ko-KR" sz="1100" dirty="0">
                <a:solidFill>
                  <a:schemeClr val="bg1"/>
                </a:solidFill>
              </a:rPr>
              <a:t>= </a:t>
            </a:r>
            <a:r>
              <a:rPr lang="ko-KR" altLang="en-US" sz="1100" dirty="0" err="1">
                <a:solidFill>
                  <a:schemeClr val="bg1"/>
                </a:solidFill>
              </a:rPr>
              <a:t>파이선</a:t>
            </a:r>
            <a:endParaRPr lang="ko-KR" altLang="en-US" sz="1100" dirty="0">
              <a:solidFill>
                <a:schemeClr val="bg1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</a:rPr>
              <a:t>Iterator :: </a:t>
            </a:r>
            <a:r>
              <a:rPr lang="ko-KR" altLang="en-US" sz="1100" dirty="0">
                <a:solidFill>
                  <a:schemeClr val="bg1"/>
                </a:solidFill>
              </a:rPr>
              <a:t>값 </a:t>
            </a:r>
            <a:r>
              <a:rPr lang="en-US" altLang="ko-KR" sz="1100" dirty="0">
                <a:solidFill>
                  <a:schemeClr val="bg1"/>
                </a:solidFill>
              </a:rPr>
              <a:t>= </a:t>
            </a:r>
            <a:r>
              <a:rPr lang="ko-KR" altLang="en-US" sz="1100" dirty="0">
                <a:solidFill>
                  <a:schemeClr val="bg1"/>
                </a:solidFill>
              </a:rPr>
              <a:t>자바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#### for 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for :: </a:t>
            </a:r>
            <a:r>
              <a:rPr lang="ko-KR" altLang="en-US" sz="1100" dirty="0">
                <a:solidFill>
                  <a:schemeClr val="bg1"/>
                </a:solidFill>
              </a:rPr>
              <a:t>값 </a:t>
            </a:r>
            <a:r>
              <a:rPr lang="en-US" altLang="ko-KR" sz="1100" dirty="0">
                <a:solidFill>
                  <a:schemeClr val="bg1"/>
                </a:solidFill>
              </a:rPr>
              <a:t>= </a:t>
            </a:r>
            <a:r>
              <a:rPr lang="ko-KR" altLang="en-US" sz="1100" dirty="0" err="1">
                <a:solidFill>
                  <a:schemeClr val="bg1"/>
                </a:solidFill>
              </a:rPr>
              <a:t>파이선</a:t>
            </a:r>
            <a:endParaRPr lang="ko-KR" altLang="en-US" sz="1100" dirty="0">
              <a:solidFill>
                <a:schemeClr val="bg1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</a:rPr>
              <a:t>for :: </a:t>
            </a:r>
            <a:r>
              <a:rPr lang="ko-KR" altLang="en-US" sz="1100" dirty="0">
                <a:solidFill>
                  <a:schemeClr val="bg1"/>
                </a:solidFill>
              </a:rPr>
              <a:t>값 </a:t>
            </a:r>
            <a:r>
              <a:rPr lang="en-US" altLang="ko-KR" sz="1100" dirty="0">
                <a:solidFill>
                  <a:schemeClr val="bg1"/>
                </a:solidFill>
              </a:rPr>
              <a:t>= </a:t>
            </a:r>
            <a:r>
              <a:rPr lang="ko-KR" altLang="en-US" sz="1100" dirty="0">
                <a:solidFill>
                  <a:schemeClr val="bg1"/>
                </a:solidFill>
              </a:rPr>
              <a:t>자바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#### </a:t>
            </a:r>
            <a:r>
              <a:rPr lang="en-US" altLang="ko-KR" sz="1100" dirty="0" err="1">
                <a:solidFill>
                  <a:schemeClr val="bg1"/>
                </a:solidFill>
              </a:rPr>
              <a:t>UserConsumer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1100" dirty="0" err="1">
                <a:solidFill>
                  <a:schemeClr val="bg1"/>
                </a:solidFill>
              </a:rPr>
              <a:t>UserConsumer</a:t>
            </a:r>
            <a:r>
              <a:rPr lang="en-US" altLang="ko-KR" sz="1100" dirty="0">
                <a:solidFill>
                  <a:schemeClr val="bg1"/>
                </a:solidFill>
              </a:rPr>
              <a:t> :: </a:t>
            </a:r>
            <a:r>
              <a:rPr lang="ko-KR" altLang="en-US" sz="1100" dirty="0">
                <a:solidFill>
                  <a:schemeClr val="bg1"/>
                </a:solidFill>
              </a:rPr>
              <a:t>값 </a:t>
            </a:r>
            <a:r>
              <a:rPr lang="en-US" altLang="ko-KR" sz="1100" dirty="0">
                <a:solidFill>
                  <a:schemeClr val="bg1"/>
                </a:solidFill>
              </a:rPr>
              <a:t>= </a:t>
            </a:r>
            <a:r>
              <a:rPr lang="ko-KR" altLang="en-US" sz="1100" dirty="0" err="1">
                <a:solidFill>
                  <a:schemeClr val="bg1"/>
                </a:solidFill>
              </a:rPr>
              <a:t>파이선</a:t>
            </a:r>
            <a:endParaRPr lang="ko-KR" altLang="en-US" sz="1100" dirty="0">
              <a:solidFill>
                <a:schemeClr val="bg1"/>
              </a:solidFill>
            </a:endParaRPr>
          </a:p>
          <a:p>
            <a:r>
              <a:rPr lang="en-US" altLang="ko-KR" sz="1100" dirty="0" err="1">
                <a:solidFill>
                  <a:schemeClr val="bg1"/>
                </a:solidFill>
              </a:rPr>
              <a:t>UserConsumer</a:t>
            </a:r>
            <a:r>
              <a:rPr lang="en-US" altLang="ko-KR" sz="1100" dirty="0">
                <a:solidFill>
                  <a:schemeClr val="bg1"/>
                </a:solidFill>
              </a:rPr>
              <a:t> :: </a:t>
            </a:r>
            <a:r>
              <a:rPr lang="ko-KR" altLang="en-US" sz="1100" dirty="0">
                <a:solidFill>
                  <a:schemeClr val="bg1"/>
                </a:solidFill>
              </a:rPr>
              <a:t>값 </a:t>
            </a:r>
            <a:r>
              <a:rPr lang="en-US" altLang="ko-KR" sz="1100" dirty="0">
                <a:solidFill>
                  <a:schemeClr val="bg1"/>
                </a:solidFill>
              </a:rPr>
              <a:t>= </a:t>
            </a:r>
            <a:r>
              <a:rPr lang="ko-KR" altLang="en-US" sz="1100" dirty="0">
                <a:solidFill>
                  <a:schemeClr val="bg1"/>
                </a:solidFill>
              </a:rPr>
              <a:t>자바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#### </a:t>
            </a:r>
            <a:r>
              <a:rPr lang="en-US" altLang="ko-KR" sz="1100" dirty="0" err="1">
                <a:solidFill>
                  <a:schemeClr val="bg1"/>
                </a:solidFill>
              </a:rPr>
              <a:t>forEach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1100" dirty="0" err="1">
                <a:solidFill>
                  <a:schemeClr val="bg1"/>
                </a:solidFill>
              </a:rPr>
              <a:t>forEach</a:t>
            </a:r>
            <a:r>
              <a:rPr lang="en-US" altLang="ko-KR" sz="1100" dirty="0">
                <a:solidFill>
                  <a:schemeClr val="bg1"/>
                </a:solidFill>
              </a:rPr>
              <a:t> :: </a:t>
            </a:r>
            <a:r>
              <a:rPr lang="ko-KR" altLang="en-US" sz="1100" dirty="0">
                <a:solidFill>
                  <a:schemeClr val="bg1"/>
                </a:solidFill>
              </a:rPr>
              <a:t>값 </a:t>
            </a:r>
            <a:r>
              <a:rPr lang="en-US" altLang="ko-KR" sz="1100" dirty="0">
                <a:solidFill>
                  <a:schemeClr val="bg1"/>
                </a:solidFill>
              </a:rPr>
              <a:t>= </a:t>
            </a:r>
            <a:r>
              <a:rPr lang="ko-KR" altLang="en-US" sz="1100" dirty="0" err="1">
                <a:solidFill>
                  <a:schemeClr val="bg1"/>
                </a:solidFill>
              </a:rPr>
              <a:t>파이선</a:t>
            </a:r>
            <a:endParaRPr lang="ko-KR" altLang="en-US" sz="1100" dirty="0">
              <a:solidFill>
                <a:schemeClr val="bg1"/>
              </a:solidFill>
            </a:endParaRPr>
          </a:p>
          <a:p>
            <a:r>
              <a:rPr lang="en-US" altLang="ko-KR" sz="1100" dirty="0" err="1">
                <a:solidFill>
                  <a:schemeClr val="bg1"/>
                </a:solidFill>
              </a:rPr>
              <a:t>forEach</a:t>
            </a:r>
            <a:r>
              <a:rPr lang="en-US" altLang="ko-KR" sz="1100" dirty="0">
                <a:solidFill>
                  <a:schemeClr val="bg1"/>
                </a:solidFill>
              </a:rPr>
              <a:t> :: </a:t>
            </a:r>
            <a:r>
              <a:rPr lang="ko-KR" altLang="en-US" sz="1100" dirty="0">
                <a:solidFill>
                  <a:schemeClr val="bg1"/>
                </a:solidFill>
              </a:rPr>
              <a:t>값 </a:t>
            </a:r>
            <a:r>
              <a:rPr lang="en-US" altLang="ko-KR" sz="1100" dirty="0">
                <a:solidFill>
                  <a:schemeClr val="bg1"/>
                </a:solidFill>
              </a:rPr>
              <a:t>= </a:t>
            </a:r>
            <a:r>
              <a:rPr lang="ko-KR" altLang="en-US" sz="1100" dirty="0">
                <a:solidFill>
                  <a:schemeClr val="bg1"/>
                </a:solidFill>
              </a:rPr>
              <a:t>자바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#### </a:t>
            </a:r>
            <a:r>
              <a:rPr lang="en-US" altLang="ko-KR" sz="1100" dirty="0" err="1">
                <a:solidFill>
                  <a:schemeClr val="bg1"/>
                </a:solidFill>
              </a:rPr>
              <a:t>System.out</a:t>
            </a:r>
            <a:r>
              <a:rPr lang="en-US" altLang="ko-KR" sz="1100" dirty="0">
                <a:solidFill>
                  <a:schemeClr val="bg1"/>
                </a:solidFill>
              </a:rPr>
              <a:t>::</a:t>
            </a:r>
            <a:r>
              <a:rPr lang="en-US" altLang="ko-KR" sz="1100" dirty="0" err="1">
                <a:solidFill>
                  <a:schemeClr val="bg1"/>
                </a:solidFill>
              </a:rPr>
              <a:t>println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100" dirty="0" err="1">
                <a:solidFill>
                  <a:schemeClr val="bg1"/>
                </a:solidFill>
              </a:rPr>
              <a:t>파이선</a:t>
            </a:r>
            <a:endParaRPr lang="ko-KR" altLang="en-US" sz="1100" dirty="0">
              <a:solidFill>
                <a:schemeClr val="bg1"/>
              </a:solidFill>
            </a:endParaRPr>
          </a:p>
          <a:p>
            <a:r>
              <a:rPr lang="ko-KR" altLang="en-US" sz="1100" dirty="0">
                <a:solidFill>
                  <a:schemeClr val="bg1"/>
                </a:solidFill>
              </a:rPr>
              <a:t>자바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A63B2DC3-715B-408C-B82B-C99132859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862" y="480880"/>
            <a:ext cx="5353050" cy="640175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UserConsumer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implements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Consumer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accept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Consumer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impl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:: "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ExpForEach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ExpForEach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strArr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[]{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파이선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자바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Arrays.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asList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strArr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printForEach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"####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Iterator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Iterator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.iterator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iter.hasNext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Iterator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= %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iter.next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"####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= %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"####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UserConsumer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.forEach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UserConsumer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accept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UserConsumer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= %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"####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forEach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.forEach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-&gt;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forEach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= %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"####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System.out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::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println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"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.forEach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::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println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123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18676</TotalTime>
  <Words>14817</Words>
  <Application>Microsoft Office PowerPoint</Application>
  <PresentationFormat>와이드스크린</PresentationFormat>
  <Paragraphs>1068</Paragraphs>
  <Slides>38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Arial Unicode MS</vt:lpstr>
      <vt:lpstr>HY견고딕</vt:lpstr>
      <vt:lpstr>HY수평선B</vt:lpstr>
      <vt:lpstr>맑은 고딕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21</dc:creator>
  <cp:lastModifiedBy>Hong HyoSang</cp:lastModifiedBy>
  <cp:revision>952</cp:revision>
  <dcterms:created xsi:type="dcterms:W3CDTF">2019-06-05T05:17:38Z</dcterms:created>
  <dcterms:modified xsi:type="dcterms:W3CDTF">2020-12-28T16:04:57Z</dcterms:modified>
</cp:coreProperties>
</file>