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26" r:id="rId2"/>
    <p:sldId id="469" r:id="rId3"/>
    <p:sldId id="4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4" userDrawn="1">
          <p15:clr>
            <a:srgbClr val="A4A3A4"/>
          </p15:clr>
        </p15:guide>
        <p15:guide id="3" pos="14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C7C7C7"/>
    <a:srgbClr val="6E6E6E"/>
    <a:srgbClr val="BFBFBF"/>
    <a:srgbClr val="1B578E"/>
    <a:srgbClr val="18959A"/>
    <a:srgbClr val="19A7DD"/>
    <a:srgbClr val="277DCC"/>
    <a:srgbClr val="11759A"/>
    <a:srgbClr val="23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pos="234"/>
        <p:guide pos="143"/>
        <p:guide pos="7559"/>
        <p:guide pos="7469"/>
        <p:guide orient="horz" pos="4178"/>
        <p:guide pos="3840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15890B2-D4D7-4EB6-8DD2-8136DBDEC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C1B16-CC16-4D0C-98C6-0BFD41078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8D85C-0A21-4DF4-98FF-D9A278399728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7B3AA-2BE2-43D0-9FEC-5A8729D751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4B89C-07EF-495E-937B-CE2F5BDDFC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AD68-6A1B-47EE-9AA9-1866BB75C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91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0F2A-5E07-41F7-AD18-B6D8F387995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1751E-C213-48FC-A04A-B09624B1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5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9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9E3BF5-2725-495D-918A-C120B41AD718}"/>
              </a:ext>
            </a:extLst>
          </p:cNvPr>
          <p:cNvSpPr txBox="1"/>
          <p:nvPr userDrawn="1"/>
        </p:nvSpPr>
        <p:spPr>
          <a:xfrm>
            <a:off x="724394" y="748144"/>
            <a:ext cx="1641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1263AA"/>
                </a:solidFill>
              </a:rPr>
              <a:t>Content</a:t>
            </a:r>
            <a:endParaRPr lang="ko-KR" altLang="en-US" sz="3000" b="1" dirty="0">
              <a:solidFill>
                <a:srgbClr val="1263AA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D29DF9-26CA-4016-ADA5-7FB294AE8F53}"/>
              </a:ext>
            </a:extLst>
          </p:cNvPr>
          <p:cNvCxnSpPr/>
          <p:nvPr/>
        </p:nvCxnSpPr>
        <p:spPr>
          <a:xfrm>
            <a:off x="2432981" y="1120550"/>
            <a:ext cx="3550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23812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25283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18097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E1958E36-2083-4E87-9DFE-BE783EC15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4" y="180975"/>
            <a:ext cx="5007173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3575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3900" baseline="0"/>
            </a:lvl2pPr>
            <a:lvl3pPr>
              <a:defRPr sz="3900" baseline="0"/>
            </a:lvl3pPr>
            <a:lvl4pPr>
              <a:defRPr sz="3900" baseline="0"/>
            </a:lvl4pPr>
            <a:lvl5pPr>
              <a:defRPr sz="3900" baseline="0"/>
            </a:lvl5pPr>
          </a:lstStyle>
          <a:p>
            <a:pPr lvl="0"/>
            <a:r>
              <a:rPr lang="en-US" altLang="ko-KR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1-1 2depth</a:t>
            </a:r>
            <a:r>
              <a:rPr lang="ko-KR" altLang="en-US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0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18097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E1958E36-2083-4E87-9DFE-BE783EC15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4" y="180975"/>
            <a:ext cx="5007173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3575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3900" baseline="0"/>
            </a:lvl2pPr>
            <a:lvl3pPr>
              <a:defRPr sz="3900" baseline="0"/>
            </a:lvl3pPr>
            <a:lvl4pPr>
              <a:defRPr sz="3900" baseline="0"/>
            </a:lvl4pPr>
            <a:lvl5pPr>
              <a:defRPr sz="3900" baseline="0"/>
            </a:lvl5pPr>
          </a:lstStyle>
          <a:p>
            <a:pPr lvl="0"/>
            <a:r>
              <a:rPr lang="en-US" altLang="ko-KR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1-1 2depth</a:t>
            </a:r>
            <a:r>
              <a:rPr lang="ko-KR" altLang="en-US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 제목</a:t>
            </a:r>
            <a:endParaRPr lang="ko-KR" altLang="en-US" dirty="0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6300" y="47598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33220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텍스트 개체 틀 13">
            <a:extLst>
              <a:ext uri="{FF2B5EF4-FFF2-40B4-BE49-F238E27FC236}">
                <a16:creationId xmlns:a16="http://schemas.microsoft.com/office/drawing/2014/main" id="{E3C08F4A-7B63-43C1-A431-288A0B053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699" y="180975"/>
            <a:ext cx="6162675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4400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4800" baseline="0"/>
            </a:lvl2pPr>
            <a:lvl3pPr>
              <a:defRPr sz="4800" baseline="0"/>
            </a:lvl3pPr>
            <a:lvl4pPr>
              <a:defRPr sz="4800" baseline="0"/>
            </a:lvl4pPr>
            <a:lvl5pPr>
              <a:defRPr sz="4800" baseline="0"/>
            </a:lvl5pPr>
          </a:lstStyle>
          <a:p>
            <a:pPr lvl="0"/>
            <a:r>
              <a:rPr lang="en-US" altLang="ko-KR" dirty="0"/>
              <a:t>Content~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9E3BF5-2725-495D-918A-C120B41AD718}"/>
              </a:ext>
            </a:extLst>
          </p:cNvPr>
          <p:cNvSpPr txBox="1"/>
          <p:nvPr userDrawn="1"/>
        </p:nvSpPr>
        <p:spPr>
          <a:xfrm>
            <a:off x="724396" y="748144"/>
            <a:ext cx="1371145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b="1">
                <a:solidFill>
                  <a:srgbClr val="1263AA"/>
                </a:solidFill>
              </a:rPr>
              <a:t>Content</a:t>
            </a:r>
            <a:endParaRPr lang="ko-KR" altLang="en-US" sz="2438" b="1">
              <a:solidFill>
                <a:srgbClr val="1263AA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D29DF9-26CA-4016-ADA5-7FB294AE8F53}"/>
              </a:ext>
            </a:extLst>
          </p:cNvPr>
          <p:cNvCxnSpPr/>
          <p:nvPr/>
        </p:nvCxnSpPr>
        <p:spPr>
          <a:xfrm>
            <a:off x="2432981" y="1120550"/>
            <a:ext cx="3550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I. 일반 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00154" y="6525345"/>
            <a:ext cx="293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:</a:t>
            </a:r>
            <a:r>
              <a:rPr lang="ko-KR" altLang="en-US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 </a:t>
            </a:r>
            <a:fld id="{AF897ED6-37A9-480E-A87C-4EAFF16B2BD3}" type="slidenum">
              <a:rPr lang="en-US" altLang="ko-KR" sz="1400" kern="1200" smtClean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pPr algn="ctr"/>
              <a:t>‹#›</a:t>
            </a:fld>
            <a:endParaRPr lang="ko-KR" altLang="en-US" sz="1400" dirty="0">
              <a:solidFill>
                <a:schemeClr val="tx1"/>
              </a:solidFill>
              <a:latin typeface="HY수평선B" pitchFamily="18" charset="-127"/>
              <a:ea typeface="HY수평선B" pitchFamily="18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14" y="124221"/>
            <a:ext cx="3252814" cy="399084"/>
          </a:xfrm>
        </p:spPr>
        <p:txBody>
          <a:bodyPr wrap="none">
            <a:spAutoFit/>
          </a:bodyPr>
          <a:lstStyle>
            <a:lvl1pPr algn="l">
              <a:defRPr sz="2215" b="1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-12701" y="-1"/>
            <a:ext cx="12211052" cy="80963"/>
          </a:xfrm>
          <a:prstGeom prst="rect">
            <a:avLst/>
          </a:prstGeom>
          <a:solidFill>
            <a:srgbClr val="20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</a:pPr>
            <a:endParaRPr kumimoji="0" lang="ko-KR" altLang="en-US" sz="18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92021" y="548680"/>
            <a:ext cx="724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ED021-289E-417F-BCF3-329E714F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C709-7DA2-4328-BCB1-B5D997E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6903E-1362-44C1-BDDF-8370696AE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5584-6998-4EE6-8983-3662E9D31DE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D812B-481B-44C9-9F3C-4AA3523E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1F74F-AC51-4C14-A65F-AE8BF658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139-0853-4DA6-A55F-6BB11192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0" r:id="rId3"/>
    <p:sldLayoutId id="2147483661" r:id="rId4"/>
    <p:sldLayoutId id="2147483664" r:id="rId5"/>
    <p:sldLayoutId id="2147483650" r:id="rId6"/>
    <p:sldLayoutId id="2147483663" r:id="rId7"/>
    <p:sldLayoutId id="2147483662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yomee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0EA0-F304-4EE9-A6F2-63E258B610A4}"/>
              </a:ext>
            </a:extLst>
          </p:cNvPr>
          <p:cNvSpPr txBox="1">
            <a:spLocks/>
          </p:cNvSpPr>
          <p:nvPr/>
        </p:nvSpPr>
        <p:spPr>
          <a:xfrm>
            <a:off x="827315" y="753611"/>
            <a:ext cx="9144000" cy="2146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JAVA </a:t>
            </a:r>
            <a:r>
              <a:rPr lang="ko-KR" altLang="en-US" sz="4000" b="1" dirty="0">
                <a:solidFill>
                  <a:schemeClr val="bg1"/>
                </a:solidFill>
              </a:rPr>
              <a:t>제어문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7855131" y="5942291"/>
            <a:ext cx="4144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작성자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홍효상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이메일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en-US" altLang="ko-KR" sz="1200" b="1" dirty="0">
                <a:solidFill>
                  <a:schemeClr val="bg1"/>
                </a:solidFill>
                <a:hlinkClick r:id="rId3"/>
              </a:rPr>
              <a:t>hyomee@naver.com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https://github.com/hyomee/JAVA_EDU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D272EE-F474-48C5-94DB-B65909D4CCFD}"/>
              </a:ext>
            </a:extLst>
          </p:cNvPr>
          <p:cNvSpPr txBox="1">
            <a:spLocks/>
          </p:cNvSpPr>
          <p:nvPr/>
        </p:nvSpPr>
        <p:spPr>
          <a:xfrm>
            <a:off x="2991395" y="2201320"/>
            <a:ext cx="5781675" cy="9256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프로그램은 사람이 이해하는 코드를 작성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느려도 꾸준하면 경기에서 이긴다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2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304800" y="6247626"/>
            <a:ext cx="11106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https://github.com/hyomee/JAVABASIC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43FD-38AB-4212-BC66-872B0A48C367}"/>
              </a:ext>
            </a:extLst>
          </p:cNvPr>
          <p:cNvSpPr txBox="1"/>
          <p:nvPr/>
        </p:nvSpPr>
        <p:spPr>
          <a:xfrm>
            <a:off x="6199974" y="96159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제어문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9592E-365D-4E97-834C-8F0C4D761335}"/>
              </a:ext>
            </a:extLst>
          </p:cNvPr>
          <p:cNvSpPr txBox="1"/>
          <p:nvPr/>
        </p:nvSpPr>
        <p:spPr>
          <a:xfrm>
            <a:off x="6316104" y="1406629"/>
            <a:ext cx="455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개념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If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switch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for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while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131357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9166A-309D-4538-AF43-BEEB792118D2}"/>
              </a:ext>
            </a:extLst>
          </p:cNvPr>
          <p:cNvSpPr/>
          <p:nvPr/>
        </p:nvSpPr>
        <p:spPr>
          <a:xfrm>
            <a:off x="227013" y="908050"/>
            <a:ext cx="11772900" cy="5737180"/>
          </a:xfrm>
          <a:prstGeom prst="rect">
            <a:avLst/>
          </a:prstGeom>
          <a:pattFill prst="wdDnDiag">
            <a:fgClr>
              <a:srgbClr val="EAEAEA"/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5A6F229-9858-464C-9DC0-79C1CA51CBD8}"/>
              </a:ext>
            </a:extLst>
          </p:cNvPr>
          <p:cNvSpPr txBox="1">
            <a:spLocks/>
          </p:cNvSpPr>
          <p:nvPr/>
        </p:nvSpPr>
        <p:spPr>
          <a:xfrm>
            <a:off x="5185467" y="81289"/>
            <a:ext cx="6799248" cy="30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3575" b="1" i="0" kern="120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4. 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제어문</a:t>
            </a:r>
            <a:endParaRPr lang="en-US" altLang="ko-KR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algn="r"/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06CDE-17B1-47D4-9653-D65D61BEA31A}"/>
              </a:ext>
            </a:extLst>
          </p:cNvPr>
          <p:cNvSpPr txBox="1"/>
          <p:nvPr/>
        </p:nvSpPr>
        <p:spPr>
          <a:xfrm>
            <a:off x="658795" y="1882867"/>
            <a:ext cx="6624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ko-KR" altLang="en-US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위에서 아래로 </a:t>
            </a:r>
            <a:r>
              <a:rPr lang="en-US" altLang="ko-KR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줄 씩 순차적으로 처리 하는 것은 조건에 따라 프로그램 순서를 바꾸는 것</a:t>
            </a:r>
            <a:endParaRPr lang="en-US" altLang="ko-KR" sz="1400" b="1" spc="-15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ko-KR" altLang="en-US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 제어문 </a:t>
            </a:r>
            <a:r>
              <a:rPr lang="en-US" altLang="ko-KR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 , switch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ko-KR" altLang="en-US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반복 제어문 </a:t>
            </a:r>
            <a:r>
              <a:rPr lang="en-US" altLang="ko-KR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for, while, do..while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ko-KR" altLang="en-US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제어 키워드 </a:t>
            </a:r>
            <a:r>
              <a:rPr lang="en-US" altLang="ko-KR" sz="1400" b="1" spc="-15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break,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continue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835F6F-233D-4C9C-95D5-61AA186DCFFA}"/>
              </a:ext>
            </a:extLst>
          </p:cNvPr>
          <p:cNvSpPr txBox="1"/>
          <p:nvPr/>
        </p:nvSpPr>
        <p:spPr>
          <a:xfrm>
            <a:off x="4344659" y="943616"/>
            <a:ext cx="351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“ </a:t>
            </a:r>
            <a:r>
              <a:rPr lang="ko-KR" altLang="en-US" sz="2000" b="1" spc="-15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프로그램의 순서를 바꾸는 것</a:t>
            </a:r>
            <a:r>
              <a:rPr lang="en-US" altLang="ko-KR" sz="2000" b="1" spc="-15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“</a:t>
            </a:r>
            <a:endParaRPr lang="ko-KR" altLang="en-US" sz="2000" b="1" spc="-15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FE3BAB39-F849-4E5B-BEEF-63496D252829}"/>
              </a:ext>
            </a:extLst>
          </p:cNvPr>
          <p:cNvSpPr txBox="1">
            <a:spLocks/>
          </p:cNvSpPr>
          <p:nvPr/>
        </p:nvSpPr>
        <p:spPr>
          <a:xfrm>
            <a:off x="5199642" y="393184"/>
            <a:ext cx="6799248" cy="30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3575" b="1" i="0" kern="120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4-1. 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제어문</a:t>
            </a:r>
            <a:endParaRPr lang="en-US" altLang="ko-KR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algn="r"/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6C6A93-6D37-4EFA-BD84-AF97D26037DE}"/>
              </a:ext>
            </a:extLst>
          </p:cNvPr>
          <p:cNvGrpSpPr/>
          <p:nvPr/>
        </p:nvGrpSpPr>
        <p:grpSpPr>
          <a:xfrm>
            <a:off x="462937" y="1565325"/>
            <a:ext cx="11206549" cy="307777"/>
            <a:chOff x="462937" y="1993950"/>
            <a:chExt cx="11206549" cy="30777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B750FA4-B2D2-41E5-8A5A-3FCF7C25A1E9}"/>
                </a:ext>
              </a:extLst>
            </p:cNvPr>
            <p:cNvGrpSpPr/>
            <p:nvPr/>
          </p:nvGrpSpPr>
          <p:grpSpPr>
            <a:xfrm>
              <a:off x="462937" y="1993950"/>
              <a:ext cx="861040" cy="307777"/>
              <a:chOff x="586991" y="1480034"/>
              <a:chExt cx="861040" cy="30777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2FDD5D-903B-4EC4-9495-D16D604B884F}"/>
                  </a:ext>
                </a:extLst>
              </p:cNvPr>
              <p:cNvSpPr txBox="1"/>
              <p:nvPr/>
            </p:nvSpPr>
            <p:spPr>
              <a:xfrm>
                <a:off x="782849" y="1480034"/>
                <a:ext cx="665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spc="-151" dirty="0">
                    <a:solidFill>
                      <a:schemeClr val="accent1"/>
                    </a:solidFill>
                    <a:latin typeface="+mn-ea"/>
                  </a:rPr>
                  <a:t>제어문</a:t>
                </a:r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4FD8836C-97D2-409B-9CCE-936B9678CCAC}"/>
                  </a:ext>
                </a:extLst>
              </p:cNvPr>
              <p:cNvSpPr/>
              <p:nvPr/>
            </p:nvSpPr>
            <p:spPr>
              <a:xfrm rot="16200000">
                <a:off x="584057" y="1535096"/>
                <a:ext cx="201729" cy="195862"/>
              </a:xfrm>
              <a:prstGeom prst="triangle">
                <a:avLst>
                  <a:gd name="adj" fmla="val 0"/>
                </a:avLst>
              </a:prstGeom>
              <a:solidFill>
                <a:srgbClr val="277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38E6AFB-A81D-46F5-8ABB-6B9B4DAB7364}"/>
                </a:ext>
              </a:extLst>
            </p:cNvPr>
            <p:cNvCxnSpPr>
              <a:cxnSpLocks/>
            </p:cNvCxnSpPr>
            <p:nvPr/>
          </p:nvCxnSpPr>
          <p:spPr>
            <a:xfrm>
              <a:off x="659765" y="2237900"/>
              <a:ext cx="11009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2F6F2720-F576-41EC-AF30-912FD2214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8403"/>
              </p:ext>
            </p:extLst>
          </p:nvPr>
        </p:nvGraphicFramePr>
        <p:xfrm>
          <a:off x="895592" y="2951218"/>
          <a:ext cx="7220798" cy="34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89">
                  <a:extLst>
                    <a:ext uri="{9D8B030D-6E8A-4147-A177-3AD203B41FA5}">
                      <a16:colId xmlns:a16="http://schemas.microsoft.com/office/drawing/2014/main" val="1988752918"/>
                    </a:ext>
                  </a:extLst>
                </a:gridCol>
                <a:gridCol w="2898873">
                  <a:extLst>
                    <a:ext uri="{9D8B030D-6E8A-4147-A177-3AD203B41FA5}">
                      <a16:colId xmlns:a16="http://schemas.microsoft.com/office/drawing/2014/main" val="3318997647"/>
                    </a:ext>
                  </a:extLst>
                </a:gridCol>
                <a:gridCol w="3143736">
                  <a:extLst>
                    <a:ext uri="{9D8B030D-6E8A-4147-A177-3AD203B41FA5}">
                      <a16:colId xmlns:a16="http://schemas.microsoft.com/office/drawing/2014/main" val="1996674545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제어문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37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If 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if – else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If – else if – else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주어진 조건에 따라서 실행문의 실행 여부 결정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029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switch 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위치변수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 {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case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값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1: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…..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case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값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n: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…..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default :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…..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위치변수의 값에 따라서 특정위치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(case)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의 실행문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638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for (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초기값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종료조건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증감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)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반복 횟수를 정해 놓고 반복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482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while 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 { ….. }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조건이 만족 할 때 까지 반복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9461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.. while 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 { …..  } while 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한번 실행 후 조건이 만족하면 반복 실행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21936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EA57BEB-B1DF-497D-A5B2-EF086A02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2700"/>
              </p:ext>
            </p:extLst>
          </p:nvPr>
        </p:nvGraphicFramePr>
        <p:xfrm>
          <a:off x="8258688" y="2959049"/>
          <a:ext cx="3410798" cy="93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2">
                  <a:extLst>
                    <a:ext uri="{9D8B030D-6E8A-4147-A177-3AD203B41FA5}">
                      <a16:colId xmlns:a16="http://schemas.microsoft.com/office/drawing/2014/main" val="1988752918"/>
                    </a:ext>
                  </a:extLst>
                </a:gridCol>
                <a:gridCol w="2159726">
                  <a:extLst>
                    <a:ext uri="{9D8B030D-6E8A-4147-A177-3AD203B41FA5}">
                      <a16:colId xmlns:a16="http://schemas.microsoft.com/office/drawing/2014/main" val="3318997647"/>
                    </a:ext>
                  </a:extLst>
                </a:gridCol>
              </a:tblGrid>
              <a:tr h="234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제어 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37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제어문 탈출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6029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ko-KR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반복 실행 중 건너 뛰기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6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3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36529</TotalTime>
  <Words>236</Words>
  <Application>Microsoft Office PowerPoint</Application>
  <PresentationFormat>와이드스크린</PresentationFormat>
  <Paragraphs>56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HY수평선B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</dc:creator>
  <cp:lastModifiedBy>Hong HyoSang</cp:lastModifiedBy>
  <cp:revision>1392</cp:revision>
  <dcterms:created xsi:type="dcterms:W3CDTF">2019-06-05T05:17:38Z</dcterms:created>
  <dcterms:modified xsi:type="dcterms:W3CDTF">2022-02-01T16:23:08Z</dcterms:modified>
</cp:coreProperties>
</file>