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71" r:id="rId4"/>
    <p:sldId id="272" r:id="rId5"/>
    <p:sldId id="275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67" r:id="rId15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0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2291"/>
    <a:srgbClr val="4A66AC"/>
    <a:srgbClr val="3333CC"/>
    <a:srgbClr val="23CFBF"/>
    <a:srgbClr val="F2F2F2"/>
    <a:srgbClr val="D82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533" y="6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2017-06-24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227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2017-06-24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2017-06-24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2017-06-24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2017-06-24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2017-06-24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2017-06-24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2017-06-24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2017-06-24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2017-06-24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2017-06-24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2017-06-24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2017-06-24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53701" y="1681967"/>
            <a:ext cx="9945777" cy="5229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72311" y="5691340"/>
            <a:ext cx="9201979" cy="761996"/>
            <a:chOff x="372311" y="5382501"/>
            <a:chExt cx="9201979" cy="761996"/>
          </a:xfrm>
        </p:grpSpPr>
        <p:grpSp>
          <p:nvGrpSpPr>
            <p:cNvPr id="2" name="그룹 1"/>
            <p:cNvGrpSpPr/>
            <p:nvPr/>
          </p:nvGrpSpPr>
          <p:grpSpPr>
            <a:xfrm>
              <a:off x="382655" y="5382501"/>
              <a:ext cx="9077606" cy="602783"/>
              <a:chOff x="8041724" y="3006237"/>
              <a:chExt cx="9077606" cy="602783"/>
            </a:xfrm>
          </p:grpSpPr>
          <p:sp>
            <p:nvSpPr>
              <p:cNvPr id="18" name="제목 5"/>
              <p:cNvSpPr txBox="1">
                <a:spLocks/>
              </p:cNvSpPr>
              <p:nvPr/>
            </p:nvSpPr>
            <p:spPr>
              <a:xfrm>
                <a:off x="15319130" y="3006237"/>
                <a:ext cx="1800200" cy="432047"/>
              </a:xfrm>
              <a:prstGeom prst="rect">
                <a:avLst/>
              </a:prstGeom>
            </p:spPr>
            <p:txBody>
              <a:bodyPr vert="horz" lIns="107287" tIns="53643" rIns="107287" bIns="53643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 spc="-150">
                    <a:solidFill>
                      <a:schemeClr val="tx1"/>
                    </a:solidFill>
                    <a:latin typeface="Noto Sans Korean Bold" pitchFamily="34" charset="-127"/>
                    <a:ea typeface="Noto Sans Korean Bold" pitchFamily="34" charset="-127"/>
                    <a:cs typeface="+mj-cs"/>
                  </a:defRPr>
                </a:lvl1pPr>
              </a:lstStyle>
              <a:p>
                <a:pPr algn="r">
                  <a:spcBef>
                    <a:spcPts val="500"/>
                  </a:spcBef>
                </a:pPr>
                <a:r>
                  <a:rPr lang="ko-KR" altLang="en-US" sz="1600" spc="0" dirty="0" smtClean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Noto Sans Korean Regular" pitchFamily="34" charset="-127"/>
                    <a:ea typeface="Noto Sans Korean Regular" pitchFamily="34" charset="-127"/>
                  </a:rPr>
                  <a:t>선린인터넷고</a:t>
                </a:r>
                <a:endParaRPr lang="en-US" altLang="ko-KR" sz="1600" spc="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endParaRPr>
              </a:p>
              <a:p>
                <a:pPr algn="r">
                  <a:spcBef>
                    <a:spcPts val="500"/>
                  </a:spcBef>
                </a:pPr>
                <a:r>
                  <a:rPr lang="en-US" altLang="ko-KR" sz="1600" spc="0" dirty="0" smtClean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Noto Sans Korean Regular" pitchFamily="34" charset="-127"/>
                    <a:ea typeface="Noto Sans Korean Regular" pitchFamily="34" charset="-127"/>
                  </a:rPr>
                  <a:t>10319 </a:t>
                </a:r>
                <a:r>
                  <a:rPr lang="ko-KR" altLang="en-US" sz="1600" spc="0" dirty="0" err="1" smtClean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Noto Sans Korean Regular" pitchFamily="34" charset="-127"/>
                    <a:ea typeface="Noto Sans Korean Regular" pitchFamily="34" charset="-127"/>
                  </a:rPr>
                  <a:t>이효민</a:t>
                </a:r>
                <a:endParaRPr lang="ko-KR" altLang="en-US" sz="20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8041724" y="3392996"/>
                <a:ext cx="45719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orean Regular" pitchFamily="34" charset="-127"/>
                  <a:ea typeface="Noto Sans Korean Regular" pitchFamily="34" charset="-127"/>
                </a:endParaRPr>
              </a:p>
            </p:txBody>
          </p:sp>
        </p:grpSp>
        <p:sp>
          <p:nvSpPr>
            <p:cNvPr id="27" name="제목 5"/>
            <p:cNvSpPr txBox="1">
              <a:spLocks/>
            </p:cNvSpPr>
            <p:nvPr/>
          </p:nvSpPr>
          <p:spPr>
            <a:xfrm>
              <a:off x="7329264" y="5712915"/>
              <a:ext cx="2245026" cy="334661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r" defTabSz="1072866">
                <a:lnSpc>
                  <a:spcPct val="130000"/>
                </a:lnSpc>
              </a:pPr>
              <a:endParaRPr lang="en-US" altLang="ko-KR" sz="12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flipV="1">
              <a:off x="372311" y="6108497"/>
              <a:ext cx="9117193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385286" y="2530868"/>
            <a:ext cx="5135428" cy="1197015"/>
            <a:chOff x="2385286" y="2204864"/>
            <a:chExt cx="5135428" cy="1197015"/>
          </a:xfrm>
        </p:grpSpPr>
        <p:sp>
          <p:nvSpPr>
            <p:cNvPr id="7" name="직사각형 6"/>
            <p:cNvSpPr/>
            <p:nvPr/>
          </p:nvSpPr>
          <p:spPr>
            <a:xfrm>
              <a:off x="2765545" y="2260541"/>
              <a:ext cx="4374916" cy="11413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ts val="500"/>
                </a:spcBef>
              </a:pPr>
              <a:r>
                <a:rPr lang="ko-KR" altLang="en-US" sz="3200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프로그래밍 개인 프로젝트</a:t>
              </a:r>
              <a:endParaRPr lang="en-US" altLang="ko-KR" sz="32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endParaRPr>
            </a:p>
            <a:p>
              <a:pPr lvl="0" algn="ctr">
                <a:spcBef>
                  <a:spcPts val="500"/>
                </a:spcBef>
              </a:pPr>
              <a:r>
                <a:rPr lang="ko-KR" altLang="en-US" sz="3200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효민타자연습기</a:t>
              </a:r>
              <a:endParaRPr lang="en-US" altLang="ko-KR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385286" y="2204864"/>
              <a:ext cx="5135428" cy="682108"/>
              <a:chOff x="2360712" y="2204864"/>
              <a:chExt cx="5135428" cy="682108"/>
            </a:xfrm>
          </p:grpSpPr>
          <p:sp>
            <p:nvSpPr>
              <p:cNvPr id="4" name="왼쪽 중괄호 3"/>
              <p:cNvSpPr/>
              <p:nvPr/>
            </p:nvSpPr>
            <p:spPr>
              <a:xfrm>
                <a:off x="2360712" y="2204864"/>
                <a:ext cx="216024" cy="682108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왼쪽 중괄호 15"/>
              <p:cNvSpPr/>
              <p:nvPr/>
            </p:nvSpPr>
            <p:spPr>
              <a:xfrm rot="10800000">
                <a:off x="7280116" y="2204864"/>
                <a:ext cx="216024" cy="682108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173400"/>
            <a:ext cx="4689399" cy="63681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3.  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함수  설명</a:t>
            </a:r>
            <a:endParaRPr lang="ko-KR" altLang="en-US" sz="2000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480" y="1293577"/>
            <a:ext cx="132494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 smtClean="0"/>
              <a:t>void </a:t>
            </a:r>
            <a:r>
              <a:rPr lang="en-US" altLang="ko-KR" sz="1100" dirty="0" err="1"/>
              <a:t>scanword</a:t>
            </a:r>
            <a:r>
              <a:rPr lang="en-US" altLang="ko-KR" sz="1100" dirty="0"/>
              <a:t>() {</a:t>
            </a:r>
          </a:p>
          <a:p>
            <a:pPr algn="just"/>
            <a:r>
              <a:rPr lang="en-US" altLang="ko-KR" sz="1100" dirty="0" smtClean="0"/>
              <a:t>        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p = 0;</a:t>
            </a:r>
          </a:p>
          <a:p>
            <a:pPr algn="just"/>
            <a:r>
              <a:rPr lang="en-US" altLang="ko-KR" sz="1100" dirty="0" smtClean="0"/>
              <a:t>         while </a:t>
            </a:r>
            <a:r>
              <a:rPr lang="en-US" altLang="ko-KR" sz="1100" dirty="0"/>
              <a:t>(p &lt; </a:t>
            </a:r>
            <a:r>
              <a:rPr lang="en-US" altLang="ko-KR" sz="1100" dirty="0" err="1"/>
              <a:t>wordtime</a:t>
            </a:r>
            <a:r>
              <a:rPr lang="en-US" altLang="ko-KR" sz="1100" dirty="0"/>
              <a:t> ) {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smtClean="0"/>
              <a:t>p</a:t>
            </a:r>
            <a:r>
              <a:rPr lang="en-US" altLang="ko-KR" sz="1100" dirty="0"/>
              <a:t>++;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= 0;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scanc</a:t>
            </a:r>
            <a:r>
              <a:rPr lang="en-US" altLang="ko-KR" sz="1100" dirty="0"/>
              <a:t>;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err="1" smtClean="0"/>
              <a:t>endTime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= clock();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smtClean="0"/>
              <a:t>gap </a:t>
            </a:r>
            <a:r>
              <a:rPr lang="en-US" altLang="ko-KR" sz="1100" dirty="0"/>
              <a:t>= (float)(</a:t>
            </a:r>
            <a:r>
              <a:rPr lang="en-US" altLang="ko-KR" sz="1100" dirty="0" err="1"/>
              <a:t>endTime</a:t>
            </a:r>
            <a:r>
              <a:rPr lang="en-US" altLang="ko-KR" sz="1100" dirty="0"/>
              <a:t> - </a:t>
            </a:r>
            <a:r>
              <a:rPr lang="en-US" altLang="ko-KR" sz="1100" dirty="0" err="1"/>
              <a:t>startTime</a:t>
            </a:r>
            <a:r>
              <a:rPr lang="en-US" altLang="ko-KR" sz="1100" dirty="0"/>
              <a:t>) / (CLOCKS_PER_SEC);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smtClean="0"/>
              <a:t>if </a:t>
            </a:r>
            <a:r>
              <a:rPr lang="en-US" altLang="ko-KR" sz="1100" dirty="0"/>
              <a:t>(gap &gt;30) { </a:t>
            </a:r>
            <a:r>
              <a:rPr lang="en-US" altLang="ko-KR" sz="1100" dirty="0">
                <a:solidFill>
                  <a:srgbClr val="00B050"/>
                </a:solidFill>
              </a:rPr>
              <a:t>//</a:t>
            </a:r>
            <a:r>
              <a:rPr lang="ko-KR" altLang="en-US" sz="1100" dirty="0">
                <a:solidFill>
                  <a:srgbClr val="00B050"/>
                </a:solidFill>
              </a:rPr>
              <a:t>게임지속시간 </a:t>
            </a:r>
            <a:r>
              <a:rPr lang="en-US" altLang="ko-KR" sz="1100" dirty="0">
                <a:solidFill>
                  <a:srgbClr val="00B050"/>
                </a:solidFill>
              </a:rPr>
              <a:t>3</a:t>
            </a:r>
            <a:r>
              <a:rPr lang="en-US" altLang="ko-KR" sz="1100" dirty="0" smtClean="0">
                <a:solidFill>
                  <a:srgbClr val="00B050"/>
                </a:solidFill>
              </a:rPr>
              <a:t>0s  </a:t>
            </a:r>
          </a:p>
          <a:p>
            <a:pPr algn="just"/>
            <a:r>
              <a:rPr lang="en-US" altLang="ko-KR" sz="1100" dirty="0" smtClean="0"/>
              <a:t>		system("</a:t>
            </a:r>
            <a:r>
              <a:rPr lang="en-US" altLang="ko-KR" sz="1100" dirty="0" err="1" smtClean="0"/>
              <a:t>cls</a:t>
            </a:r>
            <a:r>
              <a:rPr lang="en-US" altLang="ko-KR" sz="1100" dirty="0" smtClean="0"/>
              <a:t>");</a:t>
            </a:r>
          </a:p>
          <a:p>
            <a:pPr algn="just"/>
            <a:r>
              <a:rPr lang="en-US" altLang="ko-KR" sz="1100" dirty="0"/>
              <a:t>		</a:t>
            </a:r>
            <a:r>
              <a:rPr lang="en-US" altLang="ko-KR" sz="1100" dirty="0" smtClean="0"/>
              <a:t>design</a:t>
            </a:r>
            <a:r>
              <a:rPr lang="en-US" altLang="ko-KR" sz="1100" dirty="0"/>
              <a:t>();</a:t>
            </a:r>
          </a:p>
          <a:p>
            <a:pPr algn="just"/>
            <a:r>
              <a:rPr lang="en-US" altLang="ko-KR" sz="1100" dirty="0"/>
              <a:t>		</a:t>
            </a:r>
            <a:r>
              <a:rPr lang="en-US" altLang="ko-KR" sz="1100" dirty="0" err="1" smtClean="0"/>
              <a:t>gotoxy</a:t>
            </a:r>
            <a:r>
              <a:rPr lang="en-US" altLang="ko-KR" sz="1100" dirty="0" smtClean="0"/>
              <a:t>(50</a:t>
            </a:r>
            <a:r>
              <a:rPr lang="en-US" altLang="ko-KR" sz="1100" dirty="0"/>
              <a:t>, 11);</a:t>
            </a:r>
          </a:p>
          <a:p>
            <a:pPr algn="just"/>
            <a:r>
              <a:rPr lang="en-US" altLang="ko-KR" sz="1100" dirty="0"/>
              <a:t>		</a:t>
            </a:r>
            <a:r>
              <a:rPr lang="en-US" altLang="ko-KR" sz="1100" dirty="0" err="1" smtClean="0"/>
              <a:t>printf</a:t>
            </a:r>
            <a:r>
              <a:rPr lang="en-US" altLang="ko-KR" sz="1100" dirty="0"/>
              <a:t>("---</a:t>
            </a:r>
            <a:r>
              <a:rPr lang="ko-KR" altLang="en-US" sz="1100" dirty="0"/>
              <a:t>게 임 종 료</a:t>
            </a:r>
            <a:r>
              <a:rPr lang="en-US" altLang="ko-KR" sz="1100" dirty="0"/>
              <a:t>---");</a:t>
            </a:r>
          </a:p>
          <a:p>
            <a:pPr algn="just"/>
            <a:r>
              <a:rPr lang="en-US" altLang="ko-KR" sz="1100" dirty="0"/>
              <a:t>		</a:t>
            </a:r>
            <a:r>
              <a:rPr lang="en-US" altLang="ko-KR" sz="1100" dirty="0" smtClean="0"/>
              <a:t>Sleep(2000</a:t>
            </a:r>
            <a:r>
              <a:rPr lang="en-US" altLang="ko-KR" sz="1100" dirty="0"/>
              <a:t>);</a:t>
            </a:r>
          </a:p>
          <a:p>
            <a:pPr algn="just"/>
            <a:r>
              <a:rPr lang="en-US" altLang="ko-KR" sz="1100" dirty="0"/>
              <a:t>		</a:t>
            </a:r>
            <a:r>
              <a:rPr lang="en-US" altLang="ko-KR" sz="1100" dirty="0" smtClean="0"/>
              <a:t>main</a:t>
            </a:r>
            <a:r>
              <a:rPr lang="en-US" altLang="ko-KR" sz="1100" dirty="0"/>
              <a:t>();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smtClean="0"/>
              <a:t>}</a:t>
            </a:r>
            <a:endParaRPr lang="en-US" altLang="ko-KR" sz="1100" dirty="0"/>
          </a:p>
          <a:p>
            <a:pPr algn="just"/>
            <a:r>
              <a:rPr lang="en-US" altLang="ko-KR" sz="1100" dirty="0"/>
              <a:t>		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smtClean="0"/>
              <a:t>if </a:t>
            </a:r>
            <a:r>
              <a:rPr lang="en-US" altLang="ko-KR" sz="1100" dirty="0"/>
              <a:t>(_</a:t>
            </a:r>
            <a:r>
              <a:rPr lang="en-US" altLang="ko-KR" sz="1100" dirty="0" err="1"/>
              <a:t>kbhit</a:t>
            </a:r>
            <a:r>
              <a:rPr lang="en-US" altLang="ko-KR" sz="1100" dirty="0"/>
              <a:t>()) {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smtClean="0"/>
              <a:t>       </a:t>
            </a:r>
            <a:r>
              <a:rPr lang="en-US" altLang="ko-KR" sz="1100" dirty="0" err="1" smtClean="0"/>
              <a:t>scanc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= </a:t>
            </a:r>
            <a:r>
              <a:rPr lang="en-US" altLang="ko-KR" sz="1100" dirty="0" err="1"/>
              <a:t>getch</a:t>
            </a:r>
            <a:r>
              <a:rPr lang="en-US" altLang="ko-KR" sz="1100" dirty="0"/>
              <a:t>();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smtClean="0"/>
              <a:t>       if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scanc</a:t>
            </a:r>
            <a:r>
              <a:rPr lang="en-US" altLang="ko-KR" sz="1100" dirty="0"/>
              <a:t> != 8 &amp;&amp; </a:t>
            </a:r>
            <a:r>
              <a:rPr lang="en-US" altLang="ko-KR" sz="1100" dirty="0" err="1"/>
              <a:t>scanc</a:t>
            </a:r>
            <a:r>
              <a:rPr lang="en-US" altLang="ko-KR" sz="1100" dirty="0"/>
              <a:t> != 13) </a:t>
            </a:r>
            <a:r>
              <a:rPr lang="en-US" altLang="ko-KR" sz="1100" dirty="0" smtClean="0"/>
              <a:t>{ </a:t>
            </a:r>
            <a:r>
              <a:rPr lang="en-US" altLang="ko-KR" sz="1100" dirty="0" smtClean="0">
                <a:solidFill>
                  <a:srgbClr val="00B050"/>
                </a:solidFill>
              </a:rPr>
              <a:t>//</a:t>
            </a:r>
            <a:r>
              <a:rPr lang="ko-KR" altLang="en-US" sz="1100" dirty="0" smtClean="0">
                <a:solidFill>
                  <a:srgbClr val="00B050"/>
                </a:solidFill>
              </a:rPr>
              <a:t>백스페이스도 </a:t>
            </a:r>
            <a:r>
              <a:rPr lang="ko-KR" altLang="en-US" sz="1100" dirty="0" err="1" smtClean="0">
                <a:solidFill>
                  <a:srgbClr val="00B050"/>
                </a:solidFill>
              </a:rPr>
              <a:t>엔터도</a:t>
            </a:r>
            <a:r>
              <a:rPr lang="ko-KR" altLang="en-US" sz="1100" dirty="0" smtClean="0">
                <a:solidFill>
                  <a:srgbClr val="00B050"/>
                </a:solidFill>
              </a:rPr>
              <a:t> </a:t>
            </a:r>
            <a:r>
              <a:rPr lang="ko-KR" altLang="en-US" sz="1100" dirty="0" err="1" smtClean="0">
                <a:solidFill>
                  <a:srgbClr val="00B050"/>
                </a:solidFill>
              </a:rPr>
              <a:t>안누르면</a:t>
            </a:r>
            <a:r>
              <a:rPr lang="ko-KR" altLang="en-US" sz="1100" dirty="0" smtClean="0">
                <a:solidFill>
                  <a:srgbClr val="00B050"/>
                </a:solidFill>
              </a:rPr>
              <a:t> 그냥 입력 </a:t>
            </a:r>
            <a:r>
              <a:rPr lang="ko-KR" altLang="en-US" sz="1100" dirty="0" err="1" smtClean="0">
                <a:solidFill>
                  <a:srgbClr val="00B050"/>
                </a:solidFill>
              </a:rPr>
              <a:t>받는중</a:t>
            </a:r>
            <a:endParaRPr lang="en-US" altLang="ko-KR" sz="1100" dirty="0">
              <a:solidFill>
                <a:srgbClr val="00B050"/>
              </a:solidFill>
            </a:endParaRPr>
          </a:p>
          <a:p>
            <a:pPr algn="just"/>
            <a:r>
              <a:rPr lang="en-US" altLang="ko-KR" sz="1100" dirty="0"/>
              <a:t>		</a:t>
            </a:r>
            <a:r>
              <a:rPr lang="en-US" altLang="ko-KR" sz="1100" dirty="0" err="1" smtClean="0"/>
              <a:t>gotoxy</a:t>
            </a:r>
            <a:r>
              <a:rPr lang="en-US" altLang="ko-KR" sz="1100" dirty="0" smtClean="0"/>
              <a:t>(5</a:t>
            </a:r>
            <a:r>
              <a:rPr lang="en-US" altLang="ko-KR" sz="1100" dirty="0"/>
              <a:t>, 25);</a:t>
            </a:r>
          </a:p>
          <a:p>
            <a:pPr algn="just"/>
            <a:r>
              <a:rPr lang="en-US" altLang="ko-KR" sz="1100" dirty="0"/>
              <a:t>		</a:t>
            </a:r>
            <a:r>
              <a:rPr lang="en-US" altLang="ko-KR" sz="1100" dirty="0" smtClean="0"/>
              <a:t>scan[sword</a:t>
            </a:r>
            <a:r>
              <a:rPr lang="en-US" altLang="ko-KR" sz="1100" dirty="0"/>
              <a:t>++] = </a:t>
            </a:r>
            <a:r>
              <a:rPr lang="en-US" altLang="ko-KR" sz="1100" dirty="0" err="1"/>
              <a:t>scanc</a:t>
            </a:r>
            <a:r>
              <a:rPr lang="en-US" altLang="ko-KR" sz="1100" dirty="0"/>
              <a:t>;</a:t>
            </a:r>
          </a:p>
          <a:p>
            <a:pPr algn="just"/>
            <a:r>
              <a:rPr lang="en-US" altLang="ko-KR" sz="1100" dirty="0"/>
              <a:t>		</a:t>
            </a:r>
            <a:r>
              <a:rPr lang="en-US" altLang="ko-KR" sz="1100" dirty="0" err="1" smtClean="0"/>
              <a:t>printf</a:t>
            </a:r>
            <a:r>
              <a:rPr lang="en-US" altLang="ko-KR" sz="1100" dirty="0"/>
              <a:t>("                 ");</a:t>
            </a:r>
          </a:p>
          <a:p>
            <a:pPr algn="just"/>
            <a:r>
              <a:rPr lang="en-US" altLang="ko-KR" sz="1100" dirty="0"/>
              <a:t>		</a:t>
            </a:r>
            <a:r>
              <a:rPr lang="en-US" altLang="ko-KR" sz="1100" dirty="0" err="1" smtClean="0"/>
              <a:t>gotoxy</a:t>
            </a:r>
            <a:r>
              <a:rPr lang="en-US" altLang="ko-KR" sz="1100" dirty="0" smtClean="0"/>
              <a:t>(5</a:t>
            </a:r>
            <a:r>
              <a:rPr lang="en-US" altLang="ko-KR" sz="1100" dirty="0"/>
              <a:t>, 25</a:t>
            </a:r>
            <a:r>
              <a:rPr lang="en-US" altLang="ko-KR" sz="1100" dirty="0" smtClean="0"/>
              <a:t>); </a:t>
            </a:r>
            <a:endParaRPr lang="en-US" altLang="ko-KR" sz="1100" dirty="0"/>
          </a:p>
          <a:p>
            <a:pPr algn="just"/>
            <a:r>
              <a:rPr lang="en-US" altLang="ko-KR" sz="1100" dirty="0"/>
              <a:t>		</a:t>
            </a:r>
            <a:r>
              <a:rPr lang="en-US" altLang="ko-KR" sz="1100" dirty="0" err="1" smtClean="0"/>
              <a:t>SetConsoleTextAttribute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GetStdHandle</a:t>
            </a:r>
            <a:r>
              <a:rPr lang="en-US" altLang="ko-KR" sz="1100" dirty="0" smtClean="0"/>
              <a:t>(STD_OUTPUT_HANDLE</a:t>
            </a:r>
            <a:r>
              <a:rPr lang="en-US" altLang="ko-KR" sz="1100" dirty="0"/>
              <a:t>), 15);</a:t>
            </a:r>
          </a:p>
          <a:p>
            <a:pPr algn="just"/>
            <a:r>
              <a:rPr lang="en-US" altLang="ko-KR" sz="1100" dirty="0"/>
              <a:t>		</a:t>
            </a:r>
            <a:r>
              <a:rPr lang="en-US" altLang="ko-KR" sz="1100" dirty="0" err="1" smtClean="0"/>
              <a:t>printf</a:t>
            </a:r>
            <a:r>
              <a:rPr lang="en-US" altLang="ko-KR" sz="1100" dirty="0"/>
              <a:t>("%s", scan</a:t>
            </a:r>
            <a:r>
              <a:rPr lang="en-US" altLang="ko-KR" sz="1100" dirty="0" smtClean="0"/>
              <a:t>);</a:t>
            </a:r>
          </a:p>
          <a:p>
            <a:pPr algn="just"/>
            <a:r>
              <a:rPr lang="en-US" altLang="ko-KR" sz="1100" dirty="0" smtClean="0"/>
              <a:t>	       }</a:t>
            </a:r>
          </a:p>
          <a:p>
            <a:pPr algn="just"/>
            <a:r>
              <a:rPr lang="en-US" altLang="ko-KR" sz="1100" dirty="0"/>
              <a:t>	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416496" y="896565"/>
            <a:ext cx="19033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62291"/>
                </a:solidFill>
              </a:rPr>
              <a:t>Scanword</a:t>
            </a:r>
            <a:r>
              <a:rPr lang="ko-KR" altLang="en-US" dirty="0" smtClean="0">
                <a:solidFill>
                  <a:srgbClr val="F62291"/>
                </a:solidFill>
              </a:rPr>
              <a:t>함수</a:t>
            </a:r>
            <a:endParaRPr lang="ko-KR" altLang="en-US" dirty="0">
              <a:solidFill>
                <a:srgbClr val="F622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7179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173400"/>
            <a:ext cx="4689399" cy="63681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3.  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함수  설명</a:t>
            </a:r>
            <a:endParaRPr lang="ko-KR" altLang="en-US" sz="2000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472" y="1342326"/>
            <a:ext cx="132494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/>
              <a:t>else if (</a:t>
            </a:r>
            <a:r>
              <a:rPr lang="en-US" altLang="ko-KR" sz="1100" dirty="0" err="1"/>
              <a:t>scanc</a:t>
            </a:r>
            <a:r>
              <a:rPr lang="en-US" altLang="ko-KR" sz="1100" dirty="0"/>
              <a:t> == 8) </a:t>
            </a:r>
            <a:r>
              <a:rPr lang="en-US" altLang="ko-KR" sz="1100" dirty="0" smtClean="0">
                <a:solidFill>
                  <a:srgbClr val="00B050"/>
                </a:solidFill>
              </a:rPr>
              <a:t>{ // </a:t>
            </a:r>
            <a:r>
              <a:rPr lang="ko-KR" altLang="en-US" sz="1100" dirty="0" smtClean="0">
                <a:solidFill>
                  <a:srgbClr val="00B050"/>
                </a:solidFill>
              </a:rPr>
              <a:t>백스페이스를 </a:t>
            </a:r>
            <a:r>
              <a:rPr lang="ko-KR" altLang="en-US" sz="1100" dirty="0" err="1" smtClean="0">
                <a:solidFill>
                  <a:srgbClr val="00B050"/>
                </a:solidFill>
              </a:rPr>
              <a:t>눌렀을때</a:t>
            </a:r>
            <a:endParaRPr lang="en-US" altLang="ko-KR" sz="1100" dirty="0">
              <a:solidFill>
                <a:srgbClr val="00B050"/>
              </a:solidFill>
            </a:endParaRP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err="1" smtClean="0"/>
              <a:t>gotoxy</a:t>
            </a:r>
            <a:r>
              <a:rPr lang="en-US" altLang="ko-KR" sz="1100" dirty="0" smtClean="0"/>
              <a:t>(1</a:t>
            </a:r>
            <a:r>
              <a:rPr lang="en-US" altLang="ko-KR" sz="1100" dirty="0"/>
              <a:t>, 25);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err="1" smtClean="0"/>
              <a:t>printf</a:t>
            </a:r>
            <a:r>
              <a:rPr lang="en-US" altLang="ko-KR" sz="1100" dirty="0"/>
              <a:t>("|                                                                                                                     |\n");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err="1" smtClean="0"/>
              <a:t>gotoxy</a:t>
            </a:r>
            <a:r>
              <a:rPr lang="en-US" altLang="ko-KR" sz="1100" dirty="0" smtClean="0"/>
              <a:t>(5</a:t>
            </a:r>
            <a:r>
              <a:rPr lang="en-US" altLang="ko-KR" sz="1100" dirty="0"/>
              <a:t>, 25);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smtClean="0"/>
              <a:t>scan</a:t>
            </a:r>
            <a:r>
              <a:rPr lang="en-US" altLang="ko-KR" sz="1100" dirty="0"/>
              <a:t>[--sword] = </a:t>
            </a:r>
            <a:r>
              <a:rPr lang="en-US" altLang="ko-KR" sz="1100" dirty="0" err="1"/>
              <a:t>scanc</a:t>
            </a:r>
            <a:r>
              <a:rPr lang="en-US" altLang="ko-KR" sz="1100" dirty="0"/>
              <a:t>;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smtClean="0"/>
              <a:t>if </a:t>
            </a:r>
            <a:r>
              <a:rPr lang="en-US" altLang="ko-KR" sz="1100" dirty="0"/>
              <a:t>(sword == -1)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smtClean="0"/>
              <a:t>     sword </a:t>
            </a:r>
            <a:r>
              <a:rPr lang="en-US" altLang="ko-KR" sz="1100" dirty="0"/>
              <a:t>= 0;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err="1" smtClean="0"/>
              <a:t>printf</a:t>
            </a:r>
            <a:r>
              <a:rPr lang="en-US" altLang="ko-KR" sz="1100" dirty="0"/>
              <a:t>("%s", scan);</a:t>
            </a:r>
          </a:p>
          <a:p>
            <a:pPr algn="just"/>
            <a:endParaRPr lang="en-US" altLang="ko-KR" sz="1100" dirty="0"/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416496" y="896565"/>
            <a:ext cx="19033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62291"/>
                </a:solidFill>
              </a:rPr>
              <a:t>Scanword</a:t>
            </a:r>
            <a:r>
              <a:rPr lang="ko-KR" altLang="en-US" dirty="0" smtClean="0">
                <a:solidFill>
                  <a:srgbClr val="F62291"/>
                </a:solidFill>
              </a:rPr>
              <a:t>함수</a:t>
            </a:r>
            <a:endParaRPr lang="ko-KR" altLang="en-US" dirty="0">
              <a:solidFill>
                <a:srgbClr val="F622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9136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173400"/>
            <a:ext cx="4689399" cy="63681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3.  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함수  설명</a:t>
            </a:r>
            <a:endParaRPr lang="ko-KR" altLang="en-US" sz="2000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5240" y="1196752"/>
            <a:ext cx="13249472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/>
              <a:t>else if (</a:t>
            </a:r>
            <a:r>
              <a:rPr lang="en-US" altLang="ko-KR" sz="1100" dirty="0" err="1"/>
              <a:t>scanc</a:t>
            </a:r>
            <a:r>
              <a:rPr lang="en-US" altLang="ko-KR" sz="1100" dirty="0"/>
              <a:t> == 13) { </a:t>
            </a:r>
            <a:r>
              <a:rPr lang="en-US" altLang="ko-KR" sz="1100" dirty="0">
                <a:solidFill>
                  <a:srgbClr val="00B050"/>
                </a:solidFill>
              </a:rPr>
              <a:t>//</a:t>
            </a:r>
            <a:r>
              <a:rPr lang="ko-KR" altLang="en-US" sz="1100" dirty="0" err="1">
                <a:solidFill>
                  <a:srgbClr val="00B050"/>
                </a:solidFill>
              </a:rPr>
              <a:t>엔터를</a:t>
            </a:r>
            <a:r>
              <a:rPr lang="ko-KR" altLang="en-US" sz="1100" dirty="0">
                <a:solidFill>
                  <a:srgbClr val="00B050"/>
                </a:solidFill>
              </a:rPr>
              <a:t> 눌렀다면</a:t>
            </a:r>
            <a:endParaRPr lang="en-US" altLang="ko-KR" sz="1100" dirty="0">
              <a:solidFill>
                <a:srgbClr val="00B050"/>
              </a:solidFill>
            </a:endParaRPr>
          </a:p>
          <a:p>
            <a:pPr algn="just"/>
            <a:r>
              <a:rPr lang="en-US" altLang="ko-KR" sz="1100" dirty="0"/>
              <a:t>	sword = 0;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err="1"/>
              <a:t>gotoxy</a:t>
            </a:r>
            <a:r>
              <a:rPr lang="en-US" altLang="ko-KR" sz="1100" dirty="0"/>
              <a:t>(1, 25);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("|                                                                                                                     |\n");</a:t>
            </a:r>
          </a:p>
          <a:p>
            <a:pPr algn="just"/>
            <a:r>
              <a:rPr lang="en-US" altLang="ko-KR" sz="1100" dirty="0"/>
              <a:t>	for (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= 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&lt;= </a:t>
            </a:r>
            <a:r>
              <a:rPr lang="en-US" altLang="ko-KR" sz="1100" dirty="0" err="1"/>
              <a:t>wordmax</a:t>
            </a:r>
            <a:r>
              <a:rPr lang="en-US" altLang="ko-KR" sz="1100" dirty="0"/>
              <a:t>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</a:t>
            </a:r>
          </a:p>
          <a:p>
            <a:pPr algn="just"/>
            <a:r>
              <a:rPr lang="en-US" altLang="ko-KR" sz="1100" dirty="0"/>
              <a:t>	{</a:t>
            </a:r>
          </a:p>
          <a:p>
            <a:pPr algn="just"/>
            <a:r>
              <a:rPr lang="en-US" altLang="ko-KR" sz="1100" dirty="0"/>
              <a:t>		if (!</a:t>
            </a:r>
            <a:r>
              <a:rPr lang="en-US" altLang="ko-KR" sz="1100" dirty="0" err="1"/>
              <a:t>strcmp</a:t>
            </a:r>
            <a:r>
              <a:rPr lang="en-US" altLang="ko-KR" sz="1100" dirty="0"/>
              <a:t>(scan, word[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])) </a:t>
            </a:r>
            <a:r>
              <a:rPr lang="en-US" altLang="ko-KR" sz="1100" dirty="0">
                <a:solidFill>
                  <a:srgbClr val="00B050"/>
                </a:solidFill>
              </a:rPr>
              <a:t>//</a:t>
            </a:r>
            <a:r>
              <a:rPr lang="ko-KR" altLang="en-US" sz="1100" dirty="0">
                <a:solidFill>
                  <a:srgbClr val="00B050"/>
                </a:solidFill>
              </a:rPr>
              <a:t>문자열 비교</a:t>
            </a:r>
            <a:endParaRPr lang="en-US" altLang="ko-KR" sz="1100" dirty="0">
              <a:solidFill>
                <a:srgbClr val="00B050"/>
              </a:solidFill>
            </a:endParaRPr>
          </a:p>
          <a:p>
            <a:pPr algn="just"/>
            <a:r>
              <a:rPr lang="en-US" altLang="ko-KR" sz="1100" dirty="0"/>
              <a:t>		{</a:t>
            </a:r>
          </a:p>
          <a:p>
            <a:pPr algn="just"/>
            <a:r>
              <a:rPr lang="en-US" altLang="ko-KR" sz="1100" dirty="0"/>
              <a:t>						</a:t>
            </a:r>
          </a:p>
          <a:p>
            <a:pPr algn="just"/>
            <a:r>
              <a:rPr lang="en-US" altLang="ko-KR" sz="1100" dirty="0"/>
              <a:t>			x2 = </a:t>
            </a:r>
            <a:r>
              <a:rPr lang="en-US" altLang="ko-KR" sz="1100" dirty="0" err="1"/>
              <a:t>remem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][0]; </a:t>
            </a:r>
            <a:r>
              <a:rPr lang="en-US" altLang="ko-KR" sz="1100" dirty="0">
                <a:solidFill>
                  <a:srgbClr val="00B050"/>
                </a:solidFill>
              </a:rPr>
              <a:t>//</a:t>
            </a:r>
            <a:r>
              <a:rPr lang="ko-KR" altLang="en-US" sz="1100" dirty="0" err="1">
                <a:solidFill>
                  <a:srgbClr val="00B050"/>
                </a:solidFill>
              </a:rPr>
              <a:t>저장해놨던</a:t>
            </a:r>
            <a:r>
              <a:rPr lang="ko-KR" altLang="en-US" sz="1100" dirty="0">
                <a:solidFill>
                  <a:srgbClr val="00B050"/>
                </a:solidFill>
              </a:rPr>
              <a:t> 값을 불러옴</a:t>
            </a:r>
            <a:endParaRPr lang="en-US" altLang="ko-KR" sz="1100" dirty="0">
              <a:solidFill>
                <a:srgbClr val="00B050"/>
              </a:solidFill>
            </a:endParaRPr>
          </a:p>
          <a:p>
            <a:pPr algn="just"/>
            <a:r>
              <a:rPr lang="en-US" altLang="ko-KR" sz="1100" dirty="0"/>
              <a:t>			y2 = </a:t>
            </a:r>
            <a:r>
              <a:rPr lang="en-US" altLang="ko-KR" sz="1100" dirty="0" err="1"/>
              <a:t>remem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][1];</a:t>
            </a:r>
          </a:p>
          <a:p>
            <a:pPr algn="just"/>
            <a:r>
              <a:rPr lang="en-US" altLang="ko-KR" sz="1100" dirty="0"/>
              <a:t>			f2 = </a:t>
            </a:r>
            <a:r>
              <a:rPr lang="en-US" altLang="ko-KR" sz="1100" dirty="0" err="1"/>
              <a:t>remem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][2];</a:t>
            </a:r>
          </a:p>
          <a:p>
            <a:pPr algn="just"/>
            <a:r>
              <a:rPr lang="en-US" altLang="ko-KR" sz="1100" dirty="0"/>
              <a:t>						</a:t>
            </a:r>
          </a:p>
          <a:p>
            <a:pPr algn="just"/>
            <a:r>
              <a:rPr lang="en-US" altLang="ko-KR" sz="1100" dirty="0"/>
              <a:t>			</a:t>
            </a:r>
            <a:r>
              <a:rPr lang="en-US" altLang="ko-KR" sz="1100" dirty="0" err="1"/>
              <a:t>gotoxy</a:t>
            </a:r>
            <a:r>
              <a:rPr lang="en-US" altLang="ko-KR" sz="1100" dirty="0"/>
              <a:t>(x2, y2);</a:t>
            </a:r>
          </a:p>
          <a:p>
            <a:pPr algn="just"/>
            <a:r>
              <a:rPr lang="en-US" altLang="ko-KR" sz="1100" dirty="0"/>
              <a:t>			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("          ");</a:t>
            </a:r>
          </a:p>
          <a:p>
            <a:pPr algn="just"/>
            <a:r>
              <a:rPr lang="en-US" altLang="ko-KR" sz="1100" dirty="0"/>
              <a:t>			</a:t>
            </a:r>
            <a:r>
              <a:rPr lang="en-US" altLang="ko-KR" sz="1100" dirty="0" err="1"/>
              <a:t>gotoxy</a:t>
            </a:r>
            <a:r>
              <a:rPr lang="en-US" altLang="ko-KR" sz="1100" dirty="0"/>
              <a:t>(1, 25);</a:t>
            </a:r>
          </a:p>
          <a:p>
            <a:pPr algn="just"/>
            <a:r>
              <a:rPr lang="en-US" altLang="ko-KR" sz="1100" dirty="0"/>
              <a:t>			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("|                                                                                                                     |\n");</a:t>
            </a:r>
          </a:p>
          <a:p>
            <a:pPr algn="just"/>
            <a:r>
              <a:rPr lang="en-US" altLang="ko-KR" sz="1100" dirty="0"/>
              <a:t>			switch (f2) {</a:t>
            </a:r>
          </a:p>
          <a:p>
            <a:pPr algn="just"/>
            <a:r>
              <a:rPr lang="en-US" altLang="ko-KR" sz="1100" dirty="0"/>
              <a:t>			case 1: score1 += 150; break; </a:t>
            </a:r>
            <a:r>
              <a:rPr lang="en-US" altLang="ko-KR" sz="1100" dirty="0">
                <a:solidFill>
                  <a:srgbClr val="00B050"/>
                </a:solidFill>
              </a:rPr>
              <a:t>//</a:t>
            </a:r>
            <a:r>
              <a:rPr lang="ko-KR" altLang="en-US" sz="1100" dirty="0">
                <a:solidFill>
                  <a:srgbClr val="00B050"/>
                </a:solidFill>
              </a:rPr>
              <a:t>색마다 다른 점수 부여</a:t>
            </a:r>
            <a:endParaRPr lang="en-US" altLang="ko-KR" sz="1100" dirty="0">
              <a:solidFill>
                <a:srgbClr val="00B050"/>
              </a:solidFill>
            </a:endParaRPr>
          </a:p>
          <a:p>
            <a:pPr algn="just"/>
            <a:r>
              <a:rPr lang="en-US" altLang="ko-KR" sz="1100" dirty="0"/>
              <a:t>			case 2: score1 += 200; break;</a:t>
            </a:r>
          </a:p>
          <a:p>
            <a:pPr algn="just"/>
            <a:r>
              <a:rPr lang="en-US" altLang="ko-KR" sz="1100" dirty="0"/>
              <a:t>			case 3: score1 += 250; break;</a:t>
            </a:r>
          </a:p>
          <a:p>
            <a:pPr algn="just"/>
            <a:r>
              <a:rPr lang="en-US" altLang="ko-KR" sz="1100" dirty="0"/>
              <a:t>			case 4: score1 += 300; break;</a:t>
            </a:r>
          </a:p>
          <a:p>
            <a:pPr algn="just"/>
            <a:r>
              <a:rPr lang="en-US" altLang="ko-KR" sz="1100" dirty="0"/>
              <a:t>			default: break;</a:t>
            </a:r>
          </a:p>
          <a:p>
            <a:pPr algn="just"/>
            <a:r>
              <a:rPr lang="en-US" altLang="ko-KR" sz="1100" dirty="0"/>
              <a:t>			}</a:t>
            </a:r>
          </a:p>
          <a:p>
            <a:pPr algn="just"/>
            <a:r>
              <a:rPr lang="en-US" altLang="ko-KR" sz="1100" dirty="0"/>
              <a:t>			</a:t>
            </a:r>
            <a:r>
              <a:rPr lang="en-US" altLang="ko-KR" sz="1100" dirty="0" err="1"/>
              <a:t>gotoxy</a:t>
            </a:r>
            <a:r>
              <a:rPr lang="en-US" altLang="ko-KR" sz="1100" dirty="0"/>
              <a:t>(3, 2);</a:t>
            </a:r>
          </a:p>
          <a:p>
            <a:pPr algn="just"/>
            <a:r>
              <a:rPr lang="en-US" altLang="ko-KR" sz="1100" dirty="0"/>
              <a:t>			</a:t>
            </a:r>
            <a:r>
              <a:rPr lang="en-US" altLang="ko-KR" sz="1100" dirty="0" err="1"/>
              <a:t>SetConsoleTextAttribute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GetStdHandle</a:t>
            </a:r>
            <a:r>
              <a:rPr lang="en-US" altLang="ko-KR" sz="1100" dirty="0"/>
              <a:t>(STD_OUTPUT_HANDLE), 15);</a:t>
            </a:r>
          </a:p>
          <a:p>
            <a:pPr algn="just"/>
            <a:r>
              <a:rPr lang="en-US" altLang="ko-KR" sz="1100" dirty="0"/>
              <a:t>			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("</a:t>
            </a:r>
            <a:r>
              <a:rPr lang="ko-KR" altLang="en-US" sz="1100" dirty="0" err="1"/>
              <a:t>현재점수</a:t>
            </a:r>
            <a:r>
              <a:rPr lang="ko-KR" altLang="en-US" sz="1100" dirty="0"/>
              <a:t> </a:t>
            </a:r>
            <a:r>
              <a:rPr lang="en-US" altLang="ko-KR" sz="1100" dirty="0"/>
              <a:t>:%d", score1);</a:t>
            </a:r>
          </a:p>
          <a:p>
            <a:pPr algn="just"/>
            <a:r>
              <a:rPr lang="en-US" altLang="ko-KR" sz="1100" dirty="0"/>
              <a:t>						</a:t>
            </a:r>
          </a:p>
          <a:p>
            <a:pPr algn="just"/>
            <a:r>
              <a:rPr lang="en-US" altLang="ko-KR" sz="1100" dirty="0"/>
              <a:t>						</a:t>
            </a:r>
          </a:p>
          <a:p>
            <a:pPr algn="just"/>
            <a:r>
              <a:rPr lang="en-US" altLang="ko-KR" sz="1100" dirty="0"/>
              <a:t>			}</a:t>
            </a:r>
          </a:p>
          <a:p>
            <a:pPr algn="just"/>
            <a:r>
              <a:rPr lang="en-US" altLang="ko-KR" sz="1100" dirty="0"/>
              <a:t>		}</a:t>
            </a:r>
          </a:p>
          <a:p>
            <a:pPr algn="just"/>
            <a:r>
              <a:rPr lang="en-US" altLang="ko-KR" sz="1100" dirty="0"/>
              <a:t>	for (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= 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&lt; 50;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 {</a:t>
            </a:r>
          </a:p>
          <a:p>
            <a:pPr algn="just"/>
            <a:r>
              <a:rPr lang="en-US" altLang="ko-KR" sz="1100" dirty="0"/>
              <a:t>	scan[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 = NULL;</a:t>
            </a:r>
          </a:p>
          <a:p>
            <a:pPr algn="just"/>
            <a:r>
              <a:rPr lang="en-US" altLang="ko-KR" sz="1100" dirty="0"/>
              <a:t>				}</a:t>
            </a:r>
          </a:p>
          <a:p>
            <a:pPr algn="just"/>
            <a:r>
              <a:rPr lang="en-US" altLang="ko-KR" sz="1100" dirty="0"/>
              <a:t>			}</a:t>
            </a:r>
          </a:p>
          <a:p>
            <a:pPr algn="just"/>
            <a:r>
              <a:rPr lang="en-US" altLang="ko-KR" sz="1100" dirty="0"/>
              <a:t>		}</a:t>
            </a:r>
          </a:p>
          <a:p>
            <a:pPr algn="just"/>
            <a:r>
              <a:rPr lang="en-US" altLang="ko-KR" sz="1100" dirty="0"/>
              <a:t>	}</a:t>
            </a:r>
          </a:p>
          <a:p>
            <a:pPr algn="just"/>
            <a:r>
              <a:rPr lang="en-US" altLang="ko-KR" sz="1100" dirty="0"/>
              <a:t>}</a:t>
            </a:r>
            <a:endParaRPr lang="ko-KR" altLang="en-US" sz="11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6496" y="896565"/>
            <a:ext cx="19033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62291"/>
                </a:solidFill>
              </a:rPr>
              <a:t>Scanword</a:t>
            </a:r>
            <a:r>
              <a:rPr lang="ko-KR" altLang="en-US" dirty="0" smtClean="0">
                <a:solidFill>
                  <a:srgbClr val="F62291"/>
                </a:solidFill>
              </a:rPr>
              <a:t>함수</a:t>
            </a:r>
            <a:endParaRPr lang="ko-KR" altLang="en-US" dirty="0">
              <a:solidFill>
                <a:srgbClr val="F622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231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420888"/>
            <a:ext cx="9969244" cy="1722951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lIns="0" tIns="360000" rIns="0" bIns="0" anchor="t" anchorCtr="1"/>
          <a:lstStyle/>
          <a:p>
            <a:pPr algn="ctr"/>
            <a:r>
              <a:rPr lang="ko-KR" altLang="en-US" sz="8000" dirty="0" smtClean="0">
                <a:solidFill>
                  <a:schemeClr val="bg1"/>
                </a:solidFill>
                <a:latin typeface="Noto Sans Korean Bold"/>
              </a:rPr>
              <a:t>소감</a:t>
            </a:r>
            <a:endParaRPr lang="es-ES" sz="8000" dirty="0">
              <a:solidFill>
                <a:schemeClr val="bg1"/>
              </a:solidFill>
              <a:latin typeface="Noto Sans Korean Bold"/>
            </a:endParaRPr>
          </a:p>
        </p:txBody>
      </p:sp>
    </p:spTree>
    <p:extLst>
      <p:ext uri="{BB962C8B-B14F-4D97-AF65-F5344CB8AC3E}">
        <p14:creationId xmlns:p14="http://schemas.microsoft.com/office/powerpoint/2010/main" val="37869974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01457" y="2780928"/>
            <a:ext cx="19030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32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32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32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3810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8504" y="310925"/>
            <a:ext cx="1640944" cy="548647"/>
            <a:chOff x="388834" y="331340"/>
            <a:chExt cx="1640944" cy="548647"/>
          </a:xfrm>
        </p:grpSpPr>
        <p:sp>
          <p:nvSpPr>
            <p:cNvPr id="3" name="TextBox 2"/>
            <p:cNvSpPr txBox="1"/>
            <p:nvPr/>
          </p:nvSpPr>
          <p:spPr>
            <a:xfrm>
              <a:off x="388834" y="331340"/>
              <a:ext cx="1035774" cy="54864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ko-KR" altLang="en-US" sz="2400" b="1" spc="-200" dirty="0">
                  <a:gradFill>
                    <a:gsLst>
                      <a:gs pos="0">
                        <a:schemeClr val="accent3">
                          <a:lumMod val="75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6200000" scaled="1"/>
                  </a:gradFill>
                  <a:latin typeface="Noto Sans Korean Bold" pitchFamily="34" charset="-127"/>
                  <a:ea typeface="Noto Sans Korean Bold" pitchFamily="34" charset="-127"/>
                </a:rPr>
                <a:t>목차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1666" y="542818"/>
              <a:ext cx="1008112" cy="273764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defTabSz="914400">
                <a:lnSpc>
                  <a:spcPct val="130000"/>
                </a:lnSpc>
                <a:spcBef>
                  <a:spcPts val="500"/>
                </a:spcBef>
              </a:pPr>
              <a:r>
                <a:rPr lang="en-US" altLang="ko-KR" sz="9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Noto Sans Korean Regular" pitchFamily="34" charset="-127"/>
                  <a:ea typeface="Noto Sans Korean Regular" pitchFamily="34" charset="-127"/>
                </a:rPr>
                <a:t>CONTENTS</a:t>
              </a:r>
              <a:endParaRPr lang="ko-KR" altLang="en-US" sz="9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1291765"/>
            <a:ext cx="4689399" cy="349387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marL="457200" indent="-457200">
              <a:lnSpc>
                <a:spcPct val="200000"/>
              </a:lnSpc>
              <a:spcBef>
                <a:spcPts val="600"/>
              </a:spcBef>
              <a:buAutoNum type="arabicPeriod"/>
            </a:pP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작품  개요</a:t>
            </a:r>
            <a:endParaRPr lang="en-US" altLang="ko-KR" sz="2000" spc="-200" dirty="0" smtClean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buAutoNum type="arabicPeriod"/>
            </a:pP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작품  소개</a:t>
            </a:r>
            <a:endParaRPr lang="en-US" altLang="ko-KR" sz="2000" spc="-200" dirty="0" smtClean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buAutoNum type="arabicPeriod"/>
            </a:pP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함수  설명</a:t>
            </a:r>
            <a:endParaRPr lang="en-US" altLang="ko-KR" sz="2000" spc="-200" dirty="0" smtClean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buAutoNum type="arabicPeriod"/>
            </a:pP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느낀  점 </a:t>
            </a:r>
            <a:r>
              <a:rPr lang="ko-KR" altLang="en-US" sz="2000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  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및  소감 </a:t>
            </a:r>
            <a:endParaRPr lang="en-US" altLang="ko-KR" sz="2000" spc="-200" dirty="0" smtClean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buAutoNum type="arabicPeriod"/>
            </a:pPr>
            <a:endParaRPr lang="en-US" altLang="ko-KR" sz="2000" spc="-200" dirty="0" smtClean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3512840" y="116632"/>
            <a:ext cx="6393160" cy="561662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3" descr="C:\Users\madeit-top1\Documents\PPT\[000] Image\062011_1213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79" y="3429000"/>
            <a:ext cx="31718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5870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모서리가 둥근 직사각형 67"/>
          <p:cNvSpPr/>
          <p:nvPr/>
        </p:nvSpPr>
        <p:spPr>
          <a:xfrm>
            <a:off x="490228" y="1339692"/>
            <a:ext cx="8925542" cy="2809388"/>
          </a:xfrm>
          <a:prstGeom prst="roundRect">
            <a:avLst>
              <a:gd name="adj" fmla="val 890"/>
            </a:avLst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>
            <a:outerShdw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173400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1. </a:t>
            </a:r>
            <a:r>
              <a:rPr lang="ko-KR" altLang="en-US" sz="2000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작</a:t>
            </a:r>
            <a:r>
              <a:rPr lang="ko-KR" altLang="en-US" sz="2000" spc="-200" dirty="0" smtClean="0">
                <a:solidFill>
                  <a:srgbClr val="4A66AC"/>
                </a:solidFill>
                <a:latin typeface="Noto Sans Korean Bold" pitchFamily="34" charset="-127"/>
                <a:ea typeface="Noto Sans Korean Bold" pitchFamily="34" charset="-127"/>
              </a:rPr>
              <a:t>품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ko-KR" altLang="en-US" sz="2000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개요</a:t>
            </a:r>
            <a:endParaRPr lang="en-US" altLang="ko-KR" sz="2000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 flipV="1">
            <a:off x="895807" y="5245132"/>
            <a:ext cx="8114385" cy="4571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568934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01843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02825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3566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21021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96492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12204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4183" y="1410053"/>
            <a:ext cx="80176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4A66AC"/>
                </a:solidFill>
                <a:ea typeface="Noto Sans Korean Bold"/>
              </a:rPr>
              <a:t>a. </a:t>
            </a:r>
            <a:r>
              <a:rPr lang="ko-KR" altLang="en-US" sz="2000" dirty="0" smtClean="0">
                <a:solidFill>
                  <a:srgbClr val="4A66AC"/>
                </a:solidFill>
                <a:ea typeface="Noto Sans Korean Bold"/>
              </a:rPr>
              <a:t>개발 동기</a:t>
            </a:r>
            <a:endParaRPr lang="en-US" altLang="ko-KR" sz="2000" dirty="0">
              <a:solidFill>
                <a:srgbClr val="4A66AC"/>
              </a:solidFill>
              <a:ea typeface="Noto Sans Korean Bold"/>
            </a:endParaRPr>
          </a:p>
          <a:p>
            <a:r>
              <a:rPr lang="en-US" altLang="ko-KR" sz="2000" dirty="0" smtClean="0">
                <a:solidFill>
                  <a:srgbClr val="4A66AC"/>
                </a:solidFill>
                <a:ea typeface="Noto Sans Korean Bold"/>
              </a:rPr>
              <a:t>   </a:t>
            </a:r>
          </a:p>
          <a:p>
            <a:endParaRPr lang="en-US" altLang="ko-KR" sz="2000" dirty="0">
              <a:solidFill>
                <a:srgbClr val="4A66AC"/>
              </a:solidFill>
              <a:ea typeface="Noto Sans Korean Bold"/>
            </a:endParaRPr>
          </a:p>
          <a:p>
            <a:pPr algn="ctr"/>
            <a:r>
              <a:rPr lang="en-US" altLang="ko-KR" sz="2000" dirty="0" smtClean="0">
                <a:solidFill>
                  <a:srgbClr val="4A66AC"/>
                </a:solidFill>
                <a:ea typeface="Noto Sans Korean Bold"/>
              </a:rPr>
              <a:t> </a:t>
            </a:r>
            <a:r>
              <a:rPr lang="ko-KR" altLang="en-US" sz="2000" dirty="0" smtClean="0">
                <a:solidFill>
                  <a:srgbClr val="4A66AC"/>
                </a:solidFill>
                <a:ea typeface="Noto Sans Korean Bold"/>
              </a:rPr>
              <a:t>프로그래밍하는데 타자가 느리다</a:t>
            </a:r>
            <a:r>
              <a:rPr lang="en-US" altLang="ko-KR" sz="2000" dirty="0" smtClean="0">
                <a:solidFill>
                  <a:srgbClr val="4A66AC"/>
                </a:solidFill>
                <a:ea typeface="Noto Sans Korean Bold"/>
              </a:rPr>
              <a:t>!!</a:t>
            </a:r>
          </a:p>
          <a:p>
            <a:pPr algn="ctr"/>
            <a:endParaRPr lang="en-US" altLang="ko-KR" sz="2000" dirty="0" smtClean="0">
              <a:solidFill>
                <a:srgbClr val="4A66AC"/>
              </a:solidFill>
              <a:ea typeface="Noto Sans Korean Bold"/>
            </a:endParaRPr>
          </a:p>
          <a:p>
            <a:pPr algn="ctr"/>
            <a:r>
              <a:rPr lang="ko-KR" altLang="en-US" sz="2000" dirty="0" smtClean="0">
                <a:solidFill>
                  <a:srgbClr val="4A66AC"/>
                </a:solidFill>
                <a:ea typeface="Noto Sans Korean Bold"/>
              </a:rPr>
              <a:t>타자 연습 프로그램을 직접 만들면 어떨까</a:t>
            </a:r>
            <a:r>
              <a:rPr lang="en-US" altLang="ko-KR" sz="2000" dirty="0" smtClean="0">
                <a:solidFill>
                  <a:srgbClr val="4A66AC"/>
                </a:solidFill>
                <a:ea typeface="Noto Sans Korean Bold"/>
              </a:rPr>
              <a:t>?</a:t>
            </a:r>
          </a:p>
          <a:p>
            <a:pPr algn="ctr"/>
            <a:endParaRPr lang="en-US" altLang="ko-KR" sz="2000" dirty="0">
              <a:solidFill>
                <a:srgbClr val="4A66AC"/>
              </a:solidFill>
              <a:ea typeface="Noto Sans Korean Bold"/>
            </a:endParaRPr>
          </a:p>
          <a:p>
            <a:pPr algn="ctr"/>
            <a:r>
              <a:rPr lang="ko-KR" altLang="en-US" sz="2000" dirty="0" smtClean="0">
                <a:solidFill>
                  <a:srgbClr val="4A66AC"/>
                </a:solidFill>
                <a:ea typeface="Noto Sans Korean Bold"/>
              </a:rPr>
              <a:t>게임형식의 재미있는 타자 연습 프로그램을 만들자</a:t>
            </a:r>
            <a:r>
              <a:rPr lang="en-US" altLang="ko-KR" sz="2000" dirty="0" smtClean="0">
                <a:solidFill>
                  <a:srgbClr val="4A66AC"/>
                </a:solidFill>
                <a:ea typeface="Noto Sans Korean Bold"/>
              </a:rPr>
              <a:t>!!</a:t>
            </a:r>
          </a:p>
          <a:p>
            <a:r>
              <a:rPr lang="ko-KR" altLang="en-US" sz="2000" dirty="0" smtClean="0">
                <a:solidFill>
                  <a:srgbClr val="4A66AC"/>
                </a:solidFill>
                <a:ea typeface="Noto Sans Korean Bold"/>
              </a:rPr>
              <a:t> </a:t>
            </a:r>
            <a:r>
              <a:rPr lang="en-US" altLang="ko-KR" sz="2000" dirty="0" smtClean="0">
                <a:solidFill>
                  <a:srgbClr val="4A66AC"/>
                </a:solidFill>
                <a:ea typeface="Noto Sans Korean Bold"/>
              </a:rPr>
              <a:t>    </a:t>
            </a:r>
          </a:p>
        </p:txBody>
      </p:sp>
      <p:sp>
        <p:nvSpPr>
          <p:cNvPr id="4" name="아래쪽 화살표 3"/>
          <p:cNvSpPr/>
          <p:nvPr/>
        </p:nvSpPr>
        <p:spPr>
          <a:xfrm>
            <a:off x="4880525" y="2773562"/>
            <a:ext cx="241402" cy="21602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아래쪽 화살표 65"/>
          <p:cNvSpPr/>
          <p:nvPr/>
        </p:nvSpPr>
        <p:spPr>
          <a:xfrm>
            <a:off x="4880525" y="3392240"/>
            <a:ext cx="241402" cy="21602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625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173400"/>
            <a:ext cx="4689399" cy="63976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2.  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작품  소개</a:t>
            </a:r>
            <a:endParaRPr lang="en-US" altLang="ko-KR" sz="2000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560512" y="1114140"/>
            <a:ext cx="8496944" cy="4557714"/>
          </a:xfrm>
          <a:prstGeom prst="roundRect">
            <a:avLst>
              <a:gd name="adj" fmla="val 890"/>
            </a:avLst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>
            <a:outerShdw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776345" y="1117161"/>
            <a:ext cx="8017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4A66AC"/>
                </a:solidFill>
                <a:ea typeface="Noto Sans Korean Bold"/>
              </a:rPr>
              <a:t>게임 소개</a:t>
            </a:r>
            <a:endParaRPr lang="en-US" altLang="ko-KR" sz="2000" dirty="0" smtClean="0">
              <a:solidFill>
                <a:srgbClr val="4A66AC"/>
              </a:solidFill>
              <a:ea typeface="Noto Sans Korean Bold"/>
            </a:endParaRPr>
          </a:p>
          <a:p>
            <a:endParaRPr lang="en-US" altLang="ko-KR" sz="2000" dirty="0">
              <a:solidFill>
                <a:srgbClr val="4A66AC"/>
              </a:solidFill>
              <a:ea typeface="Noto Sans Korean Bold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rgbClr val="4A66AC"/>
                </a:solidFill>
                <a:ea typeface="Noto Sans Korean Bold"/>
              </a:rPr>
              <a:t>사방팔방 뜨는 단어들을 입력해서 없애주세요</a:t>
            </a:r>
            <a:r>
              <a:rPr lang="en-US" altLang="ko-KR" sz="2000" dirty="0" smtClean="0">
                <a:solidFill>
                  <a:srgbClr val="4A66AC"/>
                </a:solidFill>
                <a:ea typeface="Noto Sans Korean Bold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 smtClean="0">
              <a:solidFill>
                <a:srgbClr val="4A66AC"/>
              </a:solidFill>
              <a:ea typeface="Noto Sans Korean Bold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rgbClr val="4A66AC"/>
                </a:solidFill>
                <a:ea typeface="Noto Sans Korean Bold"/>
              </a:rPr>
              <a:t>각 단어들의 색의 따라 점수가 다릅니다</a:t>
            </a:r>
            <a:r>
              <a:rPr lang="en-US" altLang="ko-KR" sz="2000" dirty="0" smtClean="0">
                <a:solidFill>
                  <a:srgbClr val="4A66AC"/>
                </a:solidFill>
                <a:ea typeface="Noto Sans Korean Bold"/>
              </a:rPr>
              <a:t>.</a:t>
            </a:r>
          </a:p>
          <a:p>
            <a:r>
              <a:rPr lang="ko-KR" altLang="en-US" sz="2000" dirty="0" smtClean="0">
                <a:solidFill>
                  <a:srgbClr val="3333CC"/>
                </a:solidFill>
                <a:ea typeface="Noto Sans Korean Bold"/>
              </a:rPr>
              <a:t>  파란 색 </a:t>
            </a:r>
            <a:r>
              <a:rPr lang="en-US" altLang="ko-KR" sz="2000" dirty="0" smtClean="0">
                <a:solidFill>
                  <a:srgbClr val="3333CC"/>
                </a:solidFill>
                <a:ea typeface="Noto Sans Korean Bold"/>
              </a:rPr>
              <a:t>: 150</a:t>
            </a:r>
            <a:r>
              <a:rPr lang="ko-KR" altLang="en-US" sz="2000" dirty="0" smtClean="0">
                <a:solidFill>
                  <a:srgbClr val="3333CC"/>
                </a:solidFill>
                <a:ea typeface="Noto Sans Korean Bold"/>
              </a:rPr>
              <a:t>점 </a:t>
            </a:r>
            <a:r>
              <a:rPr lang="ko-KR" altLang="en-US" sz="2000" dirty="0" smtClean="0">
                <a:solidFill>
                  <a:srgbClr val="92D050"/>
                </a:solidFill>
                <a:ea typeface="Noto Sans Korean Bold"/>
              </a:rPr>
              <a:t>초록 색 </a:t>
            </a:r>
            <a:r>
              <a:rPr lang="en-US" altLang="ko-KR" sz="2000" dirty="0" smtClean="0">
                <a:solidFill>
                  <a:srgbClr val="92D050"/>
                </a:solidFill>
                <a:ea typeface="Noto Sans Korean Bold"/>
              </a:rPr>
              <a:t>: 200</a:t>
            </a:r>
            <a:r>
              <a:rPr lang="ko-KR" altLang="en-US" sz="2000" dirty="0" smtClean="0">
                <a:solidFill>
                  <a:srgbClr val="92D050"/>
                </a:solidFill>
                <a:ea typeface="Noto Sans Korean Bold"/>
              </a:rPr>
              <a:t>점</a:t>
            </a:r>
            <a:r>
              <a:rPr lang="ko-KR" altLang="en-US" sz="2000" dirty="0" smtClean="0">
                <a:solidFill>
                  <a:srgbClr val="4A66AC"/>
                </a:solidFill>
                <a:ea typeface="Noto Sans Korean Bold"/>
              </a:rPr>
              <a:t> </a:t>
            </a:r>
            <a:r>
              <a:rPr lang="ko-KR" altLang="en-US" sz="2000" dirty="0" smtClean="0">
                <a:solidFill>
                  <a:srgbClr val="23CFBF"/>
                </a:solidFill>
                <a:ea typeface="Noto Sans Korean Bold"/>
              </a:rPr>
              <a:t>민트 색 </a:t>
            </a:r>
            <a:r>
              <a:rPr lang="en-US" altLang="ko-KR" sz="2000" dirty="0" smtClean="0">
                <a:solidFill>
                  <a:srgbClr val="23CFBF"/>
                </a:solidFill>
                <a:ea typeface="Noto Sans Korean Bold"/>
              </a:rPr>
              <a:t>: 250</a:t>
            </a:r>
            <a:r>
              <a:rPr lang="ko-KR" altLang="en-US" sz="2000" dirty="0" smtClean="0">
                <a:solidFill>
                  <a:srgbClr val="23CFBF"/>
                </a:solidFill>
                <a:ea typeface="Noto Sans Korean Bold"/>
              </a:rPr>
              <a:t>점 </a:t>
            </a:r>
            <a:r>
              <a:rPr lang="ko-KR" altLang="en-US" sz="2000" dirty="0" smtClean="0">
                <a:solidFill>
                  <a:srgbClr val="C00000"/>
                </a:solidFill>
                <a:ea typeface="Noto Sans Korean Bold"/>
              </a:rPr>
              <a:t>빨간 색 </a:t>
            </a:r>
            <a:r>
              <a:rPr lang="en-US" altLang="ko-KR" sz="2000" dirty="0" smtClean="0">
                <a:solidFill>
                  <a:srgbClr val="C00000"/>
                </a:solidFill>
                <a:ea typeface="Noto Sans Korean Bold"/>
              </a:rPr>
              <a:t>: 300</a:t>
            </a:r>
            <a:r>
              <a:rPr lang="ko-KR" altLang="en-US" sz="2000" dirty="0" smtClean="0">
                <a:solidFill>
                  <a:srgbClr val="C00000"/>
                </a:solidFill>
                <a:ea typeface="Noto Sans Korean Bold"/>
              </a:rPr>
              <a:t>점</a:t>
            </a:r>
            <a:endParaRPr lang="en-US" altLang="ko-KR" sz="2000" dirty="0" smtClean="0">
              <a:solidFill>
                <a:srgbClr val="C00000"/>
              </a:solidFill>
              <a:ea typeface="Noto Sans Korean Bold"/>
            </a:endParaRPr>
          </a:p>
          <a:p>
            <a:endParaRPr lang="en-US" altLang="ko-KR" sz="2000" dirty="0">
              <a:solidFill>
                <a:srgbClr val="C00000"/>
              </a:solidFill>
              <a:ea typeface="Noto Sans Korean Bold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rgbClr val="4A66AC"/>
                </a:solidFill>
                <a:ea typeface="Noto Sans Korean Bold"/>
              </a:rPr>
              <a:t>입력한 단어와 일치하면 화면에 단어는 사라지고 점수는 </a:t>
            </a:r>
            <a:r>
              <a:rPr lang="en-US" altLang="ko-KR" sz="2000" dirty="0" smtClean="0">
                <a:solidFill>
                  <a:srgbClr val="4A66AC"/>
                </a:solidFill>
                <a:ea typeface="Noto Sans Korean Bold"/>
              </a:rPr>
              <a:t>UP!!</a:t>
            </a:r>
          </a:p>
          <a:p>
            <a:pPr marL="342900" indent="-342900">
              <a:buFontTx/>
              <a:buChar char="-"/>
            </a:pPr>
            <a:endParaRPr lang="en-US" altLang="ko-KR" sz="2000" dirty="0" smtClean="0">
              <a:solidFill>
                <a:srgbClr val="4A66AC"/>
              </a:solidFill>
              <a:ea typeface="Noto Sans Korean Bold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rgbClr val="4A66AC"/>
                </a:solidFill>
                <a:ea typeface="Noto Sans Korean Bold"/>
              </a:rPr>
              <a:t>게임은 </a:t>
            </a:r>
            <a:r>
              <a:rPr lang="en-US" altLang="ko-KR" sz="2000" dirty="0" smtClean="0">
                <a:solidFill>
                  <a:srgbClr val="4A66AC"/>
                </a:solidFill>
                <a:ea typeface="Noto Sans Korean Bold"/>
              </a:rPr>
              <a:t>30</a:t>
            </a:r>
            <a:r>
              <a:rPr lang="ko-KR" altLang="en-US" sz="2000" dirty="0" smtClean="0">
                <a:solidFill>
                  <a:srgbClr val="4A66AC"/>
                </a:solidFill>
                <a:ea typeface="Noto Sans Korean Bold"/>
              </a:rPr>
              <a:t>초 동안 진행됩니다</a:t>
            </a:r>
            <a:r>
              <a:rPr lang="en-US" altLang="ko-KR" sz="2000" dirty="0" smtClean="0">
                <a:solidFill>
                  <a:srgbClr val="4A66AC"/>
                </a:solidFill>
                <a:ea typeface="Noto Sans Korean Bold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rgbClr val="4A66AC"/>
              </a:solidFill>
              <a:ea typeface="Noto Sans Korean Bold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err="1" smtClean="0">
                <a:solidFill>
                  <a:srgbClr val="4A66AC"/>
                </a:solidFill>
                <a:ea typeface="Noto Sans Korean Bold"/>
              </a:rPr>
              <a:t>메인메뉴</a:t>
            </a:r>
            <a:r>
              <a:rPr lang="ko-KR" altLang="en-US" sz="2000" dirty="0" smtClean="0">
                <a:solidFill>
                  <a:srgbClr val="4A66AC"/>
                </a:solidFill>
                <a:ea typeface="Noto Sans Korean Bold"/>
              </a:rPr>
              <a:t> </a:t>
            </a:r>
            <a:r>
              <a:rPr lang="en-US" altLang="ko-KR" sz="2000" dirty="0" smtClean="0">
                <a:solidFill>
                  <a:srgbClr val="4A66AC"/>
                </a:solidFill>
                <a:ea typeface="Noto Sans Korean Bold"/>
              </a:rPr>
              <a:t>3. </a:t>
            </a:r>
            <a:r>
              <a:rPr lang="ko-KR" altLang="en-US" sz="2000" dirty="0" err="1" smtClean="0">
                <a:solidFill>
                  <a:srgbClr val="4A66AC"/>
                </a:solidFill>
                <a:ea typeface="Noto Sans Korean Bold"/>
              </a:rPr>
              <a:t>점수보기</a:t>
            </a:r>
            <a:r>
              <a:rPr lang="ko-KR" altLang="en-US" sz="2000" dirty="0" smtClean="0">
                <a:solidFill>
                  <a:srgbClr val="4A66AC"/>
                </a:solidFill>
                <a:ea typeface="Noto Sans Korean Bold"/>
              </a:rPr>
              <a:t> 에서 최고점수를 확인하세요</a:t>
            </a:r>
            <a:r>
              <a:rPr lang="en-US" altLang="ko-KR" sz="2000" dirty="0" smtClean="0">
                <a:solidFill>
                  <a:srgbClr val="4A66AC"/>
                </a:solidFill>
                <a:ea typeface="Noto Sans Korean Bold"/>
              </a:rPr>
              <a:t>!!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rgbClr val="4A66AC"/>
              </a:solidFill>
              <a:ea typeface="Noto Sans Korean Bold"/>
            </a:endParaRPr>
          </a:p>
          <a:p>
            <a:r>
              <a:rPr lang="en-US" altLang="ko-KR" sz="2000" dirty="0" smtClean="0">
                <a:solidFill>
                  <a:srgbClr val="4A66AC"/>
                </a:solidFill>
                <a:ea typeface="Noto Sans Korean Bold"/>
              </a:rPr>
              <a:t>-   </a:t>
            </a:r>
            <a:r>
              <a:rPr lang="ko-KR" altLang="en-US" sz="2000" dirty="0" smtClean="0">
                <a:solidFill>
                  <a:srgbClr val="4A66AC"/>
                </a:solidFill>
                <a:ea typeface="Noto Sans Korean Bold"/>
              </a:rPr>
              <a:t>다시 </a:t>
            </a:r>
            <a:r>
              <a:rPr lang="en-US" altLang="ko-KR" sz="2000" dirty="0" smtClean="0">
                <a:solidFill>
                  <a:srgbClr val="4A66AC"/>
                </a:solidFill>
                <a:ea typeface="Noto Sans Korean Bold"/>
              </a:rPr>
              <a:t>1.</a:t>
            </a:r>
            <a:r>
              <a:rPr lang="ko-KR" altLang="en-US" sz="2000" dirty="0">
                <a:solidFill>
                  <a:srgbClr val="4A66AC"/>
                </a:solidFill>
                <a:ea typeface="Noto Sans Korean Bold"/>
              </a:rPr>
              <a:t> </a:t>
            </a:r>
            <a:r>
              <a:rPr lang="ko-KR" altLang="en-US" sz="2000" dirty="0" err="1" smtClean="0">
                <a:solidFill>
                  <a:srgbClr val="4A66AC"/>
                </a:solidFill>
                <a:ea typeface="Noto Sans Korean Bold"/>
              </a:rPr>
              <a:t>게임시작을</a:t>
            </a:r>
            <a:r>
              <a:rPr lang="ko-KR" altLang="en-US" sz="2000" dirty="0" smtClean="0">
                <a:solidFill>
                  <a:srgbClr val="4A66AC"/>
                </a:solidFill>
                <a:ea typeface="Noto Sans Korean Bold"/>
              </a:rPr>
              <a:t> 누르고 최고 점수를 갱신하세요</a:t>
            </a:r>
            <a:r>
              <a:rPr lang="en-US" altLang="ko-KR" sz="2000" dirty="0" smtClean="0">
                <a:solidFill>
                  <a:srgbClr val="4A66AC"/>
                </a:solidFill>
                <a:ea typeface="Noto Sans Korean Bold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9451561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173400"/>
            <a:ext cx="4689399" cy="63976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2.  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작품  소개</a:t>
            </a:r>
            <a:endParaRPr lang="en-US" altLang="ko-KR" sz="2000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39777" y="5754494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747443" y="1119153"/>
            <a:ext cx="8496944" cy="4557714"/>
          </a:xfrm>
          <a:prstGeom prst="roundRect">
            <a:avLst>
              <a:gd name="adj" fmla="val 890"/>
            </a:avLst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>
            <a:outerShdw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987099" y="1250986"/>
            <a:ext cx="80176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4A66AC"/>
                </a:solidFill>
                <a:ea typeface="Noto Sans Korean Bold"/>
              </a:rPr>
              <a:t>게임 화면</a:t>
            </a:r>
            <a:endParaRPr lang="en-US" altLang="ko-KR" sz="2000" dirty="0" smtClean="0">
              <a:solidFill>
                <a:srgbClr val="4A66AC"/>
              </a:solidFill>
              <a:ea typeface="Noto Sans Korean Bold"/>
            </a:endParaRPr>
          </a:p>
          <a:p>
            <a:endParaRPr lang="en-US" altLang="ko-KR" sz="2000" dirty="0">
              <a:solidFill>
                <a:srgbClr val="4A66AC"/>
              </a:solidFill>
              <a:ea typeface="Noto Sans Korean Bold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4400" dirty="0">
              <a:latin typeface="Arial" panose="020B0604020202020204" pitchFamily="34" charset="0"/>
            </a:endParaRPr>
          </a:p>
          <a:p>
            <a:endParaRPr lang="en-US" altLang="ko-KR" sz="2000" dirty="0">
              <a:solidFill>
                <a:srgbClr val="4A66AC"/>
              </a:solidFill>
              <a:ea typeface="Noto Sans Korean Bold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01624" y="303245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  </a:t>
            </a:r>
            <a:endParaRPr kumimoji="0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_x176451232" descr="EMB000010ec48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40" y="3651224"/>
            <a:ext cx="3551931" cy="179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_x175610192" descr="EMB000010ec48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65" y="1783629"/>
            <a:ext cx="3521579" cy="184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176452752" descr="EMB000010ec48f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65" y="3668685"/>
            <a:ext cx="3521579" cy="177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11733" y="5953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6" name="_x175607872" descr="EMB000010ec48f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40" y="1747701"/>
            <a:ext cx="3551931" cy="188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3684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420888"/>
            <a:ext cx="9969244" cy="1722951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lIns="0" tIns="360000" rIns="0" bIns="0" anchor="t" anchorCtr="1"/>
          <a:lstStyle/>
          <a:p>
            <a:pPr algn="ctr"/>
            <a:r>
              <a:rPr lang="ko-KR" altLang="en-US" sz="8000" dirty="0" smtClean="0">
                <a:solidFill>
                  <a:schemeClr val="bg1"/>
                </a:solidFill>
                <a:latin typeface="Noto Sans Korean Bold"/>
              </a:rPr>
              <a:t>함수 설명</a:t>
            </a:r>
            <a:endParaRPr lang="en-US" altLang="ko-KR" sz="8000" dirty="0" smtClean="0">
              <a:solidFill>
                <a:schemeClr val="bg1"/>
              </a:solidFill>
              <a:latin typeface="Noto Sans Korean Bold"/>
            </a:endParaRPr>
          </a:p>
          <a:p>
            <a:pPr algn="ctr"/>
            <a:endParaRPr lang="es-ES" sz="8000" dirty="0">
              <a:solidFill>
                <a:schemeClr val="bg1"/>
              </a:solidFill>
              <a:latin typeface="Noto Sans Korean Bold"/>
            </a:endParaRPr>
          </a:p>
        </p:txBody>
      </p:sp>
    </p:spTree>
    <p:extLst>
      <p:ext uri="{BB962C8B-B14F-4D97-AF65-F5344CB8AC3E}">
        <p14:creationId xmlns:p14="http://schemas.microsoft.com/office/powerpoint/2010/main" val="29451561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173400"/>
            <a:ext cx="4689399" cy="63681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3.  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함수  설명</a:t>
            </a:r>
            <a:endParaRPr lang="ko-KR" altLang="en-US" sz="2000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2976" y="1283142"/>
            <a:ext cx="6912768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 smtClean="0"/>
              <a:t>              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main() {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err="1"/>
              <a:t>srand</a:t>
            </a:r>
            <a:r>
              <a:rPr lang="en-US" altLang="ko-KR" sz="1100" dirty="0"/>
              <a:t>((unsigned)time(NULL));</a:t>
            </a:r>
          </a:p>
          <a:p>
            <a:pPr algn="just"/>
            <a:r>
              <a:rPr lang="en-US" altLang="ko-KR" sz="1100" dirty="0"/>
              <a:t>	system("mode con cols=120 lines=30");</a:t>
            </a:r>
          </a:p>
          <a:p>
            <a:pPr algn="just"/>
            <a:r>
              <a:rPr lang="en-US" altLang="ko-KR" sz="1100" dirty="0"/>
              <a:t>	design</a:t>
            </a:r>
            <a:r>
              <a:rPr lang="en-US" altLang="ko-KR" sz="1100" dirty="0" smtClean="0"/>
              <a:t>(); </a:t>
            </a:r>
            <a:r>
              <a:rPr lang="en-US" altLang="ko-KR" sz="1100" dirty="0" smtClean="0">
                <a:solidFill>
                  <a:srgbClr val="00B050"/>
                </a:solidFill>
              </a:rPr>
              <a:t>//</a:t>
            </a:r>
            <a:r>
              <a:rPr lang="ko-KR" altLang="en-US" sz="1100" dirty="0" smtClean="0">
                <a:solidFill>
                  <a:srgbClr val="00B050"/>
                </a:solidFill>
              </a:rPr>
              <a:t>게임 디자인 함수</a:t>
            </a:r>
            <a:endParaRPr lang="en-US" altLang="ko-KR" sz="1100" dirty="0">
              <a:solidFill>
                <a:srgbClr val="00B050"/>
              </a:solidFill>
            </a:endParaRPr>
          </a:p>
          <a:p>
            <a:pPr algn="just"/>
            <a:r>
              <a:rPr lang="en-US" altLang="ko-KR" sz="1100" dirty="0"/>
              <a:t>	Sleep(1500);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err="1"/>
              <a:t>gotoxy</a:t>
            </a:r>
            <a:r>
              <a:rPr lang="en-US" altLang="ko-KR" sz="1100" dirty="0"/>
              <a:t>(60, 9);</a:t>
            </a:r>
          </a:p>
          <a:p>
            <a:pPr algn="just"/>
            <a:r>
              <a:rPr lang="en-US" altLang="ko-KR" sz="1100" dirty="0"/>
              <a:t>	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err="1"/>
              <a:t>removeCursor</a:t>
            </a:r>
            <a:r>
              <a:rPr lang="en-US" altLang="ko-KR" sz="1100" dirty="0" smtClean="0"/>
              <a:t>(); </a:t>
            </a:r>
            <a:r>
              <a:rPr lang="en-US" altLang="ko-KR" sz="1100" dirty="0" smtClean="0">
                <a:solidFill>
                  <a:srgbClr val="00B050"/>
                </a:solidFill>
              </a:rPr>
              <a:t>//</a:t>
            </a:r>
            <a:r>
              <a:rPr lang="ko-KR" altLang="en-US" sz="1100" dirty="0" smtClean="0">
                <a:solidFill>
                  <a:srgbClr val="00B050"/>
                </a:solidFill>
              </a:rPr>
              <a:t>커서 제거 함수</a:t>
            </a:r>
            <a:endParaRPr lang="en-US" altLang="ko-KR" sz="1100" dirty="0">
              <a:solidFill>
                <a:srgbClr val="00B050"/>
              </a:solidFill>
            </a:endParaRPr>
          </a:p>
          <a:p>
            <a:pPr algn="just"/>
            <a:r>
              <a:rPr lang="en-US" altLang="ko-KR" sz="1100" dirty="0"/>
              <a:t>	start();</a:t>
            </a:r>
          </a:p>
          <a:p>
            <a:pPr algn="just"/>
            <a:r>
              <a:rPr lang="en-US" altLang="ko-KR" sz="1100" dirty="0"/>
              <a:t>	while (1) {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smtClean="0"/>
              <a:t>         </a:t>
            </a:r>
            <a:r>
              <a:rPr lang="en-US" altLang="ko-KR" sz="1100" dirty="0" err="1" smtClean="0"/>
              <a:t>gotoxy</a:t>
            </a:r>
            <a:r>
              <a:rPr lang="en-US" altLang="ko-KR" sz="1100" dirty="0" smtClean="0"/>
              <a:t>(60</a:t>
            </a:r>
            <a:r>
              <a:rPr lang="en-US" altLang="ko-KR" sz="1100" dirty="0"/>
              <a:t>, 15);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smtClean="0"/>
              <a:t>         </a:t>
            </a:r>
            <a:r>
              <a:rPr lang="en-US" altLang="ko-KR" sz="1100" dirty="0" err="1" smtClean="0"/>
              <a:t>scanf</a:t>
            </a:r>
            <a:r>
              <a:rPr lang="en-US" altLang="ko-KR" sz="1100" dirty="0"/>
              <a:t>("%d", &amp;h);</a:t>
            </a:r>
          </a:p>
          <a:p>
            <a:pPr algn="just"/>
            <a:r>
              <a:rPr lang="en-US" altLang="ko-KR" sz="1100" dirty="0"/>
              <a:t>	      </a:t>
            </a:r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gotoxy</a:t>
            </a:r>
            <a:r>
              <a:rPr lang="en-US" altLang="ko-KR" sz="1100" dirty="0" smtClean="0"/>
              <a:t>(60</a:t>
            </a:r>
            <a:r>
              <a:rPr lang="en-US" altLang="ko-KR" sz="1100" dirty="0"/>
              <a:t>, 15);</a:t>
            </a:r>
          </a:p>
          <a:p>
            <a:pPr algn="just"/>
            <a:endParaRPr lang="en-US" altLang="ko-KR" sz="1100" dirty="0"/>
          </a:p>
          <a:p>
            <a:pPr algn="just"/>
            <a:r>
              <a:rPr lang="en-US" altLang="ko-KR" sz="1100" dirty="0"/>
              <a:t>	         </a:t>
            </a:r>
            <a:r>
              <a:rPr lang="en-US" altLang="ko-KR" sz="1100" dirty="0" smtClean="0"/>
              <a:t>switch </a:t>
            </a:r>
            <a:r>
              <a:rPr lang="en-US" altLang="ko-KR" sz="1100" dirty="0"/>
              <a:t>(h)</a:t>
            </a:r>
          </a:p>
          <a:p>
            <a:pPr algn="just"/>
            <a:r>
              <a:rPr lang="en-US" altLang="ko-KR" sz="1100" dirty="0"/>
              <a:t>	         </a:t>
            </a:r>
            <a:r>
              <a:rPr lang="en-US" altLang="ko-KR" sz="1100" dirty="0" smtClean="0"/>
              <a:t>{</a:t>
            </a:r>
            <a:endParaRPr lang="en-US" altLang="ko-KR" sz="1100" dirty="0"/>
          </a:p>
          <a:p>
            <a:pPr algn="just"/>
            <a:r>
              <a:rPr lang="en-US" altLang="ko-KR" sz="1100" dirty="0"/>
              <a:t>	            </a:t>
            </a:r>
            <a:r>
              <a:rPr lang="en-US" altLang="ko-KR" sz="1100" dirty="0" smtClean="0"/>
              <a:t>case </a:t>
            </a:r>
            <a:r>
              <a:rPr lang="en-US" altLang="ko-KR" sz="1100" dirty="0"/>
              <a:t>1: score1 = 0; </a:t>
            </a:r>
            <a:r>
              <a:rPr lang="en-US" altLang="ko-KR" sz="1100" dirty="0" err="1"/>
              <a:t>startTime</a:t>
            </a:r>
            <a:r>
              <a:rPr lang="en-US" altLang="ko-KR" sz="1100" dirty="0"/>
              <a:t> = clock(); </a:t>
            </a:r>
            <a:r>
              <a:rPr lang="en-US" altLang="ko-KR" sz="1100" dirty="0" err="1"/>
              <a:t>gamemain</a:t>
            </a:r>
            <a:r>
              <a:rPr lang="en-US" altLang="ko-KR" sz="1100" dirty="0"/>
              <a:t>(); gap = 0; break</a:t>
            </a:r>
            <a:r>
              <a:rPr lang="en-US" altLang="ko-KR" sz="1100" dirty="0" smtClean="0"/>
              <a:t>; </a:t>
            </a:r>
            <a:r>
              <a:rPr lang="en-US" altLang="ko-KR" sz="1100" dirty="0" smtClean="0">
                <a:solidFill>
                  <a:srgbClr val="00B050"/>
                </a:solidFill>
              </a:rPr>
              <a:t>//</a:t>
            </a:r>
            <a:r>
              <a:rPr lang="ko-KR" altLang="en-US" sz="1100" dirty="0" err="1" smtClean="0">
                <a:solidFill>
                  <a:srgbClr val="00B050"/>
                </a:solidFill>
              </a:rPr>
              <a:t>게임함수</a:t>
            </a:r>
            <a:endParaRPr lang="en-US" altLang="ko-KR" sz="1100" dirty="0">
              <a:solidFill>
                <a:srgbClr val="00B050"/>
              </a:solidFill>
            </a:endParaRPr>
          </a:p>
          <a:p>
            <a:pPr algn="just"/>
            <a:r>
              <a:rPr lang="en-US" altLang="ko-KR" sz="1100" dirty="0"/>
              <a:t>	            </a:t>
            </a:r>
            <a:r>
              <a:rPr lang="en-US" altLang="ko-KR" sz="1100" dirty="0" smtClean="0"/>
              <a:t>case </a:t>
            </a:r>
            <a:r>
              <a:rPr lang="en-US" altLang="ko-KR" sz="1100" dirty="0"/>
              <a:t>2: help(); break</a:t>
            </a:r>
            <a:r>
              <a:rPr lang="en-US" altLang="ko-KR" sz="1100" dirty="0" smtClean="0"/>
              <a:t>; </a:t>
            </a:r>
            <a:r>
              <a:rPr lang="en-US" altLang="ko-KR" sz="1100" dirty="0" smtClean="0">
                <a:solidFill>
                  <a:srgbClr val="00B050"/>
                </a:solidFill>
              </a:rPr>
              <a:t>//</a:t>
            </a:r>
            <a:r>
              <a:rPr lang="ko-KR" altLang="en-US" sz="1100" dirty="0" smtClean="0">
                <a:solidFill>
                  <a:srgbClr val="00B050"/>
                </a:solidFill>
              </a:rPr>
              <a:t>도움말</a:t>
            </a:r>
            <a:endParaRPr lang="en-US" altLang="ko-KR" sz="1100" dirty="0">
              <a:solidFill>
                <a:srgbClr val="00B050"/>
              </a:solidFill>
            </a:endParaRPr>
          </a:p>
          <a:p>
            <a:pPr algn="just"/>
            <a:r>
              <a:rPr lang="en-US" altLang="ko-KR" sz="1100" dirty="0"/>
              <a:t>	            </a:t>
            </a:r>
            <a:r>
              <a:rPr lang="en-US" altLang="ko-KR" sz="1100" dirty="0" smtClean="0"/>
              <a:t>case </a:t>
            </a:r>
            <a:r>
              <a:rPr lang="en-US" altLang="ko-KR" sz="1100" dirty="0"/>
              <a:t>3: </a:t>
            </a:r>
            <a:r>
              <a:rPr lang="en-US" altLang="ko-KR" sz="1100" dirty="0" err="1"/>
              <a:t>bestscore</a:t>
            </a:r>
            <a:r>
              <a:rPr lang="en-US" altLang="ko-KR" sz="1100" dirty="0"/>
              <a:t>(); break</a:t>
            </a:r>
            <a:r>
              <a:rPr lang="en-US" altLang="ko-KR" sz="1100" dirty="0" smtClean="0"/>
              <a:t>; </a:t>
            </a:r>
            <a:r>
              <a:rPr lang="en-US" altLang="ko-KR" sz="1100" dirty="0" smtClean="0">
                <a:solidFill>
                  <a:srgbClr val="00B050"/>
                </a:solidFill>
              </a:rPr>
              <a:t>//</a:t>
            </a:r>
            <a:r>
              <a:rPr lang="ko-KR" altLang="en-US" sz="1100" dirty="0" smtClean="0">
                <a:solidFill>
                  <a:srgbClr val="00B050"/>
                </a:solidFill>
              </a:rPr>
              <a:t>최고점수보기</a:t>
            </a:r>
            <a:endParaRPr lang="en-US" altLang="ko-KR" sz="1100" dirty="0">
              <a:solidFill>
                <a:srgbClr val="00B050"/>
              </a:solidFill>
            </a:endParaRPr>
          </a:p>
          <a:p>
            <a:pPr algn="just"/>
            <a:r>
              <a:rPr lang="en-US" altLang="ko-KR" sz="1100" dirty="0"/>
              <a:t>	            </a:t>
            </a:r>
            <a:r>
              <a:rPr lang="en-US" altLang="ko-KR" sz="1100" dirty="0" smtClean="0"/>
              <a:t>case </a:t>
            </a:r>
            <a:r>
              <a:rPr lang="en-US" altLang="ko-KR" sz="1100" dirty="0"/>
              <a:t>4: return 0; break</a:t>
            </a:r>
            <a:r>
              <a:rPr lang="en-US" altLang="ko-KR" sz="1100" dirty="0" smtClean="0"/>
              <a:t>; </a:t>
            </a:r>
            <a:r>
              <a:rPr lang="en-US" altLang="ko-KR" sz="1100" dirty="0" smtClean="0">
                <a:solidFill>
                  <a:srgbClr val="00B050"/>
                </a:solidFill>
              </a:rPr>
              <a:t>//</a:t>
            </a:r>
            <a:r>
              <a:rPr lang="ko-KR" altLang="en-US" sz="1100" dirty="0" err="1" smtClean="0">
                <a:solidFill>
                  <a:srgbClr val="00B050"/>
                </a:solidFill>
              </a:rPr>
              <a:t>게임종료</a:t>
            </a:r>
            <a:endParaRPr lang="en-US" altLang="ko-KR" sz="1100" dirty="0">
              <a:solidFill>
                <a:srgbClr val="00B050"/>
              </a:solidFill>
            </a:endParaRPr>
          </a:p>
          <a:p>
            <a:pPr algn="just"/>
            <a:r>
              <a:rPr lang="en-US" altLang="ko-KR" sz="1100" dirty="0"/>
              <a:t>	            </a:t>
            </a:r>
            <a:r>
              <a:rPr lang="en-US" altLang="ko-KR" sz="1100" dirty="0" smtClean="0"/>
              <a:t>default</a:t>
            </a:r>
            <a:r>
              <a:rPr lang="en-US" altLang="ko-KR" sz="1100" dirty="0"/>
              <a:t>:</a:t>
            </a:r>
          </a:p>
          <a:p>
            <a:pPr algn="just"/>
            <a:r>
              <a:rPr lang="en-US" altLang="ko-KR" sz="1100" dirty="0"/>
              <a:t>       </a:t>
            </a:r>
            <a:r>
              <a:rPr lang="en-US" altLang="ko-KR" sz="1100" dirty="0" smtClean="0"/>
              <a:t>                           </a:t>
            </a:r>
            <a:r>
              <a:rPr lang="en-US" altLang="ko-KR" sz="1100" dirty="0" err="1" smtClean="0"/>
              <a:t>printf</a:t>
            </a:r>
            <a:r>
              <a:rPr lang="en-US" altLang="ko-KR" sz="1100" dirty="0"/>
              <a:t>("</a:t>
            </a:r>
            <a:r>
              <a:rPr lang="ko-KR" altLang="en-US" sz="1100" dirty="0"/>
              <a:t>올바른 키가 아닙니다</a:t>
            </a:r>
            <a:r>
              <a:rPr lang="en-US" altLang="ko-KR" sz="1100" dirty="0"/>
              <a:t>!");</a:t>
            </a:r>
          </a:p>
          <a:p>
            <a:pPr algn="just"/>
            <a:r>
              <a:rPr lang="en-US" altLang="ko-KR" sz="1100" dirty="0" smtClean="0"/>
              <a:t>                                  break</a:t>
            </a:r>
            <a:r>
              <a:rPr lang="en-US" altLang="ko-KR" sz="1100" dirty="0"/>
              <a:t>;</a:t>
            </a:r>
          </a:p>
          <a:p>
            <a:pPr algn="just"/>
            <a:r>
              <a:rPr lang="en-US" altLang="ko-KR" sz="1100" dirty="0"/>
              <a:t>	}</a:t>
            </a:r>
          </a:p>
          <a:p>
            <a:pPr algn="just"/>
            <a:r>
              <a:rPr lang="en-US" altLang="ko-KR" sz="1100" dirty="0" smtClean="0"/>
              <a:t>           }</a:t>
            </a:r>
            <a:endParaRPr lang="en-US" altLang="ko-KR" sz="1100" dirty="0"/>
          </a:p>
          <a:p>
            <a:pPr algn="just"/>
            <a:endParaRPr lang="en-US" altLang="ko-KR" sz="1100" dirty="0"/>
          </a:p>
          <a:p>
            <a:pPr algn="just"/>
            <a:r>
              <a:rPr lang="en-US" altLang="ko-KR" sz="1100" dirty="0"/>
              <a:t>}</a:t>
            </a:r>
          </a:p>
          <a:p>
            <a:pPr algn="just"/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416496" y="896565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62291"/>
                </a:solidFill>
              </a:rPr>
              <a:t>메인함수</a:t>
            </a:r>
            <a:endParaRPr lang="ko-KR" altLang="en-US" dirty="0">
              <a:solidFill>
                <a:srgbClr val="F6229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64968" y="1104314"/>
            <a:ext cx="46618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 게임 함수 관련해서만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1561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173400"/>
            <a:ext cx="4689399" cy="63681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3.  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함수  설명</a:t>
            </a:r>
            <a:endParaRPr lang="ko-KR" altLang="en-US" sz="2000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5240" y="1325921"/>
            <a:ext cx="691276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/>
              <a:t>           void </a:t>
            </a:r>
            <a:r>
              <a:rPr lang="en-US" altLang="ko-KR" sz="1100" dirty="0" err="1"/>
              <a:t>gamemain</a:t>
            </a:r>
            <a:r>
              <a:rPr lang="en-US" altLang="ko-KR" sz="1100" dirty="0"/>
              <a:t>() </a:t>
            </a:r>
            <a:r>
              <a:rPr lang="en-US" altLang="ko-KR" sz="1100" dirty="0" smtClean="0"/>
              <a:t>{</a:t>
            </a:r>
          </a:p>
          <a:p>
            <a:pPr algn="just"/>
            <a:endParaRPr lang="en-US" altLang="ko-KR" sz="1100" dirty="0"/>
          </a:p>
          <a:p>
            <a:pPr algn="just"/>
            <a:r>
              <a:rPr lang="en-US" altLang="ko-KR" sz="1100" dirty="0"/>
              <a:t>	system("</a:t>
            </a:r>
            <a:r>
              <a:rPr lang="en-US" altLang="ko-KR" sz="1100" dirty="0" err="1"/>
              <a:t>cls</a:t>
            </a:r>
            <a:r>
              <a:rPr lang="en-US" altLang="ko-KR" sz="1100" dirty="0"/>
              <a:t>");</a:t>
            </a:r>
          </a:p>
          <a:p>
            <a:pPr algn="just"/>
            <a:r>
              <a:rPr lang="en-US" altLang="ko-KR" sz="1100" dirty="0"/>
              <a:t>	design();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err="1"/>
              <a:t>gotoxy</a:t>
            </a:r>
            <a:r>
              <a:rPr lang="en-US" altLang="ko-KR" sz="1100" dirty="0"/>
              <a:t>(50, 9);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(" 3</a:t>
            </a:r>
            <a:r>
              <a:rPr lang="ko-KR" altLang="en-US" sz="1100" dirty="0"/>
              <a:t>초 후 시작 </a:t>
            </a:r>
            <a:r>
              <a:rPr lang="en-US" altLang="ko-KR" sz="1100" dirty="0"/>
              <a:t>!!");</a:t>
            </a:r>
          </a:p>
          <a:p>
            <a:pPr algn="just"/>
            <a:r>
              <a:rPr lang="en-US" altLang="ko-KR" sz="1100" dirty="0"/>
              <a:t>	Sleep(1000);</a:t>
            </a:r>
          </a:p>
          <a:p>
            <a:pPr algn="just"/>
            <a:r>
              <a:rPr lang="en-US" altLang="ko-KR" sz="1100" dirty="0"/>
              <a:t>	system("</a:t>
            </a:r>
            <a:r>
              <a:rPr lang="en-US" altLang="ko-KR" sz="1100" dirty="0" err="1"/>
              <a:t>cls</a:t>
            </a:r>
            <a:r>
              <a:rPr lang="en-US" altLang="ko-KR" sz="1100" dirty="0"/>
              <a:t>");</a:t>
            </a:r>
          </a:p>
          <a:p>
            <a:pPr algn="just"/>
            <a:r>
              <a:rPr lang="en-US" altLang="ko-KR" sz="1100" dirty="0"/>
              <a:t>	design();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err="1"/>
              <a:t>gotoxy</a:t>
            </a:r>
            <a:r>
              <a:rPr lang="en-US" altLang="ko-KR" sz="1100" dirty="0"/>
              <a:t>(50, 9);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(" 2</a:t>
            </a:r>
            <a:r>
              <a:rPr lang="ko-KR" altLang="en-US" sz="1100" dirty="0"/>
              <a:t>초 후 시작 </a:t>
            </a:r>
            <a:r>
              <a:rPr lang="en-US" altLang="ko-KR" sz="1100" dirty="0"/>
              <a:t>!!");</a:t>
            </a:r>
          </a:p>
          <a:p>
            <a:pPr algn="just"/>
            <a:r>
              <a:rPr lang="en-US" altLang="ko-KR" sz="1100" dirty="0"/>
              <a:t>	Sleep(1000);</a:t>
            </a:r>
          </a:p>
          <a:p>
            <a:pPr algn="just"/>
            <a:r>
              <a:rPr lang="en-US" altLang="ko-KR" sz="1100" dirty="0"/>
              <a:t>	system("</a:t>
            </a:r>
            <a:r>
              <a:rPr lang="en-US" altLang="ko-KR" sz="1100" dirty="0" err="1"/>
              <a:t>cls</a:t>
            </a:r>
            <a:r>
              <a:rPr lang="en-US" altLang="ko-KR" sz="1100" dirty="0"/>
              <a:t>");</a:t>
            </a:r>
          </a:p>
          <a:p>
            <a:pPr algn="just"/>
            <a:r>
              <a:rPr lang="en-US" altLang="ko-KR" sz="1100" dirty="0"/>
              <a:t>	design();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err="1"/>
              <a:t>gotoxy</a:t>
            </a:r>
            <a:r>
              <a:rPr lang="en-US" altLang="ko-KR" sz="1100" dirty="0"/>
              <a:t>(50, 9);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(" 1</a:t>
            </a:r>
            <a:r>
              <a:rPr lang="ko-KR" altLang="en-US" sz="1100" dirty="0"/>
              <a:t>초 후 시작 </a:t>
            </a:r>
            <a:r>
              <a:rPr lang="en-US" altLang="ko-KR" sz="1100" dirty="0"/>
              <a:t>!!");</a:t>
            </a:r>
          </a:p>
          <a:p>
            <a:pPr algn="just"/>
            <a:r>
              <a:rPr lang="en-US" altLang="ko-KR" sz="1100" dirty="0"/>
              <a:t>	Sleep(1000);</a:t>
            </a:r>
          </a:p>
          <a:p>
            <a:pPr algn="just"/>
            <a:r>
              <a:rPr lang="en-US" altLang="ko-KR" sz="1100" dirty="0"/>
              <a:t>	system("</a:t>
            </a:r>
            <a:r>
              <a:rPr lang="en-US" altLang="ko-KR" sz="1100" dirty="0" err="1"/>
              <a:t>cls</a:t>
            </a:r>
            <a:r>
              <a:rPr lang="en-US" altLang="ko-KR" sz="1100" dirty="0"/>
              <a:t>");</a:t>
            </a:r>
          </a:p>
          <a:p>
            <a:pPr algn="just"/>
            <a:r>
              <a:rPr lang="en-US" altLang="ko-KR" sz="1100" dirty="0"/>
              <a:t>	design();</a:t>
            </a:r>
          </a:p>
          <a:p>
            <a:pPr algn="just"/>
            <a:r>
              <a:rPr lang="en-US" altLang="ko-KR" sz="1100" dirty="0"/>
              <a:t>	while (1) {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smtClean="0"/>
              <a:t>         </a:t>
            </a:r>
            <a:r>
              <a:rPr lang="en-US" altLang="ko-KR" sz="1100" dirty="0" err="1" smtClean="0"/>
              <a:t>printword</a:t>
            </a:r>
            <a:r>
              <a:rPr lang="en-US" altLang="ko-KR" sz="1100" dirty="0" smtClean="0"/>
              <a:t>(); </a:t>
            </a:r>
            <a:r>
              <a:rPr lang="en-US" altLang="ko-KR" sz="1100" dirty="0" smtClean="0">
                <a:solidFill>
                  <a:srgbClr val="00B050"/>
                </a:solidFill>
              </a:rPr>
              <a:t>// </a:t>
            </a:r>
            <a:r>
              <a:rPr lang="ko-KR" altLang="en-US" sz="1100" dirty="0" smtClean="0">
                <a:solidFill>
                  <a:srgbClr val="00B050"/>
                </a:solidFill>
              </a:rPr>
              <a:t>단어화면출력</a:t>
            </a:r>
            <a:endParaRPr lang="en-US" altLang="ko-KR" sz="1100" dirty="0">
              <a:solidFill>
                <a:srgbClr val="00B050"/>
              </a:solidFill>
            </a:endParaRP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smtClean="0"/>
              <a:t>         </a:t>
            </a:r>
            <a:r>
              <a:rPr lang="en-US" altLang="ko-KR" sz="1100" dirty="0" err="1" smtClean="0"/>
              <a:t>scanword</a:t>
            </a:r>
            <a:r>
              <a:rPr lang="en-US" altLang="ko-KR" sz="1100" dirty="0" smtClean="0"/>
              <a:t>(); </a:t>
            </a:r>
            <a:r>
              <a:rPr lang="en-US" altLang="ko-KR" sz="1100" dirty="0" smtClean="0">
                <a:solidFill>
                  <a:srgbClr val="00B050"/>
                </a:solidFill>
              </a:rPr>
              <a:t>// </a:t>
            </a:r>
            <a:r>
              <a:rPr lang="ko-KR" altLang="en-US" sz="1100" dirty="0" smtClean="0">
                <a:solidFill>
                  <a:srgbClr val="00B050"/>
                </a:solidFill>
              </a:rPr>
              <a:t>단어 입력과 비교</a:t>
            </a:r>
            <a:endParaRPr lang="en-US" altLang="ko-KR" sz="1100" dirty="0">
              <a:solidFill>
                <a:srgbClr val="00B050"/>
              </a:solidFill>
            </a:endParaRPr>
          </a:p>
          <a:p>
            <a:pPr algn="just"/>
            <a:r>
              <a:rPr lang="en-US" altLang="ko-KR" sz="1100" dirty="0"/>
              <a:t>	}</a:t>
            </a:r>
          </a:p>
          <a:p>
            <a:pPr algn="just"/>
            <a:endParaRPr lang="en-US" altLang="ko-KR" sz="1100" dirty="0"/>
          </a:p>
          <a:p>
            <a:pPr algn="just"/>
            <a:endParaRPr lang="en-US" altLang="ko-KR" sz="1100" dirty="0"/>
          </a:p>
          <a:p>
            <a:pPr algn="just"/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416496" y="896565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62291"/>
                </a:solidFill>
              </a:rPr>
              <a:t>게임함수</a:t>
            </a:r>
            <a:endParaRPr lang="ko-KR" altLang="en-US" dirty="0">
              <a:solidFill>
                <a:srgbClr val="F622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316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173400"/>
            <a:ext cx="4689399" cy="63681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3.  </a:t>
            </a:r>
            <a:r>
              <a:rPr lang="ko-KR" altLang="en-US" sz="2000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함수  설명</a:t>
            </a:r>
            <a:endParaRPr lang="ko-KR" altLang="en-US" sz="2000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628" y="1191252"/>
            <a:ext cx="691276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/>
              <a:t>void </a:t>
            </a:r>
            <a:r>
              <a:rPr lang="en-US" altLang="ko-KR" sz="1100" dirty="0" err="1"/>
              <a:t>printword</a:t>
            </a:r>
            <a:r>
              <a:rPr lang="en-US" altLang="ko-KR" sz="1100" dirty="0"/>
              <a:t>() {</a:t>
            </a:r>
          </a:p>
          <a:p>
            <a:pPr algn="just"/>
            <a:r>
              <a:rPr lang="en-US" altLang="ko-KR" sz="1100" dirty="0"/>
              <a:t>	static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check = </a:t>
            </a:r>
            <a:r>
              <a:rPr lang="en-US" altLang="ko-KR" sz="1100" dirty="0" err="1"/>
              <a:t>wordmax</a:t>
            </a:r>
            <a:r>
              <a:rPr lang="en-US" altLang="ko-KR" sz="1100" dirty="0" smtClean="0"/>
              <a:t>; </a:t>
            </a:r>
            <a:r>
              <a:rPr lang="en-US" altLang="ko-KR" sz="1100" dirty="0" smtClean="0">
                <a:solidFill>
                  <a:srgbClr val="00B050"/>
                </a:solidFill>
              </a:rPr>
              <a:t>// </a:t>
            </a:r>
            <a:r>
              <a:rPr lang="en-US" altLang="ko-KR" sz="1100" dirty="0" err="1" smtClean="0">
                <a:solidFill>
                  <a:srgbClr val="00B050"/>
                </a:solidFill>
              </a:rPr>
              <a:t>wordmax</a:t>
            </a:r>
            <a:r>
              <a:rPr lang="ko-KR" altLang="en-US" sz="1100" dirty="0" smtClean="0">
                <a:solidFill>
                  <a:srgbClr val="00B050"/>
                </a:solidFill>
              </a:rPr>
              <a:t>는 </a:t>
            </a:r>
            <a:r>
              <a:rPr lang="en-US" altLang="ko-KR" sz="1100" dirty="0" smtClean="0">
                <a:solidFill>
                  <a:srgbClr val="00B050"/>
                </a:solidFill>
              </a:rPr>
              <a:t>#define </a:t>
            </a:r>
            <a:r>
              <a:rPr lang="ko-KR" altLang="en-US" sz="1100" dirty="0" smtClean="0">
                <a:solidFill>
                  <a:srgbClr val="00B050"/>
                </a:solidFill>
              </a:rPr>
              <a:t>단어 총 개수를 정의 </a:t>
            </a:r>
            <a:r>
              <a:rPr lang="ko-KR" altLang="en-US" sz="1100" dirty="0" err="1" smtClean="0">
                <a:solidFill>
                  <a:srgbClr val="00B050"/>
                </a:solidFill>
              </a:rPr>
              <a:t>해놓음</a:t>
            </a:r>
            <a:endParaRPr lang="en-US" altLang="ko-KR" sz="1100" dirty="0">
              <a:solidFill>
                <a:srgbClr val="00B050"/>
              </a:solidFill>
            </a:endParaRPr>
          </a:p>
          <a:p>
            <a:pPr algn="just"/>
            <a:r>
              <a:rPr lang="en-US" altLang="ko-KR" sz="1100" dirty="0"/>
              <a:t>	x = rand() % 105 + 5</a:t>
            </a:r>
            <a:r>
              <a:rPr lang="en-US" altLang="ko-KR" sz="1100" dirty="0" smtClean="0"/>
              <a:t>; </a:t>
            </a:r>
            <a:r>
              <a:rPr lang="en-US" altLang="ko-KR" sz="1100" dirty="0" smtClean="0">
                <a:solidFill>
                  <a:srgbClr val="00B050"/>
                </a:solidFill>
              </a:rPr>
              <a:t>//</a:t>
            </a:r>
            <a:r>
              <a:rPr lang="en-US" altLang="ko-KR" sz="1100" dirty="0" err="1" smtClean="0">
                <a:solidFill>
                  <a:srgbClr val="00B050"/>
                </a:solidFill>
              </a:rPr>
              <a:t>gotoxy</a:t>
            </a:r>
            <a:r>
              <a:rPr lang="ko-KR" altLang="en-US" sz="1100" dirty="0" smtClean="0">
                <a:solidFill>
                  <a:srgbClr val="00B050"/>
                </a:solidFill>
              </a:rPr>
              <a:t>의 </a:t>
            </a:r>
            <a:r>
              <a:rPr lang="en-US" altLang="ko-KR" sz="1100" dirty="0" smtClean="0">
                <a:solidFill>
                  <a:srgbClr val="00B050"/>
                </a:solidFill>
              </a:rPr>
              <a:t>x </a:t>
            </a:r>
            <a:r>
              <a:rPr lang="ko-KR" altLang="en-US" sz="1100" dirty="0" smtClean="0">
                <a:solidFill>
                  <a:srgbClr val="00B050"/>
                </a:solidFill>
              </a:rPr>
              <a:t>값</a:t>
            </a:r>
            <a:r>
              <a:rPr lang="en-US" altLang="ko-KR" sz="1100" dirty="0">
                <a:solidFill>
                  <a:srgbClr val="00B050"/>
                </a:solidFill>
              </a:rPr>
              <a:t> </a:t>
            </a:r>
            <a:r>
              <a:rPr lang="ko-KR" altLang="en-US" sz="1100" dirty="0" smtClean="0">
                <a:solidFill>
                  <a:srgbClr val="00B050"/>
                </a:solidFill>
              </a:rPr>
              <a:t>랜덤</a:t>
            </a:r>
            <a:endParaRPr lang="en-US" altLang="ko-KR" sz="1100" dirty="0">
              <a:solidFill>
                <a:srgbClr val="00B050"/>
              </a:solidFill>
            </a:endParaRPr>
          </a:p>
          <a:p>
            <a:pPr algn="just"/>
            <a:r>
              <a:rPr lang="en-US" altLang="ko-KR" sz="1100" dirty="0"/>
              <a:t>	y = rand() % 19 + 3</a:t>
            </a:r>
            <a:r>
              <a:rPr lang="en-US" altLang="ko-KR" sz="1100" dirty="0" smtClean="0"/>
              <a:t>; </a:t>
            </a:r>
            <a:r>
              <a:rPr lang="en-US" altLang="ko-KR" sz="1100" dirty="0">
                <a:solidFill>
                  <a:srgbClr val="00B050"/>
                </a:solidFill>
              </a:rPr>
              <a:t>//</a:t>
            </a:r>
            <a:r>
              <a:rPr lang="en-US" altLang="ko-KR" sz="1100" dirty="0" err="1">
                <a:solidFill>
                  <a:srgbClr val="00B050"/>
                </a:solidFill>
              </a:rPr>
              <a:t>gotoxy</a:t>
            </a:r>
            <a:r>
              <a:rPr lang="ko-KR" altLang="en-US" sz="1100" dirty="0">
                <a:solidFill>
                  <a:srgbClr val="00B050"/>
                </a:solidFill>
              </a:rPr>
              <a:t>의 </a:t>
            </a:r>
            <a:r>
              <a:rPr lang="en-US" altLang="ko-KR" sz="1100" dirty="0" smtClean="0">
                <a:solidFill>
                  <a:srgbClr val="00B050"/>
                </a:solidFill>
              </a:rPr>
              <a:t>y </a:t>
            </a:r>
            <a:r>
              <a:rPr lang="ko-KR" altLang="en-US" sz="1100" dirty="0">
                <a:solidFill>
                  <a:srgbClr val="00B050"/>
                </a:solidFill>
              </a:rPr>
              <a:t>값</a:t>
            </a:r>
            <a:r>
              <a:rPr lang="en-US" altLang="ko-KR" sz="1100" dirty="0">
                <a:solidFill>
                  <a:srgbClr val="00B050"/>
                </a:solidFill>
              </a:rPr>
              <a:t> </a:t>
            </a:r>
            <a:r>
              <a:rPr lang="ko-KR" altLang="en-US" sz="1100" dirty="0">
                <a:solidFill>
                  <a:srgbClr val="00B050"/>
                </a:solidFill>
              </a:rPr>
              <a:t>랜덤</a:t>
            </a:r>
            <a:endParaRPr lang="en-US" altLang="ko-KR" sz="1100" dirty="0">
              <a:solidFill>
                <a:srgbClr val="00B050"/>
              </a:solidFill>
            </a:endParaRP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= rand() % </a:t>
            </a:r>
            <a:r>
              <a:rPr lang="en-US" altLang="ko-KR" sz="1100" dirty="0" err="1"/>
              <a:t>wordmax</a:t>
            </a:r>
            <a:r>
              <a:rPr lang="en-US" altLang="ko-KR" sz="1100" dirty="0" smtClean="0"/>
              <a:t>; </a:t>
            </a:r>
            <a:r>
              <a:rPr lang="en-US" altLang="ko-KR" sz="1100" dirty="0" smtClean="0">
                <a:solidFill>
                  <a:srgbClr val="00B050"/>
                </a:solidFill>
              </a:rPr>
              <a:t>//</a:t>
            </a:r>
            <a:r>
              <a:rPr lang="ko-KR" altLang="en-US" sz="1100" dirty="0" err="1" smtClean="0">
                <a:solidFill>
                  <a:srgbClr val="00B050"/>
                </a:solidFill>
              </a:rPr>
              <a:t>단어총개수</a:t>
            </a:r>
            <a:r>
              <a:rPr lang="ko-KR" altLang="en-US" sz="1100" dirty="0" smtClean="0">
                <a:solidFill>
                  <a:srgbClr val="00B050"/>
                </a:solidFill>
              </a:rPr>
              <a:t> 중 아무거나 나오게 랜덤</a:t>
            </a:r>
            <a:endParaRPr lang="en-US" altLang="ko-KR" sz="1100" dirty="0">
              <a:solidFill>
                <a:srgbClr val="00B050"/>
              </a:solidFill>
            </a:endParaRPr>
          </a:p>
          <a:p>
            <a:pPr algn="just"/>
            <a:r>
              <a:rPr lang="en-US" altLang="ko-KR" sz="1100" dirty="0"/>
              <a:t>	f = rand() % 4 + 1</a:t>
            </a:r>
            <a:r>
              <a:rPr lang="en-US" altLang="ko-KR" sz="1100" dirty="0" smtClean="0"/>
              <a:t>; </a:t>
            </a:r>
            <a:r>
              <a:rPr lang="en-US" altLang="ko-KR" sz="1100" dirty="0" smtClean="0">
                <a:solidFill>
                  <a:srgbClr val="00B050"/>
                </a:solidFill>
              </a:rPr>
              <a:t>//</a:t>
            </a:r>
            <a:r>
              <a:rPr lang="ko-KR" altLang="en-US" sz="1100" dirty="0" smtClean="0">
                <a:solidFill>
                  <a:srgbClr val="00B050"/>
                </a:solidFill>
              </a:rPr>
              <a:t>색깔 </a:t>
            </a:r>
            <a:r>
              <a:rPr lang="en-US" altLang="ko-KR" sz="1100" dirty="0" smtClean="0">
                <a:solidFill>
                  <a:srgbClr val="00B050"/>
                </a:solidFill>
              </a:rPr>
              <a:t>4</a:t>
            </a:r>
            <a:r>
              <a:rPr lang="ko-KR" altLang="en-US" sz="1100" dirty="0" smtClean="0">
                <a:solidFill>
                  <a:srgbClr val="00B050"/>
                </a:solidFill>
              </a:rPr>
              <a:t>개중 아무거나 나오게 랜덤</a:t>
            </a:r>
            <a:endParaRPr lang="en-US" altLang="ko-KR" sz="1100" dirty="0">
              <a:solidFill>
                <a:srgbClr val="00B050"/>
              </a:solidFill>
            </a:endParaRPr>
          </a:p>
          <a:p>
            <a:pPr algn="just"/>
            <a:r>
              <a:rPr lang="en-US" altLang="ko-KR" sz="1100" dirty="0"/>
              <a:t>	if (</a:t>
            </a:r>
            <a:r>
              <a:rPr lang="en-US" altLang="ko-KR" sz="1100" dirty="0" err="1"/>
              <a:t>wordi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 != 1) </a:t>
            </a:r>
            <a:r>
              <a:rPr lang="en-US" altLang="ko-KR" sz="1100" dirty="0" smtClean="0"/>
              <a:t>{ </a:t>
            </a:r>
            <a:r>
              <a:rPr lang="en-US" altLang="ko-KR" sz="1100" dirty="0" smtClean="0">
                <a:solidFill>
                  <a:srgbClr val="00B050"/>
                </a:solidFill>
              </a:rPr>
              <a:t>// </a:t>
            </a:r>
            <a:r>
              <a:rPr lang="ko-KR" altLang="en-US" sz="1100" dirty="0" smtClean="0">
                <a:solidFill>
                  <a:srgbClr val="00B050"/>
                </a:solidFill>
              </a:rPr>
              <a:t>한번 나온 단어는 </a:t>
            </a:r>
            <a:r>
              <a:rPr lang="ko-KR" altLang="en-US" sz="1100" dirty="0" err="1" smtClean="0">
                <a:solidFill>
                  <a:srgbClr val="00B050"/>
                </a:solidFill>
              </a:rPr>
              <a:t>안나오게</a:t>
            </a:r>
            <a:r>
              <a:rPr lang="ko-KR" altLang="en-US" sz="1100" dirty="0" smtClean="0">
                <a:solidFill>
                  <a:srgbClr val="00B050"/>
                </a:solidFill>
              </a:rPr>
              <a:t> </a:t>
            </a:r>
            <a:r>
              <a:rPr lang="ko-KR" altLang="en-US" sz="1100" dirty="0" err="1" smtClean="0">
                <a:solidFill>
                  <a:srgbClr val="00B050"/>
                </a:solidFill>
              </a:rPr>
              <a:t>하기위해</a:t>
            </a:r>
            <a:r>
              <a:rPr lang="ko-KR" altLang="en-US" sz="1100" dirty="0" smtClean="0">
                <a:solidFill>
                  <a:srgbClr val="00B050"/>
                </a:solidFill>
              </a:rPr>
              <a:t> </a:t>
            </a:r>
            <a:r>
              <a:rPr lang="ko-KR" altLang="en-US" sz="1100" dirty="0" err="1" smtClean="0">
                <a:solidFill>
                  <a:srgbClr val="00B050"/>
                </a:solidFill>
              </a:rPr>
              <a:t>만듬</a:t>
            </a:r>
            <a:endParaRPr lang="en-US" altLang="ko-KR" sz="1100" dirty="0">
              <a:solidFill>
                <a:srgbClr val="00B050"/>
              </a:solidFill>
            </a:endParaRP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smtClean="0"/>
              <a:t>      </a:t>
            </a:r>
            <a:r>
              <a:rPr lang="en-US" altLang="ko-KR" sz="1100" dirty="0" err="1" smtClean="0"/>
              <a:t>wordi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/>
              <a:t>] = 1;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smtClean="0"/>
              <a:t>      check-</a:t>
            </a:r>
            <a:r>
              <a:rPr lang="en-US" altLang="ko-KR" sz="1100" dirty="0"/>
              <a:t>-;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smtClean="0"/>
              <a:t>      </a:t>
            </a:r>
            <a:r>
              <a:rPr lang="en-US" altLang="ko-KR" sz="1100" dirty="0" err="1" smtClean="0"/>
              <a:t>gotoxy</a:t>
            </a:r>
            <a:r>
              <a:rPr lang="en-US" altLang="ko-KR" sz="1100" dirty="0" smtClean="0"/>
              <a:t>(x</a:t>
            </a:r>
            <a:r>
              <a:rPr lang="en-US" altLang="ko-KR" sz="1100" dirty="0"/>
              <a:t>, y);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smtClean="0"/>
              <a:t>      for </a:t>
            </a:r>
            <a:r>
              <a:rPr lang="en-US" altLang="ko-KR" sz="1100" dirty="0"/>
              <a:t>(j = 0; j &lt; 3; </a:t>
            </a:r>
            <a:r>
              <a:rPr lang="en-US" altLang="ko-KR" sz="1100" dirty="0" err="1"/>
              <a:t>j++</a:t>
            </a:r>
            <a:r>
              <a:rPr lang="en-US" altLang="ko-KR" sz="1100" dirty="0"/>
              <a:t>)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smtClean="0"/>
              <a:t>      {</a:t>
            </a:r>
            <a:endParaRPr lang="en-US" altLang="ko-KR" sz="1100" dirty="0"/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smtClean="0"/>
              <a:t>            if </a:t>
            </a:r>
            <a:r>
              <a:rPr lang="en-US" altLang="ko-KR" sz="1100" dirty="0"/>
              <a:t>(j == 0) {</a:t>
            </a:r>
          </a:p>
          <a:p>
            <a:pPr algn="just"/>
            <a:r>
              <a:rPr lang="en-US" altLang="ko-KR" sz="1100" dirty="0" smtClean="0"/>
              <a:t>	            </a:t>
            </a:r>
            <a:r>
              <a:rPr lang="en-US" altLang="ko-KR" sz="1100" dirty="0" err="1" smtClean="0"/>
              <a:t>remem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/>
              <a:t>][j] = x</a:t>
            </a:r>
            <a:r>
              <a:rPr lang="en-US" altLang="ko-KR" sz="1100" dirty="0" smtClean="0"/>
              <a:t>; </a:t>
            </a:r>
            <a:r>
              <a:rPr lang="en-US" altLang="ko-KR" sz="1100" dirty="0" smtClean="0">
                <a:solidFill>
                  <a:srgbClr val="00B050"/>
                </a:solidFill>
              </a:rPr>
              <a:t>//2</a:t>
            </a:r>
            <a:r>
              <a:rPr lang="ko-KR" altLang="en-US" sz="1100" dirty="0" smtClean="0">
                <a:solidFill>
                  <a:srgbClr val="00B050"/>
                </a:solidFill>
              </a:rPr>
              <a:t>차원 배열을 통해 </a:t>
            </a:r>
            <a:r>
              <a:rPr lang="en-US" altLang="ko-KR" sz="1100" dirty="0" smtClean="0">
                <a:solidFill>
                  <a:srgbClr val="00B050"/>
                </a:solidFill>
              </a:rPr>
              <a:t>x, y, f </a:t>
            </a:r>
            <a:r>
              <a:rPr lang="ko-KR" altLang="en-US" sz="1100" dirty="0" smtClean="0">
                <a:solidFill>
                  <a:srgbClr val="00B050"/>
                </a:solidFill>
              </a:rPr>
              <a:t>값을 저장 </a:t>
            </a:r>
            <a:r>
              <a:rPr lang="ko-KR" altLang="en-US" sz="1100" dirty="0" err="1" smtClean="0">
                <a:solidFill>
                  <a:srgbClr val="00B050"/>
                </a:solidFill>
              </a:rPr>
              <a:t>해놈</a:t>
            </a:r>
            <a:endParaRPr lang="en-US" altLang="ko-KR" sz="1100" dirty="0">
              <a:solidFill>
                <a:srgbClr val="00B050"/>
              </a:solidFill>
            </a:endParaRP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smtClean="0"/>
              <a:t>            }</a:t>
            </a:r>
            <a:endParaRPr lang="en-US" altLang="ko-KR" sz="1100" dirty="0"/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smtClean="0"/>
              <a:t>            else </a:t>
            </a:r>
            <a:r>
              <a:rPr lang="en-US" altLang="ko-KR" sz="1100" dirty="0"/>
              <a:t>if(j == 1){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smtClean="0"/>
              <a:t>            </a:t>
            </a:r>
            <a:r>
              <a:rPr lang="en-US" altLang="ko-KR" sz="1100" dirty="0" err="1" smtClean="0"/>
              <a:t>remem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/>
              <a:t>][j] = y;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smtClean="0"/>
              <a:t>            }</a:t>
            </a:r>
            <a:endParaRPr lang="en-US" altLang="ko-KR" sz="1100" dirty="0"/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smtClean="0"/>
              <a:t>            else </a:t>
            </a:r>
            <a:r>
              <a:rPr lang="en-US" altLang="ko-KR" sz="1100" dirty="0"/>
              <a:t>if (j == 2) {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smtClean="0"/>
              <a:t>            </a:t>
            </a:r>
            <a:r>
              <a:rPr lang="en-US" altLang="ko-KR" sz="1100" dirty="0" err="1" smtClean="0"/>
              <a:t>remem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/>
              <a:t>][j] = f;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smtClean="0"/>
              <a:t>            }</a:t>
            </a:r>
            <a:endParaRPr lang="en-US" altLang="ko-KR" sz="1100" dirty="0"/>
          </a:p>
          <a:p>
            <a:pPr algn="just"/>
            <a:r>
              <a:rPr lang="en-US" altLang="ko-KR" sz="1100" dirty="0" smtClean="0"/>
              <a:t>	      }</a:t>
            </a:r>
            <a:endParaRPr lang="en-US" altLang="ko-KR" sz="1100" dirty="0"/>
          </a:p>
          <a:p>
            <a:pPr algn="just"/>
            <a:r>
              <a:rPr lang="en-US" altLang="ko-KR" sz="1100" dirty="0"/>
              <a:t>	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err="1" smtClean="0"/>
              <a:t>SetConsoleTextAttribute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GetStdHandle</a:t>
            </a:r>
            <a:r>
              <a:rPr lang="en-US" altLang="ko-KR" sz="1100" dirty="0" smtClean="0"/>
              <a:t>(STD_OUTPUT_HANDLE</a:t>
            </a:r>
            <a:r>
              <a:rPr lang="en-US" altLang="ko-KR" sz="1100" dirty="0"/>
              <a:t>), f);</a:t>
            </a:r>
          </a:p>
          <a:p>
            <a:pPr algn="just"/>
            <a:r>
              <a:rPr lang="en-US" altLang="ko-KR" sz="1100" dirty="0"/>
              <a:t>	</a:t>
            </a:r>
            <a:r>
              <a:rPr lang="en-US" altLang="ko-KR" sz="1100" dirty="0" err="1" smtClean="0"/>
              <a:t>printf</a:t>
            </a:r>
            <a:r>
              <a:rPr lang="en-US" altLang="ko-KR" sz="1100" dirty="0"/>
              <a:t>("%s ", word[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]);</a:t>
            </a:r>
          </a:p>
          <a:p>
            <a:pPr algn="just"/>
            <a:r>
              <a:rPr lang="en-US" altLang="ko-KR" sz="1100" dirty="0"/>
              <a:t>	}</a:t>
            </a:r>
          </a:p>
          <a:p>
            <a:pPr algn="just"/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416496" y="896565"/>
            <a:ext cx="19065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62291"/>
                </a:solidFill>
              </a:rPr>
              <a:t>printword</a:t>
            </a:r>
            <a:r>
              <a:rPr lang="ko-KR" altLang="en-US" dirty="0" smtClean="0">
                <a:solidFill>
                  <a:srgbClr val="F62291"/>
                </a:solidFill>
              </a:rPr>
              <a:t>함수</a:t>
            </a:r>
            <a:endParaRPr lang="ko-KR" altLang="en-US" dirty="0">
              <a:solidFill>
                <a:srgbClr val="F622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301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234</Words>
  <Application>Microsoft Office PowerPoint</Application>
  <PresentationFormat>A4 용지(210x297mm)</PresentationFormat>
  <Paragraphs>220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Noto Sans Korean Bold</vt:lpstr>
      <vt:lpstr>Noto Sans Korean Medium</vt:lpstr>
      <vt:lpstr>Noto Sans Korean Regular</vt:lpstr>
      <vt:lpstr>나눔바른고딕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Windows 사용자</cp:lastModifiedBy>
  <cp:revision>62</cp:revision>
  <dcterms:created xsi:type="dcterms:W3CDTF">2014-08-30T22:01:36Z</dcterms:created>
  <dcterms:modified xsi:type="dcterms:W3CDTF">2017-06-24T23:10:43Z</dcterms:modified>
</cp:coreProperties>
</file>