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484" r:id="rId4"/>
    <p:sldId id="362" r:id="rId5"/>
    <p:sldId id="480" r:id="rId6"/>
    <p:sldId id="479" r:id="rId7"/>
    <p:sldId id="482" r:id="rId8"/>
    <p:sldId id="483" r:id="rId9"/>
    <p:sldId id="485" r:id="rId10"/>
    <p:sldId id="489" r:id="rId11"/>
    <p:sldId id="490" r:id="rId12"/>
    <p:sldId id="491" r:id="rId13"/>
    <p:sldId id="494" r:id="rId14"/>
    <p:sldId id="495" r:id="rId15"/>
    <p:sldId id="496" r:id="rId16"/>
    <p:sldId id="497" r:id="rId17"/>
    <p:sldId id="498" r:id="rId18"/>
    <p:sldId id="500" r:id="rId19"/>
    <p:sldId id="398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09" autoAdjust="0"/>
  </p:normalViewPr>
  <p:slideViewPr>
    <p:cSldViewPr snapToGrid="0">
      <p:cViewPr varScale="1">
        <p:scale>
          <a:sx n="54" d="100"/>
          <a:sy n="54" d="100"/>
        </p:scale>
        <p:origin x="1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2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6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9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8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 smtClean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405/705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Analysis of Algorithms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  <a:p>
            <a:pPr lvl="0" algn="ctr"/>
            <a:endParaRPr lang="de-DE" sz="36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Unbalanced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The running time is T(n) = T(n/3) + T(2n/3) + Cn and T(1) = C.</a:t>
            </a:r>
          </a:p>
          <a:p>
            <a:pPr lvl="0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Claim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T(n) = O(n log(n))</a:t>
            </a:r>
          </a:p>
          <a:p>
            <a:pPr lvl="0"/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3BC0D-9B78-4796-9BBA-C4F1143321C5}"/>
              </a:ext>
            </a:extLst>
          </p:cNvPr>
          <p:cNvSpPr/>
          <p:nvPr/>
        </p:nvSpPr>
        <p:spPr>
          <a:xfrm>
            <a:off x="3852205" y="2991354"/>
            <a:ext cx="191302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</a:t>
            </a:r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E514E-80F8-409D-89A3-048F37C6F830}"/>
              </a:ext>
            </a:extLst>
          </p:cNvPr>
          <p:cNvGrpSpPr/>
          <p:nvPr/>
        </p:nvGrpSpPr>
        <p:grpSpPr>
          <a:xfrm>
            <a:off x="2035942" y="3338398"/>
            <a:ext cx="5339275" cy="766402"/>
            <a:chOff x="2021810" y="3139084"/>
            <a:chExt cx="5339275" cy="18259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DAB798-F9C6-4D04-B14F-E7A165F2DB92}"/>
                </a:ext>
              </a:extLst>
            </p:cNvPr>
            <p:cNvSpPr/>
            <p:nvPr/>
          </p:nvSpPr>
          <p:spPr>
            <a:xfrm>
              <a:off x="4794584" y="4162409"/>
              <a:ext cx="2566501" cy="802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C*2n/3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A4276E-8E22-450A-9B07-BE8DB23E853E}"/>
                </a:ext>
              </a:extLst>
            </p:cNvPr>
            <p:cNvSpPr/>
            <p:nvPr/>
          </p:nvSpPr>
          <p:spPr>
            <a:xfrm>
              <a:off x="2021810" y="4170114"/>
              <a:ext cx="1408538" cy="7949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C*n/3</a:t>
              </a:r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093DB3-7A38-43B0-AFBC-F0A9AFB688C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726079" y="3139084"/>
              <a:ext cx="2068505" cy="1031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2A5940-03D5-4E14-901A-548A55F57AC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794584" y="3139084"/>
              <a:ext cx="1283251" cy="1023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3F600-20A1-4607-84C6-A9BE2FF923B0}"/>
              </a:ext>
            </a:extLst>
          </p:cNvPr>
          <p:cNvGrpSpPr/>
          <p:nvPr/>
        </p:nvGrpSpPr>
        <p:grpSpPr>
          <a:xfrm>
            <a:off x="1282554" y="4114959"/>
            <a:ext cx="7438124" cy="810722"/>
            <a:chOff x="1369659" y="2694677"/>
            <a:chExt cx="7438124" cy="29392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32C12-7E63-4810-A746-7115C1E803DA}"/>
                </a:ext>
              </a:extLst>
            </p:cNvPr>
            <p:cNvSpPr/>
            <p:nvPr/>
          </p:nvSpPr>
          <p:spPr>
            <a:xfrm>
              <a:off x="6241282" y="4341998"/>
              <a:ext cx="2566501" cy="12919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C*4n/9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0F03F-ECE2-4AE1-B062-1B27CD2C7AD3}"/>
                </a:ext>
              </a:extLst>
            </p:cNvPr>
            <p:cNvSpPr/>
            <p:nvPr/>
          </p:nvSpPr>
          <p:spPr>
            <a:xfrm>
              <a:off x="4733605" y="4341994"/>
              <a:ext cx="1268703" cy="1221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FC6A3-BBEB-4972-BB3B-D9DE66DC2E6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5367957" y="2694681"/>
              <a:ext cx="811115" cy="1647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819A2-35A7-4B2B-B0A2-EC8F042FB45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6179072" y="2694681"/>
              <a:ext cx="1345461" cy="1647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6B775-75F0-4A1E-A29A-541FC49C3574}"/>
                </a:ext>
              </a:extLst>
            </p:cNvPr>
            <p:cNvSpPr/>
            <p:nvPr/>
          </p:nvSpPr>
          <p:spPr>
            <a:xfrm>
              <a:off x="2726189" y="4367692"/>
              <a:ext cx="1588957" cy="1183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C*2n/9</a:t>
              </a: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5F1F40-41CE-4C08-A069-1C5EFCD48B51}"/>
                </a:ext>
              </a:extLst>
            </p:cNvPr>
            <p:cNvSpPr/>
            <p:nvPr/>
          </p:nvSpPr>
          <p:spPr>
            <a:xfrm>
              <a:off x="1369659" y="4341998"/>
              <a:ext cx="938071" cy="12096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C*n/9</a:t>
              </a:r>
              <a:endParaRPr lang="en-C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64665E-81D3-4736-A6D1-089DF8D28CD1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 flipH="1">
              <a:off x="1838695" y="2694677"/>
              <a:ext cx="988621" cy="164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191779-E878-49ED-AED6-120E4D91830A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827316" y="2694677"/>
              <a:ext cx="693352" cy="1673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8BF52CE-882E-465E-8BA0-E08809F2265C}"/>
              </a:ext>
            </a:extLst>
          </p:cNvPr>
          <p:cNvSpPr/>
          <p:nvPr/>
        </p:nvSpPr>
        <p:spPr>
          <a:xfrm>
            <a:off x="1341790" y="5742359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4E065-E38F-430D-B97A-5F12040157D4}"/>
              </a:ext>
            </a:extLst>
          </p:cNvPr>
          <p:cNvSpPr/>
          <p:nvPr/>
        </p:nvSpPr>
        <p:spPr>
          <a:xfrm>
            <a:off x="507034" y="5705552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E17921-1C01-46C4-BFD5-97C848FD7D4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75512" y="5337295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7B0D79-E1B1-4BA0-AE12-ECE32AB5C09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338718" y="5337295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12A6C-67F5-4C0E-9772-E1BFC6608DFE}"/>
              </a:ext>
            </a:extLst>
          </p:cNvPr>
          <p:cNvSpPr/>
          <p:nvPr/>
        </p:nvSpPr>
        <p:spPr>
          <a:xfrm>
            <a:off x="3504930" y="6207973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FB2E9-B857-45D1-A893-822E3F3DD4F7}"/>
              </a:ext>
            </a:extLst>
          </p:cNvPr>
          <p:cNvSpPr/>
          <p:nvPr/>
        </p:nvSpPr>
        <p:spPr>
          <a:xfrm>
            <a:off x="2670174" y="6171166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BBC005-010B-4560-9B1E-E369974CB2C5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938652" y="5802909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A1EC30-E950-4FC1-A55D-48C20B0264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501858" y="5802909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7A7EEC-957E-4732-BF5A-582CD5D1F2EE}"/>
              </a:ext>
            </a:extLst>
          </p:cNvPr>
          <p:cNvSpPr/>
          <p:nvPr/>
        </p:nvSpPr>
        <p:spPr>
          <a:xfrm>
            <a:off x="5306435" y="6801375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3E25C-CE0B-4C62-BB0C-FEFE71859DFA}"/>
              </a:ext>
            </a:extLst>
          </p:cNvPr>
          <p:cNvSpPr/>
          <p:nvPr/>
        </p:nvSpPr>
        <p:spPr>
          <a:xfrm>
            <a:off x="4471679" y="6764568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9981B-D2AC-4FAF-9F4E-C3AC628AB4B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740157" y="6396311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4AD4B-467D-493C-B7DB-C462B84CD36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03363" y="6396311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4A34F2-2C8E-48B1-8615-B2D04CE02689}"/>
              </a:ext>
            </a:extLst>
          </p:cNvPr>
          <p:cNvSpPr/>
          <p:nvPr/>
        </p:nvSpPr>
        <p:spPr>
          <a:xfrm>
            <a:off x="8346219" y="7089037"/>
            <a:ext cx="580761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1AE34-330B-4542-88EC-4821C3F79853}"/>
              </a:ext>
            </a:extLst>
          </p:cNvPr>
          <p:cNvSpPr/>
          <p:nvPr/>
        </p:nvSpPr>
        <p:spPr>
          <a:xfrm>
            <a:off x="7511463" y="7052230"/>
            <a:ext cx="536955" cy="336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C*1</a:t>
            </a:r>
            <a:endParaRPr lang="en-C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07993F-2DB2-4A85-B2C5-B65F0C286B2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779941" y="6683973"/>
            <a:ext cx="563206" cy="36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6AED3A-4C22-4A3F-AE66-3BF97D2A33C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343147" y="6683973"/>
            <a:ext cx="293453" cy="40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DF49B6-49AF-49D6-A972-313A14C09060}"/>
              </a:ext>
            </a:extLst>
          </p:cNvPr>
          <p:cNvSpPr txBox="1"/>
          <p:nvPr/>
        </p:nvSpPr>
        <p:spPr>
          <a:xfrm>
            <a:off x="6378036" y="6584261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</a:t>
            </a:r>
            <a:endParaRPr lang="en-CA" sz="3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9C048-96E5-49B8-BF0B-683256228ACB}"/>
              </a:ext>
            </a:extLst>
          </p:cNvPr>
          <p:cNvSpPr txBox="1"/>
          <p:nvPr/>
        </p:nvSpPr>
        <p:spPr>
          <a:xfrm>
            <a:off x="1809256" y="4859958"/>
            <a:ext cx="653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                   …                ….</a:t>
            </a:r>
            <a:endParaRPr lang="en-CA" sz="4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D2E062-9011-4747-9278-376BFC9A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63" y="2526422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We have ≤ log</a:t>
            </a:r>
            <a:r>
              <a:rPr lang="en-US" sz="2000" baseline="-25000" dirty="0"/>
              <a:t>3/2</a:t>
            </a:r>
            <a:r>
              <a:rPr lang="en-US" sz="2000" dirty="0"/>
              <a:t>(n) levels</a:t>
            </a:r>
          </a:p>
          <a:p>
            <a:r>
              <a:rPr lang="en-US" sz="2000" dirty="0"/>
              <a:t>Each level contributes ≤Cn to the running time</a:t>
            </a:r>
            <a:endParaRPr lang="en-CA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048111-8D1E-47D2-9779-F4B9A68D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400" y="5473882"/>
            <a:ext cx="3286431" cy="8537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/>
              <a:t>Therefore, the total</a:t>
            </a:r>
            <a:br>
              <a:rPr lang="en-US" sz="2000" dirty="0"/>
            </a:br>
            <a:r>
              <a:rPr lang="en-US" sz="2000" dirty="0"/>
              <a:t>running time is ≤O(</a:t>
            </a:r>
            <a:r>
              <a:rPr lang="en-US" sz="2000" dirty="0" err="1"/>
              <a:t>nlog</a:t>
            </a:r>
            <a:r>
              <a:rPr lang="en-US" sz="2000" dirty="0"/>
              <a:t>(n))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7539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5" grpId="0"/>
      <p:bldP spid="36" grpId="0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124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two positive integers A, B</a:t>
            </a: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their product, A*B</a:t>
            </a:r>
          </a:p>
          <a:p>
            <a:pPr lv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69FA3A-6995-4206-8FBF-7C8AFDBF4358}"/>
              </a:ext>
            </a:extLst>
          </p:cNvPr>
          <p:cNvGrpSpPr/>
          <p:nvPr/>
        </p:nvGrpSpPr>
        <p:grpSpPr>
          <a:xfrm>
            <a:off x="3191371" y="4586638"/>
            <a:ext cx="1257300" cy="402807"/>
            <a:chOff x="4967776" y="3549888"/>
            <a:chExt cx="1257300" cy="402807"/>
          </a:xfrm>
        </p:grpSpPr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B938004A-88A0-4DDC-BB6F-A1D0DAF3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3549888"/>
              <a:ext cx="628650" cy="396240"/>
            </a:xfrm>
            <a:prstGeom prst="rect">
              <a:avLst/>
            </a:prstGeom>
          </p:spPr>
        </p:pic>
        <p:pic>
          <p:nvPicPr>
            <p:cNvPr id="6" name="table">
              <a:extLst>
                <a:ext uri="{FF2B5EF4-FFF2-40B4-BE49-F238E27FC236}">
                  <a16:creationId xmlns:a16="http://schemas.microsoft.com/office/drawing/2014/main" id="{23840EFA-E91F-429C-820D-3CA488CD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776" y="3556455"/>
              <a:ext cx="628650" cy="3962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AF8C7-6224-4CED-A195-0A6427FF59C4}"/>
              </a:ext>
            </a:extLst>
          </p:cNvPr>
          <p:cNvGrpSpPr/>
          <p:nvPr/>
        </p:nvGrpSpPr>
        <p:grpSpPr>
          <a:xfrm>
            <a:off x="3000871" y="3689142"/>
            <a:ext cx="1447800" cy="792480"/>
            <a:chOff x="4777276" y="2652392"/>
            <a:chExt cx="1447800" cy="792480"/>
          </a:xfrm>
        </p:grpSpPr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484F732C-9D94-44B9-BF04-7FD1378E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2652392"/>
              <a:ext cx="1257300" cy="792480"/>
            </a:xfrm>
            <a:prstGeom prst="rect">
              <a:avLst/>
            </a:prstGeom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7093683A-CCD6-4906-BCCF-4F1493AEC7EA}"/>
                </a:ext>
              </a:extLst>
            </p:cNvPr>
            <p:cNvSpPr txBox="1"/>
            <p:nvPr/>
          </p:nvSpPr>
          <p:spPr>
            <a:xfrm>
              <a:off x="4777276" y="2848577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x</a:t>
              </a:r>
              <a:endParaRPr lang="en-CA" sz="2000" dirty="0">
                <a:latin typeface="+mn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6365CB-29ED-431B-A3A4-58D7A3DEAAB1}"/>
              </a:ext>
            </a:extLst>
          </p:cNvPr>
          <p:cNvGrpSpPr/>
          <p:nvPr/>
        </p:nvGrpSpPr>
        <p:grpSpPr>
          <a:xfrm>
            <a:off x="2124571" y="5067239"/>
            <a:ext cx="2362200" cy="416895"/>
            <a:chOff x="3900976" y="4030489"/>
            <a:chExt cx="2362200" cy="416895"/>
          </a:xfrm>
        </p:grpSpPr>
        <p:pic>
          <p:nvPicPr>
            <p:cNvPr id="11" name="table">
              <a:extLst>
                <a:ext uri="{FF2B5EF4-FFF2-40B4-BE49-F238E27FC236}">
                  <a16:creationId xmlns:a16="http://schemas.microsoft.com/office/drawing/2014/main" id="{1B31CA44-AB83-4FF7-9D7A-9BC6EAC3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7776" y="4051144"/>
              <a:ext cx="628650" cy="396240"/>
            </a:xfrm>
            <a:prstGeom prst="rect">
              <a:avLst/>
            </a:prstGeom>
          </p:spPr>
        </p:pic>
        <p:pic>
          <p:nvPicPr>
            <p:cNvPr id="12" name="table">
              <a:extLst>
                <a:ext uri="{FF2B5EF4-FFF2-40B4-BE49-F238E27FC236}">
                  <a16:creationId xmlns:a16="http://schemas.microsoft.com/office/drawing/2014/main" id="{CE4B8C80-A4C8-4FFD-9A4E-2B11D826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4376" y="4030489"/>
              <a:ext cx="628650" cy="396240"/>
            </a:xfrm>
            <a:prstGeom prst="rect">
              <a:avLst/>
            </a:prstGeom>
          </p:spPr>
        </p:pic>
        <p:pic>
          <p:nvPicPr>
            <p:cNvPr id="13" name="table">
              <a:extLst>
                <a:ext uri="{FF2B5EF4-FFF2-40B4-BE49-F238E27FC236}">
                  <a16:creationId xmlns:a16="http://schemas.microsoft.com/office/drawing/2014/main" id="{CD22A475-7D4A-4D9F-B877-060887AD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0976" y="4051144"/>
              <a:ext cx="628650" cy="39624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DBEDEF-30BF-4981-AC66-106C29750CED}"/>
                </a:ext>
              </a:extLst>
            </p:cNvPr>
            <p:cNvCxnSpPr/>
            <p:nvPr/>
          </p:nvCxnSpPr>
          <p:spPr>
            <a:xfrm>
              <a:off x="3977176" y="4447384"/>
              <a:ext cx="2286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8">
            <a:extLst>
              <a:ext uri="{FF2B5EF4-FFF2-40B4-BE49-F238E27FC236}">
                <a16:creationId xmlns:a16="http://schemas.microsoft.com/office/drawing/2014/main" id="{C37E4F11-B8FE-48B1-AACA-BCF15F4B456D}"/>
              </a:ext>
            </a:extLst>
          </p:cNvPr>
          <p:cNvSpPr txBox="1"/>
          <p:nvPr/>
        </p:nvSpPr>
        <p:spPr>
          <a:xfrm>
            <a:off x="2079144" y="468971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+mn-lt"/>
              </a:rPr>
              <a:t>+</a:t>
            </a:r>
            <a:endParaRPr lang="en-CA" sz="2000" dirty="0">
              <a:latin typeface="+mn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4AE609-1DF5-4793-A618-F445A11E92F1}"/>
              </a:ext>
            </a:extLst>
          </p:cNvPr>
          <p:cNvGrpSpPr/>
          <p:nvPr/>
        </p:nvGrpSpPr>
        <p:grpSpPr>
          <a:xfrm>
            <a:off x="2124571" y="5527138"/>
            <a:ext cx="2324100" cy="416896"/>
            <a:chOff x="3900976" y="4490388"/>
            <a:chExt cx="2324100" cy="416896"/>
          </a:xfrm>
        </p:grpSpPr>
        <p:pic>
          <p:nvPicPr>
            <p:cNvPr id="17" name="table">
              <a:extLst>
                <a:ext uri="{FF2B5EF4-FFF2-40B4-BE49-F238E27FC236}">
                  <a16:creationId xmlns:a16="http://schemas.microsoft.com/office/drawing/2014/main" id="{524A5748-F33B-4603-B2FE-B697B244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426" y="4511044"/>
              <a:ext cx="628650" cy="396240"/>
            </a:xfrm>
            <a:prstGeom prst="rect">
              <a:avLst/>
            </a:prstGeom>
          </p:spPr>
        </p:pic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F9003D08-4463-482F-9725-F2D0F739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67776" y="4490388"/>
              <a:ext cx="628650" cy="396240"/>
            </a:xfrm>
            <a:prstGeom prst="rect">
              <a:avLst/>
            </a:prstGeom>
          </p:spPr>
        </p:pic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9591F342-81B5-4366-8F44-6969BEF4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3168" y="4511044"/>
              <a:ext cx="628650" cy="396240"/>
            </a:xfrm>
            <a:prstGeom prst="rect">
              <a:avLst/>
            </a:prstGeom>
          </p:spPr>
        </p:pic>
        <p:pic>
          <p:nvPicPr>
            <p:cNvPr id="20" name="table">
              <a:extLst>
                <a:ext uri="{FF2B5EF4-FFF2-40B4-BE49-F238E27FC236}">
                  <a16:creationId xmlns:a16="http://schemas.microsoft.com/office/drawing/2014/main" id="{632B7C95-21D7-4840-A702-096CBFD1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976" y="4511044"/>
              <a:ext cx="628650" cy="39624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96" y="2946812"/>
            <a:ext cx="3833271" cy="80834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 smtClean="0"/>
              <a:t>Q: What is the running time</a:t>
            </a:r>
            <a:br>
              <a:rPr lang="en-US" sz="2000" dirty="0" smtClean="0"/>
            </a:br>
            <a:r>
              <a:rPr lang="en-US" sz="2000" dirty="0" smtClean="0"/>
              <a:t>if both numbers are of length n?</a:t>
            </a:r>
            <a:endParaRPr lang="en-CA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916" y="3985165"/>
            <a:ext cx="1894416" cy="49645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 smtClean="0"/>
              <a:t>Answer: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CA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953" y="5099470"/>
            <a:ext cx="2341106" cy="60871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 smtClean="0"/>
              <a:t>Can we do faster?</a:t>
            </a:r>
            <a:endParaRPr lang="en-CA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594" y="5828967"/>
            <a:ext cx="4518496" cy="128653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 smtClean="0"/>
              <a:t>The output has length O(n). </a:t>
            </a:r>
          </a:p>
          <a:p>
            <a:r>
              <a:rPr lang="en-CA" sz="2000" dirty="0" smtClean="0"/>
              <a:t>Maybe there is a way to do it without multiplying all possible digits x digit…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830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two positive integers A, B</a:t>
            </a: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their product, A*B</a:t>
            </a: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Example of an explicit computation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26*43 	= (20+6) * (40+3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(2*4) * 100 + (2*3 + 6*4) *10 + (6*3) *1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   = 8*100 + 30*10 + 18*1 = 800 + 300 + 18 = 1118</a:t>
            </a:r>
          </a:p>
          <a:p>
            <a:pPr lvl="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Crazy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26*43 = 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Units = 3*6 = 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Hundreds = 2*4 = 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Tens = (2+6)*(4+3) – Units – Hundreds = 8*7 –18 – 8 = 30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8*100 + 30*10 + 18*1 = 1118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8845AC-6FA4-4BEF-87DB-3379D14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2" y="2024821"/>
            <a:ext cx="3857217" cy="40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and B, each of length 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their product,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A*B</a:t>
            </a: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divide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conquer, use recursion.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[because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this is the topic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Let’s write A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them as</a:t>
            </a:r>
          </a:p>
          <a:p>
            <a:pPr lvl="0"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 =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Then, we have</a:t>
            </a:r>
          </a:p>
          <a:p>
            <a:pPr lvl="0"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A*B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*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solve each product recursively and then compute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make 4 recursive calls. Therefore, the runtime will be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T(n) = 4T(n/2)+O(n) 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6726-4D19-49E8-83EE-9C6061BD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886" y="2266236"/>
            <a:ext cx="6036673" cy="1002481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dirty="0">
                <a:cs typeface="Arial" panose="020B0604020202020204" pitchFamily="34" charset="0"/>
              </a:rPr>
              <a:t>If we had only 3 recursive calls, then we would get</a:t>
            </a:r>
          </a:p>
          <a:p>
            <a:r>
              <a:rPr lang="en-US" sz="2000" dirty="0">
                <a:cs typeface="Arial" panose="020B0604020202020204" pitchFamily="34" charset="0"/>
              </a:rPr>
              <a:t>T(n) = 3T(n/2)+O(n) = O(n</a:t>
            </a:r>
            <a:r>
              <a:rPr lang="en-US" sz="2000" baseline="30000" dirty="0">
                <a:cs typeface="Arial" panose="020B0604020202020204" pitchFamily="34" charset="0"/>
              </a:rPr>
              <a:t>log</a:t>
            </a:r>
            <a:r>
              <a:rPr lang="en-US" sz="2000" baseline="10000" dirty="0"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cs typeface="Arial" panose="020B0604020202020204" pitchFamily="34" charset="0"/>
              </a:rPr>
              <a:t>(3)</a:t>
            </a:r>
            <a:r>
              <a:rPr lang="en-US" sz="2000" dirty="0">
                <a:cs typeface="Arial" panose="020B0604020202020204" pitchFamily="34" charset="0"/>
              </a:rPr>
              <a:t>) = O(n</a:t>
            </a:r>
            <a:r>
              <a:rPr lang="en-US" sz="2000" baseline="30000" dirty="0">
                <a:cs typeface="Arial" panose="020B0604020202020204" pitchFamily="34" charset="0"/>
              </a:rPr>
              <a:t>1.58</a:t>
            </a:r>
            <a:r>
              <a:rPr lang="en-US" sz="2000" dirty="0">
                <a:cs typeface="Arial" panose="020B0604020202020204" pitchFamily="34" charset="0"/>
              </a:rPr>
              <a:t>)</a:t>
            </a:r>
            <a:endParaRPr lang="en-CA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and B, each of length 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their product,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A*B</a:t>
            </a:r>
          </a:p>
          <a:p>
            <a:pPr lvl="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conquer, use recursion.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[because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this is the topic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say n is even. If not, increase n by one. We write as before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A =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B = 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>
              <a:spcAft>
                <a:spcPts val="8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Compute: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-25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="1" baseline="-25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b="1" baseline="-25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 =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 10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n/2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make only 3 recursive calls (!!!). Therefore, the runtime is</a:t>
            </a:r>
          </a:p>
          <a:p>
            <a:pPr lvl="0" algn="ctr"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T(n) = 3T(n/2)+O(n) =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aseline="1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1.58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DF3B5-D4FF-4FCE-B216-D51CC809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040" y="4105934"/>
            <a:ext cx="5461126" cy="11531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sz="2000" b="1" dirty="0">
                <a:cs typeface="Arial" panose="020B0604020202020204" pitchFamily="34" charset="0"/>
              </a:rPr>
              <a:t>Key </a:t>
            </a:r>
            <a:r>
              <a:rPr lang="en-US" sz="2000" b="1" dirty="0" smtClean="0">
                <a:cs typeface="Arial" panose="020B0604020202020204" pitchFamily="34" charset="0"/>
              </a:rPr>
              <a:t>observation why it works: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) – </a:t>
            </a:r>
            <a:r>
              <a:rPr lang="en-US" sz="2000" b="1" dirty="0">
                <a:solidFill>
                  <a:srgbClr val="7030A0"/>
                </a:solidFill>
                <a:cs typeface="Arial" panose="020B0604020202020204" pitchFamily="34" charset="0"/>
              </a:rPr>
              <a:t>U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– </a:t>
            </a:r>
            <a:r>
              <a:rPr 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=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+ 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*B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0</a:t>
            </a:r>
            <a:endParaRPr lang="en-CA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Compute: 1234 x 9876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= 1234 and B = 9876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=12 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=98  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=76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= 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-25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="1" baseline="-25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2584 // using recursion</a:t>
            </a:r>
            <a:endParaRPr 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 =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*B</a:t>
            </a:r>
            <a:r>
              <a:rPr lang="en-US" sz="20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1176 // using recursion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(A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+A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)*(B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(12+34)*(98+76) – 2584 – 1176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4244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1176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lang="en-US" sz="20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4244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lang="en-US" sz="20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2584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12186984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integer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Next week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We’ll see an even faster algorithm.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will be based on Fast Fourier Transform (FFT)</a:t>
            </a:r>
          </a:p>
          <a:p>
            <a:pPr lv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There is an algorithm that given two numbers of length n, computes their product in time O(n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polylog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(n)).</a:t>
            </a:r>
          </a:p>
        </p:txBody>
      </p:sp>
    </p:spTree>
    <p:extLst>
      <p:ext uri="{BB962C8B-B14F-4D97-AF65-F5344CB8AC3E}">
        <p14:creationId xmlns:p14="http://schemas.microsoft.com/office/powerpoint/2010/main" val="39403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1979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19998" y="672847"/>
            <a:ext cx="8460001" cy="1023478"/>
          </a:xfrm>
        </p:spPr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Perfect matching in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bipartite graphs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/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One last comment about finding perfect matchings in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 we talked about perfect matching in bipartite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possible to extend it to general graphs, I wanted to give it to you as an assignment, but decided not too.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curious, ask me.</a:t>
            </a:r>
          </a:p>
          <a:p>
            <a:pPr algn="l"/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Someone asked the following question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Q: this was a cool algorithm, but Ford-Fulkerson is faster. Was it all in vain?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A: not necessarily. For example, computing determinant of an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matrix can be done in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parallel-time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polylog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(n) with poly(n) “tiny” processors.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means that our algorithm can for PM can be super fast with “parallel architecture”. I don’t think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Ford-Fulkerson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parallelized.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will probably say more on this later in the course.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 for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b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and next couple of lectures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Divide and conquer algorithms</a:t>
            </a: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Fast(er) intereger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Fast(er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Median find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Closest Pair 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Fast Fourier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roughly follow Chapter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5 in the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KT-book + more material.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</a:p>
        </p:txBody>
      </p:sp>
    </p:spTree>
    <p:extLst>
      <p:ext uri="{BB962C8B-B14F-4D97-AF65-F5344CB8AC3E}">
        <p14:creationId xmlns:p14="http://schemas.microsoft.com/office/powerpoint/2010/main" val="29021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Master Theorem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Suppose we are given a recurrence relation</a:t>
            </a:r>
          </a:p>
          <a:p>
            <a:pPr lvl="0" algn="ctr"/>
            <a:r>
              <a:rPr lang="de-DE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a*T(n/b) + f(n)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integer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 b&gt;0,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and some function f. </a:t>
            </a:r>
          </a:p>
          <a:p>
            <a:pPr lvl="0"/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Then, forc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= log</a:t>
            </a:r>
            <a:r>
              <a:rPr lang="de-DE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we have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f(n) = O(n</a:t>
            </a:r>
            <a:r>
              <a:rPr lang="de-DE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 for some d&lt;c, then T(n) =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If f(n) =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), then T(n) =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log(n))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If f(n) =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Ω(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) for some d&gt;c, then T(n) =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Theorem -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2T(n/2) + O(1).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n)	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= 1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000" i="1" dirty="0">
              <a:solidFill>
                <a:srgbClr val="1E01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2T(n/2) +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 log(n)) 	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= 1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3T(n/2) + 3n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		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= 1.58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4T(n/2) + 4n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de-DE" sz="1600" baseline="1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= 2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3T(n/3) + 5n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 log(n))		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= 1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4T(n/3) + 5n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de-DE" sz="1600" baseline="1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1.26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= 1.26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Theorem does not apply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x T(n/2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+ O(1).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x T(n</a:t>
            </a:r>
            <a:r>
              <a:rPr lang="pt-BR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+ O(1).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3T(n-1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+ O(1).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T(n) = T(n/3) + T(2n/3) + O(n).</a:t>
            </a:r>
          </a:p>
          <a:p>
            <a:pPr marL="457200" lvl="0" indent="-457200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Example –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Recall the merge sort algorithm:</a:t>
            </a:r>
          </a:p>
          <a:p>
            <a:pPr lvl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an array A[0...n-1]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mid = n/2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A[0…mid]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A[mid+1…n-1]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the two halves	// can be done in time O(n)</a:t>
            </a:r>
          </a:p>
          <a:p>
            <a:pPr lvl="0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running time is T(n) = 2*T(n/2) + O(n) and T(1) = O(1)</a:t>
            </a:r>
          </a:p>
          <a:p>
            <a:pPr lvl="0"/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T(n)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 log(n)) 		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::: c = log</a:t>
            </a:r>
            <a:r>
              <a:rPr lang="de-DE" sz="2000" i="1" baseline="-25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= 1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i="1" dirty="0" smtClean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f(n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l-GR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Θ(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i="1" baseline="30000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i="1" dirty="0">
                <a:solidFill>
                  <a:srgbClr val="1E01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Unbalanced Merge Sort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following variant of merge sort algorithm:</a:t>
            </a:r>
          </a:p>
          <a:p>
            <a:pPr lvl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an array A[0...n-1]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n/3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A[0…k]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A[k+1…n-1]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the two halves	// can be done in time O(n)</a:t>
            </a:r>
          </a:p>
          <a:p>
            <a:pPr lvl="0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running time is T(n) = T(n/3) + T(2n/3) + O(n) and T(1) = O(1)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Master Theorem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does not apply here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3793</TotalTime>
  <Words>1387</Words>
  <Application>Microsoft Office PowerPoint</Application>
  <PresentationFormat>Custom</PresentationFormat>
  <Paragraphs>164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Albany</vt:lpstr>
      <vt:lpstr>Arial</vt:lpstr>
      <vt:lpstr>Calibri</vt:lpstr>
      <vt:lpstr>Tahoma</vt:lpstr>
      <vt:lpstr>Times New Roman</vt:lpstr>
      <vt:lpstr>water</vt:lpstr>
      <vt:lpstr>lyt blackandwhite</vt:lpstr>
      <vt:lpstr>PowerPoint Presentation</vt:lpstr>
      <vt:lpstr>Perfect matching in bipartite graphs</vt:lpstr>
      <vt:lpstr>Plan for today and next couple of lectures</vt:lpstr>
      <vt:lpstr>PowerPoint Presentation</vt:lpstr>
      <vt:lpstr>Master Theorem</vt:lpstr>
      <vt:lpstr>Master Theorem - examples</vt:lpstr>
      <vt:lpstr>Master Theorem does not apply</vt:lpstr>
      <vt:lpstr>Example – Merge Sort</vt:lpstr>
      <vt:lpstr>Unbalanced Merge Sort</vt:lpstr>
      <vt:lpstr>Unbalanced Merge Sort</vt:lpstr>
      <vt:lpstr>PowerPoint Presentation</vt:lpstr>
      <vt:lpstr>Faster integer multiplication</vt:lpstr>
      <vt:lpstr>Faster integer multiplication</vt:lpstr>
      <vt:lpstr>Faster integer multiplication</vt:lpstr>
      <vt:lpstr>Faster integer multiplication</vt:lpstr>
      <vt:lpstr>Faster integer multiplication</vt:lpstr>
      <vt:lpstr>Faster integer multiplication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1229</cp:revision>
  <dcterms:created xsi:type="dcterms:W3CDTF">2017-07-19T12:15:02Z</dcterms:created>
  <dcterms:modified xsi:type="dcterms:W3CDTF">2022-02-06T22:34:11Z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