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2" r:id="rId3"/>
    <p:sldId id="499" r:id="rId4"/>
    <p:sldId id="501" r:id="rId5"/>
    <p:sldId id="502" r:id="rId6"/>
    <p:sldId id="503" r:id="rId7"/>
    <p:sldId id="523" r:id="rId8"/>
    <p:sldId id="504" r:id="rId9"/>
    <p:sldId id="506" r:id="rId10"/>
    <p:sldId id="505" r:id="rId11"/>
    <p:sldId id="511" r:id="rId12"/>
    <p:sldId id="507" r:id="rId13"/>
    <p:sldId id="364" r:id="rId14"/>
    <p:sldId id="368" r:id="rId15"/>
    <p:sldId id="367" r:id="rId16"/>
    <p:sldId id="369" r:id="rId17"/>
    <p:sldId id="371" r:id="rId18"/>
    <p:sldId id="372" r:id="rId19"/>
    <p:sldId id="373" r:id="rId20"/>
    <p:sldId id="464" r:id="rId21"/>
    <p:sldId id="508" r:id="rId22"/>
    <p:sldId id="449" r:id="rId23"/>
    <p:sldId id="509" r:id="rId24"/>
    <p:sldId id="512" r:id="rId25"/>
    <p:sldId id="513" r:id="rId26"/>
    <p:sldId id="514" r:id="rId27"/>
    <p:sldId id="516" r:id="rId28"/>
    <p:sldId id="517" r:id="rId29"/>
    <p:sldId id="518" r:id="rId30"/>
    <p:sldId id="522" r:id="rId31"/>
    <p:sldId id="519" r:id="rId32"/>
    <p:sldId id="520" r:id="rId33"/>
    <p:sldId id="521" r:id="rId34"/>
    <p:sldId id="398" r:id="rId3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FFE4D-ED96-4988-8202-107D7D4A3C7A}" v="1063" dt="2022-02-08T07:50:24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 snapToGrid="0">
      <p:cViewPr varScale="1">
        <p:scale>
          <a:sx n="50" d="100"/>
          <a:sy n="50" d="100"/>
        </p:scale>
        <p:origin x="8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C66FFE4D-ED96-4988-8202-107D7D4A3C7A}"/>
    <pc:docChg chg="undo custSel addSld delSld modSld sldOrd">
      <pc:chgData name="Igor Shinkar" userId="db6eb1b41a9778dd" providerId="LiveId" clId="{C66FFE4D-ED96-4988-8202-107D7D4A3C7A}" dt="2022-02-08T07:51:06.805" v="1678" actId="20577"/>
      <pc:docMkLst>
        <pc:docMk/>
      </pc:docMkLst>
      <pc:sldChg chg="modSp mod">
        <pc:chgData name="Igor Shinkar" userId="db6eb1b41a9778dd" providerId="LiveId" clId="{C66FFE4D-ED96-4988-8202-107D7D4A3C7A}" dt="2022-02-06T20:04:21.352" v="3" actId="20577"/>
        <pc:sldMkLst>
          <pc:docMk/>
          <pc:sldMk cId="0" sldId="256"/>
        </pc:sldMkLst>
        <pc:spChg chg="mod">
          <ac:chgData name="Igor Shinkar" userId="db6eb1b41a9778dd" providerId="LiveId" clId="{C66FFE4D-ED96-4988-8202-107D7D4A3C7A}" dt="2022-02-06T20:04:21.352" v="3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del">
        <pc:chgData name="Igor Shinkar" userId="db6eb1b41a9778dd" providerId="LiveId" clId="{C66FFE4D-ED96-4988-8202-107D7D4A3C7A}" dt="2022-02-06T20:04:45.107" v="9"/>
        <pc:sldMkLst>
          <pc:docMk/>
          <pc:sldMk cId="1348404624" sldId="362"/>
        </pc:sldMkLst>
      </pc:sldChg>
      <pc:sldChg chg="addSp modSp add mod modAnim">
        <pc:chgData name="Igor Shinkar" userId="db6eb1b41a9778dd" providerId="LiveId" clId="{C66FFE4D-ED96-4988-8202-107D7D4A3C7A}" dt="2022-02-06T20:24:28.755" v="503" actId="20577"/>
        <pc:sldMkLst>
          <pc:docMk/>
          <pc:sldMk cId="2283923114" sldId="364"/>
        </pc:sldMkLst>
        <pc:spChg chg="mod">
          <ac:chgData name="Igor Shinkar" userId="db6eb1b41a9778dd" providerId="LiveId" clId="{C66FFE4D-ED96-4988-8202-107D7D4A3C7A}" dt="2022-02-06T20:13:28.993" v="166" actId="20577"/>
          <ac:spMkLst>
            <pc:docMk/>
            <pc:sldMk cId="2283923114" sldId="364"/>
            <ac:spMk id="3" creationId="{00000000-0000-0000-0000-000000000000}"/>
          </ac:spMkLst>
        </pc:spChg>
        <pc:spChg chg="add mod">
          <ac:chgData name="Igor Shinkar" userId="db6eb1b41a9778dd" providerId="LiveId" clId="{C66FFE4D-ED96-4988-8202-107D7D4A3C7A}" dt="2022-02-06T20:24:28.755" v="503" actId="20577"/>
          <ac:spMkLst>
            <pc:docMk/>
            <pc:sldMk cId="2283923114" sldId="364"/>
            <ac:spMk id="5" creationId="{55AF1A6A-9E37-4A75-A166-A49DE08FDFAC}"/>
          </ac:spMkLst>
        </pc:spChg>
        <pc:spChg chg="mod">
          <ac:chgData name="Igor Shinkar" userId="db6eb1b41a9778dd" providerId="LiveId" clId="{C66FFE4D-ED96-4988-8202-107D7D4A3C7A}" dt="2022-02-06T20:23:52.910" v="412" actId="1037"/>
          <ac:spMkLst>
            <pc:docMk/>
            <pc:sldMk cId="2283923114" sldId="364"/>
            <ac:spMk id="10" creationId="{29329675-05CD-4CDE-9FCE-74B464F48D8D}"/>
          </ac:spMkLst>
        </pc:spChg>
      </pc:sldChg>
      <pc:sldChg chg="modSp add">
        <pc:chgData name="Igor Shinkar" userId="db6eb1b41a9778dd" providerId="LiveId" clId="{C66FFE4D-ED96-4988-8202-107D7D4A3C7A}" dt="2022-02-06T20:23:23.632" v="392" actId="20577"/>
        <pc:sldMkLst>
          <pc:docMk/>
          <pc:sldMk cId="1642958585" sldId="367"/>
        </pc:sldMkLst>
        <pc:spChg chg="mod">
          <ac:chgData name="Igor Shinkar" userId="db6eb1b41a9778dd" providerId="LiveId" clId="{C66FFE4D-ED96-4988-8202-107D7D4A3C7A}" dt="2022-02-06T20:23:23.632" v="392" actId="20577"/>
          <ac:spMkLst>
            <pc:docMk/>
            <pc:sldMk cId="1642958585" sldId="367"/>
            <ac:spMk id="3" creationId="{00000000-0000-0000-0000-000000000000}"/>
          </ac:spMkLst>
        </pc:spChg>
      </pc:sldChg>
      <pc:sldChg chg="modSp add">
        <pc:chgData name="Igor Shinkar" userId="db6eb1b41a9778dd" providerId="LiveId" clId="{C66FFE4D-ED96-4988-8202-107D7D4A3C7A}" dt="2022-02-06T20:23:30.075" v="396" actId="20577"/>
        <pc:sldMkLst>
          <pc:docMk/>
          <pc:sldMk cId="2214880161" sldId="368"/>
        </pc:sldMkLst>
        <pc:spChg chg="mod">
          <ac:chgData name="Igor Shinkar" userId="db6eb1b41a9778dd" providerId="LiveId" clId="{C66FFE4D-ED96-4988-8202-107D7D4A3C7A}" dt="2022-02-06T20:23:30.075" v="396" actId="20577"/>
          <ac:spMkLst>
            <pc:docMk/>
            <pc:sldMk cId="2214880161" sldId="368"/>
            <ac:spMk id="3" creationId="{00000000-0000-0000-0000-000000000000}"/>
          </ac:spMkLst>
        </pc:spChg>
      </pc:sldChg>
      <pc:sldChg chg="modSp add mod addAnim delAnim">
        <pc:chgData name="Igor Shinkar" userId="db6eb1b41a9778dd" providerId="LiveId" clId="{C66FFE4D-ED96-4988-8202-107D7D4A3C7A}" dt="2022-02-06T20:18:25.470" v="306" actId="20577"/>
        <pc:sldMkLst>
          <pc:docMk/>
          <pc:sldMk cId="2327354254" sldId="369"/>
        </pc:sldMkLst>
        <pc:spChg chg="mod">
          <ac:chgData name="Igor Shinkar" userId="db6eb1b41a9778dd" providerId="LiveId" clId="{C66FFE4D-ED96-4988-8202-107D7D4A3C7A}" dt="2022-02-06T20:18:25.470" v="306" actId="20577"/>
          <ac:spMkLst>
            <pc:docMk/>
            <pc:sldMk cId="2327354254" sldId="369"/>
            <ac:spMk id="3" creationId="{00000000-0000-0000-0000-000000000000}"/>
          </ac:spMkLst>
        </pc:spChg>
        <pc:graphicFrameChg chg="modGraphic">
          <ac:chgData name="Igor Shinkar" userId="db6eb1b41a9778dd" providerId="LiveId" clId="{C66FFE4D-ED96-4988-8202-107D7D4A3C7A}" dt="2022-02-06T20:18:16.629" v="301" actId="20577"/>
          <ac:graphicFrameMkLst>
            <pc:docMk/>
            <pc:sldMk cId="2327354254" sldId="369"/>
            <ac:graphicFrameMk id="6" creationId="{570949E9-5464-43D2-B705-86DB94704B06}"/>
          </ac:graphicFrameMkLst>
        </pc:graphicFrameChg>
      </pc:sldChg>
      <pc:sldChg chg="modSp add">
        <pc:chgData name="Igor Shinkar" userId="db6eb1b41a9778dd" providerId="LiveId" clId="{C66FFE4D-ED96-4988-8202-107D7D4A3C7A}" dt="2022-02-06T20:19:53.846" v="350" actId="20577"/>
        <pc:sldMkLst>
          <pc:docMk/>
          <pc:sldMk cId="2590251965" sldId="371"/>
        </pc:sldMkLst>
        <pc:spChg chg="mod">
          <ac:chgData name="Igor Shinkar" userId="db6eb1b41a9778dd" providerId="LiveId" clId="{C66FFE4D-ED96-4988-8202-107D7D4A3C7A}" dt="2022-02-06T20:19:53.846" v="350" actId="20577"/>
          <ac:spMkLst>
            <pc:docMk/>
            <pc:sldMk cId="2590251965" sldId="371"/>
            <ac:spMk id="3" creationId="{00000000-0000-0000-0000-000000000000}"/>
          </ac:spMkLst>
        </pc:spChg>
      </pc:sldChg>
      <pc:sldChg chg="modSp add mod addAnim delAnim">
        <pc:chgData name="Igor Shinkar" userId="db6eb1b41a9778dd" providerId="LiveId" clId="{C66FFE4D-ED96-4988-8202-107D7D4A3C7A}" dt="2022-02-06T20:20:27.835" v="377" actId="20577"/>
        <pc:sldMkLst>
          <pc:docMk/>
          <pc:sldMk cId="1368749123" sldId="372"/>
        </pc:sldMkLst>
        <pc:spChg chg="mod">
          <ac:chgData name="Igor Shinkar" userId="db6eb1b41a9778dd" providerId="LiveId" clId="{C66FFE4D-ED96-4988-8202-107D7D4A3C7A}" dt="2022-02-06T20:20:27.835" v="377" actId="20577"/>
          <ac:spMkLst>
            <pc:docMk/>
            <pc:sldMk cId="1368749123" sldId="372"/>
            <ac:spMk id="3" creationId="{00000000-0000-0000-0000-000000000000}"/>
          </ac:spMkLst>
        </pc:spChg>
        <pc:graphicFrameChg chg="mod modGraphic">
          <ac:chgData name="Igor Shinkar" userId="db6eb1b41a9778dd" providerId="LiveId" clId="{C66FFE4D-ED96-4988-8202-107D7D4A3C7A}" dt="2022-02-06T20:20:24.060" v="375" actId="20577"/>
          <ac:graphicFrameMkLst>
            <pc:docMk/>
            <pc:sldMk cId="1368749123" sldId="372"/>
            <ac:graphicFrameMk id="6" creationId="{570949E9-5464-43D2-B705-86DB94704B06}"/>
          </ac:graphicFrameMkLst>
        </pc:graphicFrameChg>
      </pc:sldChg>
      <pc:sldChg chg="modSp add modAnim">
        <pc:chgData name="Igor Shinkar" userId="db6eb1b41a9778dd" providerId="LiveId" clId="{C66FFE4D-ED96-4988-8202-107D7D4A3C7A}" dt="2022-02-06T20:20:36.747" v="381" actId="6549"/>
        <pc:sldMkLst>
          <pc:docMk/>
          <pc:sldMk cId="109444367" sldId="373"/>
        </pc:sldMkLst>
        <pc:spChg chg="mod">
          <ac:chgData name="Igor Shinkar" userId="db6eb1b41a9778dd" providerId="LiveId" clId="{C66FFE4D-ED96-4988-8202-107D7D4A3C7A}" dt="2022-02-06T20:20:36.747" v="381" actId="6549"/>
          <ac:spMkLst>
            <pc:docMk/>
            <pc:sldMk cId="109444367" sldId="373"/>
            <ac:spMk id="3" creationId="{00000000-0000-0000-0000-000000000000}"/>
          </ac:spMkLst>
        </pc:spChg>
      </pc:sldChg>
      <pc:sldChg chg="modSp add modAnim">
        <pc:chgData name="Igor Shinkar" userId="db6eb1b41a9778dd" providerId="LiveId" clId="{C66FFE4D-ED96-4988-8202-107D7D4A3C7A}" dt="2022-02-06T20:25:28.314" v="579" actId="58"/>
        <pc:sldMkLst>
          <pc:docMk/>
          <pc:sldMk cId="1164874547" sldId="449"/>
        </pc:sldMkLst>
        <pc:spChg chg="mod">
          <ac:chgData name="Igor Shinkar" userId="db6eb1b41a9778dd" providerId="LiveId" clId="{C66FFE4D-ED96-4988-8202-107D7D4A3C7A}" dt="2022-02-06T20:25:28.314" v="579" actId="58"/>
          <ac:spMkLst>
            <pc:docMk/>
            <pc:sldMk cId="1164874547" sldId="449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21:04.519" v="382" actId="20577"/>
        <pc:sldMkLst>
          <pc:docMk/>
          <pc:sldMk cId="40649990" sldId="464"/>
        </pc:sldMkLst>
        <pc:spChg chg="mod">
          <ac:chgData name="Igor Shinkar" userId="db6eb1b41a9778dd" providerId="LiveId" clId="{C66FFE4D-ED96-4988-8202-107D7D4A3C7A}" dt="2022-02-06T20:21:04.519" v="382" actId="20577"/>
          <ac:spMkLst>
            <pc:docMk/>
            <pc:sldMk cId="40649990" sldId="464"/>
            <ac:spMk id="18434" creationId="{00000000-0000-0000-0000-000000000000}"/>
          </ac:spMkLst>
        </pc:spChg>
      </pc:sldChg>
      <pc:sldChg chg="del">
        <pc:chgData name="Igor Shinkar" userId="db6eb1b41a9778dd" providerId="LiveId" clId="{C66FFE4D-ED96-4988-8202-107D7D4A3C7A}" dt="2022-02-06T20:04:31.511" v="6" actId="47"/>
        <pc:sldMkLst>
          <pc:docMk/>
          <pc:sldMk cId="1313379839" sldId="479"/>
        </pc:sldMkLst>
      </pc:sldChg>
      <pc:sldChg chg="del">
        <pc:chgData name="Igor Shinkar" userId="db6eb1b41a9778dd" providerId="LiveId" clId="{C66FFE4D-ED96-4988-8202-107D7D4A3C7A}" dt="2022-02-06T20:04:30.849" v="5" actId="47"/>
        <pc:sldMkLst>
          <pc:docMk/>
          <pc:sldMk cId="2902121454" sldId="480"/>
        </pc:sldMkLst>
      </pc:sldChg>
      <pc:sldChg chg="del">
        <pc:chgData name="Igor Shinkar" userId="db6eb1b41a9778dd" providerId="LiveId" clId="{C66FFE4D-ED96-4988-8202-107D7D4A3C7A}" dt="2022-02-06T20:04:32.349" v="7" actId="47"/>
        <pc:sldMkLst>
          <pc:docMk/>
          <pc:sldMk cId="3147765299" sldId="482"/>
        </pc:sldMkLst>
      </pc:sldChg>
      <pc:sldChg chg="del">
        <pc:chgData name="Igor Shinkar" userId="db6eb1b41a9778dd" providerId="LiveId" clId="{C66FFE4D-ED96-4988-8202-107D7D4A3C7A}" dt="2022-02-06T20:04:33.181" v="8" actId="47"/>
        <pc:sldMkLst>
          <pc:docMk/>
          <pc:sldMk cId="4195463478" sldId="483"/>
        </pc:sldMkLst>
      </pc:sldChg>
      <pc:sldChg chg="del">
        <pc:chgData name="Igor Shinkar" userId="db6eb1b41a9778dd" providerId="LiveId" clId="{C66FFE4D-ED96-4988-8202-107D7D4A3C7A}" dt="2022-02-06T20:04:24.582" v="4" actId="47"/>
        <pc:sldMkLst>
          <pc:docMk/>
          <pc:sldMk cId="2717739884" sldId="484"/>
        </pc:sldMkLst>
      </pc:sldChg>
      <pc:sldChg chg="del">
        <pc:chgData name="Igor Shinkar" userId="db6eb1b41a9778dd" providerId="LiveId" clId="{C66FFE4D-ED96-4988-8202-107D7D4A3C7A}" dt="2022-02-06T20:04:50.300" v="10" actId="47"/>
        <pc:sldMkLst>
          <pc:docMk/>
          <pc:sldMk cId="2727337304" sldId="485"/>
        </pc:sldMkLst>
      </pc:sldChg>
      <pc:sldChg chg="del">
        <pc:chgData name="Igor Shinkar" userId="db6eb1b41a9778dd" providerId="LiveId" clId="{C66FFE4D-ED96-4988-8202-107D7D4A3C7A}" dt="2022-02-06T20:04:50.994" v="11" actId="47"/>
        <pc:sldMkLst>
          <pc:docMk/>
          <pc:sldMk cId="1873080543" sldId="489"/>
        </pc:sldMkLst>
      </pc:sldChg>
      <pc:sldChg chg="add del">
        <pc:chgData name="Igor Shinkar" userId="db6eb1b41a9778dd" providerId="LiveId" clId="{C66FFE4D-ED96-4988-8202-107D7D4A3C7A}" dt="2022-02-06T20:04:53.339" v="14" actId="47"/>
        <pc:sldMkLst>
          <pc:docMk/>
          <pc:sldMk cId="4275399684" sldId="490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712462912" sldId="491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483015873" sldId="494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3200561689" sldId="495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94422642" sldId="496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724514739" sldId="497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2146506554" sldId="498"/>
        </pc:sldMkLst>
      </pc:sldChg>
      <pc:sldChg chg="del">
        <pc:chgData name="Igor Shinkar" userId="db6eb1b41a9778dd" providerId="LiveId" clId="{C66FFE4D-ED96-4988-8202-107D7D4A3C7A}" dt="2022-02-06T20:04:58.745" v="15" actId="47"/>
        <pc:sldMkLst>
          <pc:docMk/>
          <pc:sldMk cId="3940391971" sldId="500"/>
        </pc:sldMkLst>
      </pc:sldChg>
      <pc:sldChg chg="modSp mod">
        <pc:chgData name="Igor Shinkar" userId="db6eb1b41a9778dd" providerId="LiveId" clId="{C66FFE4D-ED96-4988-8202-107D7D4A3C7A}" dt="2022-02-08T07:44:55.318" v="1359" actId="1036"/>
        <pc:sldMkLst>
          <pc:docMk/>
          <pc:sldMk cId="233809322" sldId="503"/>
        </pc:sldMkLst>
        <pc:cxnChg chg="mod">
          <ac:chgData name="Igor Shinkar" userId="db6eb1b41a9778dd" providerId="LiveId" clId="{C66FFE4D-ED96-4988-8202-107D7D4A3C7A}" dt="2022-02-08T07:44:55.318" v="1359" actId="1036"/>
          <ac:cxnSpMkLst>
            <pc:docMk/>
            <pc:sldMk cId="233809322" sldId="503"/>
            <ac:cxnSpMk id="7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4:48.302" v="1342" actId="1036"/>
          <ac:cxnSpMkLst>
            <pc:docMk/>
            <pc:sldMk cId="233809322" sldId="503"/>
            <ac:cxnSpMk id="8" creationId="{00000000-0000-0000-0000-000000000000}"/>
          </ac:cxnSpMkLst>
        </pc:cxnChg>
      </pc:sldChg>
      <pc:sldChg chg="modSp mod">
        <pc:chgData name="Igor Shinkar" userId="db6eb1b41a9778dd" providerId="LiveId" clId="{C66FFE4D-ED96-4988-8202-107D7D4A3C7A}" dt="2022-02-08T07:45:10.490" v="1377" actId="1037"/>
        <pc:sldMkLst>
          <pc:docMk/>
          <pc:sldMk cId="1150130677" sldId="504"/>
        </pc:sldMkLst>
        <pc:cxnChg chg="mod">
          <ac:chgData name="Igor Shinkar" userId="db6eb1b41a9778dd" providerId="LiveId" clId="{C66FFE4D-ED96-4988-8202-107D7D4A3C7A}" dt="2022-02-08T07:45:10.490" v="1377" actId="1037"/>
          <ac:cxnSpMkLst>
            <pc:docMk/>
            <pc:sldMk cId="1150130677" sldId="504"/>
            <ac:cxnSpMk id="5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10.490" v="1377" actId="1037"/>
          <ac:cxnSpMkLst>
            <pc:docMk/>
            <pc:sldMk cId="1150130677" sldId="504"/>
            <ac:cxnSpMk id="6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05.761" v="1374" actId="1036"/>
          <ac:cxnSpMkLst>
            <pc:docMk/>
            <pc:sldMk cId="1150130677" sldId="504"/>
            <ac:cxnSpMk id="7" creationId="{00000000-0000-0000-0000-000000000000}"/>
          </ac:cxnSpMkLst>
        </pc:cxnChg>
        <pc:cxnChg chg="mod">
          <ac:chgData name="Igor Shinkar" userId="db6eb1b41a9778dd" providerId="LiveId" clId="{C66FFE4D-ED96-4988-8202-107D7D4A3C7A}" dt="2022-02-08T07:45:05.761" v="1374" actId="1036"/>
          <ac:cxnSpMkLst>
            <pc:docMk/>
            <pc:sldMk cId="1150130677" sldId="504"/>
            <ac:cxnSpMk id="8" creationId="{00000000-0000-0000-0000-000000000000}"/>
          </ac:cxnSpMkLst>
        </pc:cxnChg>
      </pc:sldChg>
      <pc:sldChg chg="modSp modAnim">
        <pc:chgData name="Igor Shinkar" userId="db6eb1b41a9778dd" providerId="LiveId" clId="{C66FFE4D-ED96-4988-8202-107D7D4A3C7A}" dt="2022-02-06T20:05:40.924" v="60" actId="6549"/>
        <pc:sldMkLst>
          <pc:docMk/>
          <pc:sldMk cId="3534024383" sldId="505"/>
        </pc:sldMkLst>
        <pc:spChg chg="mod">
          <ac:chgData name="Igor Shinkar" userId="db6eb1b41a9778dd" providerId="LiveId" clId="{C66FFE4D-ED96-4988-8202-107D7D4A3C7A}" dt="2022-02-06T20:05:40.924" v="60" actId="6549"/>
          <ac:spMkLst>
            <pc:docMk/>
            <pc:sldMk cId="3534024383" sldId="505"/>
            <ac:spMk id="3" creationId="{00000000-0000-0000-0000-000000000000}"/>
          </ac:spMkLst>
        </pc:spChg>
      </pc:sldChg>
      <pc:sldChg chg="addSp modSp mod modAnim">
        <pc:chgData name="Igor Shinkar" userId="db6eb1b41a9778dd" providerId="LiveId" clId="{C66FFE4D-ED96-4988-8202-107D7D4A3C7A}" dt="2022-02-06T20:35:10.075" v="1051" actId="14100"/>
        <pc:sldMkLst>
          <pc:docMk/>
          <pc:sldMk cId="909007371" sldId="506"/>
        </pc:sldMkLst>
        <pc:spChg chg="add mod">
          <ac:chgData name="Igor Shinkar" userId="db6eb1b41a9778dd" providerId="LiveId" clId="{C66FFE4D-ED96-4988-8202-107D7D4A3C7A}" dt="2022-02-06T20:35:10.075" v="1051" actId="14100"/>
          <ac:spMkLst>
            <pc:docMk/>
            <pc:sldMk cId="909007371" sldId="506"/>
            <ac:spMk id="4" creationId="{270057E4-9150-4307-9B4B-4BA4EDCB8A24}"/>
          </ac:spMkLst>
        </pc:spChg>
      </pc:sldChg>
      <pc:sldChg chg="modSp add mod">
        <pc:chgData name="Igor Shinkar" userId="db6eb1b41a9778dd" providerId="LiveId" clId="{C66FFE4D-ED96-4988-8202-107D7D4A3C7A}" dt="2022-02-06T20:13:52.625" v="170" actId="6549"/>
        <pc:sldMkLst>
          <pc:docMk/>
          <pc:sldMk cId="2159336625" sldId="507"/>
        </pc:sldMkLst>
        <pc:spChg chg="mod">
          <ac:chgData name="Igor Shinkar" userId="db6eb1b41a9778dd" providerId="LiveId" clId="{C66FFE4D-ED96-4988-8202-107D7D4A3C7A}" dt="2022-02-06T20:13:52.625" v="170" actId="6549"/>
          <ac:spMkLst>
            <pc:docMk/>
            <pc:sldMk cId="2159336625" sldId="507"/>
            <ac:spMk id="3" creationId="{00000000-0000-0000-0000-000000000000}"/>
          </ac:spMkLst>
        </pc:spChg>
      </pc:sldChg>
      <pc:sldChg chg="modSp add">
        <pc:chgData name="Igor Shinkar" userId="db6eb1b41a9778dd" providerId="LiveId" clId="{C66FFE4D-ED96-4988-8202-107D7D4A3C7A}" dt="2022-02-06T20:25:50.019" v="581" actId="6549"/>
        <pc:sldMkLst>
          <pc:docMk/>
          <pc:sldMk cId="1604273992" sldId="508"/>
        </pc:sldMkLst>
        <pc:spChg chg="mod">
          <ac:chgData name="Igor Shinkar" userId="db6eb1b41a9778dd" providerId="LiveId" clId="{C66FFE4D-ED96-4988-8202-107D7D4A3C7A}" dt="2022-02-06T20:25:50.019" v="581" actId="6549"/>
          <ac:spMkLst>
            <pc:docMk/>
            <pc:sldMk cId="1604273992" sldId="508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26:11.397" v="619" actId="20577"/>
        <pc:sldMkLst>
          <pc:docMk/>
          <pc:sldMk cId="1788072495" sldId="509"/>
        </pc:sldMkLst>
        <pc:spChg chg="mod">
          <ac:chgData name="Igor Shinkar" userId="db6eb1b41a9778dd" providerId="LiveId" clId="{C66FFE4D-ED96-4988-8202-107D7D4A3C7A}" dt="2022-02-06T20:26:11.397" v="619" actId="20577"/>
          <ac:spMkLst>
            <pc:docMk/>
            <pc:sldMk cId="1788072495" sldId="509"/>
            <ac:spMk id="18434" creationId="{00000000-0000-0000-0000-000000000000}"/>
          </ac:spMkLst>
        </pc:spChg>
      </pc:sldChg>
      <pc:sldChg chg="modSp add mod modAnim">
        <pc:chgData name="Igor Shinkar" userId="db6eb1b41a9778dd" providerId="LiveId" clId="{C66FFE4D-ED96-4988-8202-107D7D4A3C7A}" dt="2022-02-06T20:45:12.640" v="1336" actId="20577"/>
        <pc:sldMkLst>
          <pc:docMk/>
          <pc:sldMk cId="2889223758" sldId="510"/>
        </pc:sldMkLst>
        <pc:spChg chg="mod">
          <ac:chgData name="Igor Shinkar" userId="db6eb1b41a9778dd" providerId="LiveId" clId="{C66FFE4D-ED96-4988-8202-107D7D4A3C7A}" dt="2022-02-06T20:26:55.288" v="679" actId="20577"/>
          <ac:spMkLst>
            <pc:docMk/>
            <pc:sldMk cId="2889223758" sldId="510"/>
            <ac:spMk id="2" creationId="{00000000-0000-0000-0000-000000000000}"/>
          </ac:spMkLst>
        </pc:spChg>
        <pc:spChg chg="mod">
          <ac:chgData name="Igor Shinkar" userId="db6eb1b41a9778dd" providerId="LiveId" clId="{C66FFE4D-ED96-4988-8202-107D7D4A3C7A}" dt="2022-02-06T20:45:12.640" v="1336" actId="20577"/>
          <ac:spMkLst>
            <pc:docMk/>
            <pc:sldMk cId="2889223758" sldId="510"/>
            <ac:spMk id="3" creationId="{00000000-0000-0000-0000-000000000000}"/>
          </ac:spMkLst>
        </pc:spChg>
      </pc:sldChg>
      <pc:sldChg chg="modSp add mod">
        <pc:chgData name="Igor Shinkar" userId="db6eb1b41a9778dd" providerId="LiveId" clId="{C66FFE4D-ED96-4988-8202-107D7D4A3C7A}" dt="2022-02-06T20:31:55.863" v="885" actId="20577"/>
        <pc:sldMkLst>
          <pc:docMk/>
          <pc:sldMk cId="1292961973" sldId="511"/>
        </pc:sldMkLst>
        <pc:spChg chg="mod">
          <ac:chgData name="Igor Shinkar" userId="db6eb1b41a9778dd" providerId="LiveId" clId="{C66FFE4D-ED96-4988-8202-107D7D4A3C7A}" dt="2022-02-06T20:31:55.863" v="885" actId="20577"/>
          <ac:spMkLst>
            <pc:docMk/>
            <pc:sldMk cId="1292961973" sldId="511"/>
            <ac:spMk id="3" creationId="{00000000-0000-0000-0000-000000000000}"/>
          </ac:spMkLst>
        </pc:spChg>
      </pc:sldChg>
      <pc:sldChg chg="delSp modSp add mod ord delAnim modAnim">
        <pc:chgData name="Igor Shinkar" userId="db6eb1b41a9778dd" providerId="LiveId" clId="{C66FFE4D-ED96-4988-8202-107D7D4A3C7A}" dt="2022-02-08T07:51:06.805" v="1678" actId="20577"/>
        <pc:sldMkLst>
          <pc:docMk/>
          <pc:sldMk cId="3256570792" sldId="523"/>
        </pc:sldMkLst>
        <pc:spChg chg="mod">
          <ac:chgData name="Igor Shinkar" userId="db6eb1b41a9778dd" providerId="LiveId" clId="{C66FFE4D-ED96-4988-8202-107D7D4A3C7A}" dt="2022-02-08T07:51:06.805" v="1678" actId="20577"/>
          <ac:spMkLst>
            <pc:docMk/>
            <pc:sldMk cId="3256570792" sldId="523"/>
            <ac:spMk id="2" creationId="{00000000-0000-0000-0000-000000000000}"/>
          </ac:spMkLst>
        </pc:spChg>
        <pc:spChg chg="mod">
          <ac:chgData name="Igor Shinkar" userId="db6eb1b41a9778dd" providerId="LiveId" clId="{C66FFE4D-ED96-4988-8202-107D7D4A3C7A}" dt="2022-02-08T07:50:24.731" v="1602" actId="20577"/>
          <ac:spMkLst>
            <pc:docMk/>
            <pc:sldMk cId="3256570792" sldId="523"/>
            <ac:spMk id="3" creationId="{00000000-0000-0000-0000-000000000000}"/>
          </ac:spMkLst>
        </pc:spChg>
        <pc:spChg chg="del">
          <ac:chgData name="Igor Shinkar" userId="db6eb1b41a9778dd" providerId="LiveId" clId="{C66FFE4D-ED96-4988-8202-107D7D4A3C7A}" dt="2022-02-08T07:45:25.997" v="1379" actId="478"/>
          <ac:spMkLst>
            <pc:docMk/>
            <pc:sldMk cId="3256570792" sldId="523"/>
            <ac:spMk id="9" creationId="{00000000-0000-0000-0000-000000000000}"/>
          </ac:spMkLst>
        </pc:spChg>
        <pc:cxnChg chg="del">
          <ac:chgData name="Igor Shinkar" userId="db6eb1b41a9778dd" providerId="LiveId" clId="{C66FFE4D-ED96-4988-8202-107D7D4A3C7A}" dt="2022-02-08T07:45:46.135" v="1388" actId="478"/>
          <ac:cxnSpMkLst>
            <pc:docMk/>
            <pc:sldMk cId="3256570792" sldId="523"/>
            <ac:cxnSpMk id="5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5:44.609" v="1387" actId="478"/>
          <ac:cxnSpMkLst>
            <pc:docMk/>
            <pc:sldMk cId="3256570792" sldId="523"/>
            <ac:cxnSpMk id="6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8:43.426" v="1474" actId="478"/>
          <ac:cxnSpMkLst>
            <pc:docMk/>
            <pc:sldMk cId="3256570792" sldId="523"/>
            <ac:cxnSpMk id="7" creationId="{00000000-0000-0000-0000-000000000000}"/>
          </ac:cxnSpMkLst>
        </pc:cxnChg>
        <pc:cxnChg chg="del">
          <ac:chgData name="Igor Shinkar" userId="db6eb1b41a9778dd" providerId="LiveId" clId="{C66FFE4D-ED96-4988-8202-107D7D4A3C7A}" dt="2022-02-08T07:48:41.903" v="1473" actId="478"/>
          <ac:cxnSpMkLst>
            <pc:docMk/>
            <pc:sldMk cId="3256570792" sldId="523"/>
            <ac:cxnSpMk id="8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15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2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84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9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8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7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6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5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1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864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8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0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9291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0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9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6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627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2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96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17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5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3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8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6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405/705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&amp; Analysis of Algorithms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7, 2022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Matrix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 believe) Strassen’s algorithm is used in practice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practice there are all sort of implementation issues, and most of these theoretical algorithms are not practical.</a:t>
            </a:r>
          </a:p>
          <a:p>
            <a:pPr lvl="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Issues in practice: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Numeric issues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this is a theoretical course, so we don’t care about these issues here.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Let‘s talk about Matrix Multiplication a bit more.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We‘ll return to divide and conquer next time</a:t>
            </a:r>
          </a:p>
        </p:txBody>
      </p:sp>
    </p:spTree>
    <p:extLst>
      <p:ext uri="{BB962C8B-B14F-4D97-AF65-F5344CB8AC3E}">
        <p14:creationId xmlns:p14="http://schemas.microsoft.com/office/powerpoint/2010/main" val="129296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r>
              <a:rPr lang="en-US" sz="6000" u="sng" dirty="0" err="1"/>
              <a:t>Freivalds</a:t>
            </a:r>
            <a:r>
              <a:rPr lang="en-US" sz="6000" u="sng" dirty="0"/>
              <a:t>' algorithm 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Verifying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in O(n</a:t>
            </a:r>
            <a:r>
              <a:rPr lang="de-DE" sz="6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215933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Three </a:t>
            </a:r>
            <a:r>
              <a:rPr lang="en-US" sz="2000" dirty="0" err="1"/>
              <a:t>NxN</a:t>
            </a:r>
            <a:r>
              <a:rPr lang="en-US" sz="2000" dirty="0"/>
              <a:t> (real/integer) matrices A,B,C</a:t>
            </a:r>
          </a:p>
          <a:p>
            <a:r>
              <a:rPr lang="en-US" sz="2000" u="sng" dirty="0"/>
              <a:t>Goal</a:t>
            </a:r>
            <a:r>
              <a:rPr lang="en-US" sz="2000" dirty="0"/>
              <a:t>: check if A*B = C</a:t>
            </a:r>
          </a:p>
          <a:p>
            <a:endParaRPr lang="en-US" sz="2000" dirty="0"/>
          </a:p>
          <a:p>
            <a:r>
              <a:rPr lang="en-US" sz="2000" u="sng" dirty="0"/>
              <a:t>Trivial solution</a:t>
            </a:r>
            <a:r>
              <a:rPr lang="en-US" sz="2000" dirty="0"/>
              <a:t>: Compute A*B and compare the solution to C.</a:t>
            </a:r>
          </a:p>
          <a:p>
            <a:r>
              <a:rPr lang="en-US" sz="2000" u="sng" dirty="0"/>
              <a:t>Runtime</a:t>
            </a:r>
            <a:r>
              <a:rPr lang="en-US" sz="2000" dirty="0"/>
              <a:t>:</a:t>
            </a:r>
          </a:p>
          <a:p>
            <a:r>
              <a:rPr lang="en-US" sz="2000" dirty="0"/>
              <a:t>Naively, the runtime is O(N</a:t>
            </a:r>
            <a:r>
              <a:rPr lang="en-US" sz="2000" baseline="30000" dirty="0"/>
              <a:t>3</a:t>
            </a:r>
            <a:r>
              <a:rPr lang="en-US" sz="2000" dirty="0"/>
              <a:t>) for multiplying two matrices</a:t>
            </a:r>
            <a:br>
              <a:rPr lang="en-US" sz="2000" dirty="0"/>
            </a:br>
            <a:r>
              <a:rPr lang="en-US" sz="2000" dirty="0"/>
              <a:t>	+ O(N</a:t>
            </a:r>
            <a:r>
              <a:rPr lang="en-US" sz="2000" baseline="30000" dirty="0"/>
              <a:t>2</a:t>
            </a:r>
            <a:r>
              <a:rPr lang="en-US" sz="2000" dirty="0"/>
              <a:t>) for checking equality of two matrices.</a:t>
            </a:r>
          </a:p>
          <a:p>
            <a:r>
              <a:rPr lang="en-US" sz="2000" u="sng" dirty="0"/>
              <a:t>5 minutes ago</a:t>
            </a:r>
            <a:r>
              <a:rPr lang="en-US" sz="2000" dirty="0"/>
              <a:t>: Matrix multiplication can be solved in time O(N</a:t>
            </a:r>
            <a:r>
              <a:rPr lang="en-US" sz="2000" baseline="30000" dirty="0"/>
              <a:t>2.81</a:t>
            </a:r>
            <a:r>
              <a:rPr lang="en-US" sz="2000" dirty="0"/>
              <a:t>).</a:t>
            </a:r>
          </a:p>
          <a:p>
            <a:r>
              <a:rPr lang="en-US" sz="2000" u="sng" dirty="0"/>
              <a:t>Fastest algorithm</a:t>
            </a:r>
            <a:r>
              <a:rPr lang="en-US" sz="2000" dirty="0"/>
              <a:t>: Matrix multiplication can be solved in time O(N</a:t>
            </a:r>
            <a:r>
              <a:rPr lang="en-US" sz="2000" baseline="30000" dirty="0"/>
              <a:t>2.3728639</a:t>
            </a:r>
            <a:r>
              <a:rPr lang="en-US" sz="2000" dirty="0"/>
              <a:t>).</a:t>
            </a:r>
          </a:p>
          <a:p>
            <a:r>
              <a:rPr lang="en-US" sz="2000" dirty="0"/>
              <a:t>Therefore the total runtime is O(N</a:t>
            </a:r>
            <a:r>
              <a:rPr lang="en-US" sz="2000" baseline="30000" dirty="0"/>
              <a:t>2.3728639</a:t>
            </a:r>
            <a:r>
              <a:rPr lang="en-US" sz="2000" dirty="0"/>
              <a:t>).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29329675-05CD-4CDE-9FCE-74B464F48D8D}"/>
              </a:ext>
            </a:extLst>
          </p:cNvPr>
          <p:cNvSpPr/>
          <p:nvPr/>
        </p:nvSpPr>
        <p:spPr>
          <a:xfrm>
            <a:off x="6709778" y="1056945"/>
            <a:ext cx="3170202" cy="8920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Can we do faster?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AF1A6A-9E37-4A75-A166-A49DE08FDFAC}"/>
              </a:ext>
            </a:extLst>
          </p:cNvPr>
          <p:cNvSpPr/>
          <p:nvPr/>
        </p:nvSpPr>
        <p:spPr>
          <a:xfrm>
            <a:off x="4127500" y="2395092"/>
            <a:ext cx="5689600" cy="8920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we need to return only TES/NO, as opposed to n</a:t>
            </a:r>
            <a:r>
              <a:rPr lang="en-US" baseline="30000" dirty="0"/>
              <a:t>2</a:t>
            </a:r>
            <a:r>
              <a:rPr lang="en-US" dirty="0"/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228392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Three </a:t>
            </a:r>
            <a:r>
              <a:rPr lang="en-US" sz="2000" dirty="0" err="1"/>
              <a:t>NxN</a:t>
            </a:r>
            <a:r>
              <a:rPr lang="en-US" sz="2000" dirty="0"/>
              <a:t> (real/integer) matrices A,B,C</a:t>
            </a:r>
          </a:p>
          <a:p>
            <a:r>
              <a:rPr lang="en-US" sz="2000" u="sng" dirty="0"/>
              <a:t>Goal</a:t>
            </a:r>
            <a:r>
              <a:rPr lang="en-US" sz="2000" dirty="0"/>
              <a:t>: check if A*B = C</a:t>
            </a:r>
          </a:p>
          <a:p>
            <a:r>
              <a:rPr lang="en-US" sz="2000" u="sng" dirty="0"/>
              <a:t>Theorem</a:t>
            </a:r>
            <a:r>
              <a:rPr lang="en-US" sz="2000" dirty="0"/>
              <a:t>: There exists an algorithm that runs in O(N</a:t>
            </a:r>
            <a:r>
              <a:rPr lang="en-US" sz="2000" baseline="30000" dirty="0"/>
              <a:t>2</a:t>
            </a:r>
            <a:r>
              <a:rPr lang="en-US" sz="2000" dirty="0"/>
              <a:t>) time and returns the correct answer with probability &gt; 0.999.</a:t>
            </a:r>
          </a:p>
          <a:p>
            <a:r>
              <a:rPr lang="en-US" sz="2000" u="sng" dirty="0" err="1"/>
              <a:t>Freivalds</a:t>
            </a:r>
            <a:r>
              <a:rPr lang="en-US" sz="2000" u="sng" dirty="0"/>
              <a:t>' algorithm</a:t>
            </a:r>
            <a:r>
              <a:rPr lang="en-US" sz="2000" dirty="0"/>
              <a:t>: On input A,B,C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10 times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Sample r∈{0,1}</a:t>
            </a:r>
            <a:r>
              <a:rPr lang="en-US" sz="2000" baseline="30000" dirty="0"/>
              <a:t>N</a:t>
            </a:r>
            <a:r>
              <a:rPr lang="en-US" sz="2000" dirty="0"/>
              <a:t> by picking each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to be 0/1 </a:t>
            </a:r>
            <a:r>
              <a:rPr lang="en-US" sz="2000" dirty="0" err="1"/>
              <a:t>w.p.</a:t>
            </a:r>
            <a:r>
              <a:rPr lang="en-US" sz="2000" dirty="0"/>
              <a:t> ½ independently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 = A*B*r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z’ = C*r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err="1"/>
              <a:t>z≠z</a:t>
            </a:r>
            <a:r>
              <a:rPr lang="en-US" sz="2000" dirty="0"/>
              <a:t>’ return “NOT EQUAL”</a:t>
            </a:r>
          </a:p>
          <a:p>
            <a:pPr marL="1143000" lvl="1" indent="-4572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reached here, return “EQUAL”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CFCEBB8-5277-49CF-AD0D-3B7EC5C772DE}"/>
              </a:ext>
            </a:extLst>
          </p:cNvPr>
          <p:cNvSpPr/>
          <p:nvPr/>
        </p:nvSpPr>
        <p:spPr>
          <a:xfrm>
            <a:off x="5828831" y="5296830"/>
            <a:ext cx="3531795" cy="12600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How can we compute A*B*z in O(N</a:t>
            </a:r>
            <a:r>
              <a:rPr lang="en-US" baseline="30000" dirty="0"/>
              <a:t>2</a:t>
            </a:r>
            <a:r>
              <a:rPr lang="en-US" dirty="0"/>
              <a:t>) time?</a:t>
            </a:r>
          </a:p>
        </p:txBody>
      </p:sp>
    </p:spTree>
    <p:extLst>
      <p:ext uri="{BB962C8B-B14F-4D97-AF65-F5344CB8AC3E}">
        <p14:creationId xmlns:p14="http://schemas.microsoft.com/office/powerpoint/2010/main" val="221488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Sample r∈{0,1}</a:t>
            </a:r>
            <a:r>
              <a:rPr lang="en-US" sz="2000" baseline="30000" dirty="0"/>
              <a:t>N</a:t>
            </a:r>
            <a:r>
              <a:rPr lang="en-US" sz="2000" dirty="0"/>
              <a:t> by picking each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to be 0/1 </a:t>
            </a:r>
            <a:r>
              <a:rPr lang="en-US" sz="2000" dirty="0" err="1"/>
              <a:t>w.p.</a:t>
            </a:r>
            <a:r>
              <a:rPr lang="en-US" sz="2000" dirty="0"/>
              <a:t> ½ independently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 = A*B*r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z’ = C*r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err="1"/>
              <a:t>z≠z</a:t>
            </a:r>
            <a:r>
              <a:rPr lang="en-US" sz="2000" dirty="0"/>
              <a:t>’ return “NOT EQUAL”</a:t>
            </a:r>
          </a:p>
          <a:p>
            <a:pPr marL="11430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u="sng" dirty="0"/>
              <a:t>Analysis:</a:t>
            </a:r>
            <a:r>
              <a:rPr lang="en-US" sz="2000" dirty="0"/>
              <a:t> Let’s analyze one iteration of the algorithm.</a:t>
            </a:r>
          </a:p>
          <a:p>
            <a:r>
              <a:rPr lang="en-US" sz="2000" u="sng" dirty="0"/>
              <a:t>If A*B = C</a:t>
            </a:r>
            <a:r>
              <a:rPr lang="en-US" sz="2000" dirty="0"/>
              <a:t>, then clearly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[z=z’]=1.</a:t>
            </a:r>
          </a:p>
          <a:p>
            <a:r>
              <a:rPr lang="en-US" sz="2000" dirty="0"/>
              <a:t>Therefore, if A*B = C, then the algorithm outputs “EQUAL” with probability 1.</a:t>
            </a:r>
          </a:p>
        </p:txBody>
      </p:sp>
    </p:spTree>
    <p:extLst>
      <p:ext uri="{BB962C8B-B14F-4D97-AF65-F5344CB8AC3E}">
        <p14:creationId xmlns:p14="http://schemas.microsoft.com/office/powerpoint/2010/main" val="16429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Claim:</a:t>
            </a:r>
            <a:r>
              <a:rPr lang="en-US" sz="2000" dirty="0"/>
              <a:t> If A*B ≠ C, then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[z=z’] &lt;= 1/2. </a:t>
            </a:r>
          </a:p>
          <a:p>
            <a:r>
              <a:rPr lang="en-US" sz="2000" dirty="0"/>
              <a:t>This implies that </a:t>
            </a:r>
            <a:r>
              <a:rPr lang="en-US" sz="2000" dirty="0" err="1"/>
              <a:t>Pr</a:t>
            </a:r>
            <a:r>
              <a:rPr lang="en-US" sz="2000" dirty="0"/>
              <a:t>[all 10 iterations have z=z’] &lt;= 1/2</a:t>
            </a:r>
            <a:r>
              <a:rPr lang="en-US" sz="2000" baseline="30000" dirty="0"/>
              <a:t>10</a:t>
            </a:r>
            <a:r>
              <a:rPr lang="en-US" sz="2000" dirty="0"/>
              <a:t>&lt; 1/1000.</a:t>
            </a:r>
          </a:p>
          <a:p>
            <a:r>
              <a:rPr lang="en-US" sz="2000" u="sng" dirty="0"/>
              <a:t>Proof of claim:</a:t>
            </a:r>
          </a:p>
          <a:p>
            <a:r>
              <a:rPr lang="en-US" sz="2000" dirty="0"/>
              <a:t>Let D=A*B-C. Then D is a non-zero matrix and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[z=z’] =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[z-z’=0] =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[(A*B-C)v ≡ 0] =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</a:t>
            </a:r>
            <a:r>
              <a:rPr lang="en-US" sz="2000" dirty="0" err="1"/>
              <a:t>Dv</a:t>
            </a:r>
            <a:r>
              <a:rPr lang="en-US" sz="2000" dirty="0"/>
              <a:t> ≡ 0].</a:t>
            </a:r>
          </a:p>
          <a:p>
            <a:r>
              <a:rPr lang="en-US" sz="2000" dirty="0"/>
              <a:t>Since D is a non-zero matrix, there is some </a:t>
            </a:r>
            <a:r>
              <a:rPr lang="en-US" sz="2000" dirty="0" err="1"/>
              <a:t>i,j</a:t>
            </a:r>
            <a:r>
              <a:rPr lang="en-US" sz="2000" dirty="0"/>
              <a:t>∈[N] such that </a:t>
            </a:r>
            <a:r>
              <a:rPr lang="en-US" sz="2000" dirty="0" err="1"/>
              <a:t>D</a:t>
            </a:r>
            <a:r>
              <a:rPr lang="en-US" sz="2000" baseline="-25000" dirty="0" err="1"/>
              <a:t>i,j</a:t>
            </a:r>
            <a:r>
              <a:rPr lang="en-US" sz="2000" dirty="0"/>
              <a:t> ≠0.</a:t>
            </a:r>
          </a:p>
          <a:p>
            <a:r>
              <a:rPr lang="en-US" sz="2000" dirty="0"/>
              <a:t>Focus only on the </a:t>
            </a:r>
            <a:r>
              <a:rPr lang="en-US" sz="2000" dirty="0" err="1"/>
              <a:t>i’th</a:t>
            </a:r>
            <a:r>
              <a:rPr lang="en-US" sz="2000" dirty="0"/>
              <a:t> row of D. We prove that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[&lt;</a:t>
            </a:r>
            <a:r>
              <a:rPr lang="en-US" sz="2000" dirty="0" err="1"/>
              <a:t>D</a:t>
            </a:r>
            <a:r>
              <a:rPr lang="en-US" sz="2000" baseline="-25000" dirty="0" err="1"/>
              <a:t>i</a:t>
            </a:r>
            <a:r>
              <a:rPr lang="en-US" sz="2000" dirty="0" err="1"/>
              <a:t>,r</a:t>
            </a:r>
            <a:r>
              <a:rPr lang="en-US" sz="2000" dirty="0"/>
              <a:t>&gt; = 0] &lt;= ½.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76134B-A6F2-4141-AC39-776BB4BD37A8}"/>
              </a:ext>
            </a:extLst>
          </p:cNvPr>
          <p:cNvGraphicFramePr>
            <a:graphicFrameLocks noGrp="1"/>
          </p:cNvGraphicFramePr>
          <p:nvPr/>
        </p:nvGraphicFramePr>
        <p:xfrm>
          <a:off x="1937354" y="5386869"/>
          <a:ext cx="2300105" cy="18542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60021">
                  <a:extLst>
                    <a:ext uri="{9D8B030D-6E8A-4147-A177-3AD203B41FA5}">
                      <a16:colId xmlns:a16="http://schemas.microsoft.com/office/drawing/2014/main" val="1022226062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3309896337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570010590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550643931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280553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7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3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5915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70949E9-5464-43D2-B705-86DB9470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41169"/>
              </p:ext>
            </p:extLst>
          </p:nvPr>
        </p:nvGraphicFramePr>
        <p:xfrm>
          <a:off x="4799049" y="5386869"/>
          <a:ext cx="631596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31596">
                  <a:extLst>
                    <a:ext uri="{9D8B030D-6E8A-4147-A177-3AD203B41FA5}">
                      <a16:colId xmlns:a16="http://schemas.microsoft.com/office/drawing/2014/main" val="1022226062"/>
                    </a:ext>
                  </a:extLst>
                </a:gridCol>
              </a:tblGrid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70466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6154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31079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4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03865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5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591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CEF4D2-E528-44EA-A9BE-334CC3CCFC95}"/>
              </a:ext>
            </a:extLst>
          </p:cNvPr>
          <p:cNvSpPr txBox="1"/>
          <p:nvPr/>
        </p:nvSpPr>
        <p:spPr>
          <a:xfrm>
            <a:off x="4355669" y="6085825"/>
            <a:ext cx="1433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               =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23273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Claim: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Let v= (v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be a non-zero row of N integers/reals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Sample r∈{0,1}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by picking each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be 0/1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w.p.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½ independently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[∑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0] &lt;= ½.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Proof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Suppose for concreteness that v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≠0.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Sample first r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,r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,…r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Then there is at most one possible value for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so that ∑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0.</a:t>
            </a:r>
          </a:p>
          <a:p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Example1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if ∑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j&lt;=N-1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0, then only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=0 will make the entire sum 0.</a:t>
            </a:r>
          </a:p>
          <a:p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Example2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if ∑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j&lt;=N-1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-1, then only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=1 will make the entire sum 0.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Therefore, for any fixing of r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,r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,…r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 have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[∑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0] &lt;= ½. </a:t>
            </a:r>
          </a:p>
        </p:txBody>
      </p:sp>
    </p:spTree>
    <p:extLst>
      <p:ext uri="{BB962C8B-B14F-4D97-AF65-F5344CB8AC3E}">
        <p14:creationId xmlns:p14="http://schemas.microsoft.com/office/powerpoint/2010/main" val="25902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Back to our claim</a:t>
            </a:r>
          </a:p>
          <a:p>
            <a:r>
              <a:rPr lang="en-US" sz="2000" u="sng" dirty="0"/>
              <a:t>Claim:</a:t>
            </a:r>
            <a:r>
              <a:rPr lang="en-US" sz="2000" dirty="0"/>
              <a:t> If A*B ≠ C, then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[z=z’] &lt;= 1/2. </a:t>
            </a:r>
          </a:p>
          <a:p>
            <a:r>
              <a:rPr lang="en-US" sz="2000" u="sng" dirty="0"/>
              <a:t>Proof of claim:</a:t>
            </a:r>
          </a:p>
          <a:p>
            <a:r>
              <a:rPr lang="en-US" sz="2000" dirty="0"/>
              <a:t>Let D=A*B-C. Then D is a non-zero matrix and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</a:t>
            </a:r>
            <a:r>
              <a:rPr lang="en-US" sz="2000" baseline="-25000" dirty="0" err="1"/>
              <a:t>v</a:t>
            </a:r>
            <a:r>
              <a:rPr lang="en-US" sz="2000" dirty="0"/>
              <a:t>[z=z’] = </a:t>
            </a:r>
            <a:r>
              <a:rPr lang="en-US" sz="2000" dirty="0" err="1"/>
              <a:t>Pr</a:t>
            </a:r>
            <a:r>
              <a:rPr lang="en-US" sz="2000" baseline="-25000" dirty="0" err="1"/>
              <a:t>v</a:t>
            </a:r>
            <a:r>
              <a:rPr lang="en-US" sz="2000" dirty="0"/>
              <a:t>[z-z’=0] = </a:t>
            </a:r>
            <a:r>
              <a:rPr lang="en-US" sz="2000" dirty="0" err="1"/>
              <a:t>Pr</a:t>
            </a:r>
            <a:r>
              <a:rPr lang="en-US" sz="2000" dirty="0"/>
              <a:t>[(A*B-C)v ≡ 0] = </a:t>
            </a:r>
            <a:r>
              <a:rPr lang="en-US" sz="2000" dirty="0" err="1"/>
              <a:t>Pr</a:t>
            </a:r>
            <a:r>
              <a:rPr lang="en-US" sz="2000" dirty="0"/>
              <a:t>[</a:t>
            </a:r>
            <a:r>
              <a:rPr lang="en-US" sz="2000" dirty="0" err="1"/>
              <a:t>Dv</a:t>
            </a:r>
            <a:r>
              <a:rPr lang="en-US" sz="2000" dirty="0"/>
              <a:t> ≡ 0].</a:t>
            </a:r>
          </a:p>
          <a:p>
            <a:r>
              <a:rPr lang="en-US" sz="2000" dirty="0"/>
              <a:t>Focus only on the </a:t>
            </a:r>
            <a:r>
              <a:rPr lang="en-US" sz="2000" dirty="0" err="1"/>
              <a:t>i’th</a:t>
            </a:r>
            <a:r>
              <a:rPr lang="en-US" sz="2000" dirty="0"/>
              <a:t> row of D.</a:t>
            </a:r>
          </a:p>
          <a:p>
            <a:r>
              <a:rPr lang="en-US" sz="2000" dirty="0"/>
              <a:t>We have </a:t>
            </a:r>
            <a:r>
              <a:rPr lang="en-US" sz="2000" dirty="0" err="1"/>
              <a:t>Pr</a:t>
            </a:r>
            <a:r>
              <a:rPr lang="en-US" sz="2000" dirty="0"/>
              <a:t>[Dr ≡ 0] &lt;= </a:t>
            </a:r>
            <a:r>
              <a:rPr lang="en-US" sz="2000" dirty="0" err="1"/>
              <a:t>Pr</a:t>
            </a:r>
            <a:r>
              <a:rPr lang="en-US" sz="2000" baseline="-25000" dirty="0" err="1"/>
              <a:t>r</a:t>
            </a:r>
            <a:r>
              <a:rPr lang="en-US" sz="2000" dirty="0"/>
              <a:t>[&lt;</a:t>
            </a:r>
            <a:r>
              <a:rPr lang="en-US" sz="2000" dirty="0" err="1"/>
              <a:t>D</a:t>
            </a:r>
            <a:r>
              <a:rPr lang="en-US" sz="2000" baseline="-25000" dirty="0" err="1"/>
              <a:t>i</a:t>
            </a:r>
            <a:r>
              <a:rPr lang="en-US" sz="2000" dirty="0" err="1"/>
              <a:t>,r</a:t>
            </a:r>
            <a:r>
              <a:rPr lang="en-US" sz="2000" dirty="0"/>
              <a:t>&gt; = 0] &lt;= ½, as required.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76134B-A6F2-4141-AC39-776BB4BD37A8}"/>
              </a:ext>
            </a:extLst>
          </p:cNvPr>
          <p:cNvGraphicFramePr>
            <a:graphicFrameLocks noGrp="1"/>
          </p:cNvGraphicFramePr>
          <p:nvPr/>
        </p:nvGraphicFramePr>
        <p:xfrm>
          <a:off x="1937354" y="5386869"/>
          <a:ext cx="2300105" cy="18542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60021">
                  <a:extLst>
                    <a:ext uri="{9D8B030D-6E8A-4147-A177-3AD203B41FA5}">
                      <a16:colId xmlns:a16="http://schemas.microsoft.com/office/drawing/2014/main" val="1022226062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3309896337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570010590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550643931"/>
                    </a:ext>
                  </a:extLst>
                </a:gridCol>
                <a:gridCol w="460021">
                  <a:extLst>
                    <a:ext uri="{9D8B030D-6E8A-4147-A177-3AD203B41FA5}">
                      <a16:colId xmlns:a16="http://schemas.microsoft.com/office/drawing/2014/main" val="280553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7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3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en-CA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CA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5915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70949E9-5464-43D2-B705-86DB9470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13754"/>
              </p:ext>
            </p:extLst>
          </p:nvPr>
        </p:nvGraphicFramePr>
        <p:xfrm>
          <a:off x="4786349" y="5386869"/>
          <a:ext cx="631596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31596">
                  <a:extLst>
                    <a:ext uri="{9D8B030D-6E8A-4147-A177-3AD203B41FA5}">
                      <a16:colId xmlns:a16="http://schemas.microsoft.com/office/drawing/2014/main" val="1022226062"/>
                    </a:ext>
                  </a:extLst>
                </a:gridCol>
              </a:tblGrid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070466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6154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3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31079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4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903865"/>
                  </a:ext>
                </a:extLst>
              </a:tr>
              <a:tr h="3620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5</a:t>
                      </a:r>
                      <a:endParaRPr lang="en-CA" b="1" i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591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CEF4D2-E528-44EA-A9BE-334CC3CCFC95}"/>
              </a:ext>
            </a:extLst>
          </p:cNvPr>
          <p:cNvSpPr txBox="1"/>
          <p:nvPr/>
        </p:nvSpPr>
        <p:spPr>
          <a:xfrm>
            <a:off x="4355669" y="6085825"/>
            <a:ext cx="14334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               =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36874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 err="1"/>
              <a:t>Freivalds</a:t>
            </a:r>
            <a:r>
              <a:rPr lang="en-US" sz="2000" u="sng" dirty="0"/>
              <a:t>' algorithm</a:t>
            </a:r>
            <a:r>
              <a:rPr lang="en-US" sz="2000" dirty="0"/>
              <a:t>: On input A,B,C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10 times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Sample r∈{0,1}</a:t>
            </a:r>
            <a:r>
              <a:rPr lang="en-US" sz="2000" baseline="30000" dirty="0"/>
              <a:t>N</a:t>
            </a:r>
            <a:r>
              <a:rPr lang="en-US" sz="2000" dirty="0"/>
              <a:t> by picking each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to be 0/1 </a:t>
            </a:r>
            <a:r>
              <a:rPr lang="en-US" sz="2000" dirty="0" err="1"/>
              <a:t>w.p.</a:t>
            </a:r>
            <a:r>
              <a:rPr lang="en-US" sz="2000" dirty="0"/>
              <a:t> ½ independently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 = A*B*v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z’ = C*v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err="1"/>
              <a:t>z≠z</a:t>
            </a:r>
            <a:r>
              <a:rPr lang="en-US" sz="2000" dirty="0"/>
              <a:t>’ return “NOT EQUAL”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reached here, return “EQUAL”</a:t>
            </a:r>
          </a:p>
          <a:p>
            <a:endParaRPr lang="en-US" sz="2000" u="sng" dirty="0"/>
          </a:p>
          <a:p>
            <a:r>
              <a:rPr lang="en-US" sz="2000" u="sng" dirty="0"/>
              <a:t>Theorem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AB = C, then </a:t>
            </a:r>
            <a:r>
              <a:rPr lang="en-US" sz="2000" dirty="0" err="1"/>
              <a:t>Pr</a:t>
            </a:r>
            <a:r>
              <a:rPr lang="en-US" sz="2000" dirty="0"/>
              <a:t>[Algorithm returns “EQUAL]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AB ≠ C, then </a:t>
            </a:r>
            <a:r>
              <a:rPr lang="en-US" sz="2000" dirty="0" err="1"/>
              <a:t>Pr</a:t>
            </a:r>
            <a:r>
              <a:rPr lang="en-US" sz="2000" dirty="0"/>
              <a:t>[Algorithm returns “”NOT EQUAL”] &gt;0.999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4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Plan for today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Fast(er) matrix multiplication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+ some </a:t>
            </a:r>
            <a:r>
              <a:rPr lang="de-DE" sz="2200">
                <a:latin typeface="Arial" panose="020B0604020202020204" pitchFamily="34" charset="0"/>
                <a:cs typeface="Arial" panose="020B0604020202020204" pitchFamily="34" charset="0"/>
              </a:rPr>
              <a:t>related problems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Multiplication:</a:t>
            </a:r>
          </a:p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The polynomial identity testing lens</a:t>
            </a:r>
            <a:endParaRPr lang="de-DE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9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 - revisited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Input</a:t>
            </a:r>
            <a:r>
              <a:rPr lang="en-US" sz="2000" dirty="0"/>
              <a:t>: Three </a:t>
            </a:r>
            <a:r>
              <a:rPr lang="en-US" sz="2000" dirty="0" err="1"/>
              <a:t>NxN</a:t>
            </a:r>
            <a:r>
              <a:rPr lang="en-US" sz="2000" dirty="0"/>
              <a:t> (real/integer) matrices A,B,C</a:t>
            </a:r>
          </a:p>
          <a:p>
            <a:r>
              <a:rPr lang="en-US" sz="2000" u="sng" dirty="0"/>
              <a:t>Goal</a:t>
            </a:r>
            <a:r>
              <a:rPr lang="en-US" sz="2000" dirty="0"/>
              <a:t>: check if A*B = C</a:t>
            </a:r>
          </a:p>
          <a:p>
            <a:r>
              <a:rPr lang="en-US" sz="2000" u="sng" dirty="0"/>
              <a:t>Theorem</a:t>
            </a:r>
            <a:r>
              <a:rPr lang="en-US" sz="2000" dirty="0"/>
              <a:t>: There exists an algorithm that runs in O(N</a:t>
            </a:r>
            <a:r>
              <a:rPr lang="en-US" sz="2000" baseline="30000" dirty="0"/>
              <a:t>2</a:t>
            </a:r>
            <a:r>
              <a:rPr lang="en-US" sz="2000" dirty="0"/>
              <a:t>) time and returns the correct answer with probability &gt; 0.999.</a:t>
            </a:r>
          </a:p>
          <a:p>
            <a:r>
              <a:rPr lang="en-US" sz="2000" u="sng" dirty="0" err="1"/>
              <a:t>Freivalds</a:t>
            </a:r>
            <a:r>
              <a:rPr lang="en-US" sz="2000" u="sng" dirty="0"/>
              <a:t>' algorithm</a:t>
            </a:r>
            <a:r>
              <a:rPr lang="en-US" sz="2000" dirty="0"/>
              <a:t>: On input A,B,C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 10 times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Sample r∈{0,1}</a:t>
            </a:r>
            <a:r>
              <a:rPr lang="en-US" sz="2000" baseline="30000" dirty="0"/>
              <a:t>N</a:t>
            </a:r>
            <a:r>
              <a:rPr lang="en-US" sz="2000" dirty="0"/>
              <a:t> by picking each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to be 0/1 </a:t>
            </a:r>
            <a:r>
              <a:rPr lang="en-US" sz="2000" dirty="0" err="1"/>
              <a:t>w.p.</a:t>
            </a:r>
            <a:r>
              <a:rPr lang="en-US" sz="2000" dirty="0"/>
              <a:t> ½ independently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 = A*B*r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Compute z’ = C*r  (in O(N</a:t>
            </a:r>
            <a:r>
              <a:rPr lang="en-US" sz="2000" baseline="30000" dirty="0"/>
              <a:t>2</a:t>
            </a:r>
            <a:r>
              <a:rPr lang="en-US" sz="2000" dirty="0"/>
              <a:t>) time)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 err="1"/>
              <a:t>z≠z</a:t>
            </a:r>
            <a:r>
              <a:rPr lang="en-US" sz="2000" dirty="0"/>
              <a:t>’ return “NOT EQUAL”</a:t>
            </a:r>
          </a:p>
          <a:p>
            <a:pPr marL="1143000" lvl="1" indent="-4572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reached here, return “EQUAL”</a:t>
            </a:r>
          </a:p>
        </p:txBody>
      </p:sp>
    </p:spTree>
    <p:extLst>
      <p:ext uri="{BB962C8B-B14F-4D97-AF65-F5344CB8AC3E}">
        <p14:creationId xmlns:p14="http://schemas.microsoft.com/office/powerpoint/2010/main" val="16042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Verifying matrix multiplication - revisited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Goal</a:t>
            </a:r>
            <a:r>
              <a:rPr lang="en-US" sz="2000" dirty="0"/>
              <a:t>: Given three </a:t>
            </a:r>
            <a:r>
              <a:rPr lang="en-US" sz="2000" dirty="0" err="1"/>
              <a:t>NxN</a:t>
            </a:r>
            <a:r>
              <a:rPr lang="en-US" sz="2000" dirty="0"/>
              <a:t> (real/integer) matrices A,B,C, check if A*B = C</a:t>
            </a:r>
          </a:p>
          <a:p>
            <a:r>
              <a:rPr lang="en-US" sz="2000" u="sng" dirty="0"/>
              <a:t>Theorem</a:t>
            </a:r>
            <a:r>
              <a:rPr lang="en-US" sz="2000" dirty="0"/>
              <a:t>: There exists an algorithm that runs in O(N</a:t>
            </a:r>
            <a:r>
              <a:rPr lang="en-US" sz="2000" baseline="30000" dirty="0"/>
              <a:t>2</a:t>
            </a:r>
            <a:r>
              <a:rPr lang="en-US" sz="2000" dirty="0"/>
              <a:t>) time and returns the correct answer with probability &gt; 0.999.</a:t>
            </a:r>
          </a:p>
          <a:p>
            <a:r>
              <a:rPr lang="en-US" sz="2000" u="sng" dirty="0"/>
              <a:t>Recall</a:t>
            </a:r>
            <a:r>
              <a:rPr lang="en-US" sz="2000" dirty="0"/>
              <a:t>: The analysis boils down to checking if a given matrix </a:t>
            </a:r>
            <a:r>
              <a:rPr lang="en-US" sz="2000" dirty="0" err="1"/>
              <a:t>D</a:t>
            </a:r>
            <a:r>
              <a:rPr lang="en-US" sz="2000" dirty="0" err="1">
                <a:latin typeface="Albany"/>
              </a:rPr>
              <a:t>∈R</a:t>
            </a:r>
            <a:r>
              <a:rPr lang="en-US" sz="2000" baseline="30000" dirty="0" err="1">
                <a:latin typeface="Albany"/>
              </a:rPr>
              <a:t>NxN</a:t>
            </a:r>
            <a:r>
              <a:rPr lang="en-US" sz="2000" dirty="0"/>
              <a:t> is identically zero or not.</a:t>
            </a:r>
          </a:p>
          <a:p>
            <a:r>
              <a:rPr lang="en-US" sz="2000" dirty="0"/>
              <a:t>We do it by picking a random </a:t>
            </a:r>
            <a:r>
              <a:rPr lang="en-US" sz="2000" dirty="0" err="1"/>
              <a:t>r</a:t>
            </a:r>
            <a:r>
              <a:rPr lang="en-US" sz="2000" dirty="0" err="1">
                <a:latin typeface="Albany"/>
              </a:rPr>
              <a:t>∈S</a:t>
            </a:r>
            <a:r>
              <a:rPr lang="en-US" sz="2000" baseline="30000" dirty="0" err="1">
                <a:latin typeface="Albany"/>
              </a:rPr>
              <a:t>N</a:t>
            </a:r>
            <a:r>
              <a:rPr lang="en-US" sz="2000" dirty="0">
                <a:latin typeface="Albany"/>
              </a:rPr>
              <a:t> and checking if Dr is the all-zero vector.</a:t>
            </a:r>
          </a:p>
          <a:p>
            <a:endParaRPr lang="en-US" sz="2000" dirty="0">
              <a:latin typeface="Albany"/>
            </a:endParaRPr>
          </a:p>
          <a:p>
            <a:r>
              <a:rPr lang="en-US" sz="2000" dirty="0">
                <a:latin typeface="Albany"/>
              </a:rPr>
              <a:t>Equivalently, we can phrase the problem as polynomial identity testing:</a:t>
            </a:r>
          </a:p>
          <a:p>
            <a:r>
              <a:rPr lang="en-US" sz="2000" dirty="0">
                <a:latin typeface="Albany"/>
              </a:rPr>
              <a:t>Let p</a:t>
            </a:r>
            <a:r>
              <a:rPr lang="en-US" sz="2000" baseline="-25000" dirty="0">
                <a:latin typeface="Albany"/>
              </a:rPr>
              <a:t>i</a:t>
            </a:r>
            <a:r>
              <a:rPr lang="en-US" sz="2000" dirty="0">
                <a:latin typeface="Albany"/>
              </a:rPr>
              <a:t>(r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,r</a:t>
            </a:r>
            <a:r>
              <a:rPr lang="en-US" sz="2000" baseline="-25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,…</a:t>
            </a:r>
            <a:r>
              <a:rPr lang="en-US" sz="2000" dirty="0" err="1">
                <a:latin typeface="Albany"/>
              </a:rPr>
              <a:t>r</a:t>
            </a:r>
            <a:r>
              <a:rPr lang="en-US" sz="2000" baseline="-25000" dirty="0" err="1">
                <a:latin typeface="Albany"/>
              </a:rPr>
              <a:t>n</a:t>
            </a:r>
            <a:r>
              <a:rPr lang="en-US" sz="2000" dirty="0">
                <a:latin typeface="Albany"/>
              </a:rPr>
              <a:t>) = D</a:t>
            </a:r>
            <a:r>
              <a:rPr lang="en-US" sz="2000" baseline="-25000" dirty="0">
                <a:latin typeface="Albany"/>
              </a:rPr>
              <a:t>i,1</a:t>
            </a:r>
            <a:r>
              <a:rPr lang="en-US" sz="2000" dirty="0">
                <a:latin typeface="Albany"/>
              </a:rPr>
              <a:t>r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 + D</a:t>
            </a:r>
            <a:r>
              <a:rPr lang="en-US" sz="2000" baseline="-25000" dirty="0">
                <a:latin typeface="Albany"/>
              </a:rPr>
              <a:t>i,2</a:t>
            </a:r>
            <a:r>
              <a:rPr lang="en-US" sz="2000" dirty="0">
                <a:latin typeface="Albany"/>
              </a:rPr>
              <a:t>r</a:t>
            </a:r>
            <a:r>
              <a:rPr lang="en-US" sz="2000" baseline="-25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 + … </a:t>
            </a:r>
            <a:r>
              <a:rPr lang="en-US" sz="2000" dirty="0" err="1">
                <a:latin typeface="Albany"/>
              </a:rPr>
              <a:t>D</a:t>
            </a:r>
            <a:r>
              <a:rPr lang="en-US" sz="2000" baseline="-25000" dirty="0" err="1">
                <a:latin typeface="Albany"/>
              </a:rPr>
              <a:t>i,n</a:t>
            </a:r>
            <a:r>
              <a:rPr lang="en-US" sz="2000" dirty="0" err="1">
                <a:latin typeface="Albany"/>
              </a:rPr>
              <a:t>r</a:t>
            </a:r>
            <a:r>
              <a:rPr lang="en-US" sz="2000" baseline="-25000" dirty="0" err="1">
                <a:latin typeface="Albany"/>
              </a:rPr>
              <a:t>n</a:t>
            </a:r>
            <a:r>
              <a:rPr lang="en-US" sz="2000" dirty="0">
                <a:latin typeface="Albany"/>
              </a:rPr>
              <a:t> be the inner product with the </a:t>
            </a:r>
            <a:r>
              <a:rPr lang="en-US" sz="2000" dirty="0" err="1">
                <a:latin typeface="Albany"/>
              </a:rPr>
              <a:t>i'th</a:t>
            </a:r>
            <a:r>
              <a:rPr lang="en-US" sz="2000" dirty="0">
                <a:latin typeface="Albany"/>
              </a:rPr>
              <a:t> row.</a:t>
            </a:r>
          </a:p>
          <a:p>
            <a:r>
              <a:rPr lang="en-US" sz="2000" dirty="0">
                <a:latin typeface="Albany"/>
              </a:rPr>
              <a:t>Each p</a:t>
            </a:r>
            <a:r>
              <a:rPr lang="en-US" sz="2000" baseline="-25000" dirty="0">
                <a:latin typeface="Albany"/>
              </a:rPr>
              <a:t>i</a:t>
            </a:r>
            <a:r>
              <a:rPr lang="en-US" sz="2000" dirty="0">
                <a:latin typeface="Albany"/>
              </a:rPr>
              <a:t> is a polynomial of degree 1.</a:t>
            </a:r>
          </a:p>
          <a:p>
            <a:r>
              <a:rPr lang="en-US" sz="2000" dirty="0">
                <a:latin typeface="Albany"/>
              </a:rPr>
              <a:t>Therefore if one of the p</a:t>
            </a:r>
            <a:r>
              <a:rPr lang="en-US" sz="2000" baseline="-25000" dirty="0">
                <a:latin typeface="Albany"/>
              </a:rPr>
              <a:t>i</a:t>
            </a:r>
            <a:r>
              <a:rPr lang="en-US" sz="2000" dirty="0">
                <a:latin typeface="Albany"/>
              </a:rPr>
              <a:t>’s is not zero, then </a:t>
            </a:r>
            <a:r>
              <a:rPr lang="en-US" sz="2000" dirty="0" err="1">
                <a:latin typeface="Albany"/>
              </a:rPr>
              <a:t>Pr</a:t>
            </a:r>
            <a:r>
              <a:rPr lang="en-US" sz="2000" dirty="0">
                <a:latin typeface="Albany"/>
              </a:rPr>
              <a:t>[p</a:t>
            </a:r>
            <a:r>
              <a:rPr lang="en-US" sz="2000" baseline="-25000" dirty="0">
                <a:latin typeface="Albany"/>
              </a:rPr>
              <a:t>i</a:t>
            </a:r>
            <a:r>
              <a:rPr lang="en-US" sz="2000" dirty="0">
                <a:latin typeface="Albany"/>
              </a:rPr>
              <a:t>(v</a:t>
            </a:r>
            <a:r>
              <a:rPr lang="en-US" sz="2000" baseline="-25000" dirty="0">
                <a:latin typeface="Albany"/>
              </a:rPr>
              <a:t>1</a:t>
            </a:r>
            <a:r>
              <a:rPr lang="en-US" sz="2000" dirty="0">
                <a:latin typeface="Albany"/>
              </a:rPr>
              <a:t>,v</a:t>
            </a:r>
            <a:r>
              <a:rPr lang="en-US" sz="2000" baseline="-25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,…</a:t>
            </a:r>
            <a:r>
              <a:rPr lang="en-US" sz="2000" dirty="0" err="1">
                <a:latin typeface="Albany"/>
              </a:rPr>
              <a:t>v</a:t>
            </a:r>
            <a:r>
              <a:rPr lang="en-US" sz="2000" baseline="-25000" dirty="0" err="1">
                <a:latin typeface="Albany"/>
              </a:rPr>
              <a:t>n</a:t>
            </a:r>
            <a:r>
              <a:rPr lang="en-US" sz="2000" dirty="0">
                <a:latin typeface="Albany"/>
              </a:rPr>
              <a:t>) = 0] &lt; 1/|S| </a:t>
            </a:r>
          </a:p>
        </p:txBody>
      </p:sp>
    </p:spTree>
    <p:extLst>
      <p:ext uri="{BB962C8B-B14F-4D97-AF65-F5344CB8AC3E}">
        <p14:creationId xmlns:p14="http://schemas.microsoft.com/office/powerpoint/2010/main" val="116487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 modulo p</a:t>
            </a:r>
          </a:p>
        </p:txBody>
      </p:sp>
    </p:spTree>
    <p:extLst>
      <p:ext uri="{BB962C8B-B14F-4D97-AF65-F5344CB8AC3E}">
        <p14:creationId xmlns:p14="http://schemas.microsoft.com/office/powerpoint/2010/main" val="17880724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multiplication: heuristics vs worst case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dirty="0"/>
              <a:t>We said MM algorithms must run in time at least O(n</a:t>
            </a:r>
            <a:r>
              <a:rPr lang="en-US" sz="2000" baseline="30000" dirty="0"/>
              <a:t>2</a:t>
            </a:r>
            <a:r>
              <a:rPr lang="en-US" sz="2000" dirty="0"/>
              <a:t>), but the best algorithm we have is slower than that.</a:t>
            </a:r>
          </a:p>
          <a:p>
            <a:endParaRPr lang="en-US" sz="2000" dirty="0"/>
          </a:p>
          <a:p>
            <a:r>
              <a:rPr lang="en-US" sz="2000" u="sng" dirty="0"/>
              <a:t>A motivating question</a:t>
            </a:r>
            <a:r>
              <a:rPr lang="en-US" sz="2000" dirty="0"/>
              <a:t>: Can we come up with an algorithm that runs in O(n</a:t>
            </a:r>
            <a:r>
              <a:rPr lang="en-US" sz="2000" baseline="30000" dirty="0"/>
              <a:t>2</a:t>
            </a:r>
            <a:r>
              <a:rPr lang="en-US" sz="2000" dirty="0"/>
              <a:t>) time, but the guarantee is that it outputs the correct answer only most inputs (and not all inputs)?</a:t>
            </a:r>
          </a:p>
          <a:p>
            <a:r>
              <a:rPr lang="en-US" sz="2000" dirty="0"/>
              <a:t>Algorithm works ok on most inputs, but “gives up on some hard instances”.</a:t>
            </a:r>
          </a:p>
          <a:p>
            <a:endParaRPr lang="en-US" sz="2000" dirty="0"/>
          </a:p>
          <a:p>
            <a:r>
              <a:rPr lang="en-US" sz="2000" u="sng" dirty="0"/>
              <a:t>Question</a:t>
            </a:r>
            <a:r>
              <a:rPr lang="en-US" sz="2000" dirty="0"/>
              <a:t>: How can we formalize “most inputs”?</a:t>
            </a:r>
          </a:p>
          <a:p>
            <a:r>
              <a:rPr lang="en-US" sz="2000" dirty="0"/>
              <a:t>How can we say formally “the algorithm succeeds on 99% on the inputs?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143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 modulo p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>
                <a:latin typeface="Albany"/>
              </a:rPr>
              <a:t>Matrix Multiplication modulo p for a prime p (e.g. p=2,7,59…)</a:t>
            </a:r>
            <a:r>
              <a:rPr lang="en-US" sz="2000" dirty="0">
                <a:latin typeface="Albany"/>
              </a:rPr>
              <a:t>:</a:t>
            </a:r>
          </a:p>
          <a:p>
            <a:r>
              <a:rPr lang="en-US" sz="2000" u="sng" dirty="0">
                <a:latin typeface="Albany"/>
              </a:rPr>
              <a:t>Input</a:t>
            </a:r>
            <a:r>
              <a:rPr lang="en-US" sz="2000" dirty="0">
                <a:latin typeface="Albany"/>
              </a:rPr>
              <a:t>: A,B - </a:t>
            </a:r>
            <a:r>
              <a:rPr lang="en-US" sz="2000" dirty="0" err="1">
                <a:latin typeface="Albany"/>
              </a:rPr>
              <a:t>NxN</a:t>
            </a:r>
            <a:r>
              <a:rPr lang="en-US" sz="2000" dirty="0">
                <a:latin typeface="Albany"/>
              </a:rPr>
              <a:t> matrices with values in </a:t>
            </a:r>
            <a:r>
              <a:rPr lang="en-US" sz="2000" dirty="0" err="1">
                <a:latin typeface="Albany"/>
              </a:rPr>
              <a:t>Z</a:t>
            </a:r>
            <a:r>
              <a:rPr lang="en-US" sz="2000" baseline="-25000" dirty="0" err="1">
                <a:latin typeface="Albany"/>
              </a:rPr>
              <a:t>p</a:t>
            </a:r>
            <a:r>
              <a:rPr lang="en-US" sz="2000" dirty="0">
                <a:latin typeface="Albany"/>
              </a:rPr>
              <a:t>. That is, each entry is in {0,1,…p-1}</a:t>
            </a:r>
          </a:p>
          <a:p>
            <a:r>
              <a:rPr lang="en-US" sz="2000" u="sng" dirty="0">
                <a:latin typeface="Albany"/>
              </a:rPr>
              <a:t>Goal</a:t>
            </a:r>
            <a:r>
              <a:rPr lang="en-US" sz="2000" dirty="0">
                <a:latin typeface="Albany"/>
              </a:rPr>
              <a:t>: compute A*B modulo p</a:t>
            </a:r>
          </a:p>
          <a:p>
            <a:endParaRPr lang="en-US" sz="2000" dirty="0">
              <a:latin typeface="Albany"/>
            </a:endParaRPr>
          </a:p>
          <a:p>
            <a:r>
              <a:rPr lang="en-US" sz="2000" u="sng" dirty="0">
                <a:latin typeface="Albany"/>
              </a:rPr>
              <a:t>Observation</a:t>
            </a:r>
            <a:r>
              <a:rPr lang="en-US" sz="2000" dirty="0">
                <a:latin typeface="Albany"/>
              </a:rPr>
              <a:t>: Suppose we want to multiply two </a:t>
            </a:r>
            <a:r>
              <a:rPr lang="en-US" sz="2000" dirty="0" err="1">
                <a:latin typeface="Albany"/>
              </a:rPr>
              <a:t>NxN</a:t>
            </a:r>
            <a:r>
              <a:rPr lang="en-US" sz="2000" dirty="0">
                <a:latin typeface="Albany"/>
              </a:rPr>
              <a:t> matrices over integers (without modulo), and let’s say all entries are in [-K…K].</a:t>
            </a:r>
          </a:p>
          <a:p>
            <a:r>
              <a:rPr lang="en-US" sz="2000" dirty="0">
                <a:latin typeface="Albany"/>
              </a:rPr>
              <a:t>Then, each entry in the result is in [-K*N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, K*N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]. </a:t>
            </a:r>
          </a:p>
          <a:p>
            <a:r>
              <a:rPr lang="en-US" sz="2000" u="sng" dirty="0">
                <a:latin typeface="Albany"/>
              </a:rPr>
              <a:t>Claim</a:t>
            </a:r>
            <a:r>
              <a:rPr lang="en-US" sz="2000" dirty="0">
                <a:latin typeface="Albany"/>
              </a:rPr>
              <a:t>: If Matrix Multiplication mod p can be solved in time T(N) ∀p&lt;log(K*N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), then Matrix Multiplication over integers can be solved in time O(T*polylog(N)).</a:t>
            </a:r>
          </a:p>
          <a:p>
            <a:r>
              <a:rPr lang="en-US" sz="2000" u="sng" dirty="0">
                <a:latin typeface="Albany"/>
              </a:rPr>
              <a:t>Proof  idea</a:t>
            </a:r>
            <a:r>
              <a:rPr lang="en-US" sz="2000" dirty="0">
                <a:latin typeface="Albany"/>
              </a:rPr>
              <a:t>: Compute multiplication mod 2,3,5,7,11, 13…log(K*N</a:t>
            </a:r>
            <a:r>
              <a:rPr lang="en-US" sz="2000" baseline="30000" dirty="0">
                <a:latin typeface="Albany"/>
              </a:rPr>
              <a:t>2</a:t>
            </a:r>
            <a:r>
              <a:rPr lang="en-US" sz="2000" dirty="0">
                <a:latin typeface="Albany"/>
              </a:rPr>
              <a:t>).</a:t>
            </a:r>
          </a:p>
          <a:p>
            <a:r>
              <a:rPr lang="en-US" sz="2000" dirty="0">
                <a:latin typeface="Albany"/>
              </a:rPr>
              <a:t>Then use Chinese Remainder Theorem to compute the answers in integers.</a:t>
            </a:r>
          </a:p>
          <a:p>
            <a:endParaRPr lang="en-US" sz="2000" dirty="0">
              <a:latin typeface="Albany"/>
            </a:endParaRPr>
          </a:p>
          <a:p>
            <a:endParaRPr lang="en-US" sz="20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1947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 modulo p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>
                <a:latin typeface="Albany"/>
              </a:rPr>
              <a:t>Chinese remainder theorem by example</a:t>
            </a:r>
            <a:r>
              <a:rPr lang="en-US" sz="2000" dirty="0">
                <a:latin typeface="Albany"/>
              </a:rPr>
              <a:t>:</a:t>
            </a:r>
          </a:p>
          <a:p>
            <a:r>
              <a:rPr lang="en-US" sz="2000" dirty="0">
                <a:latin typeface="Albany"/>
              </a:rPr>
              <a:t>Suppose we know that X (one of the entries in A*B) is between -100 and 100.</a:t>
            </a:r>
          </a:p>
          <a:p>
            <a:r>
              <a:rPr lang="en-US" sz="2000" dirty="0">
                <a:latin typeface="Albany"/>
              </a:rPr>
              <a:t>And we also know that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lbany"/>
              </a:rPr>
              <a:t>X = 0 mod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lbany"/>
              </a:rPr>
              <a:t>X = 0 mod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lbany"/>
              </a:rPr>
              <a:t>X = 1 mod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lbany"/>
              </a:rPr>
              <a:t>X = 2 mod 7</a:t>
            </a:r>
          </a:p>
          <a:p>
            <a:r>
              <a:rPr lang="en-US" sz="2000" dirty="0">
                <a:latin typeface="Albany"/>
              </a:rPr>
              <a:t>Q: What is X?</a:t>
            </a:r>
          </a:p>
          <a:p>
            <a:r>
              <a:rPr lang="en-US" sz="2000" u="sng" dirty="0">
                <a:latin typeface="Albany"/>
              </a:rPr>
              <a:t>Answers in integers</a:t>
            </a:r>
            <a:r>
              <a:rPr lang="en-US" sz="2000" dirty="0">
                <a:latin typeface="Albany"/>
              </a:rPr>
              <a:t>: Chinese remained theorem gives us X = 156 mod 210</a:t>
            </a:r>
          </a:p>
          <a:p>
            <a:r>
              <a:rPr lang="en-US" sz="2000" u="sng" dirty="0">
                <a:latin typeface="Albany"/>
              </a:rPr>
              <a:t>Answers in [-100, 100]</a:t>
            </a:r>
            <a:r>
              <a:rPr lang="en-US" sz="2000" dirty="0">
                <a:latin typeface="Albany"/>
              </a:rPr>
              <a:t>: If X is between -100 and 100, then </a:t>
            </a:r>
            <a:r>
              <a:rPr lang="en-US" sz="2000" dirty="0">
                <a:latin typeface="Albany"/>
                <a:sym typeface="Wingdings" panose="05000000000000000000" pitchFamily="2" charset="2"/>
              </a:rPr>
              <a:t>X = -54.</a:t>
            </a:r>
            <a:endParaRPr lang="en-US" sz="2000" dirty="0">
              <a:latin typeface="Albany"/>
            </a:endParaRPr>
          </a:p>
          <a:p>
            <a:endParaRPr lang="en-US" sz="2000" dirty="0">
              <a:latin typeface="Albany"/>
            </a:endParaRPr>
          </a:p>
          <a:p>
            <a:endParaRPr lang="en-US" sz="2000" dirty="0">
              <a:latin typeface="Albany"/>
            </a:endParaRPr>
          </a:p>
          <a:p>
            <a:endParaRPr lang="en-US" sz="2000" dirty="0">
              <a:latin typeface="Albany"/>
            </a:endParaRP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D490FEBA-6CAF-40E1-9CA9-C966E79EF36B}"/>
              </a:ext>
            </a:extLst>
          </p:cNvPr>
          <p:cNvSpPr/>
          <p:nvPr/>
        </p:nvSpPr>
        <p:spPr>
          <a:xfrm>
            <a:off x="3134959" y="4330620"/>
            <a:ext cx="6045040" cy="8753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CRT finds an answers modulo 2*3*5*7=210</a:t>
            </a:r>
          </a:p>
        </p:txBody>
      </p:sp>
    </p:spTree>
    <p:extLst>
      <p:ext uri="{BB962C8B-B14F-4D97-AF65-F5344CB8AC3E}">
        <p14:creationId xmlns:p14="http://schemas.microsoft.com/office/powerpoint/2010/main" val="25035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en-US" altLang="en-US" sz="56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 mod p:</a:t>
            </a:r>
          </a:p>
          <a:p>
            <a:pPr marL="642938" indent="-528638" algn="ctr">
              <a:lnSpc>
                <a:spcPct val="95000"/>
              </a:lnSpc>
              <a:buSzPct val="45000"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en-US" altLang="en-US" sz="5600" dirty="0">
                <a:latin typeface="Arial" panose="020B0604020202020204" pitchFamily="34" charset="0"/>
                <a:cs typeface="Arial" panose="020B0604020202020204" pitchFamily="34" charset="0"/>
              </a:rPr>
              <a:t>Heuristics vs worst case algorithms</a:t>
            </a:r>
          </a:p>
        </p:txBody>
      </p:sp>
    </p:spTree>
    <p:extLst>
      <p:ext uri="{BB962C8B-B14F-4D97-AF65-F5344CB8AC3E}">
        <p14:creationId xmlns:p14="http://schemas.microsoft.com/office/powerpoint/2010/main" val="27047694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multiplication: heuristics vs worst case</a:t>
            </a:r>
            <a:endParaRPr lang="de-DE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Theorem [self correction for Matrix Multiplication mod p]</a:t>
            </a:r>
            <a:r>
              <a:rPr lang="en-US" sz="2000" dirty="0"/>
              <a:t>:</a:t>
            </a:r>
          </a:p>
          <a:p>
            <a:r>
              <a:rPr lang="en-US" sz="2000" dirty="0"/>
              <a:t>Suppose ALG is an algorithm that gets two </a:t>
            </a:r>
            <a:r>
              <a:rPr lang="en-US" sz="2000" dirty="0" err="1"/>
              <a:t>NxN</a:t>
            </a:r>
            <a:r>
              <a:rPr lang="en-US" sz="2000" dirty="0"/>
              <a:t> matrices A,B over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ALG runs in time T(N)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</a:t>
            </a:r>
            <a:r>
              <a:rPr lang="en-US" sz="2000" baseline="-25000" dirty="0" err="1"/>
              <a:t>A,B</a:t>
            </a:r>
            <a:r>
              <a:rPr lang="en-US" sz="2000" dirty="0"/>
              <a:t>[ALG(A,B) = A*B mod p] &gt; 0.99</a:t>
            </a:r>
          </a:p>
          <a:p>
            <a:endParaRPr lang="en-US" sz="2000" dirty="0"/>
          </a:p>
          <a:p>
            <a:r>
              <a:rPr lang="en-US" sz="2000" dirty="0"/>
              <a:t>Then, there is an algorithm ALG* ,that gets two </a:t>
            </a:r>
            <a:r>
              <a:rPr lang="en-US" sz="2000" dirty="0" err="1"/>
              <a:t>NxN</a:t>
            </a:r>
            <a:r>
              <a:rPr lang="en-US" sz="2000" dirty="0"/>
              <a:t> matrices A,B over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ALG* runs in time O(T(N))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</a:t>
            </a:r>
            <a:r>
              <a:rPr lang="en-US" sz="2000" dirty="0"/>
              <a:t>[ALG*(A,B) = A*B mod p] &gt; 0.96 	</a:t>
            </a:r>
            <a:r>
              <a:rPr lang="en-US" sz="2000" b="1" i="1" dirty="0"/>
              <a:t>for all inputs A,B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6782E52D-B85A-4B5E-980E-D692B10FF429}"/>
              </a:ext>
            </a:extLst>
          </p:cNvPr>
          <p:cNvSpPr/>
          <p:nvPr/>
        </p:nvSpPr>
        <p:spPr>
          <a:xfrm>
            <a:off x="5078411" y="3106656"/>
            <a:ext cx="4510089" cy="9827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 computes the correct</a:t>
            </a:r>
            <a:br>
              <a:rPr lang="en-US" dirty="0"/>
            </a:br>
            <a:r>
              <a:rPr lang="en-US" dirty="0"/>
              <a:t>answer (mod p) </a:t>
            </a:r>
            <a:r>
              <a:rPr lang="en-US" b="1" i="1" dirty="0"/>
              <a:t>for most inputs</a:t>
            </a:r>
            <a:r>
              <a:rPr lang="en-US" dirty="0"/>
              <a:t>.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72A35779-8720-4A87-ABF0-5E4D9976AC89}"/>
              </a:ext>
            </a:extLst>
          </p:cNvPr>
          <p:cNvSpPr/>
          <p:nvPr/>
        </p:nvSpPr>
        <p:spPr>
          <a:xfrm>
            <a:off x="5078411" y="5729455"/>
            <a:ext cx="4475357" cy="9827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ALG* computes the correct answer (mod p) </a:t>
            </a:r>
            <a:r>
              <a:rPr lang="en-US" b="1" i="1" dirty="0"/>
              <a:t>for all inputs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62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multiplication: heuristics vs worst case</a:t>
            </a:r>
            <a:endParaRPr lang="de-DE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Theorem [self correction for Matrix Multiplication mod p]</a:t>
            </a:r>
            <a:r>
              <a:rPr lang="en-US" sz="2000" dirty="0"/>
              <a:t>:</a:t>
            </a:r>
          </a:p>
          <a:p>
            <a:r>
              <a:rPr lang="en-US" sz="2000" dirty="0"/>
              <a:t>Suppose ALG is an algorithm that gets two </a:t>
            </a:r>
            <a:r>
              <a:rPr lang="en-US" sz="2000" dirty="0" err="1"/>
              <a:t>NxN</a:t>
            </a:r>
            <a:r>
              <a:rPr lang="en-US" sz="2000" dirty="0"/>
              <a:t> matrices A,B over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</a:t>
            </a:r>
            <a:r>
              <a:rPr lang="en-US" sz="2000" baseline="-25000" dirty="0" err="1"/>
              <a:t>A,B</a:t>
            </a:r>
            <a:r>
              <a:rPr lang="en-US" sz="2000" dirty="0"/>
              <a:t>[ALG(A,B) = A*B mod p] &gt; 1-</a:t>
            </a:r>
            <a:r>
              <a:rPr lang="el-GR" sz="2000" dirty="0"/>
              <a:t>δ</a:t>
            </a:r>
            <a:endParaRPr lang="en-US" sz="2000" dirty="0"/>
          </a:p>
          <a:p>
            <a:endParaRPr lang="en-US" sz="2000" dirty="0"/>
          </a:p>
          <a:p>
            <a:r>
              <a:rPr lang="en-US" sz="2000" i="1" u="sng" dirty="0"/>
              <a:t>ALG* gets A,B and works as follows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two uniformly random </a:t>
            </a:r>
            <a:r>
              <a:rPr lang="en-US" sz="2000" dirty="0" err="1"/>
              <a:t>NxN</a:t>
            </a:r>
            <a:r>
              <a:rPr lang="en-US" sz="2000" dirty="0"/>
              <a:t> matrices R, S over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make 4 calls to ALG:</a:t>
            </a:r>
            <a:br>
              <a:rPr lang="en-US" sz="2000" dirty="0"/>
            </a:br>
            <a:r>
              <a:rPr lang="en-US" sz="2000" dirty="0"/>
              <a:t>	ALG(A-R,B-S) ; ALG(R,B-S) ; ALG(A-R,S) ; ALG(R,S)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ALG(A-R,B-S) + ALG(R,B-S) + ALG(A-R,S) + ALG(R,S)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341EF14A-7E68-4A85-A79E-9028A658EFD3}"/>
              </a:ext>
            </a:extLst>
          </p:cNvPr>
          <p:cNvSpPr/>
          <p:nvPr/>
        </p:nvSpPr>
        <p:spPr>
          <a:xfrm>
            <a:off x="504984" y="6065756"/>
            <a:ext cx="9081769" cy="10208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u="sng" dirty="0"/>
              <a:t>Running time</a:t>
            </a:r>
            <a:r>
              <a:rPr lang="en-US" i="1" dirty="0"/>
              <a:t>:</a:t>
            </a:r>
            <a:r>
              <a:rPr lang="en-US" dirty="0"/>
              <a:t> if ALG runs in time T(N), then ALG* runs in time O(T(N)),</a:t>
            </a:r>
          </a:p>
          <a:p>
            <a:r>
              <a:rPr lang="en-US" dirty="0"/>
              <a:t>because it essentially makes 4 calls to ALG.</a:t>
            </a:r>
          </a:p>
        </p:txBody>
      </p:sp>
    </p:spTree>
    <p:extLst>
      <p:ext uri="{BB962C8B-B14F-4D97-AF65-F5344CB8AC3E}">
        <p14:creationId xmlns:p14="http://schemas.microsoft.com/office/powerpoint/2010/main" val="40901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Faster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199358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Matrix multiplication: heuristics vs worst case</a:t>
            </a:r>
            <a:endParaRPr lang="de-DE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u="sng" dirty="0"/>
              <a:t>Theorem [self correction for Matrix Multiplication mod p]</a:t>
            </a:r>
            <a:r>
              <a:rPr lang="en-US" sz="2000" dirty="0"/>
              <a:t>:</a:t>
            </a:r>
          </a:p>
          <a:p>
            <a:r>
              <a:rPr lang="en-US" sz="2000" dirty="0"/>
              <a:t>Suppose ALG is an algorithm that gets two </a:t>
            </a:r>
            <a:r>
              <a:rPr lang="en-US" sz="2000" dirty="0" err="1"/>
              <a:t>NxN</a:t>
            </a:r>
            <a:r>
              <a:rPr lang="en-US" sz="2000" dirty="0"/>
              <a:t> matrices A,B over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</a:t>
            </a:r>
            <a:r>
              <a:rPr lang="en-US" sz="2000" baseline="-25000" dirty="0" err="1"/>
              <a:t>A,B</a:t>
            </a:r>
            <a:r>
              <a:rPr lang="en-US" sz="2000" dirty="0"/>
              <a:t>[ALG(A,B) = A*B mod p] &gt; 1-</a:t>
            </a:r>
            <a:r>
              <a:rPr lang="el-GR" sz="2000" dirty="0"/>
              <a:t>δ</a:t>
            </a:r>
            <a:endParaRPr lang="en-US" sz="2000" dirty="0"/>
          </a:p>
          <a:p>
            <a:endParaRPr lang="en-US" sz="2000" dirty="0"/>
          </a:p>
          <a:p>
            <a:r>
              <a:rPr lang="en-US" sz="2000" i="1" u="sng" dirty="0"/>
              <a:t>ALG* gets A,B and works as follows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two uniformly random </a:t>
            </a:r>
            <a:r>
              <a:rPr lang="en-US" sz="2000" dirty="0" err="1"/>
              <a:t>NxN</a:t>
            </a:r>
            <a:r>
              <a:rPr lang="en-US" sz="2000" dirty="0"/>
              <a:t> matrices R, S over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make 4 calls to ALG:</a:t>
            </a:r>
            <a:br>
              <a:rPr lang="en-US" sz="2000" dirty="0"/>
            </a:br>
            <a:r>
              <a:rPr lang="en-US" sz="2000" dirty="0"/>
              <a:t>	ALG(A-R,B-S) ; ALG(R,B-S) ; ALG(A-R,S) ; ALG(R,S)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ALG(A-R,B-S) + ALG(R,B-S) + ALG(A-R,S) + ALG(R,S)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341EF14A-7E68-4A85-A79E-9028A658EFD3}"/>
              </a:ext>
            </a:extLst>
          </p:cNvPr>
          <p:cNvSpPr/>
          <p:nvPr/>
        </p:nvSpPr>
        <p:spPr>
          <a:xfrm>
            <a:off x="731110" y="6065756"/>
            <a:ext cx="8855643" cy="8880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u="sng" dirty="0"/>
              <a:t>Correctness</a:t>
            </a:r>
            <a:r>
              <a:rPr lang="en-US" i="1" dirty="0"/>
              <a:t>:</a:t>
            </a:r>
          </a:p>
          <a:p>
            <a:r>
              <a:rPr lang="en-US" i="1" dirty="0"/>
              <a:t>Key observation</a:t>
            </a:r>
            <a:r>
              <a:rPr lang="en-US" dirty="0"/>
              <a:t>: each of the for calls are on uniformly random inputs</a:t>
            </a:r>
          </a:p>
        </p:txBody>
      </p:sp>
    </p:spTree>
    <p:extLst>
      <p:ext uri="{BB962C8B-B14F-4D97-AF65-F5344CB8AC3E}">
        <p14:creationId xmlns:p14="http://schemas.microsoft.com/office/powerpoint/2010/main" val="31606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Proof of Correctness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7298" y="1949043"/>
            <a:ext cx="8855643" cy="4763155"/>
          </a:xfrm>
        </p:spPr>
        <p:txBody>
          <a:bodyPr/>
          <a:lstStyle/>
          <a:p>
            <a:r>
              <a:rPr lang="en-US" sz="1800" i="1" u="sng" dirty="0"/>
              <a:t>ALG* on input (A,B) and works as follows</a:t>
            </a:r>
            <a:r>
              <a:rPr lang="en-US" sz="18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Choose two uniformly random </a:t>
            </a:r>
            <a:r>
              <a:rPr lang="en-US" sz="1800" dirty="0" err="1"/>
              <a:t>NxN</a:t>
            </a:r>
            <a:r>
              <a:rPr lang="en-US" sz="1800" dirty="0"/>
              <a:t> matrices R, S over </a:t>
            </a:r>
            <a:r>
              <a:rPr lang="en-US" sz="1800" dirty="0" err="1"/>
              <a:t>Z</a:t>
            </a:r>
            <a:r>
              <a:rPr lang="en-US" sz="1800" baseline="-25000" dirty="0" err="1"/>
              <a:t>p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 make 4 calls to ALG:</a:t>
            </a:r>
            <a:br>
              <a:rPr lang="en-US" sz="1800" dirty="0"/>
            </a:br>
            <a:r>
              <a:rPr lang="en-US" sz="1800" dirty="0"/>
              <a:t>	 ALG(R,S) ; ALG(A-R,S) ; ALG(R,B-S) ; ALG(A-R,B-S)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Return ALG(R,S) + ALG(A-R,S) + ALG(R,B-S) + ALG(A-R,B-S) </a:t>
            </a:r>
          </a:p>
          <a:p>
            <a:r>
              <a:rPr lang="en-US" sz="1800" u="sng" dirty="0"/>
              <a:t>Key observation</a:t>
            </a:r>
            <a:r>
              <a:rPr lang="en-US" sz="1800" dirty="0"/>
              <a:t>: each of the for calls are on uniformly random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Each of the 4 calls outputs the correct answer with probability &gt; 1-</a:t>
            </a:r>
            <a:r>
              <a:rPr lang="el-GR" sz="1800" dirty="0"/>
              <a:t>δ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Therefore, </a:t>
            </a:r>
            <a:r>
              <a:rPr lang="en-US" sz="1800" dirty="0" err="1"/>
              <a:t>Pr</a:t>
            </a:r>
            <a:r>
              <a:rPr lang="en-US" sz="1800" dirty="0"/>
              <a:t>[all four calls produce the correct answer] &gt; 1-4</a:t>
            </a:r>
            <a:r>
              <a:rPr lang="el-GR" sz="1800" dirty="0"/>
              <a:t>δ</a:t>
            </a:r>
            <a:r>
              <a:rPr lang="en-US" sz="1800" dirty="0"/>
              <a:t>.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60ED4C37-F86A-4694-BADF-ECF6353CFBD3}"/>
              </a:ext>
            </a:extLst>
          </p:cNvPr>
          <p:cNvSpPr/>
          <p:nvPr/>
        </p:nvSpPr>
        <p:spPr>
          <a:xfrm>
            <a:off x="1587687" y="5321221"/>
            <a:ext cx="5752913" cy="15798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all four are correct, then ALG* returns:</a:t>
            </a:r>
          </a:p>
          <a:p>
            <a:r>
              <a:rPr lang="en-US" sz="2000" dirty="0"/>
              <a:t>ALG(R,S) + ALG(A-R,S) + ALG(R,B-S) + ALG(A-R,B-S)</a:t>
            </a:r>
          </a:p>
          <a:p>
            <a:r>
              <a:rPr lang="pt-BR" sz="2000" dirty="0"/>
              <a:t>	= </a:t>
            </a:r>
            <a:r>
              <a:rPr lang="pt-BR" sz="2000" dirty="0">
                <a:solidFill>
                  <a:srgbClr val="00B050"/>
                </a:solidFill>
              </a:rPr>
              <a:t> R*S + (A-R)*S	</a:t>
            </a:r>
            <a:r>
              <a:rPr lang="pt-BR" sz="2000" dirty="0"/>
              <a:t>+     </a:t>
            </a:r>
            <a:r>
              <a:rPr lang="pt-BR" sz="2000" dirty="0">
                <a:solidFill>
                  <a:srgbClr val="FF0000"/>
                </a:solidFill>
              </a:rPr>
              <a:t>R*(B-S) + (A-R)*(B-S)</a:t>
            </a:r>
            <a:endParaRPr lang="pt-BR" sz="2000" dirty="0"/>
          </a:p>
          <a:p>
            <a:r>
              <a:rPr lang="pt-BR" sz="2000" dirty="0"/>
              <a:t>	=       </a:t>
            </a:r>
            <a:r>
              <a:rPr lang="pt-BR" sz="2000" dirty="0">
                <a:solidFill>
                  <a:srgbClr val="00B050"/>
                </a:solidFill>
              </a:rPr>
              <a:t>A*S	</a:t>
            </a:r>
            <a:r>
              <a:rPr lang="pt-BR" sz="2000" dirty="0"/>
              <a:t>+	 </a:t>
            </a:r>
            <a:r>
              <a:rPr lang="pt-BR" sz="2000" dirty="0">
                <a:solidFill>
                  <a:srgbClr val="FF0000"/>
                </a:solidFill>
              </a:rPr>
              <a:t>A*(B-S)</a:t>
            </a:r>
            <a:r>
              <a:rPr lang="pt-BR" sz="2000" dirty="0"/>
              <a:t> 	</a:t>
            </a:r>
          </a:p>
          <a:p>
            <a:r>
              <a:rPr lang="pt-BR" sz="2000" dirty="0"/>
              <a:t>	= 	             A*B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63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Proof of Correctness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7298" y="1949043"/>
            <a:ext cx="8855643" cy="4763155"/>
          </a:xfrm>
        </p:spPr>
        <p:txBody>
          <a:bodyPr/>
          <a:lstStyle/>
          <a:p>
            <a:r>
              <a:rPr lang="en-US" sz="1800" i="1" u="sng" dirty="0"/>
              <a:t>ALG* on input (A,B) and works as follows</a:t>
            </a:r>
            <a:r>
              <a:rPr lang="en-US" sz="18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Choose two uniformly random </a:t>
            </a:r>
            <a:r>
              <a:rPr lang="en-US" sz="1800" dirty="0" err="1"/>
              <a:t>NxN</a:t>
            </a:r>
            <a:r>
              <a:rPr lang="en-US" sz="1800" dirty="0"/>
              <a:t> matrices R, S over </a:t>
            </a:r>
            <a:r>
              <a:rPr lang="en-US" sz="1800" dirty="0" err="1"/>
              <a:t>Z</a:t>
            </a:r>
            <a:r>
              <a:rPr lang="en-US" sz="1800" baseline="-25000" dirty="0" err="1"/>
              <a:t>p</a:t>
            </a:r>
            <a:r>
              <a:rPr lang="en-U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We make 4 calls to ALG:</a:t>
            </a:r>
            <a:br>
              <a:rPr lang="en-US" sz="1800" dirty="0"/>
            </a:br>
            <a:r>
              <a:rPr lang="en-US" sz="1800" dirty="0"/>
              <a:t>	 ALG(R,S) ; ALG(A-R,S) ; ALG(R,B-S) ; ALG(A-R,B-S)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Return ALG(R,S) + ALG(A-R,S) + ALG(R,B-S) + ALG(A-R,B-S) </a:t>
            </a:r>
          </a:p>
          <a:p>
            <a:r>
              <a:rPr lang="en-US" sz="1800" u="sng" dirty="0"/>
              <a:t>Key observation</a:t>
            </a:r>
            <a:r>
              <a:rPr lang="en-US" sz="1800" dirty="0"/>
              <a:t>: each of the for calls are on uniformly random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Each of the 4 calls outputs the correct answer with probability &gt; 0.99 = 1-</a:t>
            </a:r>
            <a:r>
              <a:rPr lang="el-GR" sz="1800" dirty="0"/>
              <a:t>δ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Therefore, </a:t>
            </a:r>
            <a:r>
              <a:rPr lang="en-US" sz="1800" dirty="0" err="1"/>
              <a:t>Pr</a:t>
            </a:r>
            <a:r>
              <a:rPr lang="en-US" sz="1800" dirty="0"/>
              <a:t>[all four calls produce the correct answer] &gt; 1-4</a:t>
            </a:r>
            <a:r>
              <a:rPr lang="el-GR" sz="1800" dirty="0"/>
              <a:t>δ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Therefore, for all inputs A,B </a:t>
            </a:r>
            <a:r>
              <a:rPr lang="en-US" sz="1800" dirty="0" err="1"/>
              <a:t>Pr</a:t>
            </a:r>
            <a:r>
              <a:rPr lang="en-US" sz="1800" dirty="0"/>
              <a:t>[ALG*(A,B) = A*B] &gt;1-4</a:t>
            </a:r>
            <a:r>
              <a:rPr lang="el-GR" sz="1800" dirty="0"/>
              <a:t>δ</a:t>
            </a:r>
            <a:r>
              <a:rPr lang="en-US" sz="1800" dirty="0"/>
              <a:t> &gt; 0.96.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We converted ALG that works for most inputs into ALG* that works </a:t>
            </a:r>
            <a:r>
              <a:rPr lang="en-US" sz="1800" b="1" dirty="0"/>
              <a:t>for all inputs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0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Boosting the success probability</a:t>
            </a:r>
            <a:endParaRPr lang="de-DE" sz="3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7298" y="1949043"/>
            <a:ext cx="8855643" cy="4763155"/>
          </a:xfrm>
        </p:spPr>
        <p:txBody>
          <a:bodyPr/>
          <a:lstStyle/>
          <a:p>
            <a:r>
              <a:rPr lang="en-US" sz="1800" dirty="0"/>
              <a:t>We converted ALG that works for most inputs into ALG* that produces the correct answer </a:t>
            </a:r>
            <a:r>
              <a:rPr lang="en-US" sz="1800" b="1" dirty="0"/>
              <a:t>for all inputs</a:t>
            </a:r>
            <a:r>
              <a:rPr lang="en-US" sz="1800" dirty="0"/>
              <a:t>, with probability &gt; 0.96.</a:t>
            </a:r>
          </a:p>
          <a:p>
            <a:r>
              <a:rPr lang="en-US" sz="1800" dirty="0"/>
              <a:t>Now we have ALG* such that </a:t>
            </a:r>
            <a:r>
              <a:rPr lang="en-US" sz="1800" dirty="0" err="1"/>
              <a:t>Pr</a:t>
            </a:r>
            <a:r>
              <a:rPr lang="en-US" sz="1800" dirty="0"/>
              <a:t>[ALG*(A,B) = A*B] &gt; 0.96 for all inputs A,B. </a:t>
            </a:r>
          </a:p>
          <a:p>
            <a:endParaRPr lang="en-US" sz="1800" dirty="0"/>
          </a:p>
          <a:p>
            <a:r>
              <a:rPr lang="en-US" sz="1800" dirty="0"/>
              <a:t>We can boost the success probability by repeating ALG* and taking the most common answer.</a:t>
            </a:r>
          </a:p>
          <a:p>
            <a:endParaRPr lang="en-US" sz="1800" u="sng" dirty="0"/>
          </a:p>
          <a:p>
            <a:r>
              <a:rPr lang="en-US" sz="1800" u="sng" dirty="0"/>
              <a:t>ALG**</a:t>
            </a:r>
            <a:r>
              <a:rPr lang="en-US" sz="1800" dirty="0"/>
              <a:t>: on input (A,B) works as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Run ALG*(A,B) k times, and remember the k answers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Take the most popular answer.</a:t>
            </a:r>
          </a:p>
          <a:p>
            <a:r>
              <a:rPr lang="en-US" sz="1800" dirty="0" err="1"/>
              <a:t>Pr</a:t>
            </a:r>
            <a:r>
              <a:rPr lang="en-US" sz="1800" dirty="0"/>
              <a:t>[ALG*(A,B) = A*B] &gt; 0.96 </a:t>
            </a:r>
            <a:r>
              <a:rPr lang="en-US" sz="1800" dirty="0">
                <a:sym typeface="Wingdings" panose="05000000000000000000" pitchFamily="2" charset="2"/>
              </a:rPr>
              <a:t> </a:t>
            </a:r>
            <a:r>
              <a:rPr lang="en-US" sz="1800" dirty="0"/>
              <a:t>the majority of answers will be correct with high prob.</a:t>
            </a:r>
          </a:p>
        </p:txBody>
      </p:sp>
    </p:spTree>
    <p:extLst>
      <p:ext uri="{BB962C8B-B14F-4D97-AF65-F5344CB8AC3E}">
        <p14:creationId xmlns:p14="http://schemas.microsoft.com/office/powerpoint/2010/main" val="20802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  <p:extLst>
      <p:ext uri="{BB962C8B-B14F-4D97-AF65-F5344CB8AC3E}">
        <p14:creationId xmlns:p14="http://schemas.microsoft.com/office/powerpoint/2010/main" val="119790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of two n x n matrices X and Y is defined as.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altLang="en-US" sz="1600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CA" altLang="en-US" sz="1600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CA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CA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CA" altLang="en-US" sz="1600" i="1">
                                        <a:latin typeface="Cambria Math"/>
                                      </a:rPr>
                                      <m:t>𝑛𝑗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⋯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CA" altLang="en-US" sz="16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Naively, computing each entry in the product takes Θ(n) operations.</a:t>
                </a: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entries in the result. </a:t>
                </a: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the total runtime is Θ(n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lvl="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154424" y="3074275"/>
            <a:ext cx="2209800" cy="0"/>
          </a:xfrm>
          <a:prstGeom prst="line">
            <a:avLst/>
          </a:prstGeom>
          <a:ln w="304800">
            <a:solidFill>
              <a:srgbClr val="FF0000">
                <a:alpha val="4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19145" y="2464675"/>
            <a:ext cx="10510" cy="1298028"/>
          </a:xfrm>
          <a:prstGeom prst="line">
            <a:avLst/>
          </a:prstGeom>
          <a:ln w="304800">
            <a:solidFill>
              <a:srgbClr val="FF0000">
                <a:alpha val="4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5569" y="3074275"/>
            <a:ext cx="2209800" cy="0"/>
          </a:xfrm>
          <a:prstGeom prst="line">
            <a:avLst/>
          </a:prstGeom>
          <a:ln w="304800">
            <a:solidFill>
              <a:srgbClr val="FF0000">
                <a:alpha val="4117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762296" y="5468007"/>
            <a:ext cx="2667000" cy="4440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220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Strassen’s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Product of two 2x2 matrices is defined as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altLang="en-US" sz="2000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alt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𝑎𝑓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𝑐𝑒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𝑐𝑓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That’s a total of 8 multiplications ( + 4 additions)</a:t>
                </a: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also write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altLang="en-US" sz="2000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CA" alt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CA" altLang="en-US" sz="20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=a*(f-h)		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a+b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)*h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c+d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)*e		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=d*(g-e)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a+d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)*(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e+h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		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=(b-d)*(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g+h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b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=(a-c)*(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e+f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That’s only 7 multiplications</a:t>
                </a: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 b="-5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088117" y="5896303"/>
            <a:ext cx="2971800" cy="690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we use it to multiply </a:t>
            </a:r>
            <a:r>
              <a:rPr lang="en-US" sz="2000" dirty="0" err="1"/>
              <a:t>nxn</a:t>
            </a:r>
            <a:r>
              <a:rPr lang="en-US" sz="2000" dirty="0"/>
              <a:t> matrices faster?</a:t>
            </a:r>
          </a:p>
        </p:txBody>
      </p:sp>
    </p:spTree>
    <p:extLst>
      <p:ext uri="{BB962C8B-B14F-4D97-AF65-F5344CB8AC3E}">
        <p14:creationId xmlns:p14="http://schemas.microsoft.com/office/powerpoint/2010/main" val="5151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Naive recursive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two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nxn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matrices X, 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/>
                      </a:rPr>
                      <m:t>𝑋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alt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/>
                  <a:t>,           </a:t>
                </a:r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/>
                      </a:rPr>
                      <m:t>𝑌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alt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compute recursively the product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en-US" sz="2000" i="1">
                          <a:latin typeface="Cambria Math"/>
                        </a:rPr>
                        <m:t>𝑋</m:t>
                      </m:r>
                      <m:r>
                        <a:rPr lang="en-CA" alt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𝐵𝐺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𝐴𝐹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𝐵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𝐷𝐺</m:t>
                                </m:r>
                              </m:e>
                              <m:e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𝐷</m:t>
                                </m:r>
                                <m:r>
                                  <a:rPr lang="en-US" alt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That’s 8 recursive calls on matrices of size (n/2) x (n/2)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T(n) = 8*T(n/2) + O(n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Master Theorem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T(n) = O(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de-DE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de-DE" sz="1600" baseline="1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de-DE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(8)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O(n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25717" y="2364827"/>
            <a:ext cx="0" cy="9906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39917" y="2836316"/>
            <a:ext cx="152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64738" y="2353716"/>
            <a:ext cx="0" cy="1143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34858" y="2874416"/>
            <a:ext cx="152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: blocks of submatrices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if X is 4x4 matrix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altLang="en-US" sz="2000" i="1">
                          <a:latin typeface="Cambria Math"/>
                        </a:rPr>
                        <m:t>𝑋</m:t>
                      </m:r>
                      <m:r>
                        <a:rPr lang="en-CA" alt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6 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</m:e>
                          </m:eqArr>
                          <m:eqArr>
                            <m:eqArrPr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  <m:r>
                        <a:rPr lang="en-CA" alt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altLang="en-US" sz="20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CA" altLang="en-US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altLang="en-US" sz="2000" dirty="0"/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compute recursively the product</a:t>
                </a:r>
              </a:p>
              <a:p>
                <a:pPr lvl="0"/>
                <a:r>
                  <a:rPr lang="en-CA" altLang="en-US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/>
              </a:p>
              <a:p>
                <a:pPr lvl="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CA" altLang="en-US" sz="20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Strassen’s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</p:spPr>
            <p:txBody>
              <a:bodyPr/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recursive algorithm:</a:t>
                </a: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two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nxn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matrices X, 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/>
                      </a:rPr>
                      <m:t>𝑋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alt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/>
                  <a:t>,           </a:t>
                </a:r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/>
                      </a:rPr>
                      <m:t>𝑌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alt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𝐺</m:t>
                              </m:r>
                            </m:e>
                            <m:e>
                              <m:r>
                                <a:rPr lang="en-CA" altLang="en-US" sz="2000" i="1">
                                  <a:latin typeface="Cambria Math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compute recursively the product</a:t>
                </a:r>
              </a:p>
              <a:p>
                <a:pPr lvl="0"/>
                <a:r>
                  <a:rPr lang="en-CA" altLang="en-US" sz="2000" dirty="0"/>
                  <a:t>	</a:t>
                </a:r>
                <a14:m>
                  <m:oMath xmlns:m="http://schemas.openxmlformats.org/officeDocument/2006/math">
                    <m:r>
                      <a:rPr lang="en-CA" altLang="en-US" sz="2000" i="1">
                        <a:latin typeface="Cambria Math"/>
                      </a:rPr>
                      <m:t>𝑋</m:t>
                    </m:r>
                    <m:r>
                      <a:rPr lang="en-CA" altLang="en-US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CA" alt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CA" altLang="en-US" sz="2000" i="1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That’s 7 recursive calls on matrices of size (n/2) x (n/2)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T(n) = 7*T(n/2) + O(n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By Master Theorem T(n) = O(</a:t>
                </a:r>
                <a:r>
                  <a:rPr lang="de-DE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de-DE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de-DE" sz="1600" baseline="1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de-DE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(7)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= O(n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2.81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&lt;&lt; n</a:t>
                </a:r>
                <a:r>
                  <a:rPr lang="en-US" sz="2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5051163"/>
              </a:xfrm>
              <a:blipFill>
                <a:blip r:embed="rId3"/>
                <a:stretch>
                  <a:fillRect l="-1721"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76517" y="2920562"/>
            <a:ext cx="0" cy="9906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90717" y="3392051"/>
            <a:ext cx="152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26638" y="2820551"/>
            <a:ext cx="0" cy="11430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85658" y="3392051"/>
            <a:ext cx="1524000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320251" y="3972909"/>
            <a:ext cx="2455087" cy="23753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=A*(F-H)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=(A+B)*H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=(C+D)*E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=D*(G-E)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=(A+D)*(E+H)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=(B-D)*(G+H)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=(A-C)*(E+F)</a:t>
            </a:r>
          </a:p>
        </p:txBody>
      </p:sp>
    </p:spTree>
    <p:extLst>
      <p:ext uri="{BB962C8B-B14F-4D97-AF65-F5344CB8AC3E}">
        <p14:creationId xmlns:p14="http://schemas.microsoft.com/office/powerpoint/2010/main" val="11501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Faster Matrix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saw an algorithm with running time T(n) = O(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de-DE" sz="1600" baseline="1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2.8074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Faster (theoretical) algorithms: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Instead of finding tricks with 2x2 matrices, we can try looking at 3x3, 4x4…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Around 1980’s there were results showing: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Multiplying 20x20 matrices with 4,460 multiplications.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gives T(n) = 4460*T(n/20) 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2.80496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Multiplying 48x48 matrices with 47,217 multiplications.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gives T(n) = 47,217 *T(n/48) 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2.801474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breakthrough: T(n) 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2.376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[Coppersmith-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Winograd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1987]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know algorithm today: T(n) =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2.3728639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[Le Gall 2014]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 huge open 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Can matrix multiplication be solved in O(n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time?</a:t>
            </a: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270057E4-9150-4307-9B4B-4BA4EDCB8A24}"/>
              </a:ext>
            </a:extLst>
          </p:cNvPr>
          <p:cNvSpPr/>
          <p:nvPr/>
        </p:nvSpPr>
        <p:spPr>
          <a:xfrm>
            <a:off x="6629400" y="3479800"/>
            <a:ext cx="3327399" cy="172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l-GR" sz="2000" dirty="0">
                <a:latin typeface="Calibri (Body)"/>
              </a:rPr>
              <a:t>ω</a:t>
            </a:r>
            <a:r>
              <a:rPr lang="en-US" sz="2000" dirty="0">
                <a:latin typeface="Calibri (Body)"/>
              </a:rPr>
              <a:t> (omega) denotes the smallest exponent possible for a MM algorithm</a:t>
            </a:r>
          </a:p>
          <a:p>
            <a:endParaRPr lang="en-US" sz="2000" dirty="0">
              <a:latin typeface="Calibri (Body)"/>
              <a:cs typeface="Arial" panose="020B0604020202020204" pitchFamily="34" charset="0"/>
            </a:endParaRPr>
          </a:p>
          <a:p>
            <a:r>
              <a:rPr lang="en-US" sz="2000" dirty="0">
                <a:latin typeface="Calibri (Body)"/>
                <a:cs typeface="Arial" panose="020B0604020202020204" pitchFamily="34" charset="0"/>
              </a:rPr>
              <a:t>Q: is it true that </a:t>
            </a:r>
            <a:r>
              <a:rPr lang="el-GR" sz="2000" dirty="0">
                <a:latin typeface="Calibri (Body)"/>
              </a:rPr>
              <a:t>ω</a:t>
            </a:r>
            <a:r>
              <a:rPr lang="en-US" sz="2000" dirty="0">
                <a:latin typeface="Calibri (Body)"/>
              </a:rPr>
              <a:t>=2?</a:t>
            </a:r>
            <a:endParaRPr lang="en-US" sz="2000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3943</TotalTime>
  <Words>3479</Words>
  <Application>Microsoft Office PowerPoint</Application>
  <PresentationFormat>Custom</PresentationFormat>
  <Paragraphs>352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Albany</vt:lpstr>
      <vt:lpstr>Arial</vt:lpstr>
      <vt:lpstr>Calibri</vt:lpstr>
      <vt:lpstr>Calibri (Body)</vt:lpstr>
      <vt:lpstr>Cambria Math</vt:lpstr>
      <vt:lpstr>Times New Roman</vt:lpstr>
      <vt:lpstr>lyt blackandwhite</vt:lpstr>
      <vt:lpstr>PowerPoint Presentation</vt:lpstr>
      <vt:lpstr>Plan for today</vt:lpstr>
      <vt:lpstr>PowerPoint Presentation</vt:lpstr>
      <vt:lpstr>Matrix multiplication</vt:lpstr>
      <vt:lpstr>Strassen’s Algorithm</vt:lpstr>
      <vt:lpstr>Naive recursive Algorithm</vt:lpstr>
      <vt:lpstr>Example: blocks of submatrices</vt:lpstr>
      <vt:lpstr>Strassen’s Algorithm</vt:lpstr>
      <vt:lpstr>Faster Matrix Multiplication</vt:lpstr>
      <vt:lpstr>Faster Matrix Multiplication</vt:lpstr>
      <vt:lpstr>PowerPoint Presentation</vt:lpstr>
      <vt:lpstr>PowerPoint Presentation</vt:lpstr>
      <vt:lpstr>Verifying matrix multiplication</vt:lpstr>
      <vt:lpstr>Verifying matrix multiplication</vt:lpstr>
      <vt:lpstr>Verifying matrix multiplication</vt:lpstr>
      <vt:lpstr>Verifying matrix multiplication</vt:lpstr>
      <vt:lpstr>Verifying matrix multiplication</vt:lpstr>
      <vt:lpstr>Verifying matrix multiplication</vt:lpstr>
      <vt:lpstr>Verifying matrix multiplication</vt:lpstr>
      <vt:lpstr>PowerPoint Presentation</vt:lpstr>
      <vt:lpstr>Verifying matrix multiplication - revisited</vt:lpstr>
      <vt:lpstr>Verifying matrix multiplication - revisited</vt:lpstr>
      <vt:lpstr>PowerPoint Presentation</vt:lpstr>
      <vt:lpstr>Matrix multiplication: heuristics vs worst case</vt:lpstr>
      <vt:lpstr>Matrix multiplication modulo p</vt:lpstr>
      <vt:lpstr>Matrix multiplication modulo p</vt:lpstr>
      <vt:lpstr>PowerPoint Presentation</vt:lpstr>
      <vt:lpstr>Matrix multiplication: heuristics vs worst case</vt:lpstr>
      <vt:lpstr>Matrix multiplication: heuristics vs worst case</vt:lpstr>
      <vt:lpstr>Matrix multiplication: heuristics vs worst case</vt:lpstr>
      <vt:lpstr>Proof of Correctness</vt:lpstr>
      <vt:lpstr>Proof of Correctness</vt:lpstr>
      <vt:lpstr>Boosting the success probability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1441</cp:revision>
  <dcterms:created xsi:type="dcterms:W3CDTF">2017-07-19T12:15:02Z</dcterms:created>
  <dcterms:modified xsi:type="dcterms:W3CDTF">2022-02-08T07:51:07Z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