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9" r:id="rId5"/>
    <p:sldId id="270" r:id="rId6"/>
    <p:sldId id="271" r:id="rId7"/>
    <p:sldId id="274" r:id="rId8"/>
    <p:sldId id="273" r:id="rId9"/>
    <p:sldId id="272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CACAC"/>
    <a:srgbClr val="F7F7F7"/>
    <a:srgbClr val="F99E8F"/>
    <a:srgbClr val="F77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8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1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1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6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1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3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4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0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FF344EE-2AFD-E1EC-A596-C1AA015104C0}"/>
              </a:ext>
            </a:extLst>
          </p:cNvPr>
          <p:cNvSpPr/>
          <p:nvPr/>
        </p:nvSpPr>
        <p:spPr>
          <a:xfrm>
            <a:off x="1334716" y="907256"/>
            <a:ext cx="9522567" cy="5229224"/>
          </a:xfrm>
          <a:prstGeom prst="round2SameRect">
            <a:avLst>
              <a:gd name="adj1" fmla="val 4184"/>
              <a:gd name="adj2" fmla="val 0"/>
            </a:avLst>
          </a:prstGeom>
          <a:solidFill>
            <a:srgbClr val="F7F7F7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04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4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Where Is My Home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70389-8BDE-5B03-04E2-FCB98C657CDD}"/>
              </a:ext>
            </a:extLst>
          </p:cNvPr>
          <p:cNvSpPr/>
          <p:nvPr/>
        </p:nvSpPr>
        <p:spPr>
          <a:xfrm>
            <a:off x="1334717" y="6001225"/>
            <a:ext cx="9522567" cy="1352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E9988-CBD4-BCE8-970E-E3CE53343858}"/>
              </a:ext>
            </a:extLst>
          </p:cNvPr>
          <p:cNvSpPr/>
          <p:nvPr/>
        </p:nvSpPr>
        <p:spPr>
          <a:xfrm>
            <a:off x="629844" y="6155056"/>
            <a:ext cx="1093231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38F21-D36F-1025-0E15-6EA9027F06DE}"/>
              </a:ext>
            </a:extLst>
          </p:cNvPr>
          <p:cNvSpPr/>
          <p:nvPr/>
        </p:nvSpPr>
        <p:spPr>
          <a:xfrm>
            <a:off x="629844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675CD-6583-70A0-F128-25802AFE62E4}"/>
              </a:ext>
            </a:extLst>
          </p:cNvPr>
          <p:cNvSpPr/>
          <p:nvPr/>
        </p:nvSpPr>
        <p:spPr>
          <a:xfrm>
            <a:off x="10482162" y="6155056"/>
            <a:ext cx="1080000" cy="457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A937D74-FBEB-0B51-1700-BC83201F10B7}"/>
              </a:ext>
            </a:extLst>
          </p:cNvPr>
          <p:cNvSpPr/>
          <p:nvPr/>
        </p:nvSpPr>
        <p:spPr>
          <a:xfrm rot="5400000">
            <a:off x="6033135" y="797481"/>
            <a:ext cx="125730" cy="10932317"/>
          </a:xfrm>
          <a:prstGeom prst="rightBracket">
            <a:avLst>
              <a:gd name="adj" fmla="val 1295307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C528D647-5990-9F38-FFA8-5BEE1FC7C14E}"/>
              </a:ext>
            </a:extLst>
          </p:cNvPr>
          <p:cNvSpPr/>
          <p:nvPr/>
        </p:nvSpPr>
        <p:spPr>
          <a:xfrm>
            <a:off x="5556003" y="6150925"/>
            <a:ext cx="1080000" cy="9985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EA393C-A470-78DF-68B1-D2F4F7C3C915}"/>
              </a:ext>
            </a:extLst>
          </p:cNvPr>
          <p:cNvGrpSpPr/>
          <p:nvPr/>
        </p:nvGrpSpPr>
        <p:grpSpPr>
          <a:xfrm>
            <a:off x="10588438" y="2932224"/>
            <a:ext cx="84936" cy="1179288"/>
            <a:chOff x="1698438" y="1951092"/>
            <a:chExt cx="84936" cy="1179288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FC4DA2-D0AA-9BA2-E064-F4FB0B4C34F8}"/>
                </a:ext>
              </a:extLst>
            </p:cNvPr>
            <p:cNvSpPr/>
            <p:nvPr/>
          </p:nvSpPr>
          <p:spPr>
            <a:xfrm>
              <a:off x="1718611" y="2658012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120A55-C55D-4F87-53FE-D3198645243D}"/>
                </a:ext>
              </a:extLst>
            </p:cNvPr>
            <p:cNvSpPr/>
            <p:nvPr/>
          </p:nvSpPr>
          <p:spPr>
            <a:xfrm>
              <a:off x="1698438" y="2304553"/>
              <a:ext cx="84936" cy="8493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FEE6F6-9B71-1DDB-DE20-947AAB4E69BC}"/>
                </a:ext>
              </a:extLst>
            </p:cNvPr>
            <p:cNvGrpSpPr/>
            <p:nvPr/>
          </p:nvGrpSpPr>
          <p:grpSpPr>
            <a:xfrm>
              <a:off x="1703747" y="1951092"/>
              <a:ext cx="74319" cy="84938"/>
              <a:chOff x="9128086" y="6643684"/>
              <a:chExt cx="83345" cy="95253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4F49A-A156-7436-3656-26B648B08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B6AEE10-49E7-B919-BE89-6157D1103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E908D5E-F05C-15D1-1B69-7E541C53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C9D867C-4640-66A2-6F01-6464267626B9}"/>
                </a:ext>
              </a:extLst>
            </p:cNvPr>
            <p:cNvSpPr/>
            <p:nvPr/>
          </p:nvSpPr>
          <p:spPr>
            <a:xfrm flipH="1">
              <a:off x="1718611" y="3028458"/>
              <a:ext cx="44591" cy="101922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7A8BC14-B2DB-F4F9-AB1A-1E4BA341EC56}"/>
              </a:ext>
            </a:extLst>
          </p:cNvPr>
          <p:cNvSpPr/>
          <p:nvPr/>
        </p:nvSpPr>
        <p:spPr>
          <a:xfrm>
            <a:off x="10537492" y="6517944"/>
            <a:ext cx="261147" cy="27769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6CD01-9766-5DD7-FC56-851B53902684}"/>
              </a:ext>
            </a:extLst>
          </p:cNvPr>
          <p:cNvSpPr txBox="1"/>
          <p:nvPr/>
        </p:nvSpPr>
        <p:spPr>
          <a:xfrm>
            <a:off x="6449995" y="5585137"/>
            <a:ext cx="495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kern="0" dirty="0" err="1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KimJeongHyo</a:t>
            </a:r>
            <a:r>
              <a: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 </a:t>
            </a:r>
            <a:r>
              <a:rPr lang="en-US" altLang="ko-KR" i="1" kern="0" dirty="0" err="1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ChoeJiSeong</a:t>
            </a:r>
            <a:r>
              <a: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 </a:t>
            </a:r>
            <a:r>
              <a:rPr lang="en-US" altLang="ko-KR" i="1" kern="0" dirty="0" err="1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SongBoMi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0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-9965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just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C38961-2ED3-70F3-626D-5A10F2188AF6}"/>
              </a:ext>
            </a:extLst>
          </p:cNvPr>
          <p:cNvSpPr/>
          <p:nvPr/>
        </p:nvSpPr>
        <p:spPr>
          <a:xfrm>
            <a:off x="3457701" y="2711093"/>
            <a:ext cx="52765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 사 합 </a:t>
            </a:r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니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2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-9965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ctr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I n d e x</a:t>
              </a:r>
              <a:endPara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1354580" y="2520052"/>
            <a:ext cx="3474230" cy="1771631"/>
            <a:chOff x="1169759" y="2653068"/>
            <a:chExt cx="3474230" cy="1771631"/>
          </a:xfrm>
        </p:grpSpPr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12" idx="0"/>
              <a:endCxn id="22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3354831" y="2516212"/>
            <a:ext cx="3329767" cy="1771631"/>
            <a:chOff x="3170010" y="2649228"/>
            <a:chExt cx="3329767" cy="177163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27" idx="0"/>
              <a:endCxn id="29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210619" y="2512372"/>
            <a:ext cx="3329767" cy="1771631"/>
            <a:chOff x="5025798" y="2645388"/>
            <a:chExt cx="3329767" cy="177163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33" idx="0"/>
              <a:endCxn id="35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066407" y="2508532"/>
            <a:ext cx="2144713" cy="1771631"/>
            <a:chOff x="6997755" y="2075490"/>
            <a:chExt cx="2144713" cy="1771631"/>
          </a:xfrm>
        </p:grpSpPr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40" idx="0"/>
              <a:endCxn id="38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1405930" y="3183609"/>
            <a:ext cx="16386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배경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목표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B74F99-B95B-27B5-203C-B19B1A22E678}"/>
              </a:ext>
            </a:extLst>
          </p:cNvPr>
          <p:cNvSpPr/>
          <p:nvPr/>
        </p:nvSpPr>
        <p:spPr>
          <a:xfrm>
            <a:off x="3298823" y="3183609"/>
            <a:ext cx="16386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추진 계획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90D7C1-D6B3-E14D-6AB5-0F2CA91895A1}"/>
              </a:ext>
            </a:extLst>
          </p:cNvPr>
          <p:cNvSpPr/>
          <p:nvPr/>
        </p:nvSpPr>
        <p:spPr>
          <a:xfrm>
            <a:off x="5191716" y="3183609"/>
            <a:ext cx="16386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시장 분석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9CA838-E22C-B8CA-E764-4D98F4C6744C}"/>
              </a:ext>
            </a:extLst>
          </p:cNvPr>
          <p:cNvSpPr/>
          <p:nvPr/>
        </p:nvSpPr>
        <p:spPr>
          <a:xfrm>
            <a:off x="7084609" y="3183609"/>
            <a:ext cx="16386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결과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EEACDD-B81D-1F4C-DC34-252903951C3B}"/>
              </a:ext>
            </a:extLst>
          </p:cNvPr>
          <p:cNvSpPr/>
          <p:nvPr/>
        </p:nvSpPr>
        <p:spPr>
          <a:xfrm>
            <a:off x="8977502" y="3183609"/>
            <a:ext cx="16386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후기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2579221" y="240519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284164" y="415926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111109" y="41515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6938054" y="41439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066657" y="2508532"/>
            <a:ext cx="1597995" cy="1762838"/>
            <a:chOff x="10625816" y="4555975"/>
            <a:chExt cx="1597995" cy="1762838"/>
          </a:xfrm>
        </p:grpSpPr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191719" y="41362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9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-9965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just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just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1. 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기획 배경 및 목표</a:t>
              </a:r>
              <a:endPara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14F482D-21C5-85D9-2B23-32E4554BE03D}"/>
              </a:ext>
            </a:extLst>
          </p:cNvPr>
          <p:cNvSpPr/>
          <p:nvPr/>
        </p:nvSpPr>
        <p:spPr>
          <a:xfrm>
            <a:off x="1639294" y="1441453"/>
            <a:ext cx="8913412" cy="1548280"/>
          </a:xfrm>
          <a:prstGeom prst="roundRect">
            <a:avLst/>
          </a:prstGeom>
          <a:noFill/>
          <a:ln>
            <a:solidFill>
              <a:srgbClr val="F9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85A77C-F995-DB2D-0F6F-E0CD526D7D22}"/>
              </a:ext>
            </a:extLst>
          </p:cNvPr>
          <p:cNvSpPr txBox="1"/>
          <p:nvPr/>
        </p:nvSpPr>
        <p:spPr>
          <a:xfrm>
            <a:off x="2020700" y="1261465"/>
            <a:ext cx="67731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595959"/>
                </a:solidFill>
                <a:ea typeface="Tmon몬소리 Black" panose="02000A03000000000000"/>
              </a:rPr>
              <a:t>목표</a:t>
            </a:r>
            <a:endParaRPr lang="ko-KR" altLang="en-US" i="1" dirty="0">
              <a:solidFill>
                <a:srgbClr val="595959"/>
              </a:solidFill>
              <a:ea typeface="Tmon몬소리 Black" panose="02000A0300000000000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A99ADE-F759-07F2-EB7A-FC2F6BB1CE00}"/>
              </a:ext>
            </a:extLst>
          </p:cNvPr>
          <p:cNvSpPr/>
          <p:nvPr/>
        </p:nvSpPr>
        <p:spPr>
          <a:xfrm>
            <a:off x="1639294" y="3893627"/>
            <a:ext cx="8913412" cy="1548280"/>
          </a:xfrm>
          <a:prstGeom prst="roundRect">
            <a:avLst/>
          </a:prstGeom>
          <a:noFill/>
          <a:ln>
            <a:solidFill>
              <a:srgbClr val="F9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FE811-B9A1-BDFB-A47A-B871D14F4F41}"/>
              </a:ext>
            </a:extLst>
          </p:cNvPr>
          <p:cNvSpPr txBox="1"/>
          <p:nvPr/>
        </p:nvSpPr>
        <p:spPr>
          <a:xfrm>
            <a:off x="2020700" y="3713639"/>
            <a:ext cx="1226547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595959"/>
                </a:solidFill>
                <a:ea typeface="Tmon몬소리 Black" panose="02000A03000000000000"/>
              </a:rPr>
              <a:t>핵심 기능</a:t>
            </a:r>
            <a:endParaRPr lang="ko-KR" altLang="en-US" i="1" dirty="0">
              <a:solidFill>
                <a:srgbClr val="595959"/>
              </a:solidFill>
              <a:ea typeface="Tmon몬소리 Black" panose="02000A0300000000000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008C9-FBDC-D56B-F847-57393C54DD27}"/>
              </a:ext>
            </a:extLst>
          </p:cNvPr>
          <p:cNvSpPr txBox="1"/>
          <p:nvPr/>
        </p:nvSpPr>
        <p:spPr>
          <a:xfrm>
            <a:off x="2185946" y="1687354"/>
            <a:ext cx="62295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/>
              <a:t>아파트 </a:t>
            </a:r>
            <a:r>
              <a:rPr lang="ko-KR" altLang="en-US" sz="1400" dirty="0" err="1"/>
              <a:t>실거래</a:t>
            </a:r>
            <a:r>
              <a:rPr lang="ko-KR" altLang="en-US" sz="1400" dirty="0"/>
              <a:t> 내역을 빠르게 조회할 수 있다</a:t>
            </a: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/>
              <a:t>거래 내역을 통해 가격을 비교하고 합리적인 소비를 할 수 있도록 돕는다</a:t>
            </a:r>
            <a:r>
              <a:rPr lang="en-US" altLang="ko-KR" sz="14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/>
              <a:t>관심지역을 등록하여 원하는 매물을 빠르게 찾을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F0976-B867-911C-99CE-74B076CB3CCB}"/>
              </a:ext>
            </a:extLst>
          </p:cNvPr>
          <p:cNvSpPr txBox="1"/>
          <p:nvPr/>
        </p:nvSpPr>
        <p:spPr>
          <a:xfrm>
            <a:off x="2185946" y="4106229"/>
            <a:ext cx="40270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/>
              <a:t>관심 매물 등록 및 조회</a:t>
            </a: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/>
              <a:t>지도를 통해서 지역 내 아파트 거래 내역 조회</a:t>
            </a: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/>
              <a:t>차트를 통한 직관적인 데이터 제공</a:t>
            </a:r>
          </a:p>
        </p:txBody>
      </p:sp>
    </p:spTree>
    <p:extLst>
      <p:ext uri="{BB962C8B-B14F-4D97-AF65-F5344CB8AC3E}">
        <p14:creationId xmlns:p14="http://schemas.microsoft.com/office/powerpoint/2010/main" val="42473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0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just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just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2. 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추진 계획</a:t>
              </a:r>
              <a:endPara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D05950B-87EA-DE81-C243-B564F1F28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5" y="2429525"/>
            <a:ext cx="10929313" cy="20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-9965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just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just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3. 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시장 조사</a:t>
              </a:r>
              <a:endPara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8" name="Picture 4" descr="직방, 1000억원 투자 유치… “기업가치 2조5000억원” - 조선비즈">
            <a:extLst>
              <a:ext uri="{FF2B5EF4-FFF2-40B4-BE49-F238E27FC236}">
                <a16:creationId xmlns:a16="http://schemas.microsoft.com/office/drawing/2014/main" id="{22A4B4B4-16EF-7337-4C58-E8413B130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67" y="1746743"/>
            <a:ext cx="1612392" cy="16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다방, 새로운 브랜드 로고 선봬">
            <a:extLst>
              <a:ext uri="{FF2B5EF4-FFF2-40B4-BE49-F238E27FC236}">
                <a16:creationId xmlns:a16="http://schemas.microsoft.com/office/drawing/2014/main" id="{B98B1610-194E-EC08-FCCC-7128E3D8F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552" y1="32090" x2="35000" y2="35821"/>
                        <a14:foregroundMark x1="42241" y1="35821" x2="42241" y2="35821"/>
                        <a14:foregroundMark x1="65690" y1="35075" x2="65690" y2="35075"/>
                        <a14:foregroundMark x1="67241" y1="52985" x2="67241" y2="529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6" y="3874849"/>
            <a:ext cx="2654647" cy="122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4415F-E448-E20F-7E2B-AA696D8625EC}"/>
              </a:ext>
            </a:extLst>
          </p:cNvPr>
          <p:cNvSpPr txBox="1"/>
          <p:nvPr/>
        </p:nvSpPr>
        <p:spPr>
          <a:xfrm>
            <a:off x="3183521" y="2178719"/>
            <a:ext cx="8215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장점  </a:t>
            </a:r>
            <a:r>
              <a:rPr lang="en-US" altLang="ko-KR" sz="1600" dirty="0"/>
              <a:t>: </a:t>
            </a:r>
            <a:r>
              <a:rPr lang="ko-KR" altLang="en-US" sz="1600" dirty="0"/>
              <a:t>지도의 넓은 부분에서도 빠른 클러스터링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단점  </a:t>
            </a:r>
            <a:r>
              <a:rPr lang="en-US" altLang="ko-KR" sz="1600" dirty="0"/>
              <a:t>: </a:t>
            </a:r>
            <a:r>
              <a:rPr lang="ko-KR" altLang="en-US" sz="1600" dirty="0"/>
              <a:t>검색</a:t>
            </a:r>
            <a:r>
              <a:rPr lang="en-US" altLang="ko-KR" sz="1600" dirty="0"/>
              <a:t>(</a:t>
            </a:r>
            <a:r>
              <a:rPr lang="ko-KR" altLang="en-US" sz="1600" dirty="0"/>
              <a:t>세부 검색 불가능</a:t>
            </a:r>
            <a:r>
              <a:rPr lang="en-US" altLang="ko-KR" sz="1600" dirty="0"/>
              <a:t>, </a:t>
            </a:r>
            <a:r>
              <a:rPr lang="ko-KR" altLang="en-US" sz="1600" dirty="0"/>
              <a:t>검색 결과 분류 </a:t>
            </a:r>
            <a:r>
              <a:rPr lang="en-US" altLang="ko-KR" sz="1600" dirty="0"/>
              <a:t>X), </a:t>
            </a:r>
            <a:r>
              <a:rPr lang="ko-KR" altLang="en-US" sz="1600" dirty="0"/>
              <a:t>지도에서</a:t>
            </a:r>
            <a:r>
              <a:rPr lang="en-US" altLang="ko-KR" sz="1600" dirty="0"/>
              <a:t> </a:t>
            </a:r>
            <a:r>
              <a:rPr lang="ko-KR" altLang="en-US" sz="1600" dirty="0"/>
              <a:t>매물 수는 확인할 수 있지만</a:t>
            </a:r>
            <a:endParaRPr lang="en-US" altLang="ko-KR" sz="1600" dirty="0"/>
          </a:p>
          <a:p>
            <a:r>
              <a:rPr lang="ko-KR" altLang="en-US" sz="1600" dirty="0"/>
              <a:t>정확한 방은 확인 불가능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5AD03-5A23-F45E-F165-C5E08B05680B}"/>
              </a:ext>
            </a:extLst>
          </p:cNvPr>
          <p:cNvSpPr txBox="1"/>
          <p:nvPr/>
        </p:nvSpPr>
        <p:spPr>
          <a:xfrm>
            <a:off x="3183521" y="4035456"/>
            <a:ext cx="831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장점  </a:t>
            </a:r>
            <a:r>
              <a:rPr lang="en-US" altLang="ko-KR" sz="1600" dirty="0"/>
              <a:t>: </a:t>
            </a:r>
            <a:r>
              <a:rPr lang="ko-KR" altLang="en-US" sz="1600" dirty="0"/>
              <a:t>편리한 검색 기능</a:t>
            </a:r>
            <a:r>
              <a:rPr lang="en-US" altLang="ko-KR" sz="1600" dirty="0"/>
              <a:t>(</a:t>
            </a:r>
            <a:r>
              <a:rPr lang="ko-KR" altLang="en-US" sz="1600" dirty="0"/>
              <a:t>지역</a:t>
            </a:r>
            <a:r>
              <a:rPr lang="en-US" altLang="ko-KR" sz="1600" dirty="0"/>
              <a:t>, </a:t>
            </a:r>
            <a:r>
              <a:rPr lang="ko-KR" altLang="en-US" sz="1600" dirty="0"/>
              <a:t>오피스텔</a:t>
            </a:r>
            <a:r>
              <a:rPr lang="en-US" altLang="ko-KR" sz="1600" dirty="0"/>
              <a:t>, </a:t>
            </a:r>
            <a:r>
              <a:rPr lang="ko-KR" altLang="en-US" sz="1600" dirty="0"/>
              <a:t>아파트</a:t>
            </a:r>
            <a:r>
              <a:rPr lang="en-US" altLang="ko-KR" sz="1600" dirty="0"/>
              <a:t>, </a:t>
            </a:r>
            <a:r>
              <a:rPr lang="ko-KR" altLang="en-US" sz="1600" dirty="0"/>
              <a:t>세부 검색</a:t>
            </a:r>
            <a:r>
              <a:rPr lang="en-US" altLang="ko-KR" sz="1600" dirty="0"/>
              <a:t>), </a:t>
            </a:r>
            <a:r>
              <a:rPr lang="ko-KR" altLang="en-US" sz="1600" dirty="0"/>
              <a:t>지역별로 지도에 매물 표시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단점  </a:t>
            </a:r>
            <a:r>
              <a:rPr lang="en-US" altLang="ko-KR" sz="1600" dirty="0"/>
              <a:t>: </a:t>
            </a:r>
            <a:r>
              <a:rPr lang="ko-KR" altLang="en-US" sz="1600" dirty="0"/>
              <a:t>지도에서 검색 결과가 지도 밖에 있더라도 미리 클러스터링 된 데이터를 표시</a:t>
            </a:r>
          </a:p>
        </p:txBody>
      </p:sp>
    </p:spTree>
    <p:extLst>
      <p:ext uri="{BB962C8B-B14F-4D97-AF65-F5344CB8AC3E}">
        <p14:creationId xmlns:p14="http://schemas.microsoft.com/office/powerpoint/2010/main" val="27335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-9965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just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just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4. 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개발 결과</a:t>
              </a:r>
              <a:endPara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" name="Picture 2" descr="Vue Provide와 Inject">
            <a:extLst>
              <a:ext uri="{FF2B5EF4-FFF2-40B4-BE49-F238E27FC236}">
                <a16:creationId xmlns:a16="http://schemas.microsoft.com/office/drawing/2014/main" id="{28FF19A3-3528-F332-5A2D-28625C75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1" y="4064374"/>
            <a:ext cx="843286" cy="8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uex 러닝 가이드북">
            <a:extLst>
              <a:ext uri="{FF2B5EF4-FFF2-40B4-BE49-F238E27FC236}">
                <a16:creationId xmlns:a16="http://schemas.microsoft.com/office/drawing/2014/main" id="{619D89E6-5B91-1897-328B-364225EB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43" y="3967146"/>
            <a:ext cx="843286" cy="8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pring boot 스프링 부트란?">
            <a:extLst>
              <a:ext uri="{FF2B5EF4-FFF2-40B4-BE49-F238E27FC236}">
                <a16:creationId xmlns:a16="http://schemas.microsoft.com/office/drawing/2014/main" id="{BE04E1FD-00F7-5323-8E79-272248C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96" y="3551838"/>
            <a:ext cx="1205254" cy="63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Spring Security 사용해보기">
            <a:extLst>
              <a:ext uri="{FF2B5EF4-FFF2-40B4-BE49-F238E27FC236}">
                <a16:creationId xmlns:a16="http://schemas.microsoft.com/office/drawing/2014/main" id="{228F1156-E50D-B440-133F-4EC4907B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99" y="4104614"/>
            <a:ext cx="1307070" cy="7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C1DF748E-96B9-395A-016A-DC18A4E7C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83" y="2663332"/>
            <a:ext cx="1523281" cy="89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JAVA] JVM은 무엇이며 자바 코드는 어떻게 실행하는 것인가.">
            <a:extLst>
              <a:ext uri="{FF2B5EF4-FFF2-40B4-BE49-F238E27FC236}">
                <a16:creationId xmlns:a16="http://schemas.microsoft.com/office/drawing/2014/main" id="{7DEEEDE4-3E78-261D-9E29-6ABFA766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703" y="2268434"/>
            <a:ext cx="1131575" cy="7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Gitlab Logo and symbol, meaning, history, PNG, brand">
            <a:extLst>
              <a:ext uri="{FF2B5EF4-FFF2-40B4-BE49-F238E27FC236}">
                <a16:creationId xmlns:a16="http://schemas.microsoft.com/office/drawing/2014/main" id="{46DAA2AD-D5B5-5E9D-5389-722CB17E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350" y="2613363"/>
            <a:ext cx="1136469" cy="6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Ubuntu 16.04에 Postman Native App 설치하기 — Steemit">
            <a:extLst>
              <a:ext uri="{FF2B5EF4-FFF2-40B4-BE49-F238E27FC236}">
                <a16:creationId xmlns:a16="http://schemas.microsoft.com/office/drawing/2014/main" id="{00C741DD-427A-EDC1-F857-34C88F71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33" y="4790630"/>
            <a:ext cx="1366719" cy="56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710E7F-EB4C-8B8B-A685-AB68DA8F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47" y="4696352"/>
            <a:ext cx="1153816" cy="7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Mybatis&gt; #과 $의 차이를 알아보자!">
            <a:extLst>
              <a:ext uri="{FF2B5EF4-FFF2-40B4-BE49-F238E27FC236}">
                <a16:creationId xmlns:a16="http://schemas.microsoft.com/office/drawing/2014/main" id="{D3C3B79C-1182-9C19-A2ED-B87BFCA79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075" y="2839210"/>
            <a:ext cx="1066162" cy="10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4" descr="Lombok: To use or not to use, that is the blog | by Mohammed Atif | Level  Up Coding">
            <a:extLst>
              <a:ext uri="{FF2B5EF4-FFF2-40B4-BE49-F238E27FC236}">
                <a16:creationId xmlns:a16="http://schemas.microsoft.com/office/drawing/2014/main" id="{45215A77-E627-66C3-F7F7-1529AAAA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80" y="2884778"/>
            <a:ext cx="1400896" cy="7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ySQL icon PNG and SVG Vector Free Download">
            <a:extLst>
              <a:ext uri="{FF2B5EF4-FFF2-40B4-BE49-F238E27FC236}">
                <a16:creationId xmlns:a16="http://schemas.microsoft.com/office/drawing/2014/main" id="{D4A1A2F2-BC9B-D568-6E49-5B2B5637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231" y="2175652"/>
            <a:ext cx="798124" cy="5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Windows 사용자를 위한 Git Bash 설정. 배경색 변경부터 bash 파일을 이용한 커스터마이징(자동 완성, 변경… | by  Bora Lee | Medium">
            <a:extLst>
              <a:ext uri="{FF2B5EF4-FFF2-40B4-BE49-F238E27FC236}">
                <a16:creationId xmlns:a16="http://schemas.microsoft.com/office/drawing/2014/main" id="{327421EF-2977-A6CB-B200-D0AB3B27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19" y="2560215"/>
            <a:ext cx="763790" cy="76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0758B30-52DB-5E19-74CC-C84DC6EE97B5}"/>
              </a:ext>
            </a:extLst>
          </p:cNvPr>
          <p:cNvSpPr/>
          <p:nvPr/>
        </p:nvSpPr>
        <p:spPr>
          <a:xfrm>
            <a:off x="569629" y="1870327"/>
            <a:ext cx="2755954" cy="3891893"/>
          </a:xfrm>
          <a:prstGeom prst="round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BD51CA-3E2A-3708-0EF2-9AE51ECE3CF2}"/>
              </a:ext>
            </a:extLst>
          </p:cNvPr>
          <p:cNvSpPr/>
          <p:nvPr/>
        </p:nvSpPr>
        <p:spPr>
          <a:xfrm>
            <a:off x="1181437" y="1566462"/>
            <a:ext cx="1527810" cy="467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  <a:defRPr/>
            </a:pPr>
            <a:r>
              <a:rPr lang="en-US" altLang="ko-KR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Front-End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3E96699-D6A2-463F-F86F-583C00D5F647}"/>
              </a:ext>
            </a:extLst>
          </p:cNvPr>
          <p:cNvSpPr/>
          <p:nvPr/>
        </p:nvSpPr>
        <p:spPr>
          <a:xfrm>
            <a:off x="9402410" y="4474332"/>
            <a:ext cx="1913368" cy="1167742"/>
          </a:xfrm>
          <a:prstGeom prst="round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ED1336-98E9-E940-5A63-BD933CFC17F3}"/>
              </a:ext>
            </a:extLst>
          </p:cNvPr>
          <p:cNvSpPr/>
          <p:nvPr/>
        </p:nvSpPr>
        <p:spPr>
          <a:xfrm>
            <a:off x="9817889" y="4213408"/>
            <a:ext cx="1110416" cy="467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  <a:defRPr/>
            </a:pPr>
            <a:r>
              <a:rPr lang="en-US" altLang="ko-KR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Design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D980084-B148-4C87-4105-9FD313529638}"/>
              </a:ext>
            </a:extLst>
          </p:cNvPr>
          <p:cNvSpPr/>
          <p:nvPr/>
        </p:nvSpPr>
        <p:spPr>
          <a:xfrm>
            <a:off x="3599097" y="1851957"/>
            <a:ext cx="3269696" cy="3910264"/>
          </a:xfrm>
          <a:prstGeom prst="round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7BAAF82-8F0F-C7A8-43C6-5704963F073F}"/>
              </a:ext>
            </a:extLst>
          </p:cNvPr>
          <p:cNvSpPr/>
          <p:nvPr/>
        </p:nvSpPr>
        <p:spPr>
          <a:xfrm>
            <a:off x="7250743" y="1851957"/>
            <a:ext cx="1811354" cy="2145004"/>
          </a:xfrm>
          <a:prstGeom prst="round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A5BA169-57E7-1C06-4133-83FA09944551}"/>
              </a:ext>
            </a:extLst>
          </p:cNvPr>
          <p:cNvSpPr/>
          <p:nvPr/>
        </p:nvSpPr>
        <p:spPr>
          <a:xfrm>
            <a:off x="9302481" y="1835705"/>
            <a:ext cx="2052290" cy="2145004"/>
          </a:xfrm>
          <a:prstGeom prst="round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6390DD-D0EB-6163-6D20-541E3D416103}"/>
              </a:ext>
            </a:extLst>
          </p:cNvPr>
          <p:cNvSpPr/>
          <p:nvPr/>
        </p:nvSpPr>
        <p:spPr>
          <a:xfrm>
            <a:off x="7668684" y="1577656"/>
            <a:ext cx="886671" cy="467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  <a:defRPr/>
            </a:pPr>
            <a:r>
              <a:rPr lang="en-US" altLang="ko-KR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Data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DFA620-BEA4-44F9-3563-87F23D51FA6D}"/>
              </a:ext>
            </a:extLst>
          </p:cNvPr>
          <p:cNvSpPr/>
          <p:nvPr/>
        </p:nvSpPr>
        <p:spPr>
          <a:xfrm>
            <a:off x="4597818" y="1598428"/>
            <a:ext cx="1440000" cy="467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  <a:defRPr/>
            </a:pPr>
            <a:r>
              <a:rPr lang="en-US" altLang="ko-KR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Back-End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6356AD-68E1-1218-A9BC-A419190FD021}"/>
              </a:ext>
            </a:extLst>
          </p:cNvPr>
          <p:cNvSpPr/>
          <p:nvPr/>
        </p:nvSpPr>
        <p:spPr>
          <a:xfrm>
            <a:off x="9445054" y="1587936"/>
            <a:ext cx="1767141" cy="3844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  <a:defRPr/>
            </a:pPr>
            <a:r>
              <a:rPr lang="en-US" altLang="ko-KR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Version Control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9E8CBC-F3E9-C541-D395-06A0A4224030}"/>
              </a:ext>
            </a:extLst>
          </p:cNvPr>
          <p:cNvSpPr/>
          <p:nvPr/>
        </p:nvSpPr>
        <p:spPr>
          <a:xfrm>
            <a:off x="7194729" y="4474333"/>
            <a:ext cx="1987358" cy="1167742"/>
          </a:xfrm>
          <a:prstGeom prst="round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E01A56-64A4-323A-D609-3635E22C90DB}"/>
              </a:ext>
            </a:extLst>
          </p:cNvPr>
          <p:cNvSpPr/>
          <p:nvPr/>
        </p:nvSpPr>
        <p:spPr>
          <a:xfrm>
            <a:off x="7611216" y="4231156"/>
            <a:ext cx="1120021" cy="467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  <a:defRPr/>
            </a:pPr>
            <a:r>
              <a:rPr lang="en-US" altLang="ko-KR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Testing</a:t>
            </a:r>
          </a:p>
        </p:txBody>
      </p:sp>
      <p:pic>
        <p:nvPicPr>
          <p:cNvPr id="2050" name="Picture 2" descr="Image component — Vuetify">
            <a:extLst>
              <a:ext uri="{FF2B5EF4-FFF2-40B4-BE49-F238E27FC236}">
                <a16:creationId xmlns:a16="http://schemas.microsoft.com/office/drawing/2014/main" id="{B204722F-1A59-D412-DA71-36B06725D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11" y="4674377"/>
            <a:ext cx="870591" cy="86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-9965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just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just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4. 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개발 결과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(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클래스 구조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)</a:t>
              </a:r>
              <a:endPara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D13785D9-80FF-FF0A-1C5D-470104C5D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3" y="1277645"/>
            <a:ext cx="9729215" cy="49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-9965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just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just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4. 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개발 결과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(</a:t>
              </a:r>
              <a:r>
                <a:rPr lang="ko-KR" altLang="en-US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주요 화면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)</a:t>
              </a:r>
              <a:endPara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AF200B5-1F6F-EB1E-81C7-6E6A82A2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2" y="1010499"/>
            <a:ext cx="6584977" cy="322317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9F93B95-C65C-7649-470A-FFE80B6A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624" y="1612332"/>
            <a:ext cx="6535878" cy="322317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EE60DFD-1F37-0CE3-6FB0-F32228D91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45" y="3130290"/>
            <a:ext cx="6082960" cy="310591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4B3DA91-C2BE-F9B4-ACA1-2D49DFA66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370" y="3565652"/>
            <a:ext cx="6250659" cy="30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2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8425A36-3C6C-D0D2-90DE-EC0BB6D0A584}"/>
              </a:ext>
            </a:extLst>
          </p:cNvPr>
          <p:cNvSpPr/>
          <p:nvPr/>
        </p:nvSpPr>
        <p:spPr>
          <a:xfrm flipH="1">
            <a:off x="-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E47B7FA-35D1-0F2B-1B88-1A384D86616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5044965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5044965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573D61-58DC-BA3A-15FB-E2BA27AFCEB4}"/>
              </a:ext>
            </a:extLst>
          </p:cNvPr>
          <p:cNvGrpSpPr/>
          <p:nvPr/>
        </p:nvGrpSpPr>
        <p:grpSpPr>
          <a:xfrm>
            <a:off x="260350" y="-9965"/>
            <a:ext cx="11671300" cy="6667940"/>
            <a:chOff x="260350" y="-9965"/>
            <a:chExt cx="11671300" cy="666794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FF344EE-2AFD-E1EC-A596-C1AA015104C0}"/>
                </a:ext>
              </a:extLst>
            </p:cNvPr>
            <p:cNvSpPr/>
            <p:nvPr/>
          </p:nvSpPr>
          <p:spPr>
            <a:xfrm>
              <a:off x="260350" y="-9965"/>
              <a:ext cx="11671300" cy="6667940"/>
            </a:xfrm>
            <a:prstGeom prst="round2SameRect">
              <a:avLst>
                <a:gd name="adj1" fmla="val 0"/>
                <a:gd name="adj2" fmla="val 4614"/>
              </a:avLst>
            </a:prstGeom>
            <a:solidFill>
              <a:srgbClr val="F7F7F7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048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algn="just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endParaRPr>
            </a:p>
            <a:p>
              <a:pPr algn="just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5. </a:t>
              </a:r>
              <a:r>
                <a:rPr lang="ko-KR" altLang="en-US" sz="2400" i="1" kern="0" dirty="0" smtClean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후기</a:t>
              </a:r>
              <a:endPara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3EA393C-A470-78DF-68B1-D2F4F7C3C915}"/>
                </a:ext>
              </a:extLst>
            </p:cNvPr>
            <p:cNvGrpSpPr/>
            <p:nvPr/>
          </p:nvGrpSpPr>
          <p:grpSpPr>
            <a:xfrm>
              <a:off x="11683813" y="2734361"/>
              <a:ext cx="84936" cy="1179288"/>
              <a:chOff x="1698438" y="1951092"/>
              <a:chExt cx="84936" cy="1179288"/>
            </a:xfrm>
          </p:grpSpPr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82FC4DA2-D0AA-9BA2-E064-F4FB0B4C34F8}"/>
                  </a:ext>
                </a:extLst>
              </p:cNvPr>
              <p:cNvSpPr/>
              <p:nvPr/>
            </p:nvSpPr>
            <p:spPr>
              <a:xfrm>
                <a:off x="1718611" y="2658012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3D120A55-C55D-4F87-53FE-D3198645243D}"/>
                  </a:ext>
                </a:extLst>
              </p:cNvPr>
              <p:cNvSpPr/>
              <p:nvPr/>
            </p:nvSpPr>
            <p:spPr>
              <a:xfrm>
                <a:off x="1698438" y="2304553"/>
                <a:ext cx="84936" cy="84936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1FEE6F6-9B71-1DDB-DE20-947AAB4E69BC}"/>
                  </a:ext>
                </a:extLst>
              </p:cNvPr>
              <p:cNvGrpSpPr/>
              <p:nvPr/>
            </p:nvGrpSpPr>
            <p:grpSpPr>
              <a:xfrm>
                <a:off x="1703747" y="1951092"/>
                <a:ext cx="74319" cy="84938"/>
                <a:chOff x="9128086" y="6643684"/>
                <a:chExt cx="83345" cy="95253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2B4F49A-A156-7436-3656-26B648B08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DB6AEE10-49E7-B919-BE89-6157D110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AE908D5E-F05C-15D1-1B69-7E541C53E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C9D867C-4640-66A2-6F01-6464267626B9}"/>
                  </a:ext>
                </a:extLst>
              </p:cNvPr>
              <p:cNvSpPr/>
              <p:nvPr/>
            </p:nvSpPr>
            <p:spPr>
              <a:xfrm flipH="1">
                <a:off x="1718611" y="3028458"/>
                <a:ext cx="44591" cy="101922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266301" y="1887493"/>
            <a:ext cx="965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그저 막막하기만 했던 프로젝트를 실제로 하나하나 구현해가면서 스스로 많이 성장했음을 느꼈습니다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간단한 </a:t>
            </a:r>
            <a:r>
              <a:rPr lang="ko-KR" altLang="en-US" dirty="0" err="1" smtClean="0"/>
              <a:t>로그인부터</a:t>
            </a:r>
            <a:r>
              <a:rPr lang="ko-KR" altLang="en-US" dirty="0" smtClean="0"/>
              <a:t> 지도나 검색까지 여러 기능을 만들어가면서</a:t>
            </a:r>
            <a:r>
              <a:rPr lang="en-US" altLang="ko-KR" dirty="0"/>
              <a:t> </a:t>
            </a:r>
            <a:r>
              <a:rPr lang="ko-KR" altLang="en-US" dirty="0" err="1" smtClean="0"/>
              <a:t>프론트엔드의</a:t>
            </a:r>
            <a:r>
              <a:rPr lang="ko-KR" altLang="en-US" dirty="0" smtClean="0"/>
              <a:t> 요청부터</a:t>
            </a:r>
            <a:r>
              <a:rPr lang="en-US" altLang="ko-KR" dirty="0"/>
              <a:t> </a:t>
            </a:r>
            <a:r>
              <a:rPr lang="ko-KR" altLang="en-US" dirty="0" err="1" smtClean="0"/>
              <a:t>백엔드의</a:t>
            </a:r>
            <a:r>
              <a:rPr lang="ko-KR" altLang="en-US" dirty="0" smtClean="0"/>
              <a:t> 응답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다시 프론트에서 처리하는 과정까지를 이해할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 배우는 것들로도</a:t>
            </a:r>
            <a:r>
              <a:rPr lang="en-US" altLang="ko-KR" dirty="0"/>
              <a:t> </a:t>
            </a:r>
            <a:r>
              <a:rPr lang="ko-KR" altLang="en-US" dirty="0" smtClean="0"/>
              <a:t>볼만한 결과물을 만들어 낼 수 있어서 자신감을 얻었습니다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66301" y="3811727"/>
            <a:ext cx="9659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Open Sans"/>
              </a:rPr>
              <a:t>주제에 대해 방향성을 고민하고 이에 맞는 기능을 추가하기 위해 설계부터 개발까지 진행하면서 어떤 부분에 강하고</a:t>
            </a:r>
            <a:r>
              <a:rPr lang="en-US" altLang="ko-KR" dirty="0">
                <a:latin typeface="Open Sans"/>
              </a:rPr>
              <a:t>, </a:t>
            </a:r>
            <a:r>
              <a:rPr lang="ko-KR" altLang="en-US" dirty="0">
                <a:latin typeface="Open Sans"/>
              </a:rPr>
              <a:t>부족한지를 알게 되었습니다</a:t>
            </a:r>
            <a:r>
              <a:rPr lang="en-US" altLang="ko-KR" dirty="0">
                <a:latin typeface="Open Sans"/>
              </a:rPr>
              <a:t>. </a:t>
            </a:r>
            <a:r>
              <a:rPr lang="ko-KR" altLang="en-US" dirty="0">
                <a:latin typeface="Open Sans"/>
              </a:rPr>
              <a:t>초기에 설계한 </a:t>
            </a:r>
            <a:r>
              <a:rPr lang="en-US" altLang="ko-KR" dirty="0">
                <a:latin typeface="Open Sans"/>
              </a:rPr>
              <a:t>DB</a:t>
            </a:r>
            <a:r>
              <a:rPr lang="ko-KR" altLang="en-US" dirty="0">
                <a:latin typeface="Open Sans"/>
              </a:rPr>
              <a:t>로 추가 기능을 구현하는데 있어 조인 연산이 많아지면서 결국 </a:t>
            </a:r>
            <a:r>
              <a:rPr lang="en-US" altLang="ko-KR" dirty="0">
                <a:latin typeface="Open Sans"/>
              </a:rPr>
              <a:t>DB</a:t>
            </a:r>
            <a:r>
              <a:rPr lang="ko-KR" altLang="en-US" dirty="0">
                <a:latin typeface="Open Sans"/>
              </a:rPr>
              <a:t>를 다시 설계하였습니다</a:t>
            </a:r>
            <a:r>
              <a:rPr lang="en-US" altLang="ko-KR" dirty="0">
                <a:latin typeface="Open Sans"/>
              </a:rPr>
              <a:t>. </a:t>
            </a:r>
            <a:r>
              <a:rPr lang="ko-KR" altLang="en-US" dirty="0">
                <a:latin typeface="Open Sans"/>
              </a:rPr>
              <a:t>이를 통해 유지보수를 고려한 초기 </a:t>
            </a:r>
            <a:r>
              <a:rPr lang="en-US" altLang="ko-KR" dirty="0">
                <a:latin typeface="Open Sans"/>
              </a:rPr>
              <a:t>DB</a:t>
            </a:r>
            <a:r>
              <a:rPr lang="ko-KR" altLang="en-US" dirty="0">
                <a:latin typeface="Open Sans"/>
              </a:rPr>
              <a:t>설계의 중요성에 대해 알게 되었습니다</a:t>
            </a:r>
            <a:r>
              <a:rPr lang="en-US" altLang="ko-KR" dirty="0">
                <a:latin typeface="Open Sans"/>
              </a:rPr>
              <a:t>. </a:t>
            </a:r>
            <a:r>
              <a:rPr lang="ko-KR" altLang="en-US" dirty="0">
                <a:latin typeface="Open Sans"/>
              </a:rPr>
              <a:t>또한 앞으로의 학습 방향에 대해서도 고민하고 성장할 수 있는 시간이었습니다</a:t>
            </a:r>
            <a:r>
              <a:rPr lang="en-US" altLang="ko-KR" dirty="0">
                <a:latin typeface="Open Sans"/>
              </a:rPr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6301" y="14381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최지성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66300" y="33585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김정효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298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Open Sans</vt:lpstr>
      <vt:lpstr>Tmon몬소리 Black</vt:lpstr>
      <vt:lpstr>나눔스퀘어 네오 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multicampus</cp:lastModifiedBy>
  <cp:revision>35</cp:revision>
  <dcterms:created xsi:type="dcterms:W3CDTF">2022-09-27T02:51:11Z</dcterms:created>
  <dcterms:modified xsi:type="dcterms:W3CDTF">2022-11-24T23:49:38Z</dcterms:modified>
</cp:coreProperties>
</file>