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309" r:id="rId1"/>
    <p:sldMasterId id="2147484310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12188825" cy="6856413"/>
  <p:notesSz cx="6856413" cy="9142413"/>
  <p:defaultTextStyle>
    <a:defPPr>
      <a:defRPr lang="ko-KR"/>
    </a:defPPr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143" autoAdjust="0"/>
    <p:restoredTop sz="61705" autoAdjust="0"/>
  </p:normalViewPr>
  <p:slideViewPr>
    <p:cSldViewPr>
      <p:cViewPr varScale="1">
        <p:scale>
          <a:sx n="100" d="100"/>
          <a:sy n="100" d="100"/>
        </p:scale>
        <p:origin x="1253" y="24"/>
      </p:cViewPr>
      <p:guideLst>
        <p:guide orient="horz" pos="2151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presProps" Target="presProps.xml"  /><Relationship Id="rId59" Type="http://schemas.openxmlformats.org/officeDocument/2006/relationships/viewProps" Target="viewProps.xml"  /><Relationship Id="rId6" Type="http://schemas.openxmlformats.org/officeDocument/2006/relationships/slide" Target="slides/slide3.xml"  /><Relationship Id="rId60" Type="http://schemas.openxmlformats.org/officeDocument/2006/relationships/theme" Target="theme/theme1.xml"  /><Relationship Id="rId61" Type="http://schemas.openxmlformats.org/officeDocument/2006/relationships/tableStyles" Target="tableStyles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112" cy="4571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714" y="0"/>
            <a:ext cx="2971112" cy="4571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824" y="685680"/>
            <a:ext cx="6094765" cy="342840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641" y="4342646"/>
            <a:ext cx="5485130" cy="41140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3706"/>
            <a:ext cx="2971112" cy="45712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714" y="8683706"/>
            <a:ext cx="2971112" cy="45712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5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0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_rels/notesSlide5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1.xml"  /><Relationship Id="rId2" Type="http://schemas.openxmlformats.org/officeDocument/2006/relationships/notesMaster" Target="../notesMasters/notesMaster1.xml"  /></Relationships>
</file>

<file path=ppt/notesSlides/_rels/notesSlide5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2.xml"  /><Relationship Id="rId2" Type="http://schemas.openxmlformats.org/officeDocument/2006/relationships/notesMaster" Target="../notesMasters/notesMaster1.xml"  /></Relationships>
</file>

<file path=ppt/notesSlides/_rels/notesSlide5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3.xml"  /><Relationship Id="rId2" Type="http://schemas.openxmlformats.org/officeDocument/2006/relationships/notesMaster" Target="../notesMasters/notesMaster1.xml"  /></Relationships>
</file>

<file path=ppt/notesSlides/_rels/notesSlide5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4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안녕하세요</a:t>
            </a:r>
            <a:r>
              <a:rPr lang="en-US" altLang="ko-KR"/>
              <a:t>. </a:t>
            </a:r>
            <a:r>
              <a:rPr lang="ko-KR" altLang="en-US"/>
              <a:t>만나 뵙게 되어 반갑습니다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저희는 한글과컴퓨터에서 일학습병행제 프로그램에 참여하고 있는 한성대학교 학생들이고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발표를 맡은 노윤지 최유진이라고 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프로젝트 진행을 위해 여러 자료조사들을 하던 중 프론트엔드 프레임워크로 </a:t>
            </a:r>
            <a:r>
              <a:rPr lang="en-US" altLang="ko-KR"/>
              <a:t>Vue</a:t>
            </a:r>
            <a:r>
              <a:rPr lang="ko-KR" altLang="en-US"/>
              <a:t>를 선택하게 되었고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지금까지 저희가 </a:t>
            </a:r>
            <a:r>
              <a:rPr lang="en-US" altLang="ko-KR"/>
              <a:t>Vue</a:t>
            </a:r>
            <a:r>
              <a:rPr lang="ko-KR" altLang="en-US"/>
              <a:t>를 사용하며 알게 된 지식들과 느낀 점들을 발표를 하는 시간을 가지게 되었습니다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발표 제목은 </a:t>
            </a:r>
            <a:r>
              <a:rPr lang="en-US" altLang="ko-KR"/>
              <a:t>Vue</a:t>
            </a:r>
            <a:r>
              <a:rPr lang="ko-KR" altLang="en-US"/>
              <a:t>로 </a:t>
            </a:r>
            <a:r>
              <a:rPr lang="en-US" altLang="ko-KR"/>
              <a:t>View </a:t>
            </a:r>
            <a:r>
              <a:rPr lang="ko-KR" altLang="en-US"/>
              <a:t>만들기라고 지어봤습니다</a:t>
            </a:r>
            <a:r>
              <a:rPr lang="en-US" altLang="ko-KR"/>
              <a:t>. </a:t>
            </a:r>
            <a:r>
              <a:rPr lang="ko-KR" altLang="en-US"/>
              <a:t>여기서 영어 </a:t>
            </a:r>
            <a:r>
              <a:rPr lang="en-US" altLang="ko-KR"/>
              <a:t>View</a:t>
            </a:r>
            <a:r>
              <a:rPr lang="ko-KR" altLang="en-US"/>
              <a:t>와 발음이 동일한 것은 우연이 아니며</a:t>
            </a:r>
            <a:r>
              <a:rPr lang="en-US" altLang="ko-KR"/>
              <a:t> </a:t>
            </a:r>
            <a:r>
              <a:rPr lang="ko-KR" altLang="en-US"/>
              <a:t>화면에 보이는 부분에만 초점을 맞춰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문서 객체 모델의 데이터를 관리해 주거나 템플릿 문법을 이용해 문서 객체 모델을 조작할 수 있는 프레임워크 </a:t>
            </a:r>
            <a:r>
              <a:rPr lang="en-US" altLang="ko-KR"/>
              <a:t>Vue</a:t>
            </a:r>
            <a:r>
              <a:rPr lang="ko-KR" altLang="en-US"/>
              <a:t>의 특징에서 가져온 일종의 언어유희입니다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클라이언트가 초기 요청을 보내고 서버가 </a:t>
            </a:r>
            <a:r>
              <a:rPr lang="en-US" altLang="ko-KR"/>
              <a:t>html</a:t>
            </a:r>
            <a:r>
              <a:rPr lang="ko-KR" altLang="en-US"/>
              <a:t>을 내려주는 것은 </a:t>
            </a:r>
            <a:r>
              <a:rPr lang="en-US" altLang="ko-KR"/>
              <a:t>MPA</a:t>
            </a:r>
            <a:r>
              <a:rPr lang="ko-KR" altLang="en-US"/>
              <a:t>방식과 똑같지만</a:t>
            </a:r>
            <a:r>
              <a:rPr lang="en-US" altLang="ko-KR"/>
              <a:t>, </a:t>
            </a: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이후에 페이지 전환 요청이 있으면 서버로 항상 요청을 하는 것이 아니라</a:t>
            </a:r>
            <a:r>
              <a:rPr lang="ko-KR" altLang="en-US" baseline="0"/>
              <a:t> </a:t>
            </a:r>
            <a:r>
              <a:rPr lang="ko-KR" altLang="en-US"/>
              <a:t>필요할 때만 데이터를 요청해서 받아오는 방식입니다</a:t>
            </a:r>
            <a:r>
              <a:rPr lang="en-US" altLang="ko-KR"/>
              <a:t>. </a:t>
            </a: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이러한 </a:t>
            </a:r>
            <a:r>
              <a:rPr lang="en-US" altLang="ko-KR"/>
              <a:t>SPA </a:t>
            </a:r>
            <a:r>
              <a:rPr lang="ko-KR" altLang="en-US"/>
              <a:t>방식에서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가장 먼저 처리해야 할 것이 바로 라우팅입니다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altLang="ko-KR" sz="1200" b="0" i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/>
              <a:t>라우팅은 </a:t>
            </a:r>
            <a:r>
              <a:rPr lang="en-US" altLang="ko-KR"/>
              <a:t>데이터를 보낼 최적의 경로를 선택하는 과정으로, 주어진 데이터를 최적화 된 형태로 주고받을 수 있는 경로를 선택하는 과정</a:t>
            </a:r>
            <a:r>
              <a:rPr lang="ko-KR" altLang="en-US"/>
              <a:t>인데요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서버에서 라우팅은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url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에 따라 해당하는 정적파일을 내려주는 방식이지만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이를 브라우져에서 구현해야 하는것이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SPA</a:t>
            </a:r>
            <a:r>
              <a:rPr lang="en-US" altLang="ko-KR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ko-KR" altLang="en-US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개발의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핵심입니다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</a:t>
            </a:r>
            <a:endParaRPr lang="en-US" altLang="ko-KR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Vue.js</a:t>
            </a:r>
            <a:r>
              <a:rPr lang="ko-KR" altLang="en-US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에서는 </a:t>
            </a:r>
            <a:r>
              <a:rPr lang="en-US" altLang="ko-KR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SPA</a:t>
            </a:r>
            <a:r>
              <a:rPr lang="ko-KR" altLang="en-US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를 구현시</a:t>
            </a:r>
            <a:r>
              <a:rPr lang="en-US" altLang="ko-KR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ko-KR" altLang="en-US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공식 문서에서도 추천하고 있는 </a:t>
            </a:r>
            <a:r>
              <a:rPr lang="en-US" altLang="ko-KR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vue-router </a:t>
            </a:r>
            <a:r>
              <a:rPr lang="ko-KR" altLang="en-US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라이브러리를 사용하여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간단한 라우팅 기능을 구현할 수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</a:t>
            </a:r>
            <a:endParaRPr lang="en-US" altLang="ko-KR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en-US" altLang="ko-KR"/>
              <a:t>Vue-router </a:t>
            </a:r>
            <a:r>
              <a:rPr lang="ko-KR" altLang="en-US"/>
              <a:t>라이브러리를 사용하여 라우팅 기능을 구현하는 간단한 예제를 보겠습니다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/>
              <a:t>실제 </a:t>
            </a:r>
            <a:r>
              <a:rPr lang="en-US" altLang="ko-KR"/>
              <a:t>router/</a:t>
            </a:r>
            <a:r>
              <a:rPr lang="en-US" altLang="ko-KR" baseline="0"/>
              <a:t>index.js</a:t>
            </a:r>
            <a:r>
              <a:rPr lang="ko-KR" altLang="en-US" baseline="0"/>
              <a:t>에서 </a:t>
            </a:r>
            <a:r>
              <a:rPr lang="ko-KR" altLang="en-US"/>
              <a:t>해당 경로명에 따라 다른 컴포넌트를 등록하여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라우터 객체를 생성하고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</a:t>
            </a:r>
            <a:endParaRPr lang="en-US" altLang="ko-KR" sz="1200" b="0" i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/>
              <a:t>루트 컴포넌트인 </a:t>
            </a:r>
            <a:r>
              <a:rPr lang="en-US" altLang="ko-KR"/>
              <a:t>App.vue</a:t>
            </a:r>
            <a:r>
              <a:rPr lang="ko-KR" altLang="en-US"/>
              <a:t>에서</a:t>
            </a:r>
            <a:r>
              <a:rPr lang="ko-KR" altLang="en-US" baseline="0"/>
              <a:t>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라우터를 이용하여 출력될 부분을 설정해줍니다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</a:t>
            </a:r>
            <a:endParaRPr lang="en-US" altLang="ko-KR" sz="1200" b="0" i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en-US" altLang="ko-KR" sz="1200" b="0" i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라우팅은 경로에 따라 컴포넌트를 바꾸어 렌더링 하는데 이때 렌더링해주는 부분이 </a:t>
            </a:r>
            <a:r>
              <a:rPr lang="en-US" altLang="ko-KR"/>
              <a:t>&lt;router-view&gt;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태그 부분입니다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altLang="ko-KR" sz="1200" b="0" i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또한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상단에 네비게이션 링크를 추가 해주는 부분은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&lt;router-link&gt;</a:t>
            </a:r>
            <a:r>
              <a:rPr lang="en-US" altLang="ko-KR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ko-KR" altLang="en-US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태그 부분입니다</a:t>
            </a:r>
            <a:r>
              <a:rPr lang="en-US" altLang="ko-KR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</a:t>
            </a:r>
            <a:endParaRPr lang="en-US" altLang="ko-KR" sz="1200" b="0" i="0" kern="1200" baseline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en-US" altLang="ko-KR" sz="1200" b="0" i="0" kern="1200" baseline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이렇게 된다면 </a:t>
            </a:r>
            <a:r>
              <a:rPr lang="en-US" altLang="ko-KR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=&gt; 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/>
              <a:t>서버에 요청하여 내려받게 되는 </a:t>
            </a:r>
            <a:r>
              <a:rPr lang="en-US" altLang="ko-KR"/>
              <a:t>html</a:t>
            </a:r>
            <a:r>
              <a:rPr lang="ko-KR" altLang="en-US"/>
              <a:t>은 하나의 페이지이고</a:t>
            </a:r>
            <a:r>
              <a:rPr lang="en-US" altLang="ko-KR"/>
              <a:t>, </a:t>
            </a:r>
            <a:r>
              <a:rPr lang="ko-KR" altLang="en-US"/>
              <a:t>그 안에서 라우터 기능을 통하여</a:t>
            </a:r>
            <a:r>
              <a:rPr lang="en-US" altLang="ko-KR" baseline="0"/>
              <a:t> </a:t>
            </a:r>
            <a:r>
              <a:rPr lang="ko-KR" altLang="en-US" baseline="0"/>
              <a:t>해당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경로에 따른 내용만 바뀌어져 보이는 것을 확인 할 수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</a:t>
            </a:r>
            <a:endParaRPr lang="en-US" altLang="ko-KR" sz="1200" b="0" i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en-US" altLang="ko-KR" sz="1200" b="0" i="0" kern="1200" baseline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이렇게 </a:t>
            </a:r>
            <a:r>
              <a:rPr lang="en-US" altLang="ko-KR" sz="1200" b="0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Vue.js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는 경로명에 따라 컴포넌트를 변경하는 방식으로 간단한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SPA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라우팅 기능을 구현할 수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</a:t>
            </a:r>
            <a:endParaRPr lang="en-US" altLang="ko-KR" sz="1200" b="0" i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다음으로 </a:t>
            </a:r>
            <a:r>
              <a:rPr lang="en-US" altLang="ko-KR"/>
              <a:t>vuejs</a:t>
            </a:r>
            <a:r>
              <a:rPr lang="ko-KR" altLang="en-US"/>
              <a:t>를 하기위해서 알아야 할 가장 기초 내용인 인스턴스입니다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혹시 여기 계신 분들 중에서 레고를 해보신 분 계신가요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인스턴스를 쉽게 레고에 비유하면 레고를</a:t>
            </a:r>
            <a:r>
              <a:rPr lang="en-US" altLang="ko-KR"/>
              <a:t> </a:t>
            </a:r>
            <a:r>
              <a:rPr lang="ko-KR" altLang="en-US"/>
              <a:t>조립하기 위한 조립 판이라고 할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따라서 뷰 인스턴스란</a:t>
            </a:r>
            <a:endParaRPr lang="ko-KR" altLang="en-US"/>
          </a:p>
          <a:p>
            <a:pPr>
              <a:defRPr/>
            </a:pPr>
            <a:r>
              <a:rPr lang="en-US" altLang="ko-KR"/>
              <a:t>vuejs</a:t>
            </a:r>
            <a:r>
              <a:rPr lang="ko-KR" altLang="en-US"/>
              <a:t>로 화면을 개발하기 위해 필수적으로 생성해야 하는 기본 단위이며</a:t>
            </a:r>
            <a:endParaRPr lang="ko-KR" altLang="en-US"/>
          </a:p>
          <a:p>
            <a:pPr>
              <a:defRPr/>
            </a:pPr>
            <a:r>
              <a:rPr lang="ko-KR" altLang="en-US"/>
              <a:t>생성된 </a:t>
            </a:r>
            <a:r>
              <a:rPr lang="en-US" altLang="ko-KR"/>
              <a:t>Vue object </a:t>
            </a:r>
            <a:r>
              <a:rPr lang="ko-KR" altLang="en-US"/>
              <a:t>중 하나로</a:t>
            </a:r>
            <a:r>
              <a:rPr lang="en-US" altLang="ko-KR"/>
              <a:t>,</a:t>
            </a:r>
            <a:r>
              <a:rPr lang="ko-KR" altLang="en-US"/>
              <a:t> 곧 앱의 진입점이라고 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 프로젝트에서도 앱을 구동하는 주요 </a:t>
            </a:r>
            <a:r>
              <a:rPr lang="en-US" altLang="ko-KR"/>
              <a:t>js</a:t>
            </a:r>
            <a:r>
              <a:rPr lang="ko-KR" altLang="en-US"/>
              <a:t> 파일인 </a:t>
            </a:r>
            <a:r>
              <a:rPr lang="en-US" altLang="ko-KR"/>
              <a:t>main.js</a:t>
            </a:r>
            <a:r>
              <a:rPr lang="ko-KR" altLang="en-US"/>
              <a:t>에서 </a:t>
            </a:r>
            <a:endParaRPr lang="ko-KR" altLang="en-US"/>
          </a:p>
          <a:p>
            <a:pPr>
              <a:defRPr/>
            </a:pPr>
            <a:r>
              <a:rPr lang="en-US" altLang="ko-KR"/>
              <a:t>Vue instance</a:t>
            </a:r>
            <a:r>
              <a:rPr lang="ko-KR" altLang="en-US"/>
              <a:t>를 만들어준 모습을 볼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이러한 방식으로 인스턴스를 생성할 때</a:t>
            </a:r>
            <a:r>
              <a:rPr lang="en-US" altLang="ko-KR"/>
              <a:t> Vue</a:t>
            </a:r>
            <a:r>
              <a:rPr lang="ko-KR" altLang="en-US"/>
              <a:t>를 생성자라고 하는데 </a:t>
            </a:r>
            <a:endParaRPr lang="ko-KR" altLang="en-US"/>
          </a:p>
          <a:p>
            <a:pPr>
              <a:defRPr/>
            </a:pPr>
            <a:r>
              <a:rPr lang="ko-KR" altLang="en-US"/>
              <a:t>이때</a:t>
            </a:r>
            <a:r>
              <a:rPr lang="en-US" altLang="ko-KR"/>
              <a:t>,</a:t>
            </a:r>
            <a:r>
              <a:rPr lang="ko-KR" altLang="en-US"/>
              <a:t> 필요한 기능들을 생성자에 미리 정의해 놓고 이후에 재정의하여 편리하게 사용할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예시로 저희 프로젝트에서도 확인할 수 있었는데요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다른 </a:t>
            </a:r>
            <a:r>
              <a:rPr lang="en-US" altLang="ko-KR"/>
              <a:t>vue</a:t>
            </a:r>
            <a:r>
              <a:rPr lang="ko-KR" altLang="en-US"/>
              <a:t> 파일에서도 </a:t>
            </a:r>
            <a:r>
              <a:rPr lang="en-US" altLang="ko-KR"/>
              <a:t>vue </a:t>
            </a:r>
            <a:r>
              <a:rPr lang="ko-KR" altLang="en-US"/>
              <a:t>생성자에 미리 정의해둔 </a:t>
            </a:r>
            <a:r>
              <a:rPr lang="en-US" altLang="ko-KR"/>
              <a:t>components</a:t>
            </a:r>
            <a:r>
              <a:rPr lang="ko-KR" altLang="en-US"/>
              <a:t>를 사용하는 모습을 볼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본격적인 발표를 시작하기에 앞서 목차를 설명해 드리겠습니다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먼저 </a:t>
            </a:r>
            <a:r>
              <a:rPr lang="en-US" altLang="ko-KR"/>
              <a:t>Vue</a:t>
            </a:r>
            <a:r>
              <a:rPr lang="ko-KR" altLang="en-US"/>
              <a:t>가 나오게 된 배경 및 철학에 대해 설명을 드린 다음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저희 팀이 생각한 </a:t>
            </a:r>
            <a:r>
              <a:rPr lang="en-US" altLang="ko-KR"/>
              <a:t>Vue</a:t>
            </a:r>
            <a:r>
              <a:rPr lang="ko-KR" altLang="en-US"/>
              <a:t>의 가장 주된 특징 </a:t>
            </a:r>
            <a:r>
              <a:rPr lang="en-US" altLang="ko-KR"/>
              <a:t>4</a:t>
            </a:r>
            <a:r>
              <a:rPr lang="ko-KR" altLang="en-US"/>
              <a:t>가지에 대해서 알려드리겠습니다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그 후 </a:t>
            </a:r>
            <a:r>
              <a:rPr lang="en-US" altLang="ko-KR"/>
              <a:t>Vue</a:t>
            </a:r>
            <a:r>
              <a:rPr lang="ko-KR" altLang="en-US"/>
              <a:t>의 현재 위치와 성장성에 대해 조사하고 생각한 부분을 말씀드리는 것으로 발표를 마무리 짓도록 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앞에서 잠시 얘기가 나온 컴포넌트가 정확히 무엇인지 궁금하신 분들이 많을 것이라고 생각됩니다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혹시 인스턴스가 레고의 무엇에 비유를 드렸었는지 기억하시는 분 계신가요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?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네 맞습니다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~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r>
              <a:rPr lang="ko-KR" altLang="en-US"/>
              <a:t>레고를 조립하기 위한 조립 판이라고 말씀드렸었는데요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컴포넌트는 레고 블록이라고 말하면 쉽게 이해가 될 것 같습니다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즉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,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 한마디로 화면을 구성할 수 있는 블록입니다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단지 단일 컴포넌트로 존재하는 것 뿐만 아니라</a:t>
            </a:r>
            <a:endParaRPr lang="ko-KR" altLang="en-US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위 그림처럼 화면 전체를 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3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개의 컴포넌트로 분할한 후 분할된 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1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개의 컴포넌트에서 여러 개의 컴포넌트를 가질 수도 있습니다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마치 자료구조의 트리 모양과 유사한 것 같습니다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이러한 컴포넌트 간의 관계는 화면을 구성하는데 중요한 역할을 합니다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가장 기본적인 컴포넌트 등록 방법은 컴포넌트 이름과 내용을 적는 것 입니다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컴포넌트 이름은 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HTML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에 등록할 사용자 정의 태그를 의미하고 </a:t>
            </a:r>
            <a:endParaRPr lang="ko-KR" altLang="en-US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컴포넌트 내용은 그 태그가 실제 화면 요소로 변환될 때의 내용을 말합니다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이때 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template, data, methods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 등 속성도 정의할 수 있습니다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컴포넌트는 전역과 지역으로 등록할 수 있습니다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전역 컴포넌트는 뷰 라이브러리를 로딩하고 나면 접근 가능한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Vue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 변수를 이용하여 등록합니다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.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rgbClr val="17365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xmlns:mc="http://schemas.openxmlformats.org/markup-compatibility/2006" xmlns:hp="http://schemas.haansoft.com/office/presentation/8.0" lang="en-US" altLang="ko-KR" mc:Ignorable="hp" hp:hslEmbossed="0">
              <a:solidFill>
                <a:srgbClr val="17365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이는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Vue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 생성자에서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.component()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를 호출하여 수행합니다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.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 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rgbClr val="17365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solidFill>
                <a:srgbClr val="17365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지역 컴포넌트는 인스턴스에서 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components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 속성을 추가하고 등록할 컴포넌트 이름과 내용을 정의합니다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rgbClr val="17365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ancom Sans SemiBold"/>
              <a:ea typeface="Hancom Sans Semi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저희 프로젝트에서는 앞서 말씀드린 방법과는 살짝 다르게 컴포넌트를 정의했는데요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다른 폴더에서 컴포넌트로 사용할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vue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 파일을 만들고 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실제 화면 요소로 변환될 때의 내용을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 작성한 후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,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rgbClr val="17365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solidFill>
                <a:srgbClr val="17365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이 컴포넌트를 사용할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vue 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파일에서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path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를 정의하여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component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를 가져오는 방법을 사용했습니다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rgbClr val="17365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xmlns:mc="http://schemas.openxmlformats.org/markup-compatibility/2006" xmlns:hp="http://schemas.haansoft.com/office/presentation/8.0" lang="en-US" altLang="ko-KR" mc:Ignorable="hp" hp:hslEmbossed="0">
              <a:solidFill>
                <a:srgbClr val="17365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이처럼 다양한 방법으로 컴포넌트를 정의할 수 있다는 것만 알아주시면 될 것 같습니다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rgbClr val="17365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ancom Sans SemiBold"/>
                <a:ea typeface="Hancom Sans SemiBold"/>
              </a:rPr>
              <a:t>.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rgbClr val="17365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ancom Sans SemiBold"/>
              <a:ea typeface="Hancom Sans Semi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뷰는 컴포넌트로 화면을 구성하므로 같은 웹페이지라도 데이터를 공유할 수 없습니다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컴포넌트마다 고유한 유효 범위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(scope)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를 갖기 때문인데요</a:t>
            </a:r>
            <a:endParaRPr lang="ko-KR" altLang="en-US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그럼 데이터 전달을 하려면 어떻게 해야 할까요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?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endParaRPr lang="ko-KR" altLang="en-US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가장 기본적인 데이터 전달 방법은 상위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-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하위 컴포넌트 간의 데이터 전달 방법입니다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먼저 상위에서 하위로는 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props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 라는 특별한 속성을 전달하고요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,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그리고 하위에서 상위로는 기본적으로 이벤트만 전달합니다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그럼 같은 레벨의 컴포넌트 간에 통신은 어떻게 하는 걸까요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?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Vue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에서는 이벤트 버스라는 것이 있습니다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이벤트 버스는 같은 레벨 컴포넌트 간에 데이터를 주고 받는 것을 말합니다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고로 상위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-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하위 관계를 유지하고 있지 않아도 데이터 전달이 가능합니다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이벤트 버스를 생성하기 위한 하나의 예제입니다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여기서는 새로운 인스턴스 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1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개를 더 생성하고 새 인스턴스를 이용하여 이벤트를 보내고 받습니다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보내는 컴포넌트에서는 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.$emit()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을 받는 컴포넌트에서는 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.$on()</a:t>
            </a:r>
            <a:r>
              <a:rPr lang="ko-KR" altLang="en-US">
                <a:solidFill>
                  <a:srgbClr val="17365f"/>
                </a:solidFill>
                <a:latin typeface="Hancom Sans SemiBold"/>
                <a:ea typeface="Hancom Sans SemiBold"/>
              </a:rPr>
              <a:t>을 구현합니다</a:t>
            </a:r>
            <a:r>
              <a:rPr lang="en-US" altLang="ko-KR">
                <a:solidFill>
                  <a:srgbClr val="17365f"/>
                </a:solidFill>
                <a:latin typeface="Hancom Sans SemiBold"/>
                <a:ea typeface="Hancom Sans SemiBold"/>
              </a:rPr>
              <a:t>.</a:t>
            </a:r>
            <a:endParaRPr lang="en-US" altLang="ko-KR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앞서 말씀드린 </a:t>
            </a:r>
            <a:r>
              <a:rPr lang="en-US" altLang="ko-KR"/>
              <a:t>Vue</a:t>
            </a:r>
            <a:r>
              <a:rPr lang="ko-KR" altLang="en-US"/>
              <a:t> 인스턴스나 컴포넌트가 생성된 후에 몇 단계를 거치게 되는데요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이는 미리 정의되어 있으며 우리 눈에 보여지고 사라지기까지의 단계를 일컫는 말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</a:t>
            </a:r>
            <a:r>
              <a:rPr lang="en-US" altLang="ko-KR" sz="1200">
                <a:solidFill>
                  <a:schemeClr val="bg1"/>
                </a:solidFill>
                <a:latin typeface="Hancom Sans SemiBold"/>
                <a:ea typeface="Hancom Sans SemiBold"/>
              </a:rPr>
              <a:t>Vue.js</a:t>
            </a:r>
            <a:r>
              <a:rPr lang="ko-KR" altLang="en-US" sz="1200">
                <a:solidFill>
                  <a:schemeClr val="bg1"/>
                </a:solidFill>
                <a:latin typeface="Hancom Sans SemiBold"/>
                <a:ea typeface="Hancom Sans SemiBold"/>
              </a:rPr>
              <a:t>의 배경 및 철학에 대해 말씀해드리겠습니다</a:t>
            </a:r>
            <a:r>
              <a:rPr lang="en-US" altLang="ko-KR" sz="1200">
                <a:solidFill>
                  <a:schemeClr val="bg1"/>
                </a:solidFill>
                <a:latin typeface="Hancom Sans SemiBold"/>
                <a:ea typeface="Hancom Sans SemiBol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이를 라이프사이클이라고 하는데요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라이프사이클은 인스턴스의 상태에 따라 호출할수 있는 속성입니다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뷰 인스턴스 라이프사이클은 총 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개로 되어있습니다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라이프사이클을 크게 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단계로 나누면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인스턴스의 생성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(create), 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생성된 인스턴스를 화면에 부착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(mount), 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화면에 부착된 인스턴스의 내용 갱신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(update), 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인스턴스가 제거되는 소멸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(destroy)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로 되어있습니다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먼저 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beforeCreate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는 인스턴스가 생성되고 나서 가장 처음 실행됩니다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data, method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속성이 아직 인스턴스에 정의되지 않아서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Dom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에 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및 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method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를 접근할 수 없습니다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다음으로 </a:t>
            </a:r>
            <a:r>
              <a:rPr lang="en-US" altLang="ko-KR"/>
              <a:t>created</a:t>
            </a:r>
            <a:r>
              <a:rPr lang="ko-KR" altLang="en-US"/>
              <a:t>는 </a:t>
            </a:r>
            <a:r>
              <a:rPr lang="en-US" altLang="ko-KR"/>
              <a:t>data</a:t>
            </a:r>
            <a:r>
              <a:rPr lang="ko-KR" altLang="en-US"/>
              <a:t>를 추적하는 것이 가능하고 </a:t>
            </a:r>
            <a:endParaRPr lang="ko-KR" altLang="en-US"/>
          </a:p>
          <a:p>
            <a:pPr>
              <a:defRPr/>
            </a:pPr>
            <a:r>
              <a:rPr lang="en-US" altLang="ko-KR"/>
              <a:t>methods</a:t>
            </a:r>
            <a:r>
              <a:rPr lang="ko-KR" altLang="en-US"/>
              <a:t> 등이 활성화 되어 접근이 가능하게 되는데요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하지만 아직까지는 </a:t>
            </a:r>
            <a:r>
              <a:rPr lang="en-US" altLang="ko-KR"/>
              <a:t>DOM</a:t>
            </a:r>
            <a:r>
              <a:rPr lang="ko-KR" altLang="en-US"/>
              <a:t>에 추가되지 않은 상태입니다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그렇지만 </a:t>
            </a:r>
            <a:r>
              <a:rPr lang="en-US" altLang="ko-KR"/>
              <a:t>data</a:t>
            </a:r>
            <a:r>
              <a:rPr lang="ko-KR" altLang="en-US"/>
              <a:t>에 직접 접근 가능하다는 점에서 </a:t>
            </a:r>
            <a:endParaRPr lang="ko-KR" altLang="en-US"/>
          </a:p>
          <a:p>
            <a:pPr>
              <a:defRPr/>
            </a:pPr>
            <a:r>
              <a:rPr lang="ko-KR" altLang="en-US"/>
              <a:t>컴포넌트 초기에 외부에서 받아온 값들을 </a:t>
            </a:r>
            <a:r>
              <a:rPr lang="en-US" altLang="ko-KR"/>
              <a:t>data</a:t>
            </a:r>
            <a:r>
              <a:rPr lang="ko-KR" altLang="en-US"/>
              <a:t>로 세팅해야 할 때 </a:t>
            </a:r>
            <a:endParaRPr lang="ko-KR" altLang="en-US"/>
          </a:p>
          <a:p>
            <a:pPr>
              <a:defRPr/>
            </a:pPr>
            <a:r>
              <a:rPr lang="ko-KR" altLang="en-US"/>
              <a:t>이 단계에서 하는 것이 가장 적절합니다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한마디로 서버에 데이터를 요청해 받아오는 로직을 수행하기에 적당합니다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그래서 그 적절함을 이용한 저희 프로젝트에서의 예시인데요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앞서 말씀드린 </a:t>
            </a:r>
            <a:r>
              <a:rPr lang="en-US" altLang="ko-KR"/>
              <a:t>eventBus</a:t>
            </a:r>
            <a:r>
              <a:rPr lang="ko-KR" altLang="en-US"/>
              <a:t>를 사용하여 다른 컴포넌트에서 </a:t>
            </a:r>
            <a:r>
              <a:rPr lang="en-US" altLang="ko-KR"/>
              <a:t>data</a:t>
            </a:r>
            <a:r>
              <a:rPr lang="ko-KR" altLang="en-US"/>
              <a:t>를 받아온 모습을 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다음으로 </a:t>
            </a:r>
            <a:r>
              <a:rPr lang="en-US" altLang="ko-KR"/>
              <a:t>beforeMount</a:t>
            </a:r>
            <a:r>
              <a:rPr lang="ko-KR" altLang="en-US"/>
              <a:t>는 </a:t>
            </a:r>
            <a:r>
              <a:rPr lang="en-US" altLang="ko-KR"/>
              <a:t>Dom</a:t>
            </a:r>
            <a:r>
              <a:rPr lang="ko-KR" altLang="en-US"/>
              <a:t>에 부착하기 직전에 호출되는건데요</a:t>
            </a:r>
          </a:p>
          <a:p>
            <a:pPr>
              <a:defRPr/>
            </a:pPr>
            <a:r>
              <a:rPr lang="ko-KR" altLang="en-US"/>
              <a:t>가상 </a:t>
            </a:r>
            <a:r>
              <a:rPr lang="en-US" altLang="ko-KR"/>
              <a:t>DOM</a:t>
            </a:r>
            <a:r>
              <a:rPr lang="ko-KR" altLang="en-US"/>
              <a:t>은 생성되어 있으나 실제</a:t>
            </a:r>
            <a:r>
              <a:rPr lang="en-US" altLang="ko-KR"/>
              <a:t> Dom</a:t>
            </a:r>
            <a:r>
              <a:rPr lang="ko-KR" altLang="en-US"/>
              <a:t>에는 아직 부착되지 않은 상태입니다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이 단계에서는 </a:t>
            </a:r>
            <a:r>
              <a:rPr lang="en-US" altLang="ko-KR"/>
              <a:t>render()</a:t>
            </a:r>
            <a:r>
              <a:rPr lang="ko-KR" altLang="en-US"/>
              <a:t>함수가 호출되기 직전의 로직을 추가하기 좋습니다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여기서 </a:t>
            </a:r>
            <a:r>
              <a:rPr lang="en-US" altLang="ko-KR"/>
              <a:t>render()</a:t>
            </a:r>
            <a:r>
              <a:rPr lang="ko-KR" altLang="en-US"/>
              <a:t>는 자바스크립트로 화면에 </a:t>
            </a:r>
            <a:r>
              <a:rPr lang="en-US" altLang="ko-KR"/>
              <a:t>DOM</a:t>
            </a:r>
            <a:r>
              <a:rPr lang="ko-KR" altLang="en-US"/>
              <a:t>을 그리는 함수입니다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mounted</a:t>
            </a:r>
            <a:r>
              <a:rPr lang="ko-KR" altLang="en-US"/>
              <a:t>는 일반적으로 가장 많이 사용하는 훅인만큼 유의하여 들어주시면 좋을 것 같습니다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가상 </a:t>
            </a:r>
            <a:r>
              <a:rPr lang="en-US" altLang="ko-KR"/>
              <a:t>Dom</a:t>
            </a:r>
            <a:r>
              <a:rPr lang="ko-KR" altLang="en-US"/>
              <a:t>의 내용이 실제 </a:t>
            </a:r>
            <a:r>
              <a:rPr lang="en-US" altLang="ko-KR"/>
              <a:t>Dom</a:t>
            </a:r>
            <a:r>
              <a:rPr lang="ko-KR" altLang="en-US"/>
              <a:t>에 부착된 이후에 실행되기 때문에 </a:t>
            </a:r>
          </a:p>
          <a:p>
            <a:pPr>
              <a:defRPr/>
            </a:pPr>
            <a:r>
              <a:rPr lang="en-US" altLang="ko-KR"/>
              <a:t>el</a:t>
            </a:r>
            <a:r>
              <a:rPr lang="ko-KR" altLang="en-US"/>
              <a:t> 속성을 비롯한 </a:t>
            </a:r>
            <a:r>
              <a:rPr lang="en-US" altLang="ko-KR"/>
              <a:t>data, methods </a:t>
            </a:r>
            <a:r>
              <a:rPr lang="ko-KR" altLang="en-US"/>
              <a:t>등 모든 요소에 접근이 가능합니다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일반적으로 가장 많이 사용하는 훅인만큼 저희 프로젝트에서도 사용된 모습을 볼 수 있었는데요</a:t>
            </a:r>
          </a:p>
          <a:p>
            <a:pPr>
              <a:defRPr/>
            </a:pPr>
            <a:r>
              <a:rPr lang="ko-KR" altLang="en-US"/>
              <a:t>실제 </a:t>
            </a:r>
            <a:r>
              <a:rPr lang="en-US" altLang="ko-KR"/>
              <a:t>Dom</a:t>
            </a:r>
            <a:r>
              <a:rPr lang="ko-KR" altLang="en-US"/>
              <a:t>에 부착된 이후 실행되기 때문에 가장 초반</a:t>
            </a:r>
            <a:r>
              <a:rPr lang="en-US" altLang="ko-KR"/>
              <a:t>,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저희가 만든 </a:t>
            </a:r>
            <a:r>
              <a:rPr lang="en-US" altLang="ko-KR"/>
              <a:t>canvas </a:t>
            </a:r>
            <a:r>
              <a:rPr lang="ko-KR" altLang="en-US"/>
              <a:t>태그의 </a:t>
            </a:r>
            <a:r>
              <a:rPr lang="en-US" altLang="ko-KR"/>
              <a:t>ref </a:t>
            </a:r>
            <a:r>
              <a:rPr lang="ko-KR" altLang="en-US"/>
              <a:t>옵션에 접근하는 함수 호출을 </a:t>
            </a:r>
            <a:r>
              <a:rPr lang="en-US" altLang="ko-KR"/>
              <a:t>mounted</a:t>
            </a:r>
            <a:r>
              <a:rPr lang="ko-KR" altLang="en-US"/>
              <a:t>에서 해주었습니다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</a:t>
            </a:r>
            <a:r>
              <a:rPr lang="ko-KR" altLang="en-US"/>
              <a:t>개나 되는 라이프사이클 훅을 설명하려니 좀 지루하시죠</a:t>
            </a:r>
            <a:r>
              <a:rPr lang="en-US" altLang="ko-KR"/>
              <a:t>??</a:t>
            </a:r>
            <a:endParaRPr lang="ko-KR" altLang="en-US"/>
          </a:p>
          <a:p>
            <a:pPr>
              <a:defRPr/>
            </a:pPr>
            <a:r>
              <a:rPr lang="ko-KR" altLang="en-US"/>
              <a:t>중요한 훅은 설명이 끝났으니 앞으로 빠르게 넘어가겠습니다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beforeUpdate</a:t>
            </a:r>
            <a:r>
              <a:rPr lang="ko-KR" altLang="en-US"/>
              <a:t>는 데이터가 변경되면 가상 </a:t>
            </a:r>
            <a:r>
              <a:rPr lang="en-US" altLang="ko-KR"/>
              <a:t>DOM</a:t>
            </a:r>
            <a:r>
              <a:rPr lang="ko-KR" altLang="en-US"/>
              <a:t>으로 화면을 다시 그리기 전에 호출되는 단계입니다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컴포넌트에서 사용되는 </a:t>
            </a:r>
            <a:r>
              <a:rPr lang="en-US" altLang="ko-KR"/>
              <a:t>data</a:t>
            </a:r>
            <a:r>
              <a:rPr lang="ko-KR" altLang="en-US"/>
              <a:t>의 값이 변해서 </a:t>
            </a:r>
            <a:r>
              <a:rPr lang="en-US" altLang="ko-KR"/>
              <a:t>DOM</a:t>
            </a:r>
            <a:r>
              <a:rPr lang="ko-KR" altLang="en-US"/>
              <a:t>에도 변화를 적용시켜야 할 때</a:t>
            </a:r>
            <a:r>
              <a:rPr lang="en-US" altLang="ko-KR"/>
              <a:t>, </a:t>
            </a:r>
            <a:r>
              <a:rPr lang="ko-KR" altLang="en-US"/>
              <a:t>그 변화 직전에 호출되는 것입니다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말 그대로 </a:t>
            </a:r>
            <a:r>
              <a:rPr lang="en-US" altLang="ko-KR"/>
              <a:t>‘</a:t>
            </a:r>
            <a:r>
              <a:rPr lang="ko-KR" altLang="en-US"/>
              <a:t>직전</a:t>
            </a:r>
            <a:r>
              <a:rPr lang="en-US" altLang="ko-KR"/>
              <a:t>’</a:t>
            </a:r>
            <a:r>
              <a:rPr lang="ko-KR" altLang="en-US"/>
              <a:t>이기 때문에 렌더링을 추가로 호출하지는 않습니다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updated</a:t>
            </a:r>
            <a:r>
              <a:rPr lang="ko-KR" altLang="en-US"/>
              <a:t>는 가상 DOM을 렌더링 하고 실제 DOM이 변경된 이후에 호출되는 훅입니다.  </a:t>
            </a:r>
          </a:p>
          <a:p>
            <a:pPr>
              <a:defRPr/>
            </a:pPr>
            <a:r>
              <a:rPr lang="ko-KR" altLang="en-US"/>
              <a:t>한마디로 데이터가 변경되고 나서 가상 </a:t>
            </a:r>
            <a:r>
              <a:rPr lang="en-US" altLang="ko-KR"/>
              <a:t>DOM</a:t>
            </a:r>
            <a:r>
              <a:rPr lang="ko-KR" altLang="en-US"/>
              <a:t>으로 다시 화면을 그리고 나면 실행되는 단계입니다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앞서 변경한 data가 DOM에도 적용된 상태이고 만약 변경된 값들을 가진 DOM을 이용해 접근하고 싶다면, 이 때가 가장 적절합니다.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beforeDestroy는 뷰 인스턴스가 파괴되기 직전에 호출되는 단계입니다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이 단계에서는 이벤트 리스너를 해제하는 등 인스턴스가 사라지기 전에 해야할 일들을 처리하면 됩니다.</a:t>
            </a:r>
          </a:p>
          <a:p>
            <a:pPr>
              <a:defRPr/>
            </a:pPr>
            <a:r>
              <a:rPr lang="ko-KR" altLang="en-US"/>
              <a:t>아직 인스턴스에 접근할 수 있어서 뷰 인스턴스의 데이터를 삭제하기 좋은 단계입니다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화면의 도표는 대표적인 프론트엔드 프레임워크들의 출시 연도를 보여줍니다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2010</a:t>
            </a:r>
            <a:r>
              <a:rPr lang="ko-KR" altLang="en-US"/>
              <a:t>년에 </a:t>
            </a:r>
            <a:r>
              <a:rPr lang="en-US" altLang="ko-KR"/>
              <a:t>AngularJS, 2013</a:t>
            </a:r>
            <a:r>
              <a:rPr lang="ko-KR" altLang="en-US"/>
              <a:t>년에 </a:t>
            </a:r>
            <a:r>
              <a:rPr lang="en-US" altLang="ko-KR"/>
              <a:t>React,</a:t>
            </a:r>
            <a:r>
              <a:rPr lang="ko-KR" altLang="en-US"/>
              <a:t> 그리고 </a:t>
            </a:r>
            <a:r>
              <a:rPr lang="en-US" altLang="ko-KR"/>
              <a:t>2014</a:t>
            </a:r>
            <a:r>
              <a:rPr lang="ko-KR" altLang="en-US"/>
              <a:t>년에 </a:t>
            </a:r>
            <a:r>
              <a:rPr lang="en-US" altLang="ko-KR"/>
              <a:t>Vue</a:t>
            </a:r>
            <a:r>
              <a:rPr lang="ko-KR" altLang="en-US"/>
              <a:t> 순서로 출시가 되었으며 이 </a:t>
            </a:r>
            <a:r>
              <a:rPr lang="en-US" altLang="ko-KR"/>
              <a:t>Vue</a:t>
            </a:r>
            <a:r>
              <a:rPr lang="ko-KR" altLang="en-US"/>
              <a:t>는 다른 자바스크립트 프레임워크들보다 비교적 최신의 프레임워크라 말할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최신의 프레임워크 기술 답게 이전 기술의 좋은 점들을 차용하고 또 개선하여 개발되었습니다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예를 들어 </a:t>
            </a:r>
            <a:r>
              <a:rPr lang="en-US" altLang="ko-KR"/>
              <a:t>AngularJS</a:t>
            </a:r>
            <a:r>
              <a:rPr lang="ko-KR" altLang="en-US"/>
              <a:t>의 문법으로부터 영감을 받아 일부 문법들이 </a:t>
            </a:r>
            <a:r>
              <a:rPr lang="ko-KR" altLang="en-US" u="sng"/>
              <a:t>유사한 점</a:t>
            </a:r>
            <a:r>
              <a:rPr lang="ko-KR" altLang="en-US"/>
              <a:t>을 가지고 있으면서도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데이터 바인딩에 있어 </a:t>
            </a:r>
            <a:r>
              <a:rPr lang="en-US" altLang="ko-KR"/>
              <a:t>Angular</a:t>
            </a:r>
            <a:r>
              <a:rPr lang="ko-KR" altLang="en-US"/>
              <a:t>는 양방향 바인딩을 사용하는 반면 </a:t>
            </a:r>
            <a:r>
              <a:rPr lang="en-US" altLang="ko-KR"/>
              <a:t>Vue</a:t>
            </a:r>
            <a:r>
              <a:rPr lang="ko-KR" altLang="en-US"/>
              <a:t>는 컴포넌트 간에 단방향 데이터 흐름을 사용하여 보다 데이터의 흐름을 쉽게 파악할 수 있다는 장점이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그리고 </a:t>
            </a:r>
            <a:r>
              <a:rPr lang="en-US" altLang="ko-KR"/>
              <a:t>Vue</a:t>
            </a:r>
            <a:r>
              <a:rPr lang="ko-KR" altLang="en-US"/>
              <a:t>는 </a:t>
            </a:r>
            <a:r>
              <a:rPr lang="en-US" altLang="ko-KR"/>
              <a:t>React</a:t>
            </a:r>
            <a:r>
              <a:rPr lang="ko-KR" altLang="en-US"/>
              <a:t>의 여러 장점들 또한 가지고 있는데요</a:t>
            </a:r>
            <a:r>
              <a:rPr lang="en-US" altLang="ko-KR"/>
              <a:t>, </a:t>
            </a:r>
            <a:r>
              <a:rPr lang="ko-KR" altLang="en-US"/>
              <a:t>조합가능한 컴포넌트를 두 프레임워크가 모두 제공하고 컴포넌트들은 각각의 라이프사이클을 가지고 있습니다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하지만 이 라이프사이클은 </a:t>
            </a:r>
            <a:r>
              <a:rPr lang="en-US" altLang="ko-KR"/>
              <a:t>Vue</a:t>
            </a:r>
            <a:r>
              <a:rPr lang="ko-KR" altLang="en-US"/>
              <a:t>가 </a:t>
            </a:r>
            <a:r>
              <a:rPr lang="en-US" altLang="ko-KR"/>
              <a:t>React</a:t>
            </a:r>
            <a:r>
              <a:rPr lang="ko-KR" altLang="en-US"/>
              <a:t>보다 더 심플하고 직관적이어서 학습에 있어 더 용이하다는 장점이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이러한 이유들이 프론트엔드 프레임워크 사용 경험이 많이 없는 저희 팀원들의 입장에서는 최신 기술들을 사용하고 생각의 틀을 확장해가는 좋은 경험이 될 것이라 생각해서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프로젝트에 </a:t>
            </a:r>
            <a:r>
              <a:rPr lang="en-US" altLang="ko-KR"/>
              <a:t>Vue</a:t>
            </a:r>
            <a:r>
              <a:rPr lang="ko-KR" altLang="en-US"/>
              <a:t>를 선택하는 계기가 되었고 이렇게 발표도 하고 있게 되는 계기 또한 되었네요</a:t>
            </a:r>
            <a:r>
              <a:rPr lang="en-US" altLang="ko-KR"/>
              <a:t>. </a:t>
            </a:r>
            <a:r>
              <a:rPr lang="ko-KR" altLang="en-US"/>
              <a:t>ㅎㅎ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+ </a:t>
            </a:r>
            <a:r>
              <a:rPr lang="ko-KR" altLang="en-US"/>
              <a:t>유사한 점 </a:t>
            </a:r>
            <a:r>
              <a:rPr lang="en-US" altLang="ko-KR"/>
              <a:t>: v-if, ng-if </a:t>
            </a:r>
            <a:r>
              <a:rPr lang="ko-KR" altLang="en-US"/>
              <a:t>등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드디어 마지막인데요</a:t>
            </a:r>
            <a:r>
              <a:rPr lang="en-US" altLang="ko-KR"/>
              <a:t> </a:t>
            </a:r>
          </a:p>
          <a:p>
            <a:pPr>
              <a:defRPr/>
            </a:pPr>
            <a:r>
              <a:rPr lang="en-US" altLang="ko-KR"/>
              <a:t>destoryed</a:t>
            </a:r>
            <a:r>
              <a:rPr lang="ko-KR" altLang="en-US"/>
              <a:t>는 말 그대로 뷰 인스턴스가 파괴되고 나서 호출되는 단계입니다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속성을 접근할 수 없으며 하위 </a:t>
            </a:r>
            <a:r>
              <a:rPr lang="en-US" altLang="ko-KR"/>
              <a:t>Vue</a:t>
            </a:r>
            <a:r>
              <a:rPr lang="ko-KR" altLang="en-US"/>
              <a:t> 인스턴스도 제거됩니다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마지막 순서로 </a:t>
            </a:r>
            <a:r>
              <a:rPr lang="en-US" altLang="ko-KR"/>
              <a:t>Vue.js</a:t>
            </a:r>
            <a:r>
              <a:rPr lang="ko-KR" altLang="en-US"/>
              <a:t>의 현 위치와 성장성에 대해서도 말씀을 드리겠습니다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r>
              <a:rPr lang="ko-KR" altLang="en-US"/>
              <a:t>프론트엔드 프레임워크 시장에서의 </a:t>
            </a:r>
            <a:r>
              <a:rPr lang="en-US" altLang="ko-KR"/>
              <a:t>Vue</a:t>
            </a:r>
            <a:r>
              <a:rPr lang="ko-KR" altLang="en-US"/>
              <a:t>의 점유율 자체는 기존의 프레임워크 보다는 상대적으로 낮은 편입니다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r>
              <a:rPr lang="ko-KR" altLang="en-US"/>
              <a:t>하지만 점유율이 낮다고 무시할 수 없습니다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r>
              <a:rPr lang="ko-KR" altLang="en-US"/>
              <a:t>아래 보이는 그래프는 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Vue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가 정식 배포 된 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2014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년 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2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월부터 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2020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년 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9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월까지구글에서 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Vue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로 검색한 결과입니다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 </a:t>
            </a:r>
            <a:endParaRPr kumimoji="0" lang="ko-KR" altLang="en-US" b="0" i="0" u="none" strike="noStrike" kern="1200" cap="none" spc="0" normalizeH="0" baseline="0">
              <a:solidFill>
                <a:srgbClr val="17365f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2015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년 말부터 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2018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년 중순까지 사용자들의 검색이 급격하게 늘었음을 확인할 수 있고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 이후에도 꾸준히 상승하고 있음을 확인할 수 있습니다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.</a:t>
            </a:r>
            <a:endParaRPr kumimoji="0" lang="en-US" altLang="ko-KR" b="0" i="0" u="none" strike="noStrike" kern="1200" cap="none" spc="0" normalizeH="0" baseline="0">
              <a:solidFill>
                <a:srgbClr val="17365f"/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마찬가지로 </a:t>
            </a:r>
            <a:r>
              <a:rPr lang="en-US" altLang="ko-KR"/>
              <a:t>Stackoverflow</a:t>
            </a:r>
            <a:r>
              <a:rPr lang="ko-KR" altLang="en-US"/>
              <a:t>에서 조사한 </a:t>
            </a:r>
            <a:r>
              <a:rPr lang="en-US" altLang="ko-KR"/>
              <a:t>2020</a:t>
            </a:r>
            <a:r>
              <a:rPr lang="ko-KR" altLang="en-US"/>
              <a:t>년 개발 자설문에도 개발자들이 사랑하는 웹프레임워크 </a:t>
            </a:r>
            <a:r>
              <a:rPr lang="en-US" altLang="ko-KR"/>
              <a:t>3</a:t>
            </a:r>
            <a:r>
              <a:rPr lang="ko-KR" altLang="en-US"/>
              <a:t>위를 기록하였습니다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다음은 </a:t>
            </a:r>
            <a:r>
              <a:rPr lang="en-US" altLang="ko-KR"/>
              <a:t>Github</a:t>
            </a:r>
            <a:r>
              <a:rPr lang="ko-KR" altLang="en-US"/>
              <a:t> 레포지토리의 별 갯수와 </a:t>
            </a:r>
            <a:r>
              <a:rPr lang="en-US" altLang="ko-KR"/>
              <a:t>fork</a:t>
            </a:r>
            <a:r>
              <a:rPr lang="ko-KR" altLang="en-US"/>
              <a:t> 현황입니다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보시는 바와 같이 별 개수는 이미 </a:t>
            </a:r>
            <a:r>
              <a:rPr lang="en-US" altLang="ko-KR"/>
              <a:t>react</a:t>
            </a:r>
            <a:r>
              <a:rPr lang="ko-KR" altLang="en-US"/>
              <a:t>를 넘어섰고 </a:t>
            </a:r>
            <a:r>
              <a:rPr lang="en-US" altLang="ko-KR"/>
              <a:t>fork</a:t>
            </a:r>
            <a:r>
              <a:rPr lang="ko-KR" altLang="en-US"/>
              <a:t>수도 </a:t>
            </a:r>
            <a:r>
              <a:rPr lang="en-US" altLang="ko-KR"/>
              <a:t>react</a:t>
            </a:r>
            <a:r>
              <a:rPr lang="ko-KR" altLang="en-US"/>
              <a:t>를 거의 따라잡고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이러한 추이와 통계자료를 미루어 볼 때</a:t>
            </a:r>
            <a:r>
              <a:rPr lang="en-US" altLang="ko-KR"/>
              <a:t>,</a:t>
            </a:r>
            <a:r>
              <a:rPr lang="ko-KR" altLang="en-US"/>
              <a:t> 뷰가 프론트엔드 프레임워크로서 발전 가능성이 무한하다는 것을 짐작할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다음으로 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Vue.js</a:t>
            </a:r>
            <a:r>
              <a:rPr lang="ko-KR" altLang="en-US"/>
              <a:t>의 확장성을 증명할 수 있는 것 중 하나인 </a:t>
            </a:r>
            <a:r>
              <a:rPr lang="en-US" altLang="ko-KR"/>
              <a:t>Vuetify</a:t>
            </a:r>
            <a:r>
              <a:rPr lang="ko-KR" altLang="en-US"/>
              <a:t>에 대해 설명해드리겠습니다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200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  <a:r>
              <a:rPr lang="ko-KR" altLang="en-US"/>
              <a:t>는</a:t>
            </a:r>
            <a:r>
              <a:rPr lang="en-US" altLang="ko-KR"/>
              <a:t> Vue.js를 위한 컴포넌트 라이브러리이며 2016년부터 </a:t>
            </a:r>
            <a:r>
              <a:rPr lang="ko-KR" altLang="en-US"/>
              <a:t>개발되고있습니다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Vue 생태계에서 가장 활동적이며 </a:t>
            </a:r>
            <a:r>
              <a:rPr lang="en-US" altLang="ko-KR"/>
              <a:t>현</a:t>
            </a:r>
            <a:r>
              <a:rPr lang="ko-KR" altLang="en-US"/>
              <a:t>재</a:t>
            </a:r>
            <a:r>
              <a:rPr lang="en-US" altLang="ko-KR"/>
              <a:t> 전세계에서 가장 많이 쓰이고 있는 </a:t>
            </a:r>
            <a:r>
              <a:rPr lang="en-US" altLang="ko-KR" u="sng"/>
              <a:t>web material framework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쉽게 말해 vue에서 사용할 수 있는 용이한 UI 라이브러리라고 할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Vuetify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의 장점 중 가장 첫째는 바로 활발한 커뮤니티입니다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 </a:t>
            </a:r>
            <a:endParaRPr kumimoji="0" lang="ko-KR" altLang="en-US" b="0" i="0" u="none" strike="noStrike" kern="1200" cap="none" spc="0" normalizeH="0" baseline="0">
              <a:solidFill>
                <a:srgbClr val="17365f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개발자라면 누구나 겪는 고통인 문제를 해결하는 과정에서 사용하고 있는 프레임워크에 대한 커뮤니티가 크고 풍부하다는 점이 얼마나 큰 장점인지는 다들 알고 계실거라 믿습니다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 </a:t>
            </a:r>
            <a:endParaRPr kumimoji="0" lang="ko-KR" altLang="en-US" b="0" i="0" u="none" strike="noStrike" kern="1200" cap="none" spc="0" normalizeH="0" baseline="0">
              <a:solidFill>
                <a:srgbClr val="17365f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바로 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vuetify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는 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material design framework 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중에서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 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가장 활발한 커뮤니티를 가지고있으며 그 자료 또한 풍부합니다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.</a:t>
            </a:r>
            <a:endParaRPr kumimoji="0" lang="ko-KR" altLang="en-US" b="0" i="0" u="none" strike="noStrike" kern="1200" cap="none" spc="0" normalizeH="0" baseline="0">
              <a:solidFill>
                <a:srgbClr val="17365f"/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두번째 장점은 기본적인 시멘틱 컴포넌트 외에도 다양한 컴포넌트를 지원하며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 이는 공식문서에 카테고리별로 잘 정리되어 있습니다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 </a:t>
            </a:r>
            <a:endParaRPr kumimoji="0" lang="ko-KR" altLang="en-US" b="0" i="0" u="none" strike="noStrike" kern="1200" cap="none" spc="0" normalizeH="0" baseline="0">
              <a:solidFill>
                <a:srgbClr val="17365f"/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세번째 장점은 바로 한글 지원인데요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 </a:t>
            </a:r>
            <a:endParaRPr kumimoji="0" lang="ko-KR" altLang="en-US" b="0" i="0" u="none" strike="noStrike" kern="1200" cap="none" spc="0" normalizeH="0" baseline="0">
              <a:solidFill>
                <a:srgbClr val="17365f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cs"/>
              <a:buNone/>
              <a:defRPr/>
            </a:pPr>
            <a:r>
              <a:rPr lang="en-US" altLang="ko-KR" sz="1200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는 공식사이트에서 한글을 공식적으로 지원하고있습니다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rgbClr val="17365f"/>
                </a:solidFill>
              </a:rPr>
              <a:t> 따라서 어렵지않게 자료들을 찾아볼 수 있으며 좀 더 빠른 이해와 작업이 가능하게 됩니다</a:t>
            </a:r>
            <a:r>
              <a:rPr kumimoji="0" lang="en-US" altLang="ko-KR" b="0" i="0" u="none" strike="noStrike" kern="1200" cap="none" spc="0" normalizeH="0" baseline="0">
                <a:solidFill>
                  <a:srgbClr val="17365f"/>
                </a:solidFill>
              </a:rPr>
              <a:t>.</a:t>
            </a:r>
            <a:endParaRPr kumimoji="0" lang="en-US" altLang="ko-KR" b="0" i="0" u="none" strike="noStrike" kern="1200" cap="none" spc="0" normalizeH="0" baseline="0">
              <a:solidFill>
                <a:srgbClr val="17365f"/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그리고 </a:t>
            </a:r>
            <a:r>
              <a:rPr lang="en-US" altLang="ko-KR"/>
              <a:t>Vue</a:t>
            </a:r>
            <a:r>
              <a:rPr lang="ko-KR" altLang="en-US"/>
              <a:t>의 창시자인 </a:t>
            </a:r>
            <a:r>
              <a:rPr lang="en-US" altLang="ko-KR"/>
              <a:t>‘</a:t>
            </a:r>
            <a:r>
              <a:rPr lang="ko-KR" altLang="en-US"/>
              <a:t>에반 유</a:t>
            </a:r>
            <a:r>
              <a:rPr lang="en-US" altLang="ko-KR"/>
              <a:t>’</a:t>
            </a:r>
            <a:r>
              <a:rPr lang="ko-KR" altLang="en-US"/>
              <a:t>가 중국인이라는 사실도 </a:t>
            </a:r>
            <a:r>
              <a:rPr lang="en-US" altLang="ko-KR"/>
              <a:t>Vue</a:t>
            </a:r>
            <a:r>
              <a:rPr lang="ko-KR" altLang="en-US"/>
              <a:t>에 대한 관심을 높여주었다고 생각합니다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왜냐하면 프로그램 언어나 프레임워크 등을 주도적으로 만든 아시아계 사람은 처음 보았기 때문입니다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  <a:buNone/>
              <a:defRPr/>
            </a:pPr>
            <a:r>
              <a:rPr lang="ko-KR" altLang="en-US" b="0"/>
              <a:t>단점으로는</a:t>
            </a:r>
            <a:r>
              <a:rPr lang="en-US" altLang="ko-KR" b="0"/>
              <a:t>,</a:t>
            </a:r>
            <a:r>
              <a:rPr lang="ko-KR" altLang="en-US" b="0"/>
              <a:t> 기본 디자인에 대한 수정의 어려움이 있습니다</a:t>
            </a:r>
            <a:r>
              <a:rPr lang="en-US" altLang="ko-KR" b="0"/>
              <a:t>.</a:t>
            </a:r>
            <a:r>
              <a:rPr lang="ko-KR" altLang="en-US" b="0"/>
              <a:t> </a:t>
            </a:r>
            <a:endParaRPr lang="ko-KR" altLang="en-US" b="0"/>
          </a:p>
          <a:p>
            <a:pPr>
              <a:buClr>
                <a:srgbClr val="002060"/>
              </a:buClr>
              <a:buNone/>
              <a:defRPr/>
            </a:pPr>
            <a:r>
              <a:rPr lang="ko-KR" altLang="en-US" b="0"/>
              <a:t>개성 넘치는 디자인을 원하는 경우</a:t>
            </a:r>
            <a:r>
              <a:rPr lang="en-US" altLang="ko-KR" b="0"/>
              <a:t>,</a:t>
            </a:r>
            <a:r>
              <a:rPr lang="ko-KR" altLang="en-US" b="0"/>
              <a:t> 다소 큰 불편으로 다가올 수 있습니다</a:t>
            </a:r>
            <a:r>
              <a:rPr lang="en-US" altLang="ko-KR" b="0"/>
              <a:t>.</a:t>
            </a:r>
            <a:endParaRPr lang="en-US" altLang="ko-KR" b="0"/>
          </a:p>
          <a:p>
            <a:pPr>
              <a:buClr>
                <a:srgbClr val="002060"/>
              </a:buClr>
              <a:buNone/>
              <a:defRPr/>
            </a:pPr>
            <a:r>
              <a:rPr lang="en-US" altLang="ko-KR" sz="1200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  <a:r>
              <a:rPr lang="ko-KR" altLang="en-US" b="0"/>
              <a:t>가 제공해주는 다양한 기능들은 그만큼 다양하고 방대한 자료들이 있다는 말과 동일합니다</a:t>
            </a:r>
            <a:r>
              <a:rPr lang="en-US" altLang="ko-KR" b="0"/>
              <a:t>.</a:t>
            </a:r>
            <a:r>
              <a:rPr lang="ko-KR" altLang="en-US" b="0"/>
              <a:t> </a:t>
            </a:r>
            <a:endParaRPr lang="ko-KR" altLang="en-US" b="0"/>
          </a:p>
          <a:p>
            <a:pPr>
              <a:buClr>
                <a:srgbClr val="002060"/>
              </a:buClr>
              <a:buNone/>
              <a:defRPr/>
            </a:pPr>
            <a:r>
              <a:rPr lang="ko-KR" altLang="en-US" b="0"/>
              <a:t>따라서 공식문서 또한 다소 난잡해 보일 수 있습니다</a:t>
            </a:r>
            <a:r>
              <a:rPr lang="en-US" altLang="ko-KR" b="0"/>
              <a:t>.</a:t>
            </a:r>
            <a:endParaRPr lang="en-US" altLang="ko-KR" b="0"/>
          </a:p>
          <a:p>
            <a:pPr>
              <a:buClr>
                <a:srgbClr val="002060"/>
              </a:buClr>
              <a:buNone/>
              <a:defRPr/>
            </a:pPr>
            <a:endParaRPr lang="en-US" altLang="ko-KR" b="0"/>
          </a:p>
          <a:p>
            <a:pPr>
              <a:buClr>
                <a:srgbClr val="002060"/>
              </a:buClr>
              <a:buNone/>
              <a:defRPr/>
            </a:pPr>
            <a:r>
              <a:rPr lang="ko-KR" altLang="en-US" b="0"/>
              <a:t>하지만 이러한 단점들보다는 유용한 장점이 더 많기때문에 타 프레임워크에 비하여 풍부한 생태계를 이룬 것이 아닐 지 생각합니다</a:t>
            </a:r>
            <a:r>
              <a:rPr lang="en-US" altLang="ko-KR" b="0"/>
              <a:t>.</a:t>
            </a:r>
            <a:endParaRPr lang="en-US" altLang="ko-KR" b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  <a:buNone/>
              <a:defRPr/>
            </a:pPr>
            <a:r>
              <a:rPr lang="en-US" altLang="ko-KR" b="0"/>
              <a:t>Vuetify</a:t>
            </a:r>
            <a:r>
              <a:rPr lang="ko-KR" altLang="en-US" b="0"/>
              <a:t>의 사용법에 대해 말씀드리겠습니다</a:t>
            </a:r>
            <a:r>
              <a:rPr lang="en-US" altLang="ko-KR" b="0"/>
              <a:t>.</a:t>
            </a:r>
            <a:endParaRPr lang="en-US" altLang="ko-KR" b="0"/>
          </a:p>
          <a:p>
            <a:pPr>
              <a:buClr>
                <a:srgbClr val="002060"/>
              </a:buClr>
              <a:buNone/>
              <a:defRPr/>
            </a:pPr>
            <a:r>
              <a:rPr lang="ko-KR" altLang="en-US" b="0"/>
              <a:t>이 이미지는 </a:t>
            </a:r>
            <a:r>
              <a:rPr lang="en-US" altLang="ko-KR" b="0"/>
              <a:t>Vuetify</a:t>
            </a:r>
            <a:r>
              <a:rPr lang="ko-KR" altLang="en-US" b="0"/>
              <a:t> 사이트에서 탭을 검색한 화면입니다</a:t>
            </a:r>
            <a:r>
              <a:rPr lang="en-US" altLang="ko-KR" b="0"/>
              <a:t>.</a:t>
            </a:r>
            <a:endParaRPr lang="en-US" altLang="ko-KR" b="0"/>
          </a:p>
          <a:p>
            <a:pPr>
              <a:buClr>
                <a:srgbClr val="002060"/>
              </a:buClr>
              <a:buNone/>
              <a:defRPr/>
            </a:pPr>
            <a:r>
              <a:rPr lang="ko-KR" altLang="en-US" b="0"/>
              <a:t>빨간색 부분을 클릭하면</a:t>
            </a:r>
            <a:endParaRPr lang="ko-KR" altLang="en-US" b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코드가 나옵니다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이 코드를 사용하면 탭이 만들어집니다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직접 하드 코딩할 필요없이 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Vuetify</a:t>
            </a:r>
            <a:r>
              <a:rPr b="0" i="0" u="none" strike="noStrike">
                <a:solidFill>
                  <a:srgbClr val="000000"/>
                </a:solidFill>
                <a:latin typeface="Arial"/>
                <a:ea typeface="Arial"/>
              </a:rPr>
              <a:t>를 이용하면 빠르게 만들수있습니다</a:t>
            </a: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Clr>
                <a:srgbClr val="002060"/>
              </a:buClr>
              <a:buNone/>
              <a:defRPr/>
            </a:pPr>
            <a:r>
              <a:rPr lang="ko-KR" altLang="en-US" b="0"/>
              <a:t>앞서 설명드린 </a:t>
            </a:r>
            <a:r>
              <a:rPr lang="en-US" altLang="ko-KR" b="0"/>
              <a:t>vue-router</a:t>
            </a:r>
            <a:r>
              <a:rPr lang="ko-KR" altLang="en-US" b="0" baseline="0"/>
              <a:t>를 이용하여 보여드린 예제를 </a:t>
            </a:r>
            <a:r>
              <a:rPr lang="en-US" altLang="ko-KR" b="0" baseline="0"/>
              <a:t>Vuetify</a:t>
            </a:r>
            <a:r>
              <a:rPr lang="ko-KR" altLang="en-US" b="0" baseline="0"/>
              <a:t>를 이용하여 </a:t>
            </a:r>
            <a:r>
              <a:rPr lang="en-US" altLang="ko-KR" b="0" baseline="0"/>
              <a:t>Tab</a:t>
            </a:r>
            <a:r>
              <a:rPr lang="ko-KR" altLang="en-US" b="0" baseline="0"/>
              <a:t>으로 구성하여 본 화면입니다</a:t>
            </a:r>
            <a:r>
              <a:rPr lang="en-US" altLang="ko-KR" b="0" baseline="0"/>
              <a:t>. </a:t>
            </a:r>
            <a:endParaRPr lang="en-US" altLang="ko-KR" b="0" baseline="0"/>
          </a:p>
          <a:p>
            <a:pPr>
              <a:buClr>
                <a:srgbClr val="002060"/>
              </a:buClr>
              <a:buNone/>
              <a:defRPr/>
            </a:pPr>
            <a:endParaRPr lang="en-US" altLang="ko-KR" b="0" baseline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i="0" u="none" strike="noStrike">
                <a:solidFill>
                  <a:srgbClr val="000000"/>
                </a:solidFill>
                <a:latin typeface="돋움"/>
                <a:ea typeface="돋움"/>
              </a:rPr>
              <a:t>이상으로 </a:t>
            </a:r>
            <a:r>
              <a:rPr lang="EN-US" b="1" i="0" u="none" strike="noStrike">
                <a:solidFill>
                  <a:srgbClr val="000000"/>
                </a:solidFill>
                <a:latin typeface="돋움"/>
                <a:ea typeface="돋움"/>
              </a:rPr>
              <a:t>“Vue</a:t>
            </a:r>
            <a:r>
              <a:rPr b="1" i="0" u="none" strike="noStrike">
                <a:solidFill>
                  <a:srgbClr val="000000"/>
                </a:solidFill>
                <a:latin typeface="돋움"/>
                <a:ea typeface="돋움"/>
              </a:rPr>
              <a:t>를 이용한 </a:t>
            </a:r>
            <a:r>
              <a:rPr lang="EN-US" b="1" i="0" u="none" strike="noStrike">
                <a:solidFill>
                  <a:srgbClr val="000000"/>
                </a:solidFill>
                <a:latin typeface="돋움"/>
                <a:ea typeface="돋움"/>
              </a:rPr>
              <a:t>View </a:t>
            </a:r>
            <a:r>
              <a:rPr b="1" i="0" u="none" strike="noStrike">
                <a:solidFill>
                  <a:srgbClr val="000000"/>
                </a:solidFill>
                <a:latin typeface="돋움"/>
                <a:ea typeface="돋움"/>
              </a:rPr>
              <a:t>만들기</a:t>
            </a:r>
            <a:r>
              <a:rPr lang="EN-US" b="1" i="0" u="none" strike="noStrike">
                <a:solidFill>
                  <a:srgbClr val="000000"/>
                </a:solidFill>
                <a:latin typeface="돋움"/>
                <a:ea typeface="돋움"/>
              </a:rPr>
              <a:t>” </a:t>
            </a:r>
            <a:r>
              <a:rPr b="1" i="0" u="none" strike="noStrike">
                <a:solidFill>
                  <a:srgbClr val="000000"/>
                </a:solidFill>
                <a:latin typeface="돋움"/>
                <a:ea typeface="돋움"/>
              </a:rPr>
              <a:t>세미나 발표는 끝났습니다</a:t>
            </a:r>
            <a:r>
              <a:rPr lang="EN-US" b="1" i="0" u="none" strike="noStrike">
                <a:solidFill>
                  <a:srgbClr val="000000"/>
                </a:solidFill>
                <a:latin typeface="돋움"/>
                <a:ea typeface="돋움"/>
              </a:rPr>
              <a:t>.</a:t>
            </a:r>
            <a:endParaRPr lang="EN-US" b="1" i="0" u="none" strike="noStrike">
              <a:solidFill>
                <a:srgbClr val="000000"/>
              </a:solidFill>
              <a:latin typeface="돋움"/>
              <a:ea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i="0" u="none" strike="noStrike">
                <a:solidFill>
                  <a:srgbClr val="000000"/>
                </a:solidFill>
                <a:latin typeface="돋움"/>
                <a:ea typeface="돋움"/>
              </a:rPr>
              <a:t>혹시 질문할 것이 있으시면 편하게 물어봐주세요 </a:t>
            </a:r>
            <a:endParaRPr b="1" i="0" u="none" strike="noStrike">
              <a:solidFill>
                <a:srgbClr val="000000"/>
              </a:solidFill>
              <a:latin typeface="돋움"/>
              <a:ea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i="0" u="none" strike="noStrike">
                <a:solidFill>
                  <a:srgbClr val="000000"/>
                </a:solidFill>
                <a:latin typeface="돋움"/>
                <a:ea typeface="돋움"/>
              </a:rPr>
              <a:t>저희가 </a:t>
            </a:r>
            <a:r>
              <a:rPr lang="EN-US" b="1" i="0" u="none" strike="noStrike">
                <a:solidFill>
                  <a:srgbClr val="000000"/>
                </a:solidFill>
                <a:latin typeface="돋움"/>
                <a:ea typeface="돋움"/>
              </a:rPr>
              <a:t>Vue</a:t>
            </a:r>
            <a:r>
              <a:rPr b="1" i="0" u="none" strike="noStrike">
                <a:solidFill>
                  <a:srgbClr val="000000"/>
                </a:solidFill>
                <a:latin typeface="돋움"/>
                <a:ea typeface="돋움"/>
              </a:rPr>
              <a:t>를 처음 사용해봐서 잘 모르는 부분이 있겠지만 아는만큼 답변해주겠습니다</a:t>
            </a:r>
            <a:r>
              <a:rPr lang="EN-US" b="1" i="0" u="none" strike="noStrike">
                <a:solidFill>
                  <a:srgbClr val="000000"/>
                </a:solidFill>
                <a:latin typeface="돋움"/>
                <a:ea typeface="돋움"/>
              </a:rPr>
              <a:t>! </a:t>
            </a:r>
            <a:r>
              <a:rPr b="1" i="0" u="none" strike="noStrike">
                <a:solidFill>
                  <a:srgbClr val="000000"/>
                </a:solidFill>
                <a:latin typeface="돋움"/>
                <a:ea typeface="돋움"/>
              </a:rPr>
              <a:t>감사합니다</a:t>
            </a:r>
            <a:r>
              <a:rPr lang="EN-US" b="1" i="0" u="none" strike="noStrike">
                <a:solidFill>
                  <a:srgbClr val="000000"/>
                </a:solidFill>
                <a:latin typeface="돋움"/>
                <a:ea typeface="돋움"/>
              </a:rPr>
              <a:t>! </a:t>
            </a:r>
            <a:endParaRPr lang="EN-US" b="1" i="0" u="none" strike="noStrike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 로고와 표어는 뷰 공식 홈페이지 첫 화면에서 볼 수 있는 내용인데요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그리고 이 프로그레시브 자바스크립트 프레임워크라는 표어가 </a:t>
            </a:r>
            <a:r>
              <a:rPr lang="en-US" altLang="ko-KR"/>
              <a:t>Vue</a:t>
            </a:r>
            <a:r>
              <a:rPr lang="ko-KR" altLang="en-US"/>
              <a:t>의 핵심 철학을 나타낸다고 생각합니다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발표 초반부에 </a:t>
            </a:r>
            <a:r>
              <a:rPr lang="en-US" altLang="ko-KR"/>
              <a:t>Vue</a:t>
            </a:r>
            <a:r>
              <a:rPr lang="ko-KR" altLang="en-US"/>
              <a:t>는 화면에 보여지는 부분에만 초점을 맞춰 문서 객체 모델</a:t>
            </a:r>
            <a:r>
              <a:rPr lang="en-US" altLang="ko-KR"/>
              <a:t>(DOM)</a:t>
            </a:r>
            <a:r>
              <a:rPr lang="ko-KR" altLang="en-US"/>
              <a:t>을 관리해준다고 말씀드렸습니다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하지만 </a:t>
            </a:r>
            <a:r>
              <a:rPr lang="en-US" altLang="ko-KR"/>
              <a:t>Vue</a:t>
            </a:r>
            <a:r>
              <a:rPr lang="ko-KR" altLang="en-US"/>
              <a:t>는 점진적으로 다른 라이브러리를 채용해 화면에 나타나는 </a:t>
            </a:r>
            <a:r>
              <a:rPr lang="en-US" altLang="ko-KR"/>
              <a:t>View</a:t>
            </a:r>
            <a:r>
              <a:rPr lang="ko-KR" altLang="en-US"/>
              <a:t>에 관한 처리 외에도 많은 일을 해낼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즉 다른 라이브러리나 프레임워크와 같이 사용하고 통합하는 일이 다른 프레임워크들과 비교하여 더 쉽다는 의미입니다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이러한 설계 철학을 가지고 만든 </a:t>
            </a:r>
            <a:r>
              <a:rPr lang="en-US" altLang="ko-KR"/>
              <a:t>Vue</a:t>
            </a:r>
            <a:r>
              <a:rPr lang="ko-KR" altLang="en-US"/>
              <a:t>이기 때문에 짧은 시간에 많은 개발자들에게 관심을 받아왔다고 생각합니다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이제 본격적으로 </a:t>
            </a:r>
            <a:r>
              <a:rPr lang="en-US" altLang="ko-KR"/>
              <a:t>Vuejs</a:t>
            </a:r>
            <a:r>
              <a:rPr lang="ko-KR" altLang="en-US"/>
              <a:t>의 특징에 대해서 설명드리도록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먼저 흔히 기존 웹서비스 방식이라 하면</a:t>
            </a:r>
            <a:endParaRPr lang="ko-KR" altLang="en-US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클라이언트가 초기 요청을 보내면 서버는 </a:t>
            </a:r>
            <a:r>
              <a:rPr lang="en-US" altLang="ko-KR"/>
              <a:t>html </a:t>
            </a:r>
            <a:r>
              <a:rPr lang="ko-KR" altLang="en-US"/>
              <a:t>문서를 내려주고,</a:t>
            </a:r>
            <a:endParaRPr lang="ko-KR" altLang="en-US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이후에 페이지 전환 요청이 있으면 다시 서버로 요청을 보내고</a:t>
            </a:r>
            <a:endParaRPr lang="ko-KR" altLang="en-US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/>
              <a:t>서버는 다시 </a:t>
            </a:r>
            <a:r>
              <a:rPr lang="en-US" altLang="ko-KR"/>
              <a:t>html </a:t>
            </a:r>
            <a:r>
              <a:rPr lang="ko-KR" altLang="en-US"/>
              <a:t>문서를 내려주고 클라이언트에서는 페이지를 리로드 하고</a:t>
            </a:r>
            <a:r>
              <a:rPr lang="en-US" altLang="ko-KR"/>
              <a:t>… </a:t>
            </a: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/>
              <a:t>이러한 과정을 반복하는 방식으로 이루어지는데요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/>
              <a:t>이러한 방식을 MPA 즉</a:t>
            </a:r>
            <a:r>
              <a:rPr lang="en-US" altLang="ko-KR"/>
              <a:t>, Multiple Page Applicatio</a:t>
            </a:r>
            <a:r>
              <a:rPr lang="en-US" altLang="ko-KR" baseline="0"/>
              <a:t>n</a:t>
            </a:r>
            <a:r>
              <a:rPr lang="ko-KR" altLang="en-US" baseline="0"/>
              <a:t>이라고 합니다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MPA방식은 매 페이지마다 서버 측으로 html 문서를 요청하기 때문에 중복되는 데이터를 받아올 수 밖에 없었습니다.</a:t>
            </a:r>
            <a:endParaRPr lang="ko-KR" altLang="en-US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baseline="0"/>
              <a:t>때문에 이러한 배경 속에서 기존 웹서비스의 한계를 보완하기 위하여 나오게 된 방식이 바로 </a:t>
            </a:r>
            <a:r>
              <a:rPr lang="en-US" altLang="ko-KR" baseline="0"/>
              <a:t>=&gt;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/>
              <a:t>SPA</a:t>
            </a:r>
            <a:r>
              <a:rPr lang="en-US" altLang="ko-KR" baseline="0"/>
              <a:t> Single Page Application </a:t>
            </a:r>
            <a:r>
              <a:rPr lang="ko-KR" altLang="en-US" baseline="0"/>
              <a:t>즉</a:t>
            </a:r>
            <a:r>
              <a:rPr lang="en-US" altLang="ko-KR" baseline="0"/>
              <a:t>, 1</a:t>
            </a:r>
            <a:r>
              <a:rPr lang="ko-KR" altLang="en-US" baseline="0"/>
              <a:t>개의 페이지로만 이루어지는 어플리케이션 방식입니다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baseline="0"/>
              <a:t>SPA</a:t>
            </a:r>
            <a:r>
              <a:rPr lang="ko-KR" altLang="en-US" baseline="0"/>
              <a:t>는 하나의 브라우저 내에서 동작하는 애플리케이션이며 사용하는 동한 페이지 로딩을 필요로 하지 않습니다</a:t>
            </a:r>
            <a:r>
              <a:rPr lang="en-US" altLang="ko-KR" baseline="0"/>
              <a:t>. </a:t>
            </a:r>
            <a:endParaRPr lang="en-US" altLang="ko-KR" baseline="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baseline="0"/>
              <a:t>이 말인 즉슨</a:t>
            </a:r>
            <a:r>
              <a:rPr lang="en-US" altLang="ko-KR" baseline="0"/>
              <a:t> =&gt; </a:t>
            </a:r>
            <a:endParaRPr lang="en-US" altLang="ko-KR" baseline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8.png"  /><Relationship Id="rId3" Type="http://schemas.openxmlformats.org/officeDocument/2006/relationships/image" Target="../media/image15.png"  /><Relationship Id="rId4" Type="http://schemas.openxmlformats.org/officeDocument/2006/relationships/image" Target="../media/image19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0.png"  /><Relationship Id="rId3" Type="http://schemas.openxmlformats.org/officeDocument/2006/relationships/image" Target="../media/image15.png"  /><Relationship Id="rId4" Type="http://schemas.openxmlformats.org/officeDocument/2006/relationships/image" Target="../media/image2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4.png"  /><Relationship Id="rId3" Type="http://schemas.openxmlformats.org/officeDocument/2006/relationships/image" Target="../media/image15.png"  /><Relationship Id="rId4" Type="http://schemas.openxmlformats.org/officeDocument/2006/relationships/image" Target="../media/image25.pn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6.png"  /><Relationship Id="rId3" Type="http://schemas.openxmlformats.org/officeDocument/2006/relationships/image" Target="../media/image15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7.png"  /><Relationship Id="rId3" Type="http://schemas.openxmlformats.org/officeDocument/2006/relationships/image" Target="../media/image15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2.pn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8.png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5.png"  /><Relationship Id="rId3" Type="http://schemas.openxmlformats.org/officeDocument/2006/relationships/image" Target="../media/image29.png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0.pn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2.jpe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3.pn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4.png"  /><Relationship Id="rId3" Type="http://schemas.openxmlformats.org/officeDocument/2006/relationships/image" Target="../media/image9.png"  /><Relationship Id="rId4" Type="http://schemas.openxmlformats.org/officeDocument/2006/relationships/image" Target="../media/image31.png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6.png"  /><Relationship Id="rId4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10.png"  /><Relationship Id="rId4" Type="http://schemas.openxmlformats.org/officeDocument/2006/relationships/image" Target="../media/image9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1.png"  /><Relationship Id="rId3" Type="http://schemas.openxmlformats.org/officeDocument/2006/relationships/image" Target="../media/image9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12.png"  /><Relationship Id="rId4" Type="http://schemas.openxmlformats.org/officeDocument/2006/relationships/image" Target="../media/image9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3.png" 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oran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1218723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14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0" y="0"/>
            <a:ext cx="4451350" cy="68564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2" descr="C:\Users\user\Desktop\orange-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0" y="0"/>
            <a:ext cx="4451350" cy="68564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ping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270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grpSp>
        <p:nvGrpSpPr>
          <p:cNvPr id="4" name="그룹 12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34370" y="6206774"/>
            <a:chExt cx="1319023" cy="832449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10880399" y="6499084"/>
              <a:ext cx="1142835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6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34370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14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2" descr="C:\Users\user\Desktop\orange-c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ping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2225" y="1069975"/>
            <a:ext cx="581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4" name="직사각형 3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5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7563" y="6489700"/>
            <a:ext cx="11223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puppl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2" descr="C:\Users\user\Desktop\ocrange-cc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0888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 userDrawn="1"/>
        </p:nvGrpSpPr>
        <p:grpSpPr bwMode="auto">
          <a:xfrm>
            <a:off x="10785475" y="6207125"/>
            <a:ext cx="1319213" cy="831850"/>
            <a:chOff x="10785507" y="6206774"/>
            <a:chExt cx="1319023" cy="832449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10880743" y="6499084"/>
              <a:ext cx="1193628" cy="3574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4" name="Picture 6" descr="C:\Users\user\Desktop\Untitled-5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5507" y="6206774"/>
              <a:ext cx="1319023" cy="83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4" descr="C:\Users\user\Desktop\pinggg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12188825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30947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30947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570163"/>
            <a:ext cx="2714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0600" y="5500688"/>
            <a:ext cx="214312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592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lue-ma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371475" y="277813"/>
            <a:ext cx="1008063" cy="47783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2813" eaLnBrk="1" hangingPunct="1">
              <a:spcBef>
                <a:spcPct val="0"/>
              </a:spcBef>
              <a:defRPr/>
            </a:pPr>
            <a:r>
              <a:rPr lang="ko-KR" altLang="en-US" sz="2500" dirty="0">
                <a:solidFill>
                  <a:srgbClr val="FF0000"/>
                </a:solidFill>
                <a:latin typeface="Hancom Sans SemiBold" pitchFamily="50" charset="-127"/>
                <a:ea typeface="Hancom Sans SemiBold" pitchFamily="50" charset="-127"/>
                <a:cs typeface="Arial" pitchFamily="34" charset="0"/>
              </a:rPr>
              <a:t>대외비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190500" y="225425"/>
            <a:ext cx="1368425" cy="576263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ko-KR" alt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7563" y="6489700"/>
            <a:ext cx="11223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user\Desktop\shak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275" y="-58738"/>
            <a:ext cx="12230100" cy="691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미래엔씨티-C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6363" y="6065838"/>
            <a:ext cx="21939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user\Desktop\말랑퍼퍼퍼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미래엔씨티-C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6363" y="6065838"/>
            <a:ext cx="21939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말랑블블블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말랑오오오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미래엔씨티-C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6363" y="6065838"/>
            <a:ext cx="21939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말랑렐렐레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888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4663" y="-82550"/>
            <a:ext cx="16081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1588"/>
            <a:ext cx="1218565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7913" y="141288"/>
            <a:ext cx="7635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 userDrawn="1"/>
        </p:nvSpPr>
        <p:spPr bwMode="auto">
          <a:xfrm>
            <a:off x="0" y="0"/>
            <a:ext cx="4451350" cy="68564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0737882" y="6214288"/>
            <a:ext cx="1450943" cy="642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slideLayout" Target="../slideLayouts/slideLayout14.xml"  /><Relationship Id="rId11" Type="http://schemas.openxmlformats.org/officeDocument/2006/relationships/slideLayout" Target="../slideLayouts/slideLayout15.xml"  /><Relationship Id="rId12" Type="http://schemas.openxmlformats.org/officeDocument/2006/relationships/slideLayout" Target="../slideLayouts/slideLayout16.xml"  /><Relationship Id="rId13" Type="http://schemas.openxmlformats.org/officeDocument/2006/relationships/slideLayout" Target="../slideLayouts/slideLayout17.xml"  /><Relationship Id="rId14" Type="http://schemas.openxmlformats.org/officeDocument/2006/relationships/slideLayout" Target="../slideLayouts/slideLayout18.xml"  /><Relationship Id="rId15" Type="http://schemas.openxmlformats.org/officeDocument/2006/relationships/slideLayout" Target="../slideLayouts/slideLayout19.xml"  /><Relationship Id="rId16" Type="http://schemas.openxmlformats.org/officeDocument/2006/relationships/slideLayout" Target="../slideLayouts/slideLayout20.xml"  /><Relationship Id="rId17" Type="http://schemas.openxmlformats.org/officeDocument/2006/relationships/slideLayout" Target="../slideLayouts/slideLayout21.xml"  /><Relationship Id="rId18" Type="http://schemas.openxmlformats.org/officeDocument/2006/relationships/slideLayout" Target="../slideLayouts/slideLayout22.xml"  /><Relationship Id="rId19" Type="http://schemas.openxmlformats.org/officeDocument/2006/relationships/slideLayout" Target="../slideLayouts/slideLayout23.xml"  /><Relationship Id="rId2" Type="http://schemas.openxmlformats.org/officeDocument/2006/relationships/slideLayout" Target="../slideLayouts/slideLayout6.xml"  /><Relationship Id="rId20" Type="http://schemas.openxmlformats.org/officeDocument/2006/relationships/slideLayout" Target="../slideLayouts/slideLayout24.xml"  /><Relationship Id="rId21" Type="http://schemas.openxmlformats.org/officeDocument/2006/relationships/slideLayout" Target="../slideLayouts/slideLayout25.xml"  /><Relationship Id="rId22" Type="http://schemas.openxmlformats.org/officeDocument/2006/relationships/slideLayout" Target="../slideLayouts/slideLayout26.xml"  /><Relationship Id="rId23" Type="http://schemas.openxmlformats.org/officeDocument/2006/relationships/theme" Target="../theme/theme2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slideLayout" Target="../slideLayouts/slideLayout9.xml"  /><Relationship Id="rId6" Type="http://schemas.openxmlformats.org/officeDocument/2006/relationships/slideLayout" Target="../slideLayouts/slideLayout10.xml"  /><Relationship Id="rId7" Type="http://schemas.openxmlformats.org/officeDocument/2006/relationships/slideLayout" Target="../slideLayouts/slideLayout11.xml"  /><Relationship Id="rId8" Type="http://schemas.openxmlformats.org/officeDocument/2006/relationships/slideLayout" Target="../slideLayouts/slideLayout12.xml"  /><Relationship Id="rId9" Type="http://schemas.openxmlformats.org/officeDocument/2006/relationships/slideLayout" Target="../slideLayouts/slideLayout1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1" r:id="rId15"/>
    <p:sldLayoutId id="2147484282" r:id="rId16"/>
    <p:sldLayoutId id="2147484283" r:id="rId17"/>
    <p:sldLayoutId id="2147484284" r:id="rId18"/>
    <p:sldLayoutId id="2147484285" r:id="rId19"/>
    <p:sldLayoutId id="2147484286" r:id="rId20"/>
    <p:sldLayoutId id="2147484287" r:id="rId21"/>
    <p:sldLayoutId id="2147484308" r:id="rId22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3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5.png"  /><Relationship Id="rId4" Type="http://schemas.openxmlformats.org/officeDocument/2006/relationships/image" Target="../media/image4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35.png"  /><Relationship Id="rId4" Type="http://schemas.openxmlformats.org/officeDocument/2006/relationships/image" Target="../media/image43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35.png"  /><Relationship Id="rId4" Type="http://schemas.openxmlformats.org/officeDocument/2006/relationships/image" Target="../media/image4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35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35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49.jpeg"  /><Relationship Id="rId4" Type="http://schemas.openxmlformats.org/officeDocument/2006/relationships/image" Target="../media/image3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6.xml"  /><Relationship Id="rId3" Type="http://schemas.openxmlformats.org/officeDocument/2006/relationships/image" Target="../media/image3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6.xml"  /><Relationship Id="rId3" Type="http://schemas.openxmlformats.org/officeDocument/2006/relationships/image" Target="../media/image35.png"  /><Relationship Id="rId4" Type="http://schemas.openxmlformats.org/officeDocument/2006/relationships/image" Target="../media/image5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6.xml"  /><Relationship Id="rId3" Type="http://schemas.openxmlformats.org/officeDocument/2006/relationships/image" Target="../media/image35.png"  /><Relationship Id="rId4" Type="http://schemas.openxmlformats.org/officeDocument/2006/relationships/image" Target="../media/image51.png"  /><Relationship Id="rId5" Type="http://schemas.openxmlformats.org/officeDocument/2006/relationships/image" Target="../media/image5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35.png"  /><Relationship Id="rId4" Type="http://schemas.openxmlformats.org/officeDocument/2006/relationships/image" Target="../media/image5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35.png"  /><Relationship Id="rId4" Type="http://schemas.openxmlformats.org/officeDocument/2006/relationships/image" Target="../media/image5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35.png"  /><Relationship Id="rId4" Type="http://schemas.openxmlformats.org/officeDocument/2006/relationships/image" Target="../media/image54.png"  /><Relationship Id="rId5" Type="http://schemas.openxmlformats.org/officeDocument/2006/relationships/image" Target="../media/image5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35.png"  /><Relationship Id="rId4" Type="http://schemas.openxmlformats.org/officeDocument/2006/relationships/image" Target="../media/image56.png"  /><Relationship Id="rId5" Type="http://schemas.openxmlformats.org/officeDocument/2006/relationships/image" Target="../media/image5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35.png"  /><Relationship Id="rId4" Type="http://schemas.openxmlformats.org/officeDocument/2006/relationships/image" Target="../media/image58.png"  /><Relationship Id="rId5" Type="http://schemas.openxmlformats.org/officeDocument/2006/relationships/image" Target="../media/image59.png"  /><Relationship Id="rId6" Type="http://schemas.openxmlformats.org/officeDocument/2006/relationships/image" Target="../media/image6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35.png"  /><Relationship Id="rId4" Type="http://schemas.openxmlformats.org/officeDocument/2006/relationships/image" Target="../media/image6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35.png"  /><Relationship Id="rId4" Type="http://schemas.openxmlformats.org/officeDocument/2006/relationships/image" Target="../media/image6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35.png"  /><Relationship Id="rId4" Type="http://schemas.openxmlformats.org/officeDocument/2006/relationships/image" Target="../media/image6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35.png"  /><Relationship Id="rId4" Type="http://schemas.openxmlformats.org/officeDocument/2006/relationships/image" Target="../media/image64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3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3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35.png"  /><Relationship Id="rId4" Type="http://schemas.openxmlformats.org/officeDocument/2006/relationships/image" Target="../media/image6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34.xml"  /><Relationship Id="rId3" Type="http://schemas.openxmlformats.org/officeDocument/2006/relationships/image" Target="../media/image3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35.xml"  /><Relationship Id="rId3" Type="http://schemas.openxmlformats.org/officeDocument/2006/relationships/image" Target="../media/image35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35.png"  /><Relationship Id="rId4" Type="http://schemas.openxmlformats.org/officeDocument/2006/relationships/image" Target="../media/image6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37.xml"  /><Relationship Id="rId3" Type="http://schemas.openxmlformats.org/officeDocument/2006/relationships/image" Target="../media/image3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38.xml"  /><Relationship Id="rId3" Type="http://schemas.openxmlformats.org/officeDocument/2006/relationships/image" Target="../media/image3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39.xml"  /><Relationship Id="rId3" Type="http://schemas.openxmlformats.org/officeDocument/2006/relationships/image" Target="../media/image3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6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40.xml"  /><Relationship Id="rId3" Type="http://schemas.openxmlformats.org/officeDocument/2006/relationships/image" Target="../media/image3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4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2.xml"  /><Relationship Id="rId3" Type="http://schemas.openxmlformats.org/officeDocument/2006/relationships/image" Target="../media/image67.png"  /><Relationship Id="rId4" Type="http://schemas.openxmlformats.org/officeDocument/2006/relationships/image" Target="../media/image68.png"  /><Relationship Id="rId5" Type="http://schemas.openxmlformats.org/officeDocument/2006/relationships/image" Target="../media/image3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3.xml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Relationship Id="rId5" Type="http://schemas.openxmlformats.org/officeDocument/2006/relationships/image" Target="../media/image71.png"  /><Relationship Id="rId6" Type="http://schemas.openxmlformats.org/officeDocument/2006/relationships/image" Target="../media/image3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4.xml"  /><Relationship Id="rId3" Type="http://schemas.openxmlformats.org/officeDocument/2006/relationships/image" Target="../media/image72.png"  /><Relationship Id="rId4" Type="http://schemas.openxmlformats.org/officeDocument/2006/relationships/image" Target="../media/image73.png"  /><Relationship Id="rId5" Type="http://schemas.openxmlformats.org/officeDocument/2006/relationships/image" Target="../media/image35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45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6.xml"  /><Relationship Id="rId3" Type="http://schemas.openxmlformats.org/officeDocument/2006/relationships/image" Target="../media/image74.png"  /><Relationship Id="rId4" Type="http://schemas.openxmlformats.org/officeDocument/2006/relationships/image" Target="../media/image35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7.xml"  /><Relationship Id="rId3" Type="http://schemas.openxmlformats.org/officeDocument/2006/relationships/image" Target="../media/image35.png"  /><Relationship Id="rId4" Type="http://schemas.openxmlformats.org/officeDocument/2006/relationships/image" Target="../media/image75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8.xml"  /><Relationship Id="rId3" Type="http://schemas.openxmlformats.org/officeDocument/2006/relationships/image" Target="../media/image35.png"  /><Relationship Id="rId4" Type="http://schemas.openxmlformats.org/officeDocument/2006/relationships/image" Target="../media/image76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9.xml"  /><Relationship Id="rId3" Type="http://schemas.openxmlformats.org/officeDocument/2006/relationships/image" Target="../media/image35.png"  /><Relationship Id="rId4" Type="http://schemas.openxmlformats.org/officeDocument/2006/relationships/image" Target="../media/image7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7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50.xml"  /><Relationship Id="rId3" Type="http://schemas.openxmlformats.org/officeDocument/2006/relationships/image" Target="../media/image35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51.xml"  /><Relationship Id="rId3" Type="http://schemas.openxmlformats.org/officeDocument/2006/relationships/image" Target="../media/image35.png"  /><Relationship Id="rId4" Type="http://schemas.openxmlformats.org/officeDocument/2006/relationships/image" Target="../media/image78.jpe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52.xml"  /><Relationship Id="rId3" Type="http://schemas.openxmlformats.org/officeDocument/2006/relationships/image" Target="../media/image35.png"  /><Relationship Id="rId4" Type="http://schemas.openxmlformats.org/officeDocument/2006/relationships/image" Target="../media/image79.jpe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53.xml"  /><Relationship Id="rId3" Type="http://schemas.openxmlformats.org/officeDocument/2006/relationships/image" Target="../media/image35.png"  /><Relationship Id="rId4" Type="http://schemas.openxmlformats.org/officeDocument/2006/relationships/image" Target="../media/image80.png"  /><Relationship Id="rId5" Type="http://schemas.openxmlformats.org/officeDocument/2006/relationships/image" Target="../media/image81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2.xml"  /><Relationship Id="rId2" Type="http://schemas.openxmlformats.org/officeDocument/2006/relationships/notesSlide" Target="../notesSlides/notesSlide5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3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35.png"  /><Relationship Id="rId4" Type="http://schemas.openxmlformats.org/officeDocument/2006/relationships/image" Target="../media/image4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6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35.png"  /><Relationship Id="rId4" Type="http://schemas.openxmlformats.org/officeDocument/2006/relationships/image" Target="../media/image4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C:\Users\user\Desktop\말랑말랑말랑말랑말랑말랑\말랑말랑1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237913" y="141288"/>
            <a:ext cx="754062" cy="6080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627" name="Rectangle 5"/>
          <p:cNvSpPr>
            <a:spLocks noChangeArrowheads="1"/>
          </p:cNvSpPr>
          <p:nvPr/>
        </p:nvSpPr>
        <p:spPr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26628" name="_x159087384"/>
          <p:cNvSpPr>
            <a:spLocks noChangeArrowheads="1"/>
          </p:cNvSpPr>
          <p:nvPr/>
        </p:nvSpPr>
        <p:spPr>
          <a:xfrm>
            <a:off x="1474325" y="1587500"/>
            <a:ext cx="9786937" cy="6969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 dirty="0">
                <a:solidFill>
                  <a:srgbClr val="17365F"/>
                </a:solidFill>
                <a:latin typeface="Hancom Sans SemiBold"/>
                <a:ea typeface="Hancom Sans SemiBold"/>
              </a:rPr>
              <a:t>Vue</a:t>
            </a:r>
            <a:r>
              <a:rPr lang="ko-KR" altLang="en-US" sz="5000" dirty="0">
                <a:solidFill>
                  <a:srgbClr val="17365F"/>
                </a:solidFill>
                <a:latin typeface="Hancom Sans SemiBold"/>
                <a:ea typeface="Hancom Sans SemiBold"/>
              </a:rPr>
              <a:t>로 </a:t>
            </a:r>
            <a:r>
              <a:rPr lang="en-US" altLang="ko-KR" sz="5000" dirty="0">
                <a:solidFill>
                  <a:srgbClr val="17365F"/>
                </a:solidFill>
                <a:latin typeface="Hancom Sans SemiBold"/>
                <a:ea typeface="Hancom Sans SemiBold"/>
              </a:rPr>
              <a:t>View</a:t>
            </a:r>
            <a:r>
              <a:rPr lang="ko-KR" altLang="en-US" sz="5000" dirty="0">
                <a:solidFill>
                  <a:srgbClr val="17365F"/>
                </a:solidFill>
                <a:latin typeface="Hancom Sans SemiBold"/>
                <a:ea typeface="Hancom Sans SemiBold"/>
              </a:rPr>
              <a:t> 만들기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>
          <a:xfrm>
            <a:off x="0" y="457200"/>
            <a:ext cx="12188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>
              <a:ea typeface="굴림"/>
            </a:endParaRPr>
          </a:p>
        </p:txBody>
      </p:sp>
      <p:sp>
        <p:nvSpPr>
          <p:cNvPr id="26630" name="_x159095592"/>
          <p:cNvSpPr>
            <a:spLocks noChangeArrowheads="1"/>
          </p:cNvSpPr>
          <p:nvPr/>
        </p:nvSpPr>
        <p:spPr>
          <a:xfrm>
            <a:off x="1545762" y="2427288"/>
            <a:ext cx="9301178" cy="6969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altLang="en-US" sz="3000" dirty="0">
                <a:solidFill>
                  <a:srgbClr val="17365F"/>
                </a:solidFill>
                <a:latin typeface="Hancom Sans SemiBold"/>
                <a:ea typeface="Hancom Sans SemiBold"/>
              </a:rPr>
              <a:t>세미나가 끝나면 </a:t>
            </a:r>
            <a:r>
              <a:rPr lang="en-US" altLang="ko-KR" sz="3000" dirty="0">
                <a:solidFill>
                  <a:srgbClr val="17365F"/>
                </a:solidFill>
                <a:latin typeface="Hancom Sans SemiBold"/>
                <a:ea typeface="Hancom Sans SemiBold"/>
              </a:rPr>
              <a:t>Vue.js</a:t>
            </a:r>
            <a:r>
              <a:rPr lang="ko-KR" altLang="en-US" sz="3000" dirty="0">
                <a:solidFill>
                  <a:srgbClr val="17365F"/>
                </a:solidFill>
                <a:latin typeface="Hancom Sans SemiBold"/>
                <a:ea typeface="Hancom Sans SemiBold"/>
              </a:rPr>
              <a:t>가 뭔 지는 설명할 수 있다</a:t>
            </a:r>
            <a:r>
              <a:rPr lang="en-US" altLang="ko-KR" sz="3000" dirty="0">
                <a:solidFill>
                  <a:srgbClr val="17365F"/>
                </a:solidFill>
                <a:latin typeface="Hancom Sans SemiBold"/>
                <a:ea typeface="Hancom Sans SemiBold"/>
              </a:rPr>
              <a:t>!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505" name="_x243244936"/>
          <p:cNvSpPr>
            <a:spLocks noChangeArrowheads="1"/>
          </p:cNvSpPr>
          <p:nvPr/>
        </p:nvSpPr>
        <p:spPr>
          <a:xfrm>
            <a:off x="1489074" y="4989513"/>
            <a:ext cx="3605206" cy="10953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200" dirty="0">
                <a:solidFill>
                  <a:srgbClr val="002060"/>
                </a:solidFill>
                <a:latin typeface="Hancom Sans Light"/>
                <a:ea typeface="Hancom Sans Light"/>
                <a:cs typeface="Arial"/>
              </a:rPr>
              <a:t>2020. 09. 28</a:t>
            </a:r>
          </a:p>
          <a:p>
            <a:pPr lvl="0">
              <a:defRPr/>
            </a:pPr>
            <a:r>
              <a:rPr lang="ko-KR" altLang="en-US" sz="2200" dirty="0">
                <a:solidFill>
                  <a:srgbClr val="002060"/>
                </a:solidFill>
                <a:latin typeface="Hancom Sans Light"/>
                <a:ea typeface="Hancom Sans Light"/>
                <a:cs typeface="Arial"/>
              </a:rPr>
              <a:t>한자리팀 </a:t>
            </a:r>
            <a:r>
              <a:rPr lang="en-US" altLang="ko-KR" sz="2200" dirty="0">
                <a:solidFill>
                  <a:srgbClr val="002060"/>
                </a:solidFill>
                <a:latin typeface="Hancom Sans Light"/>
                <a:ea typeface="Hancom Sans Light"/>
                <a:cs typeface="Arial"/>
              </a:rPr>
              <a:t>(</a:t>
            </a:r>
            <a:r>
              <a:rPr lang="ko-KR" altLang="en-US" sz="2200" dirty="0" err="1">
                <a:solidFill>
                  <a:srgbClr val="002060"/>
                </a:solidFill>
                <a:latin typeface="Hancom Sans Light"/>
                <a:ea typeface="Hancom Sans Light"/>
                <a:cs typeface="Arial"/>
              </a:rPr>
              <a:t>일학습병행제</a:t>
            </a:r>
            <a:r>
              <a:rPr lang="en-US" altLang="ko-KR" sz="2200" dirty="0">
                <a:solidFill>
                  <a:srgbClr val="002060"/>
                </a:solidFill>
                <a:latin typeface="Hancom Sans Light"/>
                <a:ea typeface="Hancom Sans Light"/>
                <a:cs typeface="Arial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2" name="_x143597040"/>
          <p:cNvSpPr>
            <a:spLocks noChangeArrowheads="1"/>
          </p:cNvSpPr>
          <p:nvPr/>
        </p:nvSpPr>
        <p:spPr>
          <a:xfrm>
            <a:off x="239183" y="261256"/>
            <a:ext cx="2504778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kumimoji="0"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sp>
        <p:nvSpPr>
          <p:cNvPr id="26" name="_x143597040"/>
          <p:cNvSpPr>
            <a:spLocks noChangeArrowheads="1"/>
          </p:cNvSpPr>
          <p:nvPr/>
        </p:nvSpPr>
        <p:spPr>
          <a:xfrm>
            <a:off x="5410360" y="5512632"/>
            <a:ext cx="1368105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4399" dirty="0">
                <a:solidFill>
                  <a:srgbClr val="002060"/>
                </a:solidFill>
                <a:latin typeface="Hancom Sans SemiBold"/>
                <a:ea typeface="Hancom Sans SemiBold"/>
              </a:rPr>
              <a:t>SPA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9526" y="1414193"/>
            <a:ext cx="5189773" cy="4028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2059" y="2336954"/>
            <a:ext cx="6066593" cy="2599968"/>
          </a:xfrm>
          <a:prstGeom prst="rect">
            <a:avLst/>
          </a:prstGeom>
        </p:spPr>
      </p:pic>
      <p:sp>
        <p:nvSpPr>
          <p:cNvPr id="7" name="_x143597040"/>
          <p:cNvSpPr>
            <a:spLocks noChangeArrowheads="1"/>
          </p:cNvSpPr>
          <p:nvPr/>
        </p:nvSpPr>
        <p:spPr>
          <a:xfrm>
            <a:off x="239183" y="261256"/>
            <a:ext cx="2504778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kumimoji="0"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sp>
        <p:nvSpPr>
          <p:cNvPr id="9" name="_x143597040"/>
          <p:cNvSpPr>
            <a:spLocks noChangeArrowheads="1"/>
          </p:cNvSpPr>
          <p:nvPr/>
        </p:nvSpPr>
        <p:spPr>
          <a:xfrm>
            <a:off x="5099232" y="4956190"/>
            <a:ext cx="5099636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4399" dirty="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sp>
        <p:nvSpPr>
          <p:cNvPr id="10" name="_x365474104"/>
          <p:cNvSpPr>
            <a:spLocks noChangeArrowheads="1"/>
          </p:cNvSpPr>
          <p:nvPr/>
        </p:nvSpPr>
        <p:spPr>
          <a:xfrm>
            <a:off x="604213" y="1223039"/>
            <a:ext cx="5611143" cy="692999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US" altLang="ko-KR" sz="2800" b="1" dirty="0">
                <a:solidFill>
                  <a:srgbClr val="002060"/>
                </a:solidFill>
                <a:latin typeface="Hancom Sans SemiBold"/>
                <a:ea typeface="Hancom Sans SemiBold"/>
              </a:rPr>
              <a:t>SPA</a:t>
            </a:r>
            <a:r>
              <a:rPr kumimoji="0" lang="ko-KR" altLang="en-US" sz="2800" b="1" dirty="0">
                <a:solidFill>
                  <a:srgbClr val="002060"/>
                </a:solidFill>
                <a:latin typeface="Hancom Sans SemiBold"/>
                <a:ea typeface="Hancom Sans SemiBold"/>
              </a:rPr>
              <a:t>의 개발의 핵심은 </a:t>
            </a:r>
            <a:r>
              <a:rPr kumimoji="0" lang="en-US" altLang="ko-KR" sz="2800" b="1" dirty="0">
                <a:solidFill>
                  <a:srgbClr val="002060"/>
                </a:solidFill>
                <a:latin typeface="Hancom Sans SemiBold"/>
                <a:ea typeface="Hancom Sans SemiBold"/>
              </a:rPr>
              <a:t>“Routing”</a:t>
            </a:r>
          </a:p>
          <a:p>
            <a:pPr marL="0" indent="0">
              <a:lnSpc>
                <a:spcPct val="140000"/>
              </a:lnSpc>
              <a:buFont typeface="Arial"/>
              <a:buNone/>
              <a:defRPr/>
            </a:pPr>
            <a:endParaRPr lang="ko-KR" altLang="en-US" sz="2499" b="1" dirty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7" name="_x143597040"/>
          <p:cNvSpPr>
            <a:spLocks noChangeArrowheads="1"/>
          </p:cNvSpPr>
          <p:nvPr/>
        </p:nvSpPr>
        <p:spPr>
          <a:xfrm>
            <a:off x="239183" y="261256"/>
            <a:ext cx="2504778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kumimoji="0"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pic>
        <p:nvPicPr>
          <p:cNvPr id="1026" name="Picture 2" descr="C:\Users\ag497\Desktop\vue-router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7" y="1786731"/>
            <a:ext cx="6915150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1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7" name="_x143597040"/>
          <p:cNvSpPr>
            <a:spLocks noChangeArrowheads="1"/>
          </p:cNvSpPr>
          <p:nvPr/>
        </p:nvSpPr>
        <p:spPr>
          <a:xfrm>
            <a:off x="239183" y="261256"/>
            <a:ext cx="2504778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kumimoji="0"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45" y="1915244"/>
            <a:ext cx="3358540" cy="4151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70" y="1915244"/>
            <a:ext cx="5830875" cy="418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_x365474104"/>
          <p:cNvSpPr>
            <a:spLocks noChangeArrowheads="1"/>
          </p:cNvSpPr>
          <p:nvPr/>
        </p:nvSpPr>
        <p:spPr>
          <a:xfrm>
            <a:off x="888618" y="1196776"/>
            <a:ext cx="3172363" cy="692999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r>
              <a:rPr lang="en-US" altLang="ko-KR" sz="2499" dirty="0">
                <a:solidFill>
                  <a:srgbClr val="17365F"/>
                </a:solidFill>
                <a:latin typeface="Hancom Sans SemiBold"/>
                <a:ea typeface="Hancom Sans SemiBold"/>
              </a:rPr>
              <a:t>router/index.js</a:t>
            </a:r>
            <a:endParaRPr lang="ko-KR" altLang="en-US" sz="2499" dirty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 dirty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12" name="_x365474104"/>
          <p:cNvSpPr>
            <a:spLocks noChangeArrowheads="1"/>
          </p:cNvSpPr>
          <p:nvPr/>
        </p:nvSpPr>
        <p:spPr>
          <a:xfrm>
            <a:off x="5651570" y="1223039"/>
            <a:ext cx="1855342" cy="692999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r>
              <a:rPr lang="en-US" altLang="ko-KR" sz="2499" dirty="0" err="1">
                <a:solidFill>
                  <a:srgbClr val="17365F"/>
                </a:solidFill>
                <a:latin typeface="Hancom Sans SemiBold"/>
                <a:ea typeface="Hancom Sans SemiBold"/>
              </a:rPr>
              <a:t>App.vue</a:t>
            </a:r>
            <a:endParaRPr lang="ko-KR" altLang="en-US" sz="2499" dirty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 dirty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629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7" name="_x143597040"/>
          <p:cNvSpPr>
            <a:spLocks noChangeArrowheads="1"/>
          </p:cNvSpPr>
          <p:nvPr/>
        </p:nvSpPr>
        <p:spPr>
          <a:xfrm>
            <a:off x="239183" y="261256"/>
            <a:ext cx="2504778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kumimoji="0"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4" y="1411982"/>
            <a:ext cx="4952236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411981"/>
            <a:ext cx="5328592" cy="4032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1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1125860" y="3284190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en-US" altLang="ko-KR" sz="4500" b="0" i="0" u="none" strike="noStrike" kern="1200" cap="none" spc="0" normalizeH="0" baseline="0" dirty="0">
                <a:solidFill>
                  <a:srgbClr val="FFFFFF"/>
                </a:solidFill>
                <a:latin typeface="Hancom Sans SemiBold"/>
                <a:ea typeface="Hancom Sans SemiBold"/>
              </a:rPr>
              <a:t>2-2.</a:t>
            </a:r>
            <a:r>
              <a:rPr kumimoji="1" lang="ko-KR" altLang="en-US" sz="4500" b="0" i="0" u="none" strike="noStrike" kern="1200" cap="none" spc="0" normalizeH="0" baseline="0" dirty="0">
                <a:solidFill>
                  <a:srgbClr val="FFFFFF"/>
                </a:solidFill>
                <a:latin typeface="Hancom Sans SemiBold"/>
                <a:ea typeface="Hancom Sans SemiBold"/>
              </a:rPr>
              <a:t>인스턴스</a:t>
            </a:r>
          </a:p>
        </p:txBody>
      </p:sp>
      <p:sp>
        <p:nvSpPr>
          <p:cNvPr id="4" name="_x143597040">
            <a:extLst>
              <a:ext uri="{FF2B5EF4-FFF2-40B4-BE49-F238E27FC236}">
                <a16:creationId xmlns:a16="http://schemas.microsoft.com/office/drawing/2014/main" id="{D361F1B2-B6AD-4FF9-9C0A-474162F7A873}"/>
              </a:ext>
            </a:extLst>
          </p:cNvPr>
          <p:cNvSpPr>
            <a:spLocks noChangeArrowheads="1"/>
          </p:cNvSpPr>
          <p:nvPr/>
        </p:nvSpPr>
        <p:spPr>
          <a:xfrm>
            <a:off x="612773" y="2420094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 dirty="0">
                <a:solidFill>
                  <a:schemeClr val="bg1"/>
                </a:solidFill>
                <a:latin typeface="Hancom Sans SemiBold"/>
                <a:ea typeface="Hancom Sans SemiBold"/>
              </a:rPr>
              <a:t>2.Vue.js</a:t>
            </a:r>
            <a:r>
              <a:rPr lang="ko-KR" altLang="en-US" sz="5000" dirty="0">
                <a:solidFill>
                  <a:schemeClr val="bg1"/>
                </a:solidFill>
                <a:latin typeface="Hancom Sans SemiBold"/>
                <a:ea typeface="Hancom Sans SemiBold"/>
              </a:rPr>
              <a:t>의 특징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13782" y="1321511"/>
            <a:ext cx="4761260" cy="4761260"/>
          </a:xfrm>
          <a:prstGeom prst="rect">
            <a:avLst/>
          </a:prstGeom>
        </p:spPr>
      </p:pic>
      <p:pic>
        <p:nvPicPr>
          <p:cNvPr id="10" name="그림 9" descr="C:\Users\user\Desktop\말랑말랑말랑말랑말랑말랑\말랑말랑1.png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sp>
        <p:nvSpPr>
          <p:cNvPr id="7" name="_x365474104"/>
          <p:cNvSpPr>
            <a:spLocks noChangeArrowheads="1"/>
          </p:cNvSpPr>
          <p:nvPr/>
        </p:nvSpPr>
        <p:spPr>
          <a:xfrm>
            <a:off x="666558" y="2573352"/>
            <a:ext cx="10855706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화면을 개발하기 위해 필수적으로 생성해야 하는 기본 단위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  <a:endParaRPr kumimoji="0" lang="en-US" altLang="ko-KR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앱의 진입점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  <a:endParaRPr kumimoji="0" lang="en-US" altLang="ko-KR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" name="화살표: 오른쪽 2"/>
          <p:cNvSpPr/>
          <p:nvPr/>
        </p:nvSpPr>
        <p:spPr>
          <a:xfrm rot="5347630">
            <a:off x="5586365" y="3541685"/>
            <a:ext cx="1016094" cy="50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5484" y="2024060"/>
            <a:ext cx="5388928" cy="342037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0" name="_x365474104"/>
          <p:cNvSpPr>
            <a:spLocks noChangeArrowheads="1"/>
          </p:cNvSpPr>
          <p:nvPr/>
        </p:nvSpPr>
        <p:spPr>
          <a:xfrm>
            <a:off x="888618" y="1196776"/>
            <a:ext cx="3172363" cy="692999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56893" indent="-356893" algn="l" rtl="0" eaLnBrk="0" latinLnBrk="1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en-US" altLang="ko-KR" sz="2499" b="0" i="0" u="none" strike="noStrike" kern="1200" cap="none" spc="0" normalizeH="0" baseline="0" mc:Ignorable="hp" hp:hslEmbossed="0">
                <a:solidFill>
                  <a:srgbClr val="17365f"/>
                </a:solidFill>
                <a:latin typeface="Hancom Sans SemiBold"/>
                <a:ea typeface="Hancom Sans SemiBold"/>
              </a:rPr>
              <a:t>main.js</a:t>
            </a:r>
            <a:endParaRPr xmlns:mc="http://schemas.openxmlformats.org/markup-compatibility/2006" xmlns:hp="http://schemas.haansoft.com/office/presentation/8.0" kumimoji="1" lang="en-US" altLang="ko-KR" sz="2499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356893" indent="-356893" algn="l" rtl="0" eaLnBrk="0" latinLnBrk="1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ko-KR" altLang="en-US" sz="2499" b="0" i="0" u="none" strike="noStrike" kern="1200" cap="none" spc="0" normalizeH="0" baseline="0" mc:Ignorable="hp" hp:hslEmbossed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8070" t="67200" r="42910" b="1770"/>
          <a:stretch>
            <a:fillRect/>
          </a:stretch>
        </p:blipFill>
        <p:spPr>
          <a:xfrm>
            <a:off x="6985318" y="2865072"/>
            <a:ext cx="4392488" cy="121041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3" name="그림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5484" y="2024060"/>
            <a:ext cx="5388928" cy="342037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4" name="화살표: 오른쪽 3"/>
          <p:cNvSpPr/>
          <p:nvPr/>
        </p:nvSpPr>
        <p:spPr>
          <a:xfrm rot="20662690">
            <a:off x="4863403" y="3284031"/>
            <a:ext cx="1977593" cy="6092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C:\Users\user\Desktop\말랑말랑말랑말랑말랑말랑\말랑말랑1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237913" y="141288"/>
            <a:ext cx="754062" cy="6080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1747" name="_x143594088"/>
          <p:cNvSpPr>
            <a:spLocks noChangeArrowheads="1"/>
          </p:cNvSpPr>
          <p:nvPr/>
        </p:nvSpPr>
        <p:spPr>
          <a:xfrm>
            <a:off x="333772" y="135831"/>
            <a:ext cx="1071562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ko-KR" sz="5000">
                <a:solidFill>
                  <a:srgbClr val="002060"/>
                </a:solidFill>
                <a:latin typeface="나눔스퀘어라운드 ExtraBold"/>
                <a:ea typeface="나눔스퀘어라운드 ExtraBold"/>
              </a:rPr>
              <a:t>목</a:t>
            </a:r>
            <a:r>
              <a:rPr lang="en-US" altLang="ko-KR" sz="5000">
                <a:solidFill>
                  <a:srgbClr val="00206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5000">
                <a:solidFill>
                  <a:srgbClr val="002060"/>
                </a:solidFill>
                <a:latin typeface="나눔스퀘어라운드 ExtraBold"/>
                <a:ea typeface="나눔스퀘어라운드 ExtraBold"/>
              </a:rPr>
              <a:t>차</a:t>
            </a:r>
          </a:p>
        </p:txBody>
      </p:sp>
      <p:sp>
        <p:nvSpPr>
          <p:cNvPr id="31748" name="_x143597040"/>
          <p:cNvSpPr>
            <a:spLocks noChangeArrowheads="1"/>
          </p:cNvSpPr>
          <p:nvPr/>
        </p:nvSpPr>
        <p:spPr>
          <a:xfrm>
            <a:off x="1301576" y="1061938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1.Vue.js</a:t>
            </a:r>
            <a:r>
              <a:rPr lang="ko-KR" altLang="en-US" sz="300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의 배경 및 철학</a:t>
            </a:r>
          </a:p>
        </p:txBody>
      </p:sp>
      <p:sp>
        <p:nvSpPr>
          <p:cNvPr id="31749" name="_x143598336"/>
          <p:cNvSpPr>
            <a:spLocks noChangeArrowheads="1"/>
          </p:cNvSpPr>
          <p:nvPr/>
        </p:nvSpPr>
        <p:spPr>
          <a:xfrm>
            <a:off x="1301574" y="1819472"/>
            <a:ext cx="817721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300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2.Vue.js</a:t>
            </a:r>
            <a:r>
              <a:rPr lang="ko-KR" altLang="en-US" sz="300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의 특징</a:t>
            </a:r>
          </a:p>
        </p:txBody>
      </p:sp>
      <p:sp>
        <p:nvSpPr>
          <p:cNvPr id="31750" name="_x143599632"/>
          <p:cNvSpPr>
            <a:spLocks noChangeArrowheads="1"/>
          </p:cNvSpPr>
          <p:nvPr/>
        </p:nvSpPr>
        <p:spPr>
          <a:xfrm>
            <a:off x="1701922" y="2420094"/>
            <a:ext cx="8177213" cy="50405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2-1.SPA</a:t>
            </a:r>
          </a:p>
        </p:txBody>
      </p:sp>
      <p:sp>
        <p:nvSpPr>
          <p:cNvPr id="31751" name="_x143600928"/>
          <p:cNvSpPr>
            <a:spLocks noChangeArrowheads="1"/>
          </p:cNvSpPr>
          <p:nvPr/>
        </p:nvSpPr>
        <p:spPr>
          <a:xfrm>
            <a:off x="1701922" y="2924150"/>
            <a:ext cx="8177213" cy="50405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2-2.</a:t>
            </a:r>
            <a:r>
              <a:rPr lang="ko-KR" altLang="en-US" sz="250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인스턴스</a:t>
            </a:r>
          </a:p>
          <a:p>
            <a:pPr lvl="0">
              <a:defRPr/>
            </a:pPr>
            <a:endParaRPr lang="ko-KR" altLang="en-US" sz="2500">
              <a:solidFill>
                <a:srgbClr val="00206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1753" name="_x143600928"/>
          <p:cNvSpPr>
            <a:spLocks noChangeArrowheads="1"/>
          </p:cNvSpPr>
          <p:nvPr/>
        </p:nvSpPr>
        <p:spPr>
          <a:xfrm>
            <a:off x="1341882" y="4560341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en-US" altLang="ko-KR" sz="3000" b="0" i="0" u="none" strike="noStrike" kern="1200" cap="none" spc="0" normalizeH="0" baseline="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3.Vue.js</a:t>
            </a:r>
            <a:r>
              <a:rPr kumimoji="1" lang="ko-KR" altLang="en-US" sz="3000" b="0" i="0" u="none" strike="noStrike" kern="1200" cap="none" spc="0" normalizeH="0" baseline="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의 위치와 성장성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ko-KR" sz="3000" b="0" i="0" u="none" strike="noStrike" kern="1200" cap="none" spc="0" normalizeH="0" baseline="0">
              <a:solidFill>
                <a:srgbClr val="00206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1754" name="_x143600928"/>
          <p:cNvSpPr>
            <a:spLocks noChangeArrowheads="1"/>
          </p:cNvSpPr>
          <p:nvPr/>
        </p:nvSpPr>
        <p:spPr>
          <a:xfrm>
            <a:off x="1733621" y="5208413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en-US" altLang="ko-KR" sz="2500" b="0" i="0" u="none" strike="noStrike" kern="1200" cap="none" spc="0" normalizeH="0" baseline="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3-1.Vuetify</a:t>
            </a:r>
          </a:p>
        </p:txBody>
      </p:sp>
      <p:sp>
        <p:nvSpPr>
          <p:cNvPr id="31756" name="_x143600928"/>
          <p:cNvSpPr>
            <a:spLocks noChangeArrowheads="1"/>
          </p:cNvSpPr>
          <p:nvPr/>
        </p:nvSpPr>
        <p:spPr>
          <a:xfrm>
            <a:off x="1701922" y="3428206"/>
            <a:ext cx="8177213" cy="50405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en-US" altLang="ko-KR" sz="2500" b="0" i="0" u="none" strike="noStrike" kern="1200" cap="none" spc="0" normalizeH="0" baseline="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2-3.</a:t>
            </a:r>
            <a:r>
              <a:rPr kumimoji="1" lang="ko-KR" altLang="en-US" sz="2500" b="0" i="0" u="none" strike="noStrike" kern="1200" cap="none" spc="0" normalizeH="0" baseline="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컴포넌트</a:t>
            </a:r>
            <a:endParaRPr kumimoji="1" lang="en-US" altLang="ko-KR" sz="2500" b="0" i="0" u="none" strike="noStrike" kern="1200" cap="none" spc="0" normalizeH="0" baseline="0">
              <a:solidFill>
                <a:srgbClr val="00206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1757" name="_x143600928"/>
          <p:cNvSpPr>
            <a:spLocks noChangeArrowheads="1"/>
          </p:cNvSpPr>
          <p:nvPr/>
        </p:nvSpPr>
        <p:spPr>
          <a:xfrm>
            <a:off x="1701922" y="3932262"/>
            <a:ext cx="81772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en-US" altLang="ko-KR" sz="2500" b="0" i="0" u="none" strike="noStrike" kern="1200" cap="none" spc="0" normalizeH="0" baseline="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2-4.</a:t>
            </a:r>
            <a:r>
              <a:rPr kumimoji="1" lang="ko-KR" altLang="en-US" sz="2500" b="0" i="0" u="none" strike="noStrike" kern="1200" cap="none" spc="0" normalizeH="0" baseline="0">
                <a:solidFill>
                  <a:srgbClr val="002060"/>
                </a:solidFill>
                <a:latin typeface="나눔스퀘어라운드 Bold"/>
                <a:ea typeface="나눔스퀘어라운드 Bold"/>
              </a:rPr>
              <a:t>라이프사이클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1053852" y="3284190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en-US" altLang="ko-KR" sz="4500" b="0" i="0" u="none" strike="noStrike" kern="1200" cap="none" spc="0" normalizeH="0" baseline="0">
                <a:solidFill>
                  <a:srgbClr val="FFFFFF"/>
                </a:solidFill>
                <a:latin typeface="Hancom Sans SemiBold"/>
                <a:ea typeface="Hancom Sans SemiBold"/>
              </a:rPr>
              <a:t>2-3.</a:t>
            </a:r>
            <a:r>
              <a:rPr kumimoji="1" lang="ko-KR" altLang="en-US" sz="4500" b="0" i="0" u="none" strike="noStrike" kern="1200" cap="none" spc="0" normalizeH="0" baseline="0">
                <a:solidFill>
                  <a:srgbClr val="FFFFFF"/>
                </a:solidFill>
                <a:latin typeface="Hancom Sans SemiBold"/>
                <a:ea typeface="Hancom Sans SemiBold"/>
              </a:rPr>
              <a:t>컴포넌트</a:t>
            </a:r>
          </a:p>
        </p:txBody>
      </p:sp>
      <p:sp>
        <p:nvSpPr>
          <p:cNvPr id="4" name="_x143597040"/>
          <p:cNvSpPr>
            <a:spLocks noChangeArrowheads="1"/>
          </p:cNvSpPr>
          <p:nvPr/>
        </p:nvSpPr>
        <p:spPr>
          <a:xfrm>
            <a:off x="612773" y="2420094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bg1"/>
                </a:solidFill>
                <a:latin typeface="Hancom Sans SemiBold"/>
                <a:ea typeface="Hancom Sans SemiBold"/>
              </a:rPr>
              <a:t>2.Vue.js</a:t>
            </a:r>
            <a:r>
              <a:rPr lang="ko-KR" altLang="en-US" sz="5000">
                <a:solidFill>
                  <a:schemeClr val="bg1"/>
                </a:solidFill>
                <a:latin typeface="Hancom Sans SemiBold"/>
                <a:ea typeface="Hancom Sans SemiBold"/>
              </a:rPr>
              <a:t>의 특징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4" y="261256"/>
            <a:ext cx="11331833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19164" y="1916038"/>
            <a:ext cx="6750496" cy="3501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4" y="261256"/>
            <a:ext cx="11331833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4986143" cy="692999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 sz="2499" b="1" dirty="0">
                <a:solidFill>
                  <a:srgbClr val="17365F"/>
                </a:solidFill>
                <a:latin typeface="Hancom Sans SemiBold"/>
                <a:ea typeface="Hancom Sans SemiBold"/>
              </a:rPr>
              <a:t>   </a:t>
            </a:r>
            <a:r>
              <a:rPr lang="en-US" altLang="ko-KR" sz="2499" b="1" dirty="0">
                <a:solidFill>
                  <a:srgbClr val="17365F"/>
                </a:solidFill>
                <a:latin typeface="Hancom Sans SemiBold"/>
                <a:ea typeface="Hancom Sans SemiBold"/>
              </a:rPr>
              <a:t>“</a:t>
            </a:r>
            <a:r>
              <a:rPr lang="ko-KR" altLang="en-US" sz="2499" b="1" dirty="0">
                <a:solidFill>
                  <a:srgbClr val="17365F"/>
                </a:solidFill>
                <a:latin typeface="Hancom Sans SemiBold"/>
                <a:ea typeface="Hancom Sans SemiBold"/>
              </a:rPr>
              <a:t>화면을 구성할 수 있는 블록</a:t>
            </a:r>
            <a:r>
              <a:rPr lang="en-US" altLang="ko-KR" sz="2499" b="1" dirty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</a:p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 b="1" dirty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3777" y="2085980"/>
            <a:ext cx="9122825" cy="4005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4" y="261256"/>
            <a:ext cx="11331833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r>
              <a:rPr lang="ko-KR" altLang="en-US" sz="2499">
                <a:solidFill>
                  <a:srgbClr val="17365F"/>
                </a:solidFill>
                <a:latin typeface="Hancom Sans SemiBold"/>
                <a:ea typeface="Hancom Sans SemiBold"/>
              </a:rPr>
              <a:t>컴포넌트 등록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2499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</a:p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29" name="그룹 28"/>
          <p:cNvGrpSpPr/>
          <p:nvPr/>
        </p:nvGrpSpPr>
        <p:grpSpPr>
          <a:xfrm>
            <a:off x="2978813" y="1964108"/>
            <a:ext cx="6219779" cy="4170636"/>
            <a:chOff x="2978813" y="1964108"/>
            <a:chExt cx="6219779" cy="4170636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978813" y="1964108"/>
              <a:ext cx="5211667" cy="1146300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90233" y="3428206"/>
              <a:ext cx="6208360" cy="2706537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4" y="261256"/>
            <a:ext cx="11331833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3456770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r>
              <a:rPr lang="ko-KR" altLang="en-US" sz="2499">
                <a:solidFill>
                  <a:srgbClr val="17365F"/>
                </a:solidFill>
                <a:latin typeface="Hancom Sans SemiBold"/>
                <a:ea typeface="Hancom Sans SemiBold"/>
              </a:rPr>
              <a:t>전역 컴포넌트</a:t>
            </a:r>
          </a:p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24" name="_x365474104"/>
          <p:cNvSpPr>
            <a:spLocks noChangeArrowheads="1"/>
          </p:cNvSpPr>
          <p:nvPr/>
        </p:nvSpPr>
        <p:spPr>
          <a:xfrm>
            <a:off x="6349467" y="1194472"/>
            <a:ext cx="3456770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 defTabSz="914126" ea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99">
                <a:solidFill>
                  <a:srgbClr val="17365F"/>
                </a:solidFill>
                <a:latin typeface="Hancom Sans SemiBold"/>
                <a:ea typeface="Hancom Sans SemiBold"/>
              </a:rPr>
              <a:t>지역 컴포넌트</a:t>
            </a:r>
          </a:p>
        </p:txBody>
      </p:sp>
      <p:pic>
        <p:nvPicPr>
          <p:cNvPr id="30" name="그림 29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14492" y="1990701"/>
            <a:ext cx="3096343" cy="3381721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rcRect r="5260"/>
          <a:stretch>
            <a:fillRect/>
          </a:stretch>
        </p:blipFill>
        <p:spPr>
          <a:xfrm>
            <a:off x="621804" y="2636118"/>
            <a:ext cx="5472608" cy="208823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4" y="261256"/>
            <a:ext cx="11331833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30" name="그림 29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62364" y="685006"/>
            <a:ext cx="4800600" cy="54864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81829" y="1628006"/>
            <a:ext cx="2284391" cy="115212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94941" y="3904818"/>
            <a:ext cx="2127263" cy="1179572"/>
          </a:xfrm>
          <a:prstGeom prst="rect">
            <a:avLst/>
          </a:prstGeom>
        </p:spPr>
      </p:pic>
      <p:cxnSp>
        <p:nvCxnSpPr>
          <p:cNvPr id="35" name="연결선: 꺾임 34"/>
          <p:cNvCxnSpPr>
            <a:stCxn id="32" idx="1"/>
            <a:endCxn id="33" idx="1"/>
          </p:cNvCxnSpPr>
          <p:nvPr/>
        </p:nvCxnSpPr>
        <p:spPr>
          <a:xfrm>
            <a:off x="2081829" y="2204070"/>
            <a:ext cx="13111" cy="2290534"/>
          </a:xfrm>
          <a:prstGeom prst="bentConnector3">
            <a:avLst>
              <a:gd name="adj1" fmla="val -1064138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4" y="261256"/>
            <a:ext cx="11331833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13987" y="1143685"/>
            <a:ext cx="7727114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r>
              <a:rPr lang="ko-KR" altLang="en-US" sz="2499">
                <a:solidFill>
                  <a:srgbClr val="17365F"/>
                </a:solidFill>
                <a:latin typeface="Hancom Sans SemiBold"/>
                <a:ea typeface="Hancom Sans SemiBold"/>
              </a:rPr>
              <a:t>부모와 자식 컴포넌트 관계</a:t>
            </a: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9266" y="1778520"/>
            <a:ext cx="7134223" cy="4829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4" y="261256"/>
            <a:ext cx="11331833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13987" y="1143685"/>
            <a:ext cx="7727114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r>
              <a:rPr lang="ko-KR" altLang="en-US" sz="2499">
                <a:solidFill>
                  <a:srgbClr val="17365F"/>
                </a:solidFill>
                <a:latin typeface="Hancom Sans SemiBold"/>
                <a:ea typeface="Hancom Sans SemiBold"/>
              </a:rPr>
              <a:t>형제 컴포넌트 관계</a:t>
            </a: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7329" y="1683997"/>
            <a:ext cx="7303771" cy="4885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4" y="261256"/>
            <a:ext cx="11331833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13987" y="1143685"/>
            <a:ext cx="7727114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r>
              <a:rPr lang="ko-KR" altLang="en-US" sz="2499">
                <a:solidFill>
                  <a:srgbClr val="17365F"/>
                </a:solidFill>
                <a:latin typeface="Hancom Sans SemiBold"/>
                <a:ea typeface="Hancom Sans SemiBold"/>
              </a:rPr>
              <a:t>이벤트 버스</a:t>
            </a: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3432" y="1725129"/>
            <a:ext cx="6187079" cy="5055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1053852" y="3284190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en-US" altLang="ko-KR" sz="4500" b="0" i="0" u="none" strike="noStrike" kern="1200" cap="none" spc="0" normalizeH="0" baseline="0">
                <a:solidFill>
                  <a:srgbClr val="FFFFFF"/>
                </a:solidFill>
                <a:latin typeface="Hancom Sans SemiBold"/>
                <a:ea typeface="Hancom Sans SemiBold"/>
              </a:rPr>
              <a:t>2-4.</a:t>
            </a:r>
            <a:r>
              <a:rPr kumimoji="1" lang="ko-KR" altLang="en-US" sz="4500" b="0" i="0" u="none" strike="noStrike" kern="1200" cap="none" spc="0" normalizeH="0" baseline="0">
                <a:solidFill>
                  <a:srgbClr val="FFFFFF"/>
                </a:solidFill>
                <a:latin typeface="Hancom Sans SemiBold"/>
                <a:ea typeface="Hancom Sans SemiBold"/>
              </a:rPr>
              <a:t>라이프사이클</a:t>
            </a:r>
          </a:p>
        </p:txBody>
      </p:sp>
      <p:sp>
        <p:nvSpPr>
          <p:cNvPr id="4" name="_x143597040"/>
          <p:cNvSpPr>
            <a:spLocks noChangeArrowheads="1"/>
          </p:cNvSpPr>
          <p:nvPr/>
        </p:nvSpPr>
        <p:spPr>
          <a:xfrm>
            <a:off x="612773" y="2420094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bg1"/>
                </a:solidFill>
                <a:latin typeface="Hancom Sans SemiBold"/>
                <a:ea typeface="Hancom Sans SemiBold"/>
              </a:rPr>
              <a:t>2.Vue.js</a:t>
            </a:r>
            <a:r>
              <a:rPr lang="ko-KR" altLang="en-US" sz="5000">
                <a:solidFill>
                  <a:schemeClr val="bg1"/>
                </a:solidFill>
                <a:latin typeface="Hancom Sans SemiBold"/>
                <a:ea typeface="Hancom Sans SemiBold"/>
              </a:rPr>
              <a:t>의 특징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_x143597040"/>
          <p:cNvSpPr>
            <a:spLocks noChangeArrowheads="1"/>
          </p:cNvSpPr>
          <p:nvPr/>
        </p:nvSpPr>
        <p:spPr>
          <a:xfrm>
            <a:off x="612774" y="2924150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 dirty="0">
                <a:solidFill>
                  <a:schemeClr val="bg1"/>
                </a:solidFill>
                <a:latin typeface="Hancom Sans SemiBold"/>
                <a:ea typeface="Hancom Sans SemiBold"/>
              </a:rPr>
              <a:t>1.Vue.js</a:t>
            </a:r>
            <a:r>
              <a:rPr lang="ko-KR" altLang="en-US" sz="5000" dirty="0">
                <a:solidFill>
                  <a:schemeClr val="bg1"/>
                </a:solidFill>
                <a:latin typeface="Hancom Sans SemiBold"/>
                <a:ea typeface="Hancom Sans SemiBold"/>
              </a:rPr>
              <a:t>의 배경 및 철학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4954" y="979934"/>
            <a:ext cx="8653834" cy="5876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39183" y="1183292"/>
            <a:ext cx="8175082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 b="1">
                <a:solidFill>
                  <a:srgbClr val="17365F"/>
                </a:solidFill>
                <a:latin typeface="Hancom Sans SemiBold"/>
                <a:ea typeface="Hancom Sans SemiBold"/>
              </a:rPr>
              <a:t>beforeCreate</a:t>
            </a: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5" name="_x365474104"/>
          <p:cNvSpPr>
            <a:spLocks noChangeArrowheads="1"/>
          </p:cNvSpPr>
          <p:nvPr/>
        </p:nvSpPr>
        <p:spPr>
          <a:xfrm>
            <a:off x="666558" y="3079047"/>
            <a:ext cx="10855706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“Vue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인스턴스가 초기화 된 직후에 발생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23585" y="1183292"/>
            <a:ext cx="8175082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 b="1">
                <a:solidFill>
                  <a:srgbClr val="17365F"/>
                </a:solidFill>
                <a:latin typeface="Hancom Sans SemiBold"/>
                <a:ea typeface="Hancom Sans SemiBold"/>
              </a:rPr>
              <a:t>created</a:t>
            </a: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7" name="_x365474104"/>
          <p:cNvSpPr>
            <a:spLocks noChangeArrowheads="1"/>
          </p:cNvSpPr>
          <p:nvPr/>
        </p:nvSpPr>
        <p:spPr>
          <a:xfrm>
            <a:off x="666558" y="3079047"/>
            <a:ext cx="10855706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“data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 추적 가능 및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methods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 등 활성화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990" t="-3190" r="-990" b="3190"/>
          <a:stretch>
            <a:fillRect/>
          </a:stretch>
        </p:blipFill>
        <p:spPr>
          <a:xfrm>
            <a:off x="581930" y="1244937"/>
            <a:ext cx="8248785" cy="3082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39183" y="1183292"/>
            <a:ext cx="8175082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 b="1">
                <a:solidFill>
                  <a:srgbClr val="17365F"/>
                </a:solidFill>
                <a:latin typeface="Hancom Sans SemiBold"/>
                <a:ea typeface="Hancom Sans SemiBold"/>
              </a:rPr>
              <a:t>beforeMount</a:t>
            </a: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_x365474104"/>
          <p:cNvSpPr>
            <a:spLocks noChangeArrowheads="1"/>
          </p:cNvSpPr>
          <p:nvPr/>
        </p:nvSpPr>
        <p:spPr>
          <a:xfrm>
            <a:off x="666558" y="3079047"/>
            <a:ext cx="10855706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“Dom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에 부착하기 직전에 호출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39183" y="1183292"/>
            <a:ext cx="8175082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 b="1">
                <a:solidFill>
                  <a:srgbClr val="17365F"/>
                </a:solidFill>
                <a:latin typeface="Hancom Sans SemiBold"/>
                <a:ea typeface="Hancom Sans SemiBold"/>
              </a:rPr>
              <a:t>mounted</a:t>
            </a: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8" name="_x365474104"/>
          <p:cNvSpPr>
            <a:spLocks noChangeArrowheads="1"/>
          </p:cNvSpPr>
          <p:nvPr/>
        </p:nvSpPr>
        <p:spPr>
          <a:xfrm>
            <a:off x="666559" y="2729888"/>
            <a:ext cx="10855706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가상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DOM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의 내용이 실제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DOM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에 부착된 이후 실행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1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모든 요소에 접근 가능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</a:p>
        </p:txBody>
      </p:sp>
      <p:sp>
        <p:nvSpPr>
          <p:cNvPr id="19" name="화살표: 오른쪽 18"/>
          <p:cNvSpPr/>
          <p:nvPr/>
        </p:nvSpPr>
        <p:spPr>
          <a:xfrm rot="5347630">
            <a:off x="5586365" y="3685701"/>
            <a:ext cx="1016094" cy="5087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6920" y="1339974"/>
            <a:ext cx="4951427" cy="4832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39183" y="1183292"/>
            <a:ext cx="8175082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 b="1">
                <a:solidFill>
                  <a:srgbClr val="17365F"/>
                </a:solidFill>
                <a:latin typeface="Hancom Sans SemiBold"/>
                <a:ea typeface="Hancom Sans SemiBold"/>
              </a:rPr>
              <a:t>beforeUpdate</a:t>
            </a: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_x365474104"/>
          <p:cNvSpPr>
            <a:spLocks noChangeArrowheads="1"/>
          </p:cNvSpPr>
          <p:nvPr/>
        </p:nvSpPr>
        <p:spPr>
          <a:xfrm>
            <a:off x="666558" y="3079047"/>
            <a:ext cx="10855706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“data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 값이 변해서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DOM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에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변화를 적용시키기 직전 호출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39183" y="1183292"/>
            <a:ext cx="8175082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 b="1">
                <a:solidFill>
                  <a:srgbClr val="17365F"/>
                </a:solidFill>
                <a:latin typeface="Hancom Sans SemiBold"/>
                <a:ea typeface="Hancom Sans SemiBold"/>
              </a:rPr>
              <a:t>updated</a:t>
            </a: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_x365474104"/>
          <p:cNvSpPr>
            <a:spLocks noChangeArrowheads="1"/>
          </p:cNvSpPr>
          <p:nvPr/>
        </p:nvSpPr>
        <p:spPr>
          <a:xfrm>
            <a:off x="666558" y="3079047"/>
            <a:ext cx="10855706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가상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DOM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을 렌더링 하고 실제 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DOM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이 변경된 이후에 호출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39183" y="1183292"/>
            <a:ext cx="8175082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 b="1">
                <a:solidFill>
                  <a:srgbClr val="17365F"/>
                </a:solidFill>
                <a:latin typeface="Hancom Sans SemiBold"/>
                <a:ea typeface="Hancom Sans SemiBold"/>
              </a:rPr>
              <a:t>beforeDestroy</a:t>
            </a: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_x365474104"/>
          <p:cNvSpPr>
            <a:spLocks noChangeArrowheads="1"/>
          </p:cNvSpPr>
          <p:nvPr/>
        </p:nvSpPr>
        <p:spPr>
          <a:xfrm>
            <a:off x="666558" y="3079047"/>
            <a:ext cx="10855706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“해당 인스턴스가 해체되기 직전</a:t>
            </a:r>
            <a:r>
              <a:rPr kumimoji="0" lang="ko-KR" altLang="en-US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 호출</a:t>
            </a: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C74E32E-AD97-440B-8ABA-4AE1D899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"/>
            <a:ext cx="12188825" cy="685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  <a:endParaRPr lang="en-US" altLang="ko-KR" sz="440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239183" y="1183292"/>
            <a:ext cx="8175082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2500" b="1">
                <a:solidFill>
                  <a:srgbClr val="17365F"/>
                </a:solidFill>
                <a:latin typeface="Hancom Sans SemiBold"/>
                <a:ea typeface="Hancom Sans SemiBold"/>
              </a:rPr>
              <a:t>destroyed</a:t>
            </a:r>
          </a:p>
        </p:txBody>
      </p:sp>
      <p:pic>
        <p:nvPicPr>
          <p:cNvPr id="9" name="그림 8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" name="_x365474104"/>
          <p:cNvSpPr>
            <a:spLocks noChangeArrowheads="1"/>
          </p:cNvSpPr>
          <p:nvPr/>
        </p:nvSpPr>
        <p:spPr>
          <a:xfrm>
            <a:off x="666558" y="3079047"/>
            <a:ext cx="10855706" cy="69831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“인스턴스가 해체되고 난 직후 호출”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_x143597040"/>
          <p:cNvSpPr>
            <a:spLocks noChangeArrowheads="1"/>
          </p:cNvSpPr>
          <p:nvPr/>
        </p:nvSpPr>
        <p:spPr>
          <a:xfrm>
            <a:off x="612774" y="2924150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bg1"/>
                </a:solidFill>
                <a:latin typeface="Hancom Sans SemiBold"/>
                <a:ea typeface="Hancom Sans SemiBold"/>
              </a:rPr>
              <a:t>3.Vue.js</a:t>
            </a:r>
            <a:r>
              <a:rPr lang="ko-KR" altLang="en-US" sz="5000">
                <a:solidFill>
                  <a:schemeClr val="bg1"/>
                </a:solidFill>
                <a:latin typeface="Hancom Sans SemiBold"/>
                <a:ea typeface="Hancom Sans SemiBold"/>
              </a:rPr>
              <a:t>의 위치와 성장성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1331833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FE 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프레임워크 시장 속 </a:t>
            </a: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Vue</a:t>
            </a:r>
            <a:r>
              <a:rPr lang="ko-KR" altLang="en-US" sz="4400">
                <a:solidFill>
                  <a:srgbClr val="002060"/>
                </a:solidFill>
                <a:latin typeface="Hancom Sans SemiBold"/>
                <a:ea typeface="Hancom Sans SemiBold"/>
              </a:rPr>
              <a:t>의 위치와 성장성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2037" y="3264032"/>
            <a:ext cx="6629997" cy="3083180"/>
          </a:xfrm>
          <a:prstGeom prst="rect">
            <a:avLst/>
          </a:prstGeom>
        </p:spPr>
      </p:pic>
      <p:sp>
        <p:nvSpPr>
          <p:cNvPr id="18" name="_x365474104"/>
          <p:cNvSpPr>
            <a:spLocks noChangeArrowheads="1"/>
          </p:cNvSpPr>
          <p:nvPr/>
        </p:nvSpPr>
        <p:spPr>
          <a:xfrm>
            <a:off x="2314129" y="6216188"/>
            <a:ext cx="3780282" cy="49199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vue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로 검색한 구글 트렌드 결과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3776" y="5332604"/>
            <a:ext cx="6094412" cy="36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97034" y="3934842"/>
            <a:ext cx="899033" cy="805770"/>
          </a:xfrm>
          <a:prstGeom prst="rect">
            <a:avLst/>
          </a:prstGeom>
        </p:spPr>
      </p:pic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7000" lvl="0" indent="-357000">
              <a:lnSpc>
                <a:spcPct val="140000"/>
              </a:lnSpc>
              <a:buFont typeface="Arial"/>
              <a:buChar char="•"/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최근의 </a:t>
            </a: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FE 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프레임워크 시장은 리엑트</a:t>
            </a: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(React)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와 앵귤러</a:t>
            </a: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(Angular)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가 높은 </a:t>
            </a:r>
            <a:b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</a:b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점유율을 차지</a:t>
            </a:r>
          </a:p>
          <a:p>
            <a:pPr marL="357000" lvl="0" indent="-357000">
              <a:lnSpc>
                <a:spcPct val="140000"/>
              </a:lnSpc>
              <a:buFont typeface="Arial"/>
              <a:buChar char="•"/>
              <a:defRPr/>
            </a:pP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현재 시장 점유율은 기존에 있던 프레임워크에 비해 상대적으로 낮은</a:t>
            </a: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 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편</a:t>
            </a:r>
          </a:p>
          <a:p>
            <a:pPr marL="357000" lvl="0" indent="-357000">
              <a:lnSpc>
                <a:spcPct val="140000"/>
              </a:lnSpc>
              <a:buFont typeface="Arial"/>
              <a:buChar char="•"/>
              <a:defRPr/>
            </a:pPr>
            <a:r>
              <a:rPr lang="en-US" altLang="ko-KR" sz="2500">
                <a:solidFill>
                  <a:srgbClr val="17365F"/>
                </a:solidFill>
                <a:latin typeface="Hancom Sans SemiBold"/>
                <a:ea typeface="Hancom Sans SemiBold"/>
              </a:rPr>
              <a:t>but</a:t>
            </a:r>
            <a:r>
              <a:rPr lang="ko-KR" altLang="en-US" sz="2500">
                <a:solidFill>
                  <a:srgbClr val="17365F"/>
                </a:solidFill>
                <a:latin typeface="Hancom Sans SemiBold"/>
                <a:ea typeface="Hancom Sans SemiBold"/>
              </a:rPr>
              <a:t> 성장세를 감안하면 지금 시기에 알아둬야하는 프론트엔드 프레임워크</a:t>
            </a: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_x365474104"/>
          <p:cNvSpPr>
            <a:spLocks noChangeArrowheads="1"/>
          </p:cNvSpPr>
          <p:nvPr/>
        </p:nvSpPr>
        <p:spPr>
          <a:xfrm>
            <a:off x="604213" y="1332020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Stackoverflow -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 개발자들이 사랑하는 웹 프레임워크 </a:t>
            </a:r>
            <a:r>
              <a:rPr kumimoji="0" lang="en-US" altLang="ko-KR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3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위 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988797" y="2276078"/>
            <a:ext cx="9210071" cy="3093953"/>
            <a:chOff x="2366159" y="2804679"/>
            <a:chExt cx="7459679" cy="2505941"/>
          </a:xfrm>
        </p:grpSpPr>
        <p:grpSp>
          <p:nvGrpSpPr>
            <p:cNvPr id="27" name="그룹 26"/>
            <p:cNvGrpSpPr/>
            <p:nvPr/>
          </p:nvGrpSpPr>
          <p:grpSpPr>
            <a:xfrm>
              <a:off x="2366159" y="2804679"/>
              <a:ext cx="7459679" cy="2505942"/>
              <a:chOff x="528638" y="589683"/>
              <a:chExt cx="7459679" cy="250594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28639" y="589683"/>
                <a:ext cx="7459678" cy="2505942"/>
              </a:xfrm>
              <a:prstGeom prst="rect">
                <a:avLst/>
              </a:prstGeom>
              <a:solidFill>
                <a:srgbClr val="2F3337">
                  <a:alpha val="100000"/>
                </a:srgbClr>
              </a:solidFill>
              <a:ln w="19050" cap="flat" cmpd="sng" algn="ctr">
                <a:solidFill>
                  <a:srgbClr val="2E3E67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28638" y="589683"/>
                <a:ext cx="5229225" cy="40005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4"/>
              <a:srcRect b="81340"/>
              <a:stretch>
                <a:fillRect/>
              </a:stretch>
            </p:blipFill>
            <p:spPr>
              <a:xfrm>
                <a:off x="528638" y="989733"/>
                <a:ext cx="7459678" cy="850191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4"/>
              <a:srcRect t="50200" b="43280"/>
              <a:stretch>
                <a:fillRect/>
              </a:stretch>
            </p:blipFill>
            <p:spPr>
              <a:xfrm>
                <a:off x="528638" y="2173299"/>
                <a:ext cx="7459678" cy="296873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4"/>
              <a:srcRect t="93880"/>
              <a:stretch>
                <a:fillRect/>
              </a:stretch>
            </p:blipFill>
            <p:spPr>
              <a:xfrm>
                <a:off x="528638" y="2706163"/>
                <a:ext cx="7459678" cy="278691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 rot="5400000">
                <a:off x="1602190" y="1803641"/>
                <a:ext cx="396053" cy="297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800" b="1" i="0" u="none" strike="noStrike" kern="1200" cap="none" spc="0" normalizeH="0" baseline="0">
                    <a:solidFill>
                      <a:srgbClr val="FFFFFF"/>
                    </a:solidFill>
                    <a:latin typeface="+mn-lt"/>
                    <a:cs typeface="+mn-cs"/>
                    <a:sym typeface="Arial"/>
                  </a:rPr>
                  <a:t>...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1602190" y="2435515"/>
                <a:ext cx="396053" cy="297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800" b="1" i="0" u="none" strike="noStrike" kern="1200" cap="none" spc="0" normalizeH="0" baseline="0">
                    <a:solidFill>
                      <a:srgbClr val="FFFFFF"/>
                    </a:solidFill>
                    <a:latin typeface="+mn-lt"/>
                    <a:cs typeface="+mn-cs"/>
                    <a:sym typeface="Arial"/>
                  </a:rPr>
                  <a:t>...</a:t>
                </a: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6530991" y="2420880"/>
                <a:ext cx="1457325" cy="641993"/>
              </a:xfrm>
              <a:prstGeom prst="rect">
                <a:avLst/>
              </a:prstGeom>
            </p:spPr>
          </p:pic>
        </p:grpSp>
        <p:sp>
          <p:nvSpPr>
            <p:cNvPr id="36" name="직사각형 35"/>
            <p:cNvSpPr/>
            <p:nvPr/>
          </p:nvSpPr>
          <p:spPr>
            <a:xfrm>
              <a:off x="2696307" y="3816176"/>
              <a:ext cx="317642" cy="201083"/>
            </a:xfrm>
            <a:prstGeom prst="rect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12633" y="4998426"/>
              <a:ext cx="501316" cy="176823"/>
            </a:xfrm>
            <a:prstGeom prst="rect">
              <a:avLst/>
            </a:prstGeom>
            <a:noFill/>
            <a:ln w="19050" cap="flat" cmpd="sng" algn="ctr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17910" y="3531576"/>
              <a:ext cx="396039" cy="176823"/>
            </a:xfrm>
            <a:prstGeom prst="rect">
              <a:avLst/>
            </a:prstGeom>
            <a:noFill/>
            <a:ln w="19050" cap="flat" cmpd="sng" algn="ctr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2" name="_x143597040"/>
          <p:cNvSpPr>
            <a:spLocks noChangeArrowheads="1"/>
          </p:cNvSpPr>
          <p:nvPr/>
        </p:nvSpPr>
        <p:spPr>
          <a:xfrm>
            <a:off x="239183" y="261255"/>
            <a:ext cx="11331833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rgbClr val="002060"/>
                </a:solidFill>
                <a:latin typeface="Hancom Sans SemiBold"/>
                <a:ea typeface="Hancom Sans SemiBold"/>
              </a:rPr>
              <a:t>FE </a:t>
            </a:r>
            <a:r>
              <a:rPr kumimoji="0" lang="ko-KR" altLang="en-US" sz="4400" b="0" i="0" u="none" strike="noStrike" kern="1200" cap="none" spc="0" normalizeH="0" baseline="0">
                <a:solidFill>
                  <a:srgbClr val="002060"/>
                </a:solidFill>
                <a:latin typeface="Hancom Sans SemiBold"/>
                <a:ea typeface="Hancom Sans SemiBold"/>
              </a:rPr>
              <a:t>프레임워크 시장 속 </a:t>
            </a:r>
            <a:r>
              <a:rPr kumimoji="0" lang="en-US" altLang="ko-KR" sz="4400" b="0" i="0" u="none" strike="noStrike" kern="1200" cap="none" spc="0" normalizeH="0" baseline="0">
                <a:solidFill>
                  <a:srgbClr val="002060"/>
                </a:solidFill>
                <a:latin typeface="Hancom Sans SemiBold"/>
                <a:ea typeface="Hancom Sans SemiBold"/>
              </a:rPr>
              <a:t>Vue</a:t>
            </a:r>
            <a:r>
              <a:rPr kumimoji="0" lang="ko-KR" altLang="en-US" sz="4400" b="0" i="0" u="none" strike="noStrike" kern="1200" cap="none" spc="0" normalizeH="0" baseline="0">
                <a:solidFill>
                  <a:srgbClr val="002060"/>
                </a:solidFill>
                <a:latin typeface="Hancom Sans SemiBold"/>
                <a:ea typeface="Hancom Sans SemiBold"/>
              </a:rPr>
              <a:t>의 위치와 성장성</a:t>
            </a:r>
          </a:p>
        </p:txBody>
      </p:sp>
      <p:pic>
        <p:nvPicPr>
          <p:cNvPr id="43" name="그림 42" descr="C:\Users\user\Desktop\말랑말랑말랑말랑말랑말랑\말랑말랑1.png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_x365474104"/>
          <p:cNvSpPr>
            <a:spLocks noChangeArrowheads="1"/>
          </p:cNvSpPr>
          <p:nvPr/>
        </p:nvSpPr>
        <p:spPr>
          <a:xfrm>
            <a:off x="604213" y="1332020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Github</a:t>
            </a:r>
            <a:endParaRPr kumimoji="0" lang="ko-KR" altLang="en-US" sz="2500" b="0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242" y="2013582"/>
            <a:ext cx="11560338" cy="100938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810" y="3160516"/>
            <a:ext cx="11503204" cy="102843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8983968" y="3168981"/>
            <a:ext cx="2723440" cy="412641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983968" y="2061195"/>
            <a:ext cx="2723440" cy="412641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_x143597040"/>
          <p:cNvSpPr>
            <a:spLocks noChangeArrowheads="1"/>
          </p:cNvSpPr>
          <p:nvPr/>
        </p:nvSpPr>
        <p:spPr>
          <a:xfrm>
            <a:off x="239183" y="261255"/>
            <a:ext cx="11331833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rgbClr val="002060"/>
                </a:solidFill>
                <a:latin typeface="Hancom Sans SemiBold"/>
                <a:ea typeface="Hancom Sans SemiBold"/>
              </a:rPr>
              <a:t>FE </a:t>
            </a:r>
            <a:r>
              <a:rPr kumimoji="0" lang="ko-KR" altLang="en-US" sz="4400" b="0" i="0" u="none" strike="noStrike" kern="1200" cap="none" spc="0" normalizeH="0" baseline="0">
                <a:solidFill>
                  <a:srgbClr val="002060"/>
                </a:solidFill>
                <a:latin typeface="Hancom Sans SemiBold"/>
                <a:ea typeface="Hancom Sans SemiBold"/>
              </a:rPr>
              <a:t>프레임워크 시장 속 </a:t>
            </a:r>
            <a:r>
              <a:rPr kumimoji="0" lang="en-US" altLang="ko-KR" sz="4400" b="0" i="0" u="none" strike="noStrike" kern="1200" cap="none" spc="0" normalizeH="0" baseline="0">
                <a:solidFill>
                  <a:srgbClr val="002060"/>
                </a:solidFill>
                <a:latin typeface="Hancom Sans SemiBold"/>
                <a:ea typeface="Hancom Sans SemiBold"/>
              </a:rPr>
              <a:t>Vue</a:t>
            </a:r>
            <a:r>
              <a:rPr kumimoji="0" lang="ko-KR" altLang="en-US" sz="4400" b="0" i="0" u="none" strike="noStrike" kern="1200" cap="none" spc="0" normalizeH="0" baseline="0">
                <a:solidFill>
                  <a:srgbClr val="002060"/>
                </a:solidFill>
                <a:latin typeface="Hancom Sans SemiBold"/>
                <a:ea typeface="Hancom Sans SemiBold"/>
              </a:rPr>
              <a:t>의 위치와 성장성</a:t>
            </a:r>
          </a:p>
        </p:txBody>
      </p:sp>
      <p:pic>
        <p:nvPicPr>
          <p:cNvPr id="46" name="그림 45" descr="C:\Users\user\Desktop\말랑말랑말랑말랑말랑말랑\말랑말랑1.png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_x143597040"/>
          <p:cNvSpPr>
            <a:spLocks noChangeArrowheads="1"/>
          </p:cNvSpPr>
          <p:nvPr/>
        </p:nvSpPr>
        <p:spPr>
          <a:xfrm>
            <a:off x="612774" y="2924150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bg1"/>
                </a:solidFill>
                <a:latin typeface="Hancom Sans SemiBold"/>
                <a:ea typeface="Hancom Sans SemiBold"/>
              </a:rPr>
              <a:t>3-1.Vuetify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 dirty="0" err="1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  <a:endParaRPr lang="en-US" altLang="ko-KR" sz="4400" dirty="0">
              <a:solidFill>
                <a:srgbClr val="002060"/>
              </a:solidFill>
              <a:latin typeface="Hancom Sans SemiBold"/>
              <a:ea typeface="Hancom Sans SemiBold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729500" y="1639691"/>
            <a:ext cx="2729823" cy="3577028"/>
            <a:chOff x="4730733" y="2000250"/>
            <a:chExt cx="2730534" cy="357796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86398" y="2000250"/>
              <a:ext cx="2619203" cy="2857500"/>
            </a:xfrm>
            <a:prstGeom prst="rect">
              <a:avLst/>
            </a:prstGeom>
          </p:spPr>
        </p:pic>
        <p:sp>
          <p:nvSpPr>
            <p:cNvPr id="46" name="_x143597040"/>
            <p:cNvSpPr>
              <a:spLocks noChangeArrowheads="1"/>
            </p:cNvSpPr>
            <p:nvPr/>
          </p:nvSpPr>
          <p:spPr>
            <a:xfrm>
              <a:off x="4730733" y="4878122"/>
              <a:ext cx="2730534" cy="7000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/>
            <a:p>
              <a:pPr lvl="0" algn="ctr">
                <a:defRPr/>
              </a:pPr>
              <a:r>
                <a:rPr lang="en-US" altLang="ko-KR" sz="4400">
                  <a:solidFill>
                    <a:schemeClr val="dk1"/>
                  </a:solidFill>
                  <a:latin typeface="Lucida Console"/>
                  <a:ea typeface="한컴 윤고딕 230"/>
                </a:rPr>
                <a:t>Vuetify</a:t>
              </a:r>
            </a:p>
          </p:txBody>
        </p:sp>
      </p:grpSp>
      <p:pic>
        <p:nvPicPr>
          <p:cNvPr id="48" name="그림 47" descr="C:\Users\user\Desktop\말랑말랑말랑말랑말랑말랑\말랑말랑1.png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</a:p>
        </p:txBody>
      </p:sp>
      <p:sp>
        <p:nvSpPr>
          <p:cNvPr id="12" name="_x365474104"/>
          <p:cNvSpPr>
            <a:spLocks noChangeArrowheads="1"/>
          </p:cNvSpPr>
          <p:nvPr/>
        </p:nvSpPr>
        <p:spPr>
          <a:xfrm>
            <a:off x="604213" y="1332020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장점</a:t>
            </a:r>
          </a:p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활발한 커뮤니티</a:t>
            </a:r>
          </a:p>
        </p:txBody>
      </p:sp>
      <p:pic>
        <p:nvPicPr>
          <p:cNvPr id="44" name="그림 43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88298" y="2222092"/>
            <a:ext cx="2412226" cy="2412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</a:p>
        </p:txBody>
      </p:sp>
      <p:sp>
        <p:nvSpPr>
          <p:cNvPr id="12" name="_x365474104"/>
          <p:cNvSpPr>
            <a:spLocks noChangeArrowheads="1"/>
          </p:cNvSpPr>
          <p:nvPr/>
        </p:nvSpPr>
        <p:spPr>
          <a:xfrm>
            <a:off x="604213" y="1332020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장점</a:t>
            </a:r>
          </a:p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다양한 컴포넌트</a:t>
            </a:r>
          </a:p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44" name="그림 43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1804" y="2348086"/>
            <a:ext cx="9433048" cy="3888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</a:p>
        </p:txBody>
      </p:sp>
      <p:sp>
        <p:nvSpPr>
          <p:cNvPr id="12" name="_x365474104"/>
          <p:cNvSpPr>
            <a:spLocks noChangeArrowheads="1"/>
          </p:cNvSpPr>
          <p:nvPr/>
        </p:nvSpPr>
        <p:spPr>
          <a:xfrm>
            <a:off x="604213" y="1332020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장점</a:t>
            </a:r>
          </a:p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한글 지원</a:t>
            </a:r>
          </a:p>
        </p:txBody>
      </p:sp>
      <p:pic>
        <p:nvPicPr>
          <p:cNvPr id="44" name="그림 43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1834" y="2204070"/>
            <a:ext cx="8326914" cy="428798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8307976" y="4285945"/>
            <a:ext cx="666756" cy="22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3F3B1F2-D3E6-46FC-A3F1-2F159BD8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"/>
            <a:ext cx="12188825" cy="685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</a:p>
        </p:txBody>
      </p:sp>
      <p:sp>
        <p:nvSpPr>
          <p:cNvPr id="12" name="_x365474104"/>
          <p:cNvSpPr>
            <a:spLocks noChangeArrowheads="1"/>
          </p:cNvSpPr>
          <p:nvPr/>
        </p:nvSpPr>
        <p:spPr>
          <a:xfrm>
            <a:off x="604213" y="1332020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단점</a:t>
            </a:r>
          </a:p>
        </p:txBody>
      </p:sp>
      <p:pic>
        <p:nvPicPr>
          <p:cNvPr id="44" name="그림 43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7" name="사각형: 둥근 모서리 46"/>
          <p:cNvSpPr/>
          <p:nvPr/>
        </p:nvSpPr>
        <p:spPr>
          <a:xfrm>
            <a:off x="6411829" y="2105632"/>
            <a:ext cx="2846175" cy="2645145"/>
          </a:xfrm>
          <a:prstGeom prst="roundRect">
            <a:avLst>
              <a:gd name="adj" fmla="val 9375"/>
            </a:avLst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lt1"/>
                </a:solidFill>
                <a:effectLst/>
                <a:latin typeface="Hancom Sans SemiBold"/>
                <a:ea typeface="Hancom Sans SemiBold"/>
              </a:rPr>
              <a:t>너무 많은 자료의 양</a:t>
            </a:r>
            <a:r>
              <a:rPr lang="en-US" altLang="ko-KR" sz="2000" b="1">
                <a:solidFill>
                  <a:schemeClr val="lt1"/>
                </a:solidFill>
                <a:effectLst/>
                <a:latin typeface="Hancom Sans SemiBold"/>
                <a:ea typeface="Hancom Sans SemiBold"/>
              </a:rPr>
              <a:t>..</a:t>
            </a:r>
            <a:r>
              <a:rPr lang="ko-KR" altLang="en-US" sz="2000" b="1">
                <a:solidFill>
                  <a:schemeClr val="lt1"/>
                </a:solidFill>
                <a:effectLst/>
                <a:latin typeface="Hancom Sans SemiBold"/>
                <a:ea typeface="Hancom Sans SemiBold"/>
              </a:rPr>
              <a:t> 다소 난잡한 공식문서</a:t>
            </a:r>
            <a:endParaRPr lang="ko-KR" altLang="en-US" sz="2000" b="1">
              <a:solidFill>
                <a:schemeClr val="lt1"/>
              </a:solidFill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2930819" y="2105632"/>
            <a:ext cx="2846175" cy="2645145"/>
          </a:xfrm>
          <a:prstGeom prst="roundRect">
            <a:avLst>
              <a:gd name="adj" fmla="val 9375"/>
            </a:avLst>
          </a:prstGeom>
          <a:solidFill>
            <a:srgbClr val="7BC6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2060"/>
              </a:buClr>
              <a:buNone/>
              <a:defRPr/>
            </a:pPr>
            <a:r>
              <a:rPr lang="ko-KR" altLang="en-US" sz="2000" b="1">
                <a:solidFill>
                  <a:schemeClr val="lt1"/>
                </a:solidFill>
                <a:effectLst/>
                <a:latin typeface="Hancom Sans SemiBold"/>
                <a:ea typeface="Hancom Sans SemiBold"/>
              </a:rPr>
              <a:t>기본 디자인에 대한 수정의 어려움</a:t>
            </a:r>
            <a:endParaRPr lang="ko-KR" altLang="en-US" sz="2000" b="1">
              <a:solidFill>
                <a:schemeClr val="lt1"/>
              </a:solidFill>
              <a:latin typeface="Hancom Sans SemiBold"/>
              <a:ea typeface="Hancom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</a:p>
        </p:txBody>
      </p:sp>
      <p:sp>
        <p:nvSpPr>
          <p:cNvPr id="12" name="_x365474104"/>
          <p:cNvSpPr>
            <a:spLocks noChangeArrowheads="1"/>
          </p:cNvSpPr>
          <p:nvPr/>
        </p:nvSpPr>
        <p:spPr>
          <a:xfrm>
            <a:off x="604213" y="1332020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사용법</a:t>
            </a:r>
          </a:p>
        </p:txBody>
      </p:sp>
      <p:pic>
        <p:nvPicPr>
          <p:cNvPr id="44" name="그림 43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3772" y="1129872"/>
            <a:ext cx="11305256" cy="546668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8524000" y="3245008"/>
            <a:ext cx="450732" cy="366397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u="none" strike="noStrike" kern="120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</a:p>
        </p:txBody>
      </p:sp>
      <p:sp>
        <p:nvSpPr>
          <p:cNvPr id="12" name="_x365474104"/>
          <p:cNvSpPr>
            <a:spLocks noChangeArrowheads="1"/>
          </p:cNvSpPr>
          <p:nvPr/>
        </p:nvSpPr>
        <p:spPr>
          <a:xfrm>
            <a:off x="604213" y="1332020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7000" lvl="0" indent="-357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7365F"/>
                </a:solidFill>
                <a:latin typeface="Hancom Sans SemiBold"/>
                <a:ea typeface="Hancom Sans SemiBold"/>
              </a:rPr>
              <a:t>사용법</a:t>
            </a:r>
          </a:p>
        </p:txBody>
      </p:sp>
      <p:pic>
        <p:nvPicPr>
          <p:cNvPr id="44" name="그림 43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9797" y="1844030"/>
            <a:ext cx="11639028" cy="4824536"/>
          </a:xfrm>
          <a:prstGeom prst="rect">
            <a:avLst/>
          </a:prstGeom>
        </p:spPr>
      </p:pic>
      <p:sp>
        <p:nvSpPr>
          <p:cNvPr id="54" name="직사각형 50"/>
          <p:cNvSpPr/>
          <p:nvPr/>
        </p:nvSpPr>
        <p:spPr>
          <a:xfrm>
            <a:off x="3627456" y="3644230"/>
            <a:ext cx="5779323" cy="302433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u="none" strike="noStrike" kern="120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143597040"/>
          <p:cNvSpPr>
            <a:spLocks noChangeArrowheads="1"/>
          </p:cNvSpPr>
          <p:nvPr/>
        </p:nvSpPr>
        <p:spPr>
          <a:xfrm>
            <a:off x="239183" y="261255"/>
            <a:ext cx="10855706" cy="6999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400">
                <a:solidFill>
                  <a:srgbClr val="002060"/>
                </a:solidFill>
                <a:latin typeface="Hancom Sans SemiBold"/>
                <a:ea typeface="Hancom Sans SemiBold"/>
              </a:rPr>
              <a:t>Vuetify</a:t>
            </a:r>
          </a:p>
        </p:txBody>
      </p:sp>
      <p:pic>
        <p:nvPicPr>
          <p:cNvPr id="44" name="그림 43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0" cy="607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4"/>
          <a:stretch/>
        </p:blipFill>
        <p:spPr bwMode="auto">
          <a:xfrm>
            <a:off x="6598468" y="1957003"/>
            <a:ext cx="5210376" cy="3356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 rot="16200000">
            <a:off x="5430024" y="2924150"/>
            <a:ext cx="1024428" cy="10081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0"/>
          <a:stretch/>
        </p:blipFill>
        <p:spPr bwMode="auto">
          <a:xfrm>
            <a:off x="251986" y="1974587"/>
            <a:ext cx="4978330" cy="3339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2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_x143597040"/>
          <p:cNvSpPr>
            <a:spLocks noChangeArrowheads="1"/>
          </p:cNvSpPr>
          <p:nvPr/>
        </p:nvSpPr>
        <p:spPr>
          <a:xfrm>
            <a:off x="612774" y="4364310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5000" b="0" i="0" u="none" strike="noStrike" kern="1200" cap="none" spc="0" normalizeH="0" baseline="0">
                <a:solidFill>
                  <a:srgbClr val="FFFFFF"/>
                </a:solidFill>
                <a:latin typeface="Hancom Sans SemiBold"/>
                <a:ea typeface="Hancom Sans SemiBold"/>
              </a:rPr>
              <a:t>감사합니다</a:t>
            </a:r>
            <a:r>
              <a:rPr kumimoji="1" lang="en-US" altLang="ko-KR" sz="5000" b="0" i="0" u="none" strike="noStrike" kern="1200" cap="none" spc="0" normalizeH="0" baseline="0">
                <a:solidFill>
                  <a:srgbClr val="FFFFFF"/>
                </a:solidFill>
                <a:latin typeface="Hancom Sans SemiBold"/>
                <a:ea typeface="Hancom Sans SemiBold"/>
              </a:rPr>
              <a:t>.</a:t>
            </a:r>
          </a:p>
        </p:txBody>
      </p:sp>
      <p:sp>
        <p:nvSpPr>
          <p:cNvPr id="2" name="_x143597040"/>
          <p:cNvSpPr>
            <a:spLocks noChangeArrowheads="1"/>
          </p:cNvSpPr>
          <p:nvPr/>
        </p:nvSpPr>
        <p:spPr>
          <a:xfrm>
            <a:off x="644504" y="1628006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lvl="0" indent="0" algn="ctr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en-US" altLang="ko-KR" sz="5000" b="0" i="0" u="none" strike="noStrike" kern="1200" cap="none" spc="0" normalizeH="0" baseline="0">
                <a:solidFill>
                  <a:srgbClr val="FFFFFF"/>
                </a:solidFill>
                <a:latin typeface="Hancom Sans SemiBold"/>
                <a:ea typeface="Hancom Sans SemiBold"/>
              </a:rP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24362C-008F-48DE-AC50-6DB973FD0515}"/>
              </a:ext>
            </a:extLst>
          </p:cNvPr>
          <p:cNvGrpSpPr/>
          <p:nvPr/>
        </p:nvGrpSpPr>
        <p:grpSpPr>
          <a:xfrm>
            <a:off x="1393295" y="1772022"/>
            <a:ext cx="9402234" cy="3672408"/>
            <a:chOff x="197059" y="907926"/>
            <a:chExt cx="9130942" cy="30956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E325D4-5B62-43E4-89BC-A3E55EC3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059" y="907926"/>
              <a:ext cx="3257550" cy="30956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DCEC1C3-54D9-47DD-92A4-C1002D5E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076" y="1065846"/>
              <a:ext cx="6257925" cy="1828800"/>
            </a:xfrm>
            <a:prstGeom prst="rect">
              <a:avLst/>
            </a:prstGeom>
          </p:spPr>
        </p:pic>
      </p:grpSp>
      <p:pic>
        <p:nvPicPr>
          <p:cNvPr id="2" name="Picture 1" descr="C:\Users\user\Desktop\말랑말랑말랑말랑말랑말랑\말랑말랑1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1237913" y="141288"/>
            <a:ext cx="754062" cy="608012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9517339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_x143597040"/>
          <p:cNvSpPr>
            <a:spLocks noChangeArrowheads="1"/>
          </p:cNvSpPr>
          <p:nvPr/>
        </p:nvSpPr>
        <p:spPr>
          <a:xfrm>
            <a:off x="1053852" y="3284190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4500" dirty="0">
                <a:solidFill>
                  <a:schemeClr val="bg1"/>
                </a:solidFill>
                <a:latin typeface="Hancom Sans SemiBold"/>
                <a:ea typeface="Hancom Sans SemiBold"/>
              </a:rPr>
              <a:t>2-1.SPA</a:t>
            </a:r>
          </a:p>
        </p:txBody>
      </p:sp>
      <p:sp>
        <p:nvSpPr>
          <p:cNvPr id="2" name="_x143597040">
            <a:extLst>
              <a:ext uri="{FF2B5EF4-FFF2-40B4-BE49-F238E27FC236}">
                <a16:creationId xmlns:a16="http://schemas.microsoft.com/office/drawing/2014/main" id="{47D4B7F1-8682-44A9-BA6A-F5B20657ED29}"/>
              </a:ext>
            </a:extLst>
          </p:cNvPr>
          <p:cNvSpPr>
            <a:spLocks noChangeArrowheads="1"/>
          </p:cNvSpPr>
          <p:nvPr/>
        </p:nvSpPr>
        <p:spPr>
          <a:xfrm>
            <a:off x="612773" y="2420094"/>
            <a:ext cx="10963275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5000" dirty="0">
                <a:solidFill>
                  <a:schemeClr val="bg1"/>
                </a:solidFill>
                <a:latin typeface="Hancom Sans SemiBold"/>
                <a:ea typeface="Hancom Sans SemiBold"/>
              </a:rPr>
              <a:t>2.Vue.js</a:t>
            </a:r>
            <a:r>
              <a:rPr lang="ko-KR" altLang="en-US" sz="5000" dirty="0">
                <a:solidFill>
                  <a:schemeClr val="bg1"/>
                </a:solidFill>
                <a:latin typeface="Hancom Sans SemiBold"/>
                <a:ea typeface="Hancom Sans SemiBold"/>
              </a:rPr>
              <a:t>의 특징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2" name="_x143597040"/>
          <p:cNvSpPr>
            <a:spLocks noChangeArrowheads="1"/>
          </p:cNvSpPr>
          <p:nvPr/>
        </p:nvSpPr>
        <p:spPr>
          <a:xfrm>
            <a:off x="239183" y="261256"/>
            <a:ext cx="2504778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kumimoji="0"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07684" y="1622451"/>
            <a:ext cx="4573456" cy="3611511"/>
          </a:xfrm>
          <a:prstGeom prst="rect">
            <a:avLst/>
          </a:prstGeom>
        </p:spPr>
      </p:pic>
      <p:sp>
        <p:nvSpPr>
          <p:cNvPr id="26" name="_x143597040"/>
          <p:cNvSpPr>
            <a:spLocks noChangeArrowheads="1"/>
          </p:cNvSpPr>
          <p:nvPr/>
        </p:nvSpPr>
        <p:spPr>
          <a:xfrm>
            <a:off x="5410360" y="5512632"/>
            <a:ext cx="1368105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MPA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13776" y="5332604"/>
            <a:ext cx="6094413" cy="36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7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sp>
        <p:nvSpPr>
          <p:cNvPr id="6" name="_x365474104"/>
          <p:cNvSpPr>
            <a:spLocks noChangeArrowheads="1"/>
          </p:cNvSpPr>
          <p:nvPr/>
        </p:nvSpPr>
        <p:spPr>
          <a:xfrm>
            <a:off x="604213" y="1223039"/>
            <a:ext cx="11222289" cy="260282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56893" indent="-356893">
              <a:lnSpc>
                <a:spcPct val="140000"/>
              </a:lnSpc>
              <a:buFont typeface="Arial"/>
              <a:buChar char="•"/>
              <a:defRPr/>
            </a:pPr>
            <a:endParaRPr lang="ko-KR" altLang="en-US" sz="2499">
              <a:solidFill>
                <a:srgbClr val="17365F"/>
              </a:solidFill>
              <a:latin typeface="Hancom Sans SemiBold"/>
              <a:ea typeface="Hancom Sans SemiBold"/>
            </a:endParaRPr>
          </a:p>
        </p:txBody>
      </p:sp>
      <p:pic>
        <p:nvPicPr>
          <p:cNvPr id="21" name="그림 20" descr="C:\Users\user\Desktop\말랑말랑말랑말랑말랑말랑\말랑말랑1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1232918" y="141336"/>
            <a:ext cx="753731" cy="607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2" name="_x143597040"/>
          <p:cNvSpPr>
            <a:spLocks noChangeArrowheads="1"/>
          </p:cNvSpPr>
          <p:nvPr/>
        </p:nvSpPr>
        <p:spPr>
          <a:xfrm>
            <a:off x="239183" y="261256"/>
            <a:ext cx="2504778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4399">
                <a:solidFill>
                  <a:srgbClr val="002060"/>
                </a:solidFill>
                <a:latin typeface="Hancom Sans SemiBold"/>
                <a:ea typeface="Hancom Sans SemiBold"/>
              </a:rPr>
              <a:t>2.</a:t>
            </a:r>
            <a:r>
              <a:rPr kumimoji="0" lang="ko-KR" altLang="en-US" sz="4399">
                <a:solidFill>
                  <a:srgbClr val="002060"/>
                </a:solidFill>
                <a:latin typeface="Hancom Sans SemiBold"/>
                <a:ea typeface="Hancom Sans SemiBold"/>
              </a:rPr>
              <a:t> 특징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47030" y="1489956"/>
            <a:ext cx="3494765" cy="2599648"/>
          </a:xfrm>
          <a:prstGeom prst="rect">
            <a:avLst/>
          </a:prstGeom>
        </p:spPr>
      </p:pic>
      <p:sp>
        <p:nvSpPr>
          <p:cNvPr id="24" name="_x143597040"/>
          <p:cNvSpPr>
            <a:spLocks noChangeArrowheads="1"/>
          </p:cNvSpPr>
          <p:nvPr/>
        </p:nvSpPr>
        <p:spPr>
          <a:xfrm>
            <a:off x="4398266" y="4399889"/>
            <a:ext cx="3443529" cy="69990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defTabSz="914126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4399" dirty="0">
                <a:solidFill>
                  <a:srgbClr val="002060"/>
                </a:solidFill>
                <a:latin typeface="Hancom Sans SemiBold"/>
                <a:ea typeface="Hancom Sans SemiBold"/>
              </a:rPr>
              <a:t>SPA vs MPA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지정 레이아웃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사용자 지정 레이아웃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빈 화면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빈 화면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2735</ep:Words>
  <ep:PresentationFormat>사용자 지정</ep:PresentationFormat>
  <ep:Paragraphs>403</ep:Paragraphs>
  <ep:Slides>54</ep:Slides>
  <ep:Notes>54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ep:HeadingPairs>
  <ep:TitlesOfParts>
    <vt:vector size="56" baseType="lpstr">
      <vt:lpstr>사용자 지정 레이아웃</vt:lpstr>
      <vt:lpstr>빈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2019-02-20T00:59:47.000</dcterms:created>
  <dc:creator>user</dc:creator>
  <cp:lastModifiedBy>hancom</cp:lastModifiedBy>
  <dcterms:modified xsi:type="dcterms:W3CDTF">2020-09-28T01:58:24.093</dcterms:modified>
  <cp:revision>418</cp:revision>
  <dc:title>슬라이드 1</dc:title>
  <cp:version>1000.0000.01</cp:version>
</cp:coreProperties>
</file>