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0692003" cy="7560056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52" y="-84"/>
      </p:cViewPr>
      <p:guideLst>
        <p:guide orient="horz" pos="2380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2021-01-13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04224" y="685800"/>
            <a:ext cx="4849551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Relationship Id="rId3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3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Relationship Id="rId3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jpeg"  /><Relationship Id="rId4" Type="http://schemas.openxmlformats.org/officeDocument/2006/relationships/image" Target="../media/image14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jpeg"  /><Relationship Id="rId4" Type="http://schemas.openxmlformats.org/officeDocument/2006/relationships/image" Target="../media/image2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Relationship Id="rId3" Type="http://schemas.openxmlformats.org/officeDocument/2006/relationships/image" Target="../media/image2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Relationship Id="rId3" Type="http://schemas.openxmlformats.org/officeDocument/2006/relationships/image" Target="../media/image2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Relationship Id="rId3" Type="http://schemas.openxmlformats.org/officeDocument/2006/relationships/image" Target="../media/image2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Relationship Id="rId3" Type="http://schemas.openxmlformats.org/officeDocument/2006/relationships/image" Target="../media/image2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Relationship Id="rId3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200" y="71628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7801" y="2789428"/>
            <a:ext cx="1524000" cy="56642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>
            <a:spAutoFit/>
          </a:bodyPr>
          <a:lstStyle/>
          <a:p>
            <a:pPr>
              <a:lnSpc>
                <a:spcPts val="4100"/>
              </a:lnSpc>
              <a:defRPr/>
            </a:pPr>
            <a:r>
              <a:rPr lang="en-US" altLang="zh-CN" sz="350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Hanzari</a:t>
            </a:r>
            <a:endParaRPr lang="en-US" altLang="zh-CN" sz="350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29" name=""/>
          <p:cNvCxnSpPr/>
          <p:nvPr/>
        </p:nvCxnSpPr>
        <p:spPr>
          <a:xfrm>
            <a:off x="507301" y="3551428"/>
            <a:ext cx="96774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200" y="71628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7801" y="2789428"/>
            <a:ext cx="2845499" cy="56642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>
            <a:spAutoFit/>
          </a:bodyPr>
          <a:lstStyle/>
          <a:p>
            <a:pPr>
              <a:lnSpc>
                <a:spcPts val="4100"/>
              </a:lnSpc>
              <a:defRPr/>
            </a:pPr>
            <a:r>
              <a:rPr lang="en-US" altLang="ko-KR" sz="350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Manager </a:t>
            </a:r>
            <a:r>
              <a:rPr lang="ko-KR" altLang="en-US" sz="350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계정</a:t>
            </a:r>
            <a:endParaRPr lang="ko-KR" altLang="en-US" sz="350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29" name=""/>
          <p:cNvCxnSpPr/>
          <p:nvPr/>
        </p:nvCxnSpPr>
        <p:spPr>
          <a:xfrm>
            <a:off x="507301" y="3551428"/>
            <a:ext cx="96774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3200" y="70739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0699" y="508000"/>
            <a:ext cx="5880101" cy="27114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  <a:tabLst>
                <a:tab pos="25400" algn="l"/>
              </a:tabLst>
              <a:defRPr/>
            </a:pPr>
            <a:r>
              <a:rPr lang="en-US" altLang="zh-CN" sz="2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4-1.</a:t>
            </a:r>
            <a:r>
              <a:rPr lang="en-US" altLang="zh-CN" sz="25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비밀번호</a:t>
            </a:r>
            <a:r>
              <a:rPr lang="en-US" altLang="zh-CN" sz="25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2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변경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및 </a:t>
            </a:r>
            <a:r>
              <a:rPr lang="en-US" altLang="ko-KR" sz="2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4.2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건물 선택 가능</a:t>
            </a:r>
            <a:endParaRPr lang="ko-KR" altLang="en-US" sz="25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4" name=""/>
          <p:cNvCxnSpPr/>
          <p:nvPr/>
        </p:nvCxnSpPr>
        <p:spPr>
          <a:xfrm>
            <a:off x="507301" y="960628"/>
            <a:ext cx="9677400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"/>
          <p:cNvCxnSpPr/>
          <p:nvPr/>
        </p:nvCxnSpPr>
        <p:spPr>
          <a:xfrm>
            <a:off x="88201" y="6980428"/>
            <a:ext cx="105156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  <p:sp>
        <p:nvSpPr>
          <p:cNvPr id="1044" name=""/>
          <p:cNvSpPr/>
          <p:nvPr/>
        </p:nvSpPr>
        <p:spPr>
          <a:xfrm>
            <a:off x="7632001" y="1417828"/>
            <a:ext cx="2667000" cy="304800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45" name="TextBox 1"/>
          <p:cNvSpPr txBox="1"/>
          <p:nvPr/>
        </p:nvSpPr>
        <p:spPr>
          <a:xfrm>
            <a:off x="8576756" y="1494028"/>
            <a:ext cx="748218" cy="228092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p>
            <a:pPr marL="0" indent="0" algn="l" defTabSz="914400" rtl="0" eaLnBrk="1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기능</a:t>
            </a:r>
            <a:r>
              <a: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설명</a:t>
            </a:r>
            <a:endPara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7" name=""/>
          <p:cNvSpPr/>
          <p:nvPr/>
        </p:nvSpPr>
        <p:spPr>
          <a:xfrm>
            <a:off x="393001" y="1875028"/>
            <a:ext cx="7086599" cy="41910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pic>
        <p:nvPicPr>
          <p:cNvPr id="105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3001" y="1882540"/>
            <a:ext cx="7086600" cy="4183487"/>
          </a:xfrm>
          <a:prstGeom prst="rect">
            <a:avLst/>
          </a:prstGeom>
        </p:spPr>
      </p:pic>
      <p:sp>
        <p:nvSpPr>
          <p:cNvPr id="1057" name=""/>
          <p:cNvSpPr/>
          <p:nvPr/>
        </p:nvSpPr>
        <p:spPr>
          <a:xfrm>
            <a:off x="3288601" y="21798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64" name=""/>
          <p:cNvSpPr/>
          <p:nvPr/>
        </p:nvSpPr>
        <p:spPr>
          <a:xfrm>
            <a:off x="6108001" y="28656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65" name=""/>
          <p:cNvSpPr/>
          <p:nvPr/>
        </p:nvSpPr>
        <p:spPr>
          <a:xfrm>
            <a:off x="850201" y="3246628"/>
            <a:ext cx="2133600" cy="1447800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63" name=""/>
          <p:cNvSpPr/>
          <p:nvPr/>
        </p:nvSpPr>
        <p:spPr>
          <a:xfrm>
            <a:off x="774001" y="31704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66" name=""/>
          <p:cNvSpPr/>
          <p:nvPr/>
        </p:nvSpPr>
        <p:spPr>
          <a:xfrm>
            <a:off x="6793801" y="19512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1067" name=""/>
          <p:cNvGraphicFramePr>
            <a:graphicFrameLocks noGrp="1"/>
          </p:cNvGraphicFramePr>
          <p:nvPr/>
        </p:nvGraphicFramePr>
        <p:xfrm>
          <a:off x="7661401" y="1903290"/>
          <a:ext cx="2640330" cy="47572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5400"/>
                <a:gridCol w="2364930"/>
              </a:tblGrid>
              <a:tr h="247242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Manager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권한의 계정 마이페이지 화면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2192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1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/>
                        <a:t>로그인한 사원의 정보 볼 수 있음</a:t>
                      </a:r>
                      <a:endParaRPr lang="en-US" altLang="ko-KR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355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2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비밀번호 변경을 할 수 있는 버튼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‘3-2.</a:t>
                      </a:r>
                      <a:r>
                        <a:rPr lang="ko-KR" altLang="en-US" sz="900"/>
                        <a:t> 비밀번호 변경</a:t>
                      </a:r>
                      <a:r>
                        <a:rPr lang="en-US" altLang="ko-KR" sz="900"/>
                        <a:t>’</a:t>
                      </a:r>
                      <a:r>
                        <a:rPr lang="ko-KR" altLang="en-US" sz="900"/>
                        <a:t>과 동일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11720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3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건물 선택 가능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‘3-3.</a:t>
                      </a:r>
                      <a:r>
                        <a:rPr lang="ko-KR" altLang="en-US" sz="900"/>
                        <a:t> 건물 선택 가능</a:t>
                      </a:r>
                      <a:r>
                        <a:rPr lang="en-US" altLang="ko-KR" sz="900"/>
                        <a:t>’</a:t>
                      </a:r>
                      <a:r>
                        <a:rPr lang="ko-KR" altLang="en-US" sz="900"/>
                        <a:t>과 동일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33540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4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로그아웃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로그인한 사원의 로그아웃이 가능해짐</a:t>
                      </a:r>
                      <a:endParaRPr lang="en-US" altLang="ko-KR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"/>
          <p:cNvSpPr/>
          <p:nvPr/>
        </p:nvSpPr>
        <p:spPr>
          <a:xfrm>
            <a:off x="393001" y="1875028"/>
            <a:ext cx="7086599" cy="41910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pic>
        <p:nvPicPr>
          <p:cNvPr id="106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6801" y="1871078"/>
            <a:ext cx="7315200" cy="442355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03200" y="70739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0698" y="508000"/>
            <a:ext cx="2870201" cy="27114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  <a:tabLst>
                <a:tab pos="25400" algn="l"/>
              </a:tabLst>
              <a:defRPr/>
            </a:pPr>
            <a:r>
              <a:rPr lang="en-US" altLang="ko-KR" sz="2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4.3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자리배치도 조작</a:t>
            </a:r>
            <a:endParaRPr lang="ko-KR" altLang="en-US" sz="25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4" name=""/>
          <p:cNvCxnSpPr/>
          <p:nvPr/>
        </p:nvCxnSpPr>
        <p:spPr>
          <a:xfrm>
            <a:off x="507301" y="960628"/>
            <a:ext cx="9677400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"/>
          <p:cNvCxnSpPr/>
          <p:nvPr/>
        </p:nvCxnSpPr>
        <p:spPr>
          <a:xfrm>
            <a:off x="88201" y="6980428"/>
            <a:ext cx="105156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  <p:sp>
        <p:nvSpPr>
          <p:cNvPr id="1044" name=""/>
          <p:cNvSpPr/>
          <p:nvPr/>
        </p:nvSpPr>
        <p:spPr>
          <a:xfrm>
            <a:off x="7632001" y="1417828"/>
            <a:ext cx="2667000" cy="304800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45" name="TextBox 1"/>
          <p:cNvSpPr txBox="1"/>
          <p:nvPr/>
        </p:nvSpPr>
        <p:spPr>
          <a:xfrm>
            <a:off x="8576756" y="1494028"/>
            <a:ext cx="748218" cy="228092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p>
            <a:pPr marL="0" indent="0" algn="l" defTabSz="914400" rtl="0" eaLnBrk="1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기능</a:t>
            </a:r>
            <a:r>
              <a: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설명</a:t>
            </a:r>
            <a:endPara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7" name=""/>
          <p:cNvSpPr/>
          <p:nvPr/>
        </p:nvSpPr>
        <p:spPr>
          <a:xfrm>
            <a:off x="88201" y="23322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65" name=""/>
          <p:cNvSpPr/>
          <p:nvPr/>
        </p:nvSpPr>
        <p:spPr>
          <a:xfrm>
            <a:off x="2145601" y="24846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66" name=""/>
          <p:cNvSpPr/>
          <p:nvPr/>
        </p:nvSpPr>
        <p:spPr>
          <a:xfrm>
            <a:off x="6565201" y="24846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67" name=""/>
          <p:cNvSpPr/>
          <p:nvPr/>
        </p:nvSpPr>
        <p:spPr>
          <a:xfrm>
            <a:off x="240601" y="19512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1-1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68" name=""/>
          <p:cNvSpPr/>
          <p:nvPr/>
        </p:nvSpPr>
        <p:spPr>
          <a:xfrm>
            <a:off x="926401" y="1951227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1-2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69" name=""/>
          <p:cNvSpPr/>
          <p:nvPr/>
        </p:nvSpPr>
        <p:spPr>
          <a:xfrm>
            <a:off x="1612201" y="19512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1-3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1071" name=""/>
          <p:cNvGraphicFramePr>
            <a:graphicFrameLocks noGrp="1"/>
          </p:cNvGraphicFramePr>
          <p:nvPr/>
        </p:nvGraphicFramePr>
        <p:xfrm>
          <a:off x="7661401" y="1903291"/>
          <a:ext cx="2639505" cy="49075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5400"/>
                <a:gridCol w="2364105"/>
              </a:tblGrid>
              <a:tr h="276536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한자리 자리배치도 화면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(Manager 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권한의 계정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46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1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자리배치도 탭 </a:t>
                      </a:r>
                      <a:r>
                        <a:rPr lang="en-US" altLang="ko-KR" sz="900" b="1"/>
                        <a:t>(</a:t>
                      </a:r>
                      <a:r>
                        <a:rPr lang="ko-KR" altLang="en-US" sz="900" b="1"/>
                        <a:t>추후 상세 설명</a:t>
                      </a:r>
                      <a:r>
                        <a:rPr lang="en-US" altLang="ko-KR" sz="900" b="1"/>
                        <a:t>)</a:t>
                      </a:r>
                      <a:endParaRPr lang="en-US" altLang="ko-KR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1-1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선택한 건물에 해당하는 층을 이동할 수 있는 탭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1-2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사원 배치 및 자리 비우기가 가능한 탭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1-3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자리 검색이 가능한 탭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46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2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자리배치도</a:t>
                      </a:r>
                      <a:endParaRPr lang="ko-KR" altLang="en-US" sz="9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46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3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층간 현황표</a:t>
                      </a:r>
                      <a:endParaRPr lang="ko-KR" altLang="en-US" sz="9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46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4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부서색 표시</a:t>
                      </a:r>
                      <a:endParaRPr lang="ko-KR" altLang="en-US" sz="900" b="1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46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5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작업 초기화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5-1 :</a:t>
                      </a:r>
                      <a:endParaRPr lang="en-US" altLang="ko-KR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46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6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저장 유무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6-1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 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72" name=""/>
          <p:cNvSpPr/>
          <p:nvPr/>
        </p:nvSpPr>
        <p:spPr>
          <a:xfrm>
            <a:off x="6565201" y="51516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"/>
          <p:cNvSpPr/>
          <p:nvPr/>
        </p:nvSpPr>
        <p:spPr>
          <a:xfrm>
            <a:off x="393001" y="1875028"/>
            <a:ext cx="7086599" cy="41910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3200" y="70739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0698" y="508000"/>
            <a:ext cx="2870201" cy="27114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  <a:tabLst>
                <a:tab pos="25400" algn="l"/>
              </a:tabLst>
              <a:defRPr/>
            </a:pPr>
            <a:r>
              <a:rPr lang="en-US" altLang="ko-KR" sz="2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4.3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자리배치도 조작</a:t>
            </a:r>
            <a:endParaRPr lang="ko-KR" altLang="en-US" sz="25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4" name=""/>
          <p:cNvCxnSpPr/>
          <p:nvPr/>
        </p:nvCxnSpPr>
        <p:spPr>
          <a:xfrm>
            <a:off x="507301" y="960628"/>
            <a:ext cx="9677400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"/>
          <p:cNvCxnSpPr/>
          <p:nvPr/>
        </p:nvCxnSpPr>
        <p:spPr>
          <a:xfrm>
            <a:off x="88201" y="6980428"/>
            <a:ext cx="105156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  <p:sp>
        <p:nvSpPr>
          <p:cNvPr id="1044" name=""/>
          <p:cNvSpPr/>
          <p:nvPr/>
        </p:nvSpPr>
        <p:spPr>
          <a:xfrm>
            <a:off x="7632001" y="1417828"/>
            <a:ext cx="2667000" cy="304800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45" name="TextBox 1"/>
          <p:cNvSpPr txBox="1"/>
          <p:nvPr/>
        </p:nvSpPr>
        <p:spPr>
          <a:xfrm>
            <a:off x="8576756" y="1494028"/>
            <a:ext cx="748218" cy="228092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p>
            <a:pPr marL="0" indent="0" algn="l" defTabSz="914400" rtl="0" eaLnBrk="1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기능</a:t>
            </a:r>
            <a:r>
              <a: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설명</a:t>
            </a:r>
            <a:endPara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072" name=""/>
          <p:cNvPicPr>
            <a:picLocks noChangeAspect="1"/>
          </p:cNvPicPr>
          <p:nvPr/>
        </p:nvPicPr>
        <p:blipFill rotWithShape="1">
          <a:blip r:embed="rId3"/>
          <a:srcRect b="8020"/>
          <a:stretch>
            <a:fillRect/>
          </a:stretch>
        </p:blipFill>
        <p:spPr>
          <a:xfrm>
            <a:off x="2374201" y="1798828"/>
            <a:ext cx="2604209" cy="4495800"/>
          </a:xfrm>
          <a:prstGeom prst="rect">
            <a:avLst/>
          </a:prstGeom>
        </p:spPr>
      </p:pic>
      <p:sp>
        <p:nvSpPr>
          <p:cNvPr id="1073" name=""/>
          <p:cNvSpPr/>
          <p:nvPr/>
        </p:nvSpPr>
        <p:spPr>
          <a:xfrm>
            <a:off x="3517201" y="16464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pic>
        <p:nvPicPr>
          <p:cNvPr id="1074" name=""/>
          <p:cNvPicPr>
            <a:picLocks noChangeAspect="1"/>
          </p:cNvPicPr>
          <p:nvPr/>
        </p:nvPicPr>
        <p:blipFill rotWithShape="1">
          <a:blip r:embed="rId4"/>
          <a:srcRect b="1510"/>
          <a:stretch>
            <a:fillRect/>
          </a:stretch>
        </p:blipFill>
        <p:spPr>
          <a:xfrm>
            <a:off x="4973918" y="1798828"/>
            <a:ext cx="2581883" cy="4800600"/>
          </a:xfrm>
          <a:prstGeom prst="rect">
            <a:avLst/>
          </a:prstGeom>
        </p:spPr>
      </p:pic>
      <p:pic>
        <p:nvPicPr>
          <p:cNvPr id="107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406" y="1798828"/>
            <a:ext cx="2342795" cy="4800600"/>
          </a:xfrm>
          <a:prstGeom prst="rect">
            <a:avLst/>
          </a:prstGeom>
        </p:spPr>
      </p:pic>
      <p:sp>
        <p:nvSpPr>
          <p:cNvPr id="1071" name=""/>
          <p:cNvSpPr/>
          <p:nvPr/>
        </p:nvSpPr>
        <p:spPr>
          <a:xfrm>
            <a:off x="1155001" y="16464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77" name=""/>
          <p:cNvSpPr/>
          <p:nvPr/>
        </p:nvSpPr>
        <p:spPr>
          <a:xfrm>
            <a:off x="5955601" y="16464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1078" name=""/>
          <p:cNvGraphicFramePr>
            <a:graphicFrameLocks noGrp="1"/>
          </p:cNvGraphicFramePr>
          <p:nvPr/>
        </p:nvGraphicFramePr>
        <p:xfrm>
          <a:off x="7661401" y="1903291"/>
          <a:ext cx="2639505" cy="50094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5400"/>
                <a:gridCol w="2364105"/>
              </a:tblGrid>
              <a:tr h="324996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한자리 자리배치도 탭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(Manager 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권한의 계정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34330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1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층 관련 탭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1-1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현재 선택한 건물의 이름 확인 가능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1-2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버튼 클릭시 자리배치도를 조작하고 싶은 층으로 이동 가능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현재 선택된 층은 검은 테두리로 확인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2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사원 배치 관련 탭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2-1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자리에 배치할 사원을 검색할 수 있음 이름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부서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내선번호 중 하나 입력시 검색 가능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2-2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각 필드 클릭시 그 필드에 대해서 정렬됨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2-3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</a:t>
                      </a:r>
                      <a:r>
                        <a:rPr lang="ko-KR" altLang="en-US" sz="900" b="0"/>
                        <a:t>자리배치도에</a:t>
                      </a:r>
                      <a:r>
                        <a:rPr lang="ko-KR" altLang="en-US" sz="900"/>
                        <a:t> 자리가 선택되어있을 때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클릭시 선택한 만큼의 자리에 사원을 매핑할 수 있음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2-4:</a:t>
                      </a:r>
                      <a:r>
                        <a:rPr lang="ko-KR" altLang="en-US" sz="900"/>
                        <a:t>  </a:t>
                      </a:r>
                      <a:r>
                        <a:rPr lang="ko-KR" altLang="en-US" sz="900" b="0"/>
                        <a:t>자리배치도에</a:t>
                      </a:r>
                      <a:r>
                        <a:rPr lang="ko-KR" altLang="en-US" sz="900"/>
                        <a:t> 자리가 선택되어있을 때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클릭시 선택한 만큼의 자리를 공석으로 만들 수 있음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6855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3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자리 검색 탭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 b="0"/>
                        <a:t>3-1</a:t>
                      </a:r>
                      <a:r>
                        <a:rPr lang="ko-KR" altLang="en-US" sz="900" b="0"/>
                        <a:t> </a:t>
                      </a:r>
                      <a:r>
                        <a:rPr lang="en-US" altLang="ko-KR" sz="900" b="0"/>
                        <a:t>:</a:t>
                      </a:r>
                      <a:r>
                        <a:rPr lang="ko-KR" altLang="en-US" sz="900"/>
                        <a:t> 사원의 자리를 검색할 수 있음 이름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부서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내선번호 중 하나 입력시 검색 가능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en-US" altLang="ko-KR" sz="900" b="0"/>
                        <a:t>3-2</a:t>
                      </a:r>
                      <a:r>
                        <a:rPr lang="ko-KR" altLang="en-US" sz="900" b="0"/>
                        <a:t> </a:t>
                      </a:r>
                      <a:r>
                        <a:rPr lang="en-US" altLang="ko-KR" sz="900" b="0"/>
                        <a:t>:</a:t>
                      </a:r>
                      <a:r>
                        <a:rPr lang="ko-KR" altLang="en-US" sz="900" b="0"/>
                        <a:t> </a:t>
                      </a:r>
                      <a:r>
                        <a:rPr lang="ko-KR" altLang="en-US" sz="900"/>
                        <a:t>각 필드 클릭시 그 필드에 대해서 정렬됨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en-US" altLang="ko-KR" sz="900" b="0"/>
                        <a:t>3-3</a:t>
                      </a:r>
                      <a:r>
                        <a:rPr lang="ko-KR" altLang="en-US" sz="900" b="0"/>
                        <a:t> </a:t>
                      </a:r>
                      <a:r>
                        <a:rPr lang="en-US" altLang="ko-KR" sz="900" b="0"/>
                        <a:t>:</a:t>
                      </a:r>
                      <a:r>
                        <a:rPr lang="ko-KR" altLang="en-US" sz="900" b="0"/>
                        <a:t> 클릭시 자리배치도에 사원의 자리에 하이라이트 및 툴팁이 생기며 검색 가능</a:t>
                      </a:r>
                      <a:endParaRPr lang="ko-KR" altLang="en-US" sz="900" b="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79" name=""/>
          <p:cNvSpPr/>
          <p:nvPr/>
        </p:nvSpPr>
        <p:spPr>
          <a:xfrm>
            <a:off x="926401" y="24084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1-1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80" name=""/>
          <p:cNvSpPr/>
          <p:nvPr/>
        </p:nvSpPr>
        <p:spPr>
          <a:xfrm>
            <a:off x="1155001" y="42372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1-2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81" name=""/>
          <p:cNvSpPr/>
          <p:nvPr/>
        </p:nvSpPr>
        <p:spPr>
          <a:xfrm>
            <a:off x="4203001" y="26370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2-1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83" name=""/>
          <p:cNvSpPr/>
          <p:nvPr/>
        </p:nvSpPr>
        <p:spPr>
          <a:xfrm>
            <a:off x="3060001" y="57612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2-4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84" name=""/>
          <p:cNvSpPr/>
          <p:nvPr/>
        </p:nvSpPr>
        <p:spPr>
          <a:xfrm>
            <a:off x="4355401" y="3246628"/>
            <a:ext cx="228600" cy="152399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82" name=""/>
          <p:cNvSpPr/>
          <p:nvPr/>
        </p:nvSpPr>
        <p:spPr>
          <a:xfrm>
            <a:off x="4584001" y="31704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2-3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87" name=""/>
          <p:cNvSpPr/>
          <p:nvPr/>
        </p:nvSpPr>
        <p:spPr>
          <a:xfrm>
            <a:off x="6870001" y="26370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3-1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88" name=""/>
          <p:cNvSpPr/>
          <p:nvPr/>
        </p:nvSpPr>
        <p:spPr>
          <a:xfrm>
            <a:off x="7098601" y="3246628"/>
            <a:ext cx="228600" cy="152399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89" name=""/>
          <p:cNvSpPr/>
          <p:nvPr/>
        </p:nvSpPr>
        <p:spPr>
          <a:xfrm>
            <a:off x="6793801" y="29418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3-2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90" name=""/>
          <p:cNvSpPr/>
          <p:nvPr/>
        </p:nvSpPr>
        <p:spPr>
          <a:xfrm>
            <a:off x="4050601" y="29418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2-2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91" name=""/>
          <p:cNvSpPr/>
          <p:nvPr/>
        </p:nvSpPr>
        <p:spPr>
          <a:xfrm>
            <a:off x="7022401" y="33990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3-3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92" name=""/>
          <p:cNvSpPr/>
          <p:nvPr/>
        </p:nvSpPr>
        <p:spPr>
          <a:xfrm>
            <a:off x="2450401" y="2941828"/>
            <a:ext cx="1524000" cy="228600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93" name=""/>
          <p:cNvSpPr/>
          <p:nvPr/>
        </p:nvSpPr>
        <p:spPr>
          <a:xfrm>
            <a:off x="5117401" y="2941828"/>
            <a:ext cx="1600200" cy="228600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3200" y="70739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0698" y="508000"/>
            <a:ext cx="2870201" cy="27114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  <a:tabLst>
                <a:tab pos="25400" algn="l"/>
              </a:tabLst>
              <a:defRPr/>
            </a:pPr>
            <a:r>
              <a:rPr lang="en-US" altLang="ko-KR" sz="2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4.3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자리배치도 조작</a:t>
            </a:r>
            <a:endParaRPr lang="ko-KR" altLang="en-US" sz="25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4" name=""/>
          <p:cNvCxnSpPr/>
          <p:nvPr/>
        </p:nvCxnSpPr>
        <p:spPr>
          <a:xfrm>
            <a:off x="4660202" y="8047228"/>
            <a:ext cx="9677400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"/>
          <p:cNvCxnSpPr/>
          <p:nvPr/>
        </p:nvCxnSpPr>
        <p:spPr>
          <a:xfrm>
            <a:off x="88201" y="6980428"/>
            <a:ext cx="105156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  <p:pic>
        <p:nvPicPr>
          <p:cNvPr id="1072" name=""/>
          <p:cNvPicPr>
            <a:picLocks noChangeAspect="1"/>
          </p:cNvPicPr>
          <p:nvPr/>
        </p:nvPicPr>
        <p:blipFill rotWithShape="1">
          <a:blip r:embed="rId3"/>
          <a:srcRect b="8020"/>
          <a:stretch>
            <a:fillRect/>
          </a:stretch>
        </p:blipFill>
        <p:spPr>
          <a:xfrm>
            <a:off x="316801" y="1798827"/>
            <a:ext cx="2604209" cy="4495800"/>
          </a:xfrm>
          <a:prstGeom prst="rect">
            <a:avLst/>
          </a:prstGeom>
        </p:spPr>
      </p:pic>
      <p:sp>
        <p:nvSpPr>
          <p:cNvPr id="1094" name=""/>
          <p:cNvSpPr/>
          <p:nvPr/>
        </p:nvSpPr>
        <p:spPr>
          <a:xfrm>
            <a:off x="2145601" y="3170428"/>
            <a:ext cx="457200" cy="304800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1114" name=""/>
          <p:cNvGrpSpPr/>
          <p:nvPr/>
        </p:nvGrpSpPr>
        <p:grpSpPr>
          <a:xfrm rot="0">
            <a:off x="3898201" y="5608828"/>
            <a:ext cx="927164" cy="457200"/>
            <a:chOff x="4114037" y="5617845"/>
            <a:chExt cx="927164" cy="457200"/>
          </a:xfrm>
        </p:grpSpPr>
        <p:sp>
          <p:nvSpPr>
            <p:cNvPr id="1106" name=""/>
            <p:cNvSpPr/>
            <p:nvPr/>
          </p:nvSpPr>
          <p:spPr>
            <a:xfrm>
              <a:off x="4418837" y="5617845"/>
              <a:ext cx="228600" cy="228600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100000"/>
              </a:srgbClr>
            </a:solidFill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Calibri"/>
                </a:rPr>
                <a:t>1</a:t>
              </a:r>
  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107" name=""/>
            <p:cNvSpPr txBox="1"/>
            <p:nvPr/>
          </p:nvSpPr>
          <p:spPr>
            <a:xfrm>
              <a:off x="4114037" y="5837428"/>
              <a:ext cx="927164" cy="23761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indent="0"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자리 선택 후</a:t>
              </a:r>
  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108" name=""/>
          <p:cNvSpPr/>
          <p:nvPr/>
        </p:nvSpPr>
        <p:spPr>
          <a:xfrm>
            <a:off x="1993201" y="30180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09" name=""/>
          <p:cNvSpPr txBox="1"/>
          <p:nvPr/>
        </p:nvSpPr>
        <p:spPr>
          <a:xfrm>
            <a:off x="1980437" y="2628011"/>
            <a:ext cx="1231964" cy="39001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자리에 배치할 사원 선택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1112" name=""/>
          <p:cNvGrpSpPr/>
          <p:nvPr/>
        </p:nvGrpSpPr>
        <p:grpSpPr>
          <a:xfrm rot="0">
            <a:off x="2983801" y="1798828"/>
            <a:ext cx="4198776" cy="3810000"/>
            <a:chOff x="2907602" y="1230672"/>
            <a:chExt cx="6375919" cy="4635192"/>
          </a:xfrm>
        </p:grpSpPr>
        <p:pic>
          <p:nvPicPr>
            <p:cNvPr id="111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907602" y="1230672"/>
              <a:ext cx="6375919" cy="4635192"/>
            </a:xfrm>
            <a:prstGeom prst="rect">
              <a:avLst/>
            </a:prstGeom>
          </p:spPr>
        </p:pic>
        <p:sp>
          <p:nvSpPr>
            <p:cNvPr id="1111" name=""/>
            <p:cNvSpPr/>
            <p:nvPr/>
          </p:nvSpPr>
          <p:spPr>
            <a:xfrm>
              <a:off x="4812601" y="4389628"/>
              <a:ext cx="492782" cy="1371600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pic>
        <p:nvPicPr>
          <p:cNvPr id="11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403401" y="1785255"/>
            <a:ext cx="2907601" cy="1461372"/>
          </a:xfrm>
          <a:prstGeom prst="rect">
            <a:avLst/>
          </a:prstGeom>
        </p:spPr>
      </p:pic>
      <p:sp>
        <p:nvSpPr>
          <p:cNvPr id="1115" name=""/>
          <p:cNvSpPr/>
          <p:nvPr/>
        </p:nvSpPr>
        <p:spPr>
          <a:xfrm>
            <a:off x="7403401" y="1561211"/>
            <a:ext cx="5334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3-1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16" name=""/>
          <p:cNvSpPr txBox="1"/>
          <p:nvPr/>
        </p:nvSpPr>
        <p:spPr>
          <a:xfrm>
            <a:off x="7632001" y="1113028"/>
            <a:ext cx="2374964" cy="39001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선택된 자리 중 다른 사원이 배치가 되어있는 자리가 있다면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3200" y="70739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0698" y="508000"/>
            <a:ext cx="2870201" cy="27114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  <a:tabLst>
                <a:tab pos="25400" algn="l"/>
              </a:tabLst>
              <a:defRPr/>
            </a:pPr>
            <a:r>
              <a:rPr lang="en-US" altLang="ko-KR" sz="2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4.3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자리배치도 조작</a:t>
            </a:r>
            <a:endParaRPr lang="ko-KR" altLang="en-US" sz="25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4" name=""/>
          <p:cNvCxnSpPr/>
          <p:nvPr/>
        </p:nvCxnSpPr>
        <p:spPr>
          <a:xfrm>
            <a:off x="4660202" y="8047228"/>
            <a:ext cx="9677400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"/>
          <p:cNvCxnSpPr/>
          <p:nvPr/>
        </p:nvCxnSpPr>
        <p:spPr>
          <a:xfrm>
            <a:off x="88201" y="6980428"/>
            <a:ext cx="105156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  <p:pic>
        <p:nvPicPr>
          <p:cNvPr id="11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5401" y="1189228"/>
            <a:ext cx="8248373" cy="5472478"/>
          </a:xfrm>
          <a:prstGeom prst="rect">
            <a:avLst/>
          </a:prstGeom>
        </p:spPr>
      </p:pic>
      <p:sp>
        <p:nvSpPr>
          <p:cNvPr id="1118" name=""/>
          <p:cNvSpPr/>
          <p:nvPr/>
        </p:nvSpPr>
        <p:spPr>
          <a:xfrm>
            <a:off x="545401" y="892429"/>
            <a:ext cx="5334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3-2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19" name=""/>
          <p:cNvSpPr txBox="1"/>
          <p:nvPr/>
        </p:nvSpPr>
        <p:spPr>
          <a:xfrm>
            <a:off x="1078801" y="808228"/>
            <a:ext cx="2374964" cy="39001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선택한 자리가 모두 공석이거나 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이미 선택한 사원이 배치되어있다면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03200" y="70739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0698" y="508000"/>
            <a:ext cx="2870201" cy="27114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  <a:tabLst>
                <a:tab pos="25400" algn="l"/>
              </a:tabLst>
              <a:defRPr/>
            </a:pPr>
            <a:r>
              <a:rPr lang="en-US" altLang="ko-KR" sz="2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4.3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자리배치도 조작</a:t>
            </a:r>
            <a:endParaRPr lang="ko-KR" altLang="en-US" sz="25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4" name=""/>
          <p:cNvCxnSpPr/>
          <p:nvPr/>
        </p:nvCxnSpPr>
        <p:spPr>
          <a:xfrm>
            <a:off x="507301" y="960628"/>
            <a:ext cx="9677400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"/>
          <p:cNvCxnSpPr/>
          <p:nvPr/>
        </p:nvCxnSpPr>
        <p:spPr>
          <a:xfrm>
            <a:off x="88201" y="6980428"/>
            <a:ext cx="105156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  <p:grpSp>
        <p:nvGrpSpPr>
          <p:cNvPr id="1098" name=""/>
          <p:cNvGrpSpPr/>
          <p:nvPr/>
        </p:nvGrpSpPr>
        <p:grpSpPr>
          <a:xfrm rot="0">
            <a:off x="316801" y="1798827"/>
            <a:ext cx="2604209" cy="4495800"/>
            <a:chOff x="316801" y="1798827"/>
            <a:chExt cx="2604209" cy="4495800"/>
          </a:xfrm>
        </p:grpSpPr>
        <p:pic>
          <p:nvPicPr>
            <p:cNvPr id="1072" name=""/>
            <p:cNvPicPr>
              <a:picLocks noChangeAspect="1"/>
            </p:cNvPicPr>
            <p:nvPr/>
          </p:nvPicPr>
          <p:blipFill rotWithShape="1">
            <a:blip r:embed="rId4"/>
            <a:srcRect b="8020"/>
            <a:stretch>
              <a:fillRect/>
            </a:stretch>
          </p:blipFill>
          <p:spPr>
            <a:xfrm>
              <a:off x="316801" y="1798827"/>
              <a:ext cx="2604209" cy="4495800"/>
            </a:xfrm>
            <a:prstGeom prst="rect">
              <a:avLst/>
            </a:prstGeom>
          </p:spPr>
        </p:pic>
        <p:sp>
          <p:nvSpPr>
            <p:cNvPr id="1094" name=""/>
            <p:cNvSpPr/>
            <p:nvPr/>
          </p:nvSpPr>
          <p:spPr>
            <a:xfrm>
              <a:off x="316801" y="5380228"/>
              <a:ext cx="1143000" cy="381000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1097" name=""/>
          <p:cNvGrpSpPr/>
          <p:nvPr/>
        </p:nvGrpSpPr>
        <p:grpSpPr>
          <a:xfrm rot="0">
            <a:off x="2860640" y="1789303"/>
            <a:ext cx="4771362" cy="3667125"/>
            <a:chOff x="2936839" y="1789302"/>
            <a:chExt cx="6408889" cy="4276725"/>
          </a:xfrm>
        </p:grpSpPr>
        <p:pic>
          <p:nvPicPr>
            <p:cNvPr id="1095" name="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2936839" y="1789302"/>
              <a:ext cx="6408889" cy="4276725"/>
            </a:xfrm>
            <a:prstGeom prst="rect">
              <a:avLst/>
            </a:prstGeom>
          </p:spPr>
        </p:pic>
        <p:sp>
          <p:nvSpPr>
            <p:cNvPr id="1096" name=""/>
            <p:cNvSpPr/>
            <p:nvPr/>
          </p:nvSpPr>
          <p:spPr>
            <a:xfrm>
              <a:off x="4888801" y="4694428"/>
              <a:ext cx="457200" cy="1295400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pic>
        <p:nvPicPr>
          <p:cNvPr id="1099" name=""/>
          <p:cNvPicPr>
            <a:picLocks noChangeAspect="1"/>
          </p:cNvPicPr>
          <p:nvPr/>
        </p:nvPicPr>
        <p:blipFill rotWithShape="1">
          <a:blip r:embed="rId6"/>
          <a:srcRect r="4820" b="5030"/>
          <a:stretch>
            <a:fillRect/>
          </a:stretch>
        </p:blipFill>
        <p:spPr>
          <a:xfrm>
            <a:off x="7906990" y="1951228"/>
            <a:ext cx="2544412" cy="1143000"/>
          </a:xfrm>
          <a:prstGeom prst="rect">
            <a:avLst/>
          </a:prstGeom>
        </p:spPr>
      </p:pic>
      <p:sp>
        <p:nvSpPr>
          <p:cNvPr id="1102" name=""/>
          <p:cNvSpPr txBox="1"/>
          <p:nvPr/>
        </p:nvSpPr>
        <p:spPr>
          <a:xfrm>
            <a:off x="1142237" y="5981320"/>
            <a:ext cx="927164" cy="2371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000"/>
              <a:t>버튼 클릭</a:t>
            </a:r>
            <a:endParaRPr lang="ko-KR" altLang="en-US" sz="1000"/>
          </a:p>
        </p:txBody>
      </p:sp>
      <p:sp>
        <p:nvSpPr>
          <p:cNvPr id="1104" name=""/>
          <p:cNvSpPr/>
          <p:nvPr/>
        </p:nvSpPr>
        <p:spPr>
          <a:xfrm>
            <a:off x="4203001" y="53802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05" name=""/>
          <p:cNvSpPr/>
          <p:nvPr/>
        </p:nvSpPr>
        <p:spPr>
          <a:xfrm>
            <a:off x="1383601" y="56850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06" name=""/>
          <p:cNvSpPr/>
          <p:nvPr/>
        </p:nvSpPr>
        <p:spPr>
          <a:xfrm>
            <a:off x="7906990" y="1722628"/>
            <a:ext cx="5334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3-1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07" name=""/>
          <p:cNvSpPr txBox="1"/>
          <p:nvPr/>
        </p:nvSpPr>
        <p:spPr>
          <a:xfrm>
            <a:off x="3974401" y="5685028"/>
            <a:ext cx="927164" cy="23761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자리 선택 후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08" name=""/>
          <p:cNvSpPr txBox="1"/>
          <p:nvPr/>
        </p:nvSpPr>
        <p:spPr>
          <a:xfrm>
            <a:off x="8076438" y="1265428"/>
            <a:ext cx="2374964" cy="39001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선택된 자리 중 이미 사원이 배치가 되어있는 자리가 있다면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03200" y="70739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0698" y="508000"/>
            <a:ext cx="2870201" cy="27114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  <a:tabLst>
                <a:tab pos="25400" algn="l"/>
              </a:tabLst>
              <a:defRPr/>
            </a:pPr>
            <a:r>
              <a:rPr lang="en-US" altLang="ko-KR" sz="2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4.3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자리배치도 조작</a:t>
            </a:r>
            <a:endParaRPr lang="ko-KR" altLang="en-US" sz="25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4" name=""/>
          <p:cNvCxnSpPr/>
          <p:nvPr/>
        </p:nvCxnSpPr>
        <p:spPr>
          <a:xfrm>
            <a:off x="507301" y="960628"/>
            <a:ext cx="9677400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"/>
          <p:cNvCxnSpPr/>
          <p:nvPr/>
        </p:nvCxnSpPr>
        <p:spPr>
          <a:xfrm>
            <a:off x="88201" y="6980428"/>
            <a:ext cx="105156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  <p:grpSp>
        <p:nvGrpSpPr>
          <p:cNvPr id="1112" name=""/>
          <p:cNvGrpSpPr/>
          <p:nvPr/>
        </p:nvGrpSpPr>
        <p:grpSpPr>
          <a:xfrm rot="0">
            <a:off x="1046398" y="1482121"/>
            <a:ext cx="6890403" cy="4595813"/>
            <a:chOff x="697801" y="1165415"/>
            <a:chExt cx="6890403" cy="4595813"/>
          </a:xfrm>
        </p:grpSpPr>
        <p:pic>
          <p:nvPicPr>
            <p:cNvPr id="1110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97801" y="1165415"/>
              <a:ext cx="6890403" cy="4595813"/>
            </a:xfrm>
            <a:prstGeom prst="rect">
              <a:avLst/>
            </a:prstGeom>
          </p:spPr>
        </p:pic>
        <p:sp>
          <p:nvSpPr>
            <p:cNvPr id="1111" name=""/>
            <p:cNvSpPr/>
            <p:nvPr/>
          </p:nvSpPr>
          <p:spPr>
            <a:xfrm>
              <a:off x="2755201" y="4237228"/>
              <a:ext cx="533400" cy="1447800"/>
            </a:xfrm>
            <a:prstGeom prst="rect">
              <a:avLst/>
            </a:prstGeom>
            <a:noFill/>
            <a:ln w="25400" cap="flat" cmpd="sng" algn="ctr">
              <a:solidFill>
                <a:srgbClr val="ff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113" name=""/>
          <p:cNvSpPr txBox="1"/>
          <p:nvPr/>
        </p:nvSpPr>
        <p:spPr>
          <a:xfrm>
            <a:off x="2437637" y="6142228"/>
            <a:ext cx="1231964" cy="23761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공석 확인 가능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14" name=""/>
          <p:cNvSpPr/>
          <p:nvPr/>
        </p:nvSpPr>
        <p:spPr>
          <a:xfrm>
            <a:off x="545401" y="1189228"/>
            <a:ext cx="5334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3-2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15" name=""/>
          <p:cNvSpPr txBox="1"/>
          <p:nvPr/>
        </p:nvSpPr>
        <p:spPr>
          <a:xfrm>
            <a:off x="1078801" y="1105027"/>
            <a:ext cx="2374964" cy="23609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선택한 자리가 모두 공석이라면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"/>
          <p:cNvSpPr/>
          <p:nvPr/>
        </p:nvSpPr>
        <p:spPr>
          <a:xfrm>
            <a:off x="393001" y="1875028"/>
            <a:ext cx="7086599" cy="41910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3200" y="70739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0698" y="508000"/>
            <a:ext cx="2870201" cy="27114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  <a:tabLst>
                <a:tab pos="25400" algn="l"/>
              </a:tabLst>
              <a:defRPr/>
            </a:pPr>
            <a:r>
              <a:rPr lang="en-US" altLang="ko-KR" sz="2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4.3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자리배치도 조작</a:t>
            </a:r>
            <a:endParaRPr lang="ko-KR" altLang="en-US" sz="25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4" name=""/>
          <p:cNvCxnSpPr/>
          <p:nvPr/>
        </p:nvCxnSpPr>
        <p:spPr>
          <a:xfrm>
            <a:off x="507301" y="960628"/>
            <a:ext cx="9677400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"/>
          <p:cNvCxnSpPr/>
          <p:nvPr/>
        </p:nvCxnSpPr>
        <p:spPr>
          <a:xfrm>
            <a:off x="88201" y="6980428"/>
            <a:ext cx="105156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  <p:sp>
        <p:nvSpPr>
          <p:cNvPr id="1044" name=""/>
          <p:cNvSpPr/>
          <p:nvPr/>
        </p:nvSpPr>
        <p:spPr>
          <a:xfrm>
            <a:off x="7632001" y="1417828"/>
            <a:ext cx="2667000" cy="304800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45" name="TextBox 1"/>
          <p:cNvSpPr txBox="1"/>
          <p:nvPr/>
        </p:nvSpPr>
        <p:spPr>
          <a:xfrm>
            <a:off x="8576756" y="1494028"/>
            <a:ext cx="748218" cy="228092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p>
            <a:pPr marL="0" indent="0" algn="l" defTabSz="914400" rtl="0" eaLnBrk="1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기능</a:t>
            </a:r>
            <a:r>
              <a: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설명</a:t>
            </a:r>
            <a:endPara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1078" name=""/>
          <p:cNvGraphicFramePr>
            <a:graphicFrameLocks noGrp="1"/>
          </p:cNvGraphicFramePr>
          <p:nvPr/>
        </p:nvGraphicFramePr>
        <p:xfrm>
          <a:off x="7661401" y="1903291"/>
          <a:ext cx="2639505" cy="500946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5400"/>
                <a:gridCol w="2364105"/>
              </a:tblGrid>
              <a:tr h="324996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한자리 자리배치도 탭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(Manager 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권한의 계정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34330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1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층 관련 탭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1-1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현재 선택한 건물의 이름 확인 가능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1-2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버튼 클릭시 자리배치도를 조작하고 싶은 층으로 이동 가능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현재 선택된 층은 검은 테두리로 확인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77055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2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사원 배치 관련 탭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2-1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자리에 배치할 사원을 검색할 수 있음 이름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부서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내선번호 중 하나 입력시 검색 가능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2-2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각 필드 클릭시 그 필드에 대해서 정렬됨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2-3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</a:t>
                      </a:r>
                      <a:r>
                        <a:rPr lang="ko-KR" altLang="en-US" sz="900" b="0"/>
                        <a:t>자리배치도에</a:t>
                      </a:r>
                      <a:r>
                        <a:rPr lang="ko-KR" altLang="en-US" sz="900"/>
                        <a:t> 자리가 선택되어있을 때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클릭시 선택한 만큼의 자리에 사원을 매핑할 수 있음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2-4:</a:t>
                      </a:r>
                      <a:r>
                        <a:rPr lang="ko-KR" altLang="en-US" sz="900"/>
                        <a:t>  </a:t>
                      </a:r>
                      <a:r>
                        <a:rPr lang="ko-KR" altLang="en-US" sz="900" b="0"/>
                        <a:t>자리배치도에</a:t>
                      </a:r>
                      <a:r>
                        <a:rPr lang="ko-KR" altLang="en-US" sz="900"/>
                        <a:t> 자리가 선택되어있을 때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클릭시 선택한 만큼의 자리를 공석으로 만들 수 있음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46855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3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자리 검색 탭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 b="0"/>
                        <a:t>3-1</a:t>
                      </a:r>
                      <a:r>
                        <a:rPr lang="ko-KR" altLang="en-US" sz="900" b="0"/>
                        <a:t> </a:t>
                      </a:r>
                      <a:r>
                        <a:rPr lang="en-US" altLang="ko-KR" sz="900" b="0"/>
                        <a:t>:</a:t>
                      </a:r>
                      <a:r>
                        <a:rPr lang="ko-KR" altLang="en-US" sz="900"/>
                        <a:t> 사원의 자리를 검색할 수 있음 이름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부서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내선번호 중 하나 입력시 검색 가능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en-US" altLang="ko-KR" sz="900" b="0"/>
                        <a:t>3-2</a:t>
                      </a:r>
                      <a:r>
                        <a:rPr lang="ko-KR" altLang="en-US" sz="900" b="0"/>
                        <a:t> </a:t>
                      </a:r>
                      <a:r>
                        <a:rPr lang="en-US" altLang="ko-KR" sz="900" b="0"/>
                        <a:t>:</a:t>
                      </a:r>
                      <a:r>
                        <a:rPr lang="ko-KR" altLang="en-US" sz="900" b="0"/>
                        <a:t> </a:t>
                      </a:r>
                      <a:r>
                        <a:rPr lang="ko-KR" altLang="en-US" sz="900"/>
                        <a:t>각 필드 클릭시 그 필드에 대해서 정렬됨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en-US" altLang="ko-KR" sz="900" b="0"/>
                        <a:t>3-3</a:t>
                      </a:r>
                      <a:r>
                        <a:rPr lang="ko-KR" altLang="en-US" sz="900" b="0"/>
                        <a:t> </a:t>
                      </a:r>
                      <a:r>
                        <a:rPr lang="en-US" altLang="ko-KR" sz="900" b="0"/>
                        <a:t>:</a:t>
                      </a:r>
                      <a:r>
                        <a:rPr lang="ko-KR" altLang="en-US" sz="900" b="0"/>
                        <a:t> 클릭시 자리배치도에 사원의 자리에 하이라이트 및 툴팁이 생기며 검색 가능</a:t>
                      </a:r>
                      <a:endParaRPr lang="ko-KR" altLang="en-US" sz="900" b="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94" name=""/>
          <p:cNvPicPr>
            <a:picLocks noChangeAspect="1"/>
          </p:cNvPicPr>
          <p:nvPr/>
        </p:nvPicPr>
        <p:blipFill rotWithShape="1">
          <a:blip r:embed="rId3"/>
          <a:srcRect b="1510"/>
          <a:stretch>
            <a:fillRect/>
          </a:stretch>
        </p:blipFill>
        <p:spPr>
          <a:xfrm>
            <a:off x="240601" y="1722628"/>
            <a:ext cx="2581883" cy="4800600"/>
          </a:xfrm>
          <a:prstGeom prst="rect">
            <a:avLst/>
          </a:prstGeom>
        </p:spPr>
      </p:pic>
      <p:sp>
        <p:nvSpPr>
          <p:cNvPr id="1095" name=""/>
          <p:cNvSpPr/>
          <p:nvPr/>
        </p:nvSpPr>
        <p:spPr>
          <a:xfrm>
            <a:off x="2221801" y="3094228"/>
            <a:ext cx="457200" cy="304800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200" y="71628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7800" y="2789428"/>
            <a:ext cx="2397824" cy="56642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>
            <a:spAutoFit/>
          </a:bodyPr>
          <a:lstStyle/>
          <a:p>
            <a:pPr>
              <a:lnSpc>
                <a:spcPts val="4100"/>
              </a:lnSpc>
              <a:defRPr/>
            </a:pPr>
            <a:r>
              <a:rPr lang="en-US" altLang="ko-KR" sz="350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Viewer </a:t>
            </a:r>
            <a:r>
              <a:rPr lang="ko-KR" altLang="en-US" sz="350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계정</a:t>
            </a:r>
            <a:endParaRPr lang="ko-KR" altLang="en-US" sz="350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29" name=""/>
          <p:cNvCxnSpPr/>
          <p:nvPr/>
        </p:nvCxnSpPr>
        <p:spPr>
          <a:xfrm>
            <a:off x="507301" y="3551428"/>
            <a:ext cx="96774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52400" y="70866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09600" y="444500"/>
            <a:ext cx="647700" cy="41084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2900"/>
              </a:lnSpc>
              <a:defRPr/>
            </a:pPr>
            <a:r>
              <a:rPr lang="en-US" altLang="zh-CN" sz="25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목차</a:t>
            </a:r>
            <a:endParaRPr lang="en-US" altLang="zh-CN" sz="25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8" name="TextBox 1"/>
          <p:cNvSpPr txBox="1"/>
          <p:nvPr/>
        </p:nvSpPr>
        <p:spPr>
          <a:xfrm>
            <a:off x="673100" y="1219200"/>
            <a:ext cx="1050925" cy="34099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lang="en-US" altLang="zh-CN" sz="20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로그인</a:t>
            </a:r>
            <a:endParaRPr lang="en-US" altLang="zh-CN" sz="20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9" name="TextBox 1"/>
          <p:cNvSpPr txBox="1"/>
          <p:nvPr/>
        </p:nvSpPr>
        <p:spPr>
          <a:xfrm>
            <a:off x="673100" y="1562100"/>
            <a:ext cx="1546225" cy="34099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lang="en-US" altLang="zh-CN" sz="20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Super</a:t>
            </a:r>
            <a:r>
              <a:rPr lang="en-US" altLang="zh-CN" sz="20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계정</a:t>
            </a:r>
            <a:endParaRPr lang="en-US" altLang="zh-CN" sz="20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0" name="TextBox 1"/>
          <p:cNvSpPr txBox="1"/>
          <p:nvPr/>
        </p:nvSpPr>
        <p:spPr>
          <a:xfrm>
            <a:off x="939800" y="1943100"/>
            <a:ext cx="1317625" cy="27432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2-1.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권한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변경</a:t>
            </a:r>
            <a:endParaRPr lang="en-US" altLang="zh-CN" sz="16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1" name="TextBox 1"/>
          <p:cNvSpPr txBox="1"/>
          <p:nvPr/>
        </p:nvSpPr>
        <p:spPr>
          <a:xfrm>
            <a:off x="673099" y="2197100"/>
            <a:ext cx="1631950" cy="33464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lang="en-US" altLang="zh-CN" sz="20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Admin</a:t>
            </a:r>
            <a:r>
              <a:rPr lang="en-US" altLang="zh-CN" sz="20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계정</a:t>
            </a:r>
            <a:endParaRPr lang="en-US" altLang="zh-CN" sz="20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2" name="TextBox 1"/>
          <p:cNvSpPr txBox="1"/>
          <p:nvPr/>
        </p:nvSpPr>
        <p:spPr>
          <a:xfrm>
            <a:off x="939800" y="2552700"/>
            <a:ext cx="1317625" cy="27432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3-1.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권한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변경</a:t>
            </a:r>
            <a:endParaRPr lang="en-US" altLang="zh-CN" sz="16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3" name="TextBox 1"/>
          <p:cNvSpPr txBox="1"/>
          <p:nvPr/>
        </p:nvSpPr>
        <p:spPr>
          <a:xfrm>
            <a:off x="939799" y="2870200"/>
            <a:ext cx="1793875" cy="60452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3-2.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비밀번호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변경</a:t>
            </a:r>
            <a:endParaRPr lang="en-US" altLang="zh-CN" sz="16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3-3.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건물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선택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가능</a:t>
            </a:r>
            <a:endParaRPr lang="en-US" altLang="zh-CN" sz="16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4" name="TextBox 1"/>
          <p:cNvSpPr txBox="1"/>
          <p:nvPr/>
        </p:nvSpPr>
        <p:spPr>
          <a:xfrm>
            <a:off x="939800" y="3543300"/>
            <a:ext cx="1993900" cy="27432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3-4.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자리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배치도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조작</a:t>
            </a:r>
            <a:endParaRPr lang="en-US" altLang="zh-CN" sz="16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673100" y="3835400"/>
            <a:ext cx="1908175" cy="33464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lang="en-US" altLang="zh-CN" sz="20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Manage</a:t>
            </a:r>
            <a:r>
              <a:rPr lang="en-US" altLang="ko-KR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</a:t>
            </a:r>
            <a:r>
              <a:rPr lang="en-US" altLang="zh-CN" sz="20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계정</a:t>
            </a:r>
            <a:endParaRPr lang="en-US" altLang="zh-CN" sz="20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6" name="TextBox 1"/>
          <p:cNvSpPr txBox="1"/>
          <p:nvPr/>
        </p:nvSpPr>
        <p:spPr>
          <a:xfrm>
            <a:off x="952499" y="4241800"/>
            <a:ext cx="1924050" cy="88074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  <a:tabLst>
                <a:tab pos="25400" algn="l"/>
              </a:tabLst>
              <a:defRPr/>
            </a:pP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4-1.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비밀번호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변경</a:t>
            </a:r>
            <a:endParaRPr lang="en-US" altLang="zh-CN" sz="16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ts val="2400"/>
              </a:lnSpc>
              <a:tabLst>
                <a:tab pos="25400" algn="l"/>
              </a:tabLst>
              <a:defRPr/>
            </a:pPr>
            <a:r>
              <a:rPr lang="en-US" altLang="zh-CN">
                <a:ea typeface="맑은 고딕"/>
              </a:rPr>
              <a:t>	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4-2.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건물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선택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가능</a:t>
            </a:r>
            <a:endParaRPr lang="en-US" altLang="zh-CN" sz="16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ts val="2400"/>
              </a:lnSpc>
              <a:tabLst>
                <a:tab pos="25400" algn="l"/>
              </a:tabLst>
              <a:defRPr/>
            </a:pP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4-3.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자리배치도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조작</a:t>
            </a:r>
            <a:endParaRPr lang="en-US" altLang="zh-CN" sz="16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7" name="TextBox 1"/>
          <p:cNvSpPr txBox="1"/>
          <p:nvPr/>
        </p:nvSpPr>
        <p:spPr>
          <a:xfrm>
            <a:off x="609600" y="5105400"/>
            <a:ext cx="1752600" cy="34099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</a:t>
            </a:r>
            <a:r>
              <a:rPr lang="en-US" altLang="zh-CN" sz="20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lang="en-US" altLang="zh-CN" sz="20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Viewer</a:t>
            </a:r>
            <a:r>
              <a:rPr lang="en-US" altLang="zh-CN" sz="20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계정</a:t>
            </a:r>
            <a:endParaRPr lang="en-US" altLang="zh-CN" sz="20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8" name="TextBox 1"/>
          <p:cNvSpPr txBox="1"/>
          <p:nvPr/>
        </p:nvSpPr>
        <p:spPr>
          <a:xfrm>
            <a:off x="965200" y="5422900"/>
            <a:ext cx="1816100" cy="52832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  <a:tabLst>
                <a:tab pos="25400" algn="l"/>
              </a:tabLst>
              <a:defRPr/>
            </a:pP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5-1.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비밀번호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변경</a:t>
            </a:r>
            <a:endParaRPr lang="en-US" altLang="zh-CN" sz="16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>
              <a:lnSpc>
                <a:spcPts val="2000"/>
              </a:lnSpc>
              <a:tabLst>
                <a:tab pos="25400" algn="l"/>
              </a:tabLst>
              <a:defRPr/>
            </a:pPr>
            <a:r>
              <a:rPr lang="en-US" altLang="zh-CN">
                <a:ea typeface="맑은 고딕"/>
              </a:rPr>
              <a:t>	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5-2.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건물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선택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가능</a:t>
            </a:r>
            <a:endParaRPr lang="en-US" altLang="zh-CN" sz="16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9" name="TextBox 1"/>
          <p:cNvSpPr txBox="1"/>
          <p:nvPr/>
        </p:nvSpPr>
        <p:spPr>
          <a:xfrm>
            <a:off x="990600" y="5943600"/>
            <a:ext cx="2886075" cy="27432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5-3.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자리배치도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단순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보기</a:t>
            </a:r>
            <a:r>
              <a:rPr lang="en-US" altLang="zh-CN" sz="1600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기능</a:t>
            </a:r>
            <a:endParaRPr lang="en-US" altLang="zh-CN" sz="160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41" name=""/>
          <p:cNvCxnSpPr/>
          <p:nvPr/>
        </p:nvCxnSpPr>
        <p:spPr>
          <a:xfrm>
            <a:off x="507301" y="960628"/>
            <a:ext cx="96774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  <p:cxnSp>
        <p:nvCxnSpPr>
          <p:cNvPr id="1042" name=""/>
          <p:cNvCxnSpPr/>
          <p:nvPr/>
        </p:nvCxnSpPr>
        <p:spPr>
          <a:xfrm>
            <a:off x="88201" y="6980428"/>
            <a:ext cx="105156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3200" y="70739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0699" y="508000"/>
            <a:ext cx="2070101" cy="33782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2500">
                <a:solidFill>
                  <a:srgbClr val="000000"/>
                </a:solidFill>
                <a:latin typeface="맑은 고딕"/>
                <a:cs typeface="Times New Roman"/>
              </a:rPr>
              <a:t>5.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cs typeface="Times New Roman"/>
              </a:rPr>
              <a:t> </a:t>
            </a:r>
            <a:r>
              <a:rPr lang="en-US" altLang="ko-KR" sz="2500">
                <a:solidFill>
                  <a:srgbClr val="000000"/>
                </a:solidFill>
                <a:latin typeface="맑은 고딕"/>
                <a:cs typeface="Times New Roman"/>
              </a:rPr>
              <a:t>Viewer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cs typeface="Times New Roman"/>
              </a:rPr>
              <a:t> 계정</a:t>
            </a:r>
            <a:endParaRPr lang="ko-KR" altLang="en-US" sz="2500">
              <a:solidFill>
                <a:srgbClr val="000000"/>
              </a:solidFill>
              <a:latin typeface="맑은 고딕"/>
              <a:cs typeface="Times New Roman"/>
            </a:endParaRPr>
          </a:p>
        </p:txBody>
      </p:sp>
      <p:sp>
        <p:nvSpPr>
          <p:cNvPr id="1030" name=""/>
          <p:cNvSpPr/>
          <p:nvPr/>
        </p:nvSpPr>
        <p:spPr>
          <a:xfrm>
            <a:off x="393001" y="1875028"/>
            <a:ext cx="7086599" cy="4191000"/>
          </a:xfrm>
          <a:prstGeom prst="rect">
            <a:avLst/>
          </a:prstGeom>
          <a:solidFill>
            <a:schemeClr val="lt1"/>
          </a:solidFill>
          <a:ln w="127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</a:endParaRPr>
          </a:p>
        </p:txBody>
      </p:sp>
      <p:sp>
        <p:nvSpPr>
          <p:cNvPr id="1031" name=""/>
          <p:cNvSpPr/>
          <p:nvPr/>
        </p:nvSpPr>
        <p:spPr>
          <a:xfrm>
            <a:off x="7632002" y="1113028"/>
            <a:ext cx="2667000" cy="3048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</a:endParaRPr>
          </a:p>
        </p:txBody>
      </p:sp>
      <p:sp>
        <p:nvSpPr>
          <p:cNvPr id="1028" name="TextBox 1"/>
          <p:cNvSpPr txBox="1"/>
          <p:nvPr/>
        </p:nvSpPr>
        <p:spPr>
          <a:xfrm>
            <a:off x="8576757" y="1189227"/>
            <a:ext cx="748218" cy="232627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en-US" altLang="zh-CN" sz="1333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기능</a:t>
            </a:r>
            <a:r>
              <a:rPr lang="en-US" altLang="zh-CN" sz="1333" b="1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333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설명</a:t>
            </a:r>
            <a:endParaRPr lang="en-US" altLang="zh-CN" sz="1333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4" name=""/>
          <p:cNvCxnSpPr/>
          <p:nvPr/>
        </p:nvCxnSpPr>
        <p:spPr>
          <a:xfrm>
            <a:off x="507301" y="960628"/>
            <a:ext cx="9677400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"/>
          <p:cNvCxnSpPr/>
          <p:nvPr/>
        </p:nvCxnSpPr>
        <p:spPr>
          <a:xfrm>
            <a:off x="88201" y="6980428"/>
            <a:ext cx="105156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  <p:pic>
        <p:nvPicPr>
          <p:cNvPr id="10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3001" y="1875028"/>
            <a:ext cx="7086600" cy="4191000"/>
          </a:xfrm>
          <a:prstGeom prst="rect">
            <a:avLst/>
          </a:prstGeom>
        </p:spPr>
      </p:pic>
      <p:sp>
        <p:nvSpPr>
          <p:cNvPr id="1044" name=""/>
          <p:cNvSpPr/>
          <p:nvPr/>
        </p:nvSpPr>
        <p:spPr>
          <a:xfrm>
            <a:off x="850201" y="3246628"/>
            <a:ext cx="2133600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046" name=""/>
          <p:cNvGraphicFramePr>
            <a:graphicFrameLocks noGrp="1"/>
          </p:cNvGraphicFramePr>
          <p:nvPr/>
        </p:nvGraphicFramePr>
        <p:xfrm>
          <a:off x="7661402" y="1598491"/>
          <a:ext cx="2640329" cy="45245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5399"/>
                <a:gridCol w="2364930"/>
              </a:tblGrid>
              <a:tr h="276536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ko-KR" sz="1000">
                          <a:solidFill>
                            <a:schemeClr val="dk1"/>
                          </a:solidFill>
                        </a:rPr>
                        <a:t>Viewer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권한의 계정 마이페이지 화면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620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1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계정 정보 영역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ko-KR" altLang="en-US" sz="900" b="0"/>
                        <a:t>현재 로그인한 사원의 이름</a:t>
                      </a:r>
                      <a:r>
                        <a:rPr lang="en-US" altLang="ko-KR" sz="900" b="0"/>
                        <a:t>,</a:t>
                      </a:r>
                      <a:r>
                        <a:rPr lang="ko-KR" altLang="en-US" sz="900" b="0"/>
                        <a:t> 부서</a:t>
                      </a:r>
                      <a:r>
                        <a:rPr lang="en-US" altLang="ko-KR" sz="900" b="0"/>
                        <a:t>,</a:t>
                      </a:r>
                      <a:r>
                        <a:rPr lang="ko-KR" altLang="en-US" sz="900" b="0"/>
                        <a:t> 내선번호가 보여짐</a:t>
                      </a:r>
                      <a:endParaRPr lang="ko-KR" altLang="en-US" sz="900" b="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620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2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비밀번호 변경 버튼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비밀번호를 변경할 수 있는 페이지로 넘어갈 수 있는 버튼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페이지는 </a:t>
                      </a:r>
                      <a:r>
                        <a:rPr lang="en-US" altLang="ko-KR" sz="900"/>
                        <a:t>Admin</a:t>
                      </a:r>
                      <a:r>
                        <a:rPr lang="ko-KR" altLang="en-US" sz="900"/>
                        <a:t> 권한의 사원과 동일</a:t>
                      </a:r>
                      <a:r>
                        <a:rPr lang="en-US" altLang="ko-KR" sz="900"/>
                        <a:t>)</a:t>
                      </a:r>
                      <a:endParaRPr lang="en-US" altLang="ko-KR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620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3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건물 선택 버튼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자리배치도를 보고자 하는 건물을 선택할 수 있는 버튼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06200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4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로그아웃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로그아웃 의사를 묻는 알림창이 나옴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알림창은 </a:t>
                      </a:r>
                      <a:r>
                        <a:rPr lang="en-US" altLang="ko-KR" sz="900"/>
                        <a:t>Admin</a:t>
                      </a:r>
                      <a:r>
                        <a:rPr lang="ko-KR" altLang="en-US" sz="900"/>
                        <a:t> 권한의 사원과 동일</a:t>
                      </a:r>
                      <a:r>
                        <a:rPr lang="en-US" altLang="ko-KR" sz="900"/>
                        <a:t>)</a:t>
                      </a:r>
                      <a:endParaRPr lang="en-US" altLang="ko-KR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47" name=""/>
          <p:cNvSpPr/>
          <p:nvPr/>
        </p:nvSpPr>
        <p:spPr>
          <a:xfrm>
            <a:off x="3288601" y="22560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48" name=""/>
          <p:cNvSpPr/>
          <p:nvPr/>
        </p:nvSpPr>
        <p:spPr>
          <a:xfrm>
            <a:off x="5955602" y="30180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49" name=""/>
          <p:cNvSpPr/>
          <p:nvPr/>
        </p:nvSpPr>
        <p:spPr>
          <a:xfrm>
            <a:off x="545401" y="32466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50" name=""/>
          <p:cNvSpPr/>
          <p:nvPr/>
        </p:nvSpPr>
        <p:spPr>
          <a:xfrm>
            <a:off x="6793801" y="19512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3200" y="70739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0699" y="508000"/>
            <a:ext cx="2070101" cy="33782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2500">
                <a:solidFill>
                  <a:srgbClr val="000000"/>
                </a:solidFill>
                <a:latin typeface="맑은 고딕"/>
                <a:cs typeface="Times New Roman"/>
              </a:rPr>
              <a:t>5.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cs typeface="Times New Roman"/>
              </a:rPr>
              <a:t> </a:t>
            </a:r>
            <a:r>
              <a:rPr lang="en-US" altLang="ko-KR" sz="2500">
                <a:solidFill>
                  <a:srgbClr val="000000"/>
                </a:solidFill>
                <a:latin typeface="맑은 고딕"/>
                <a:cs typeface="Times New Roman"/>
              </a:rPr>
              <a:t>Viewer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cs typeface="Times New Roman"/>
              </a:rPr>
              <a:t> 계정</a:t>
            </a:r>
            <a:endParaRPr lang="ko-KR" altLang="en-US" sz="2500">
              <a:solidFill>
                <a:srgbClr val="000000"/>
              </a:solidFill>
              <a:latin typeface="맑은 고딕"/>
              <a:cs typeface="Times New Roman"/>
            </a:endParaRPr>
          </a:p>
        </p:txBody>
      </p:sp>
      <p:sp>
        <p:nvSpPr>
          <p:cNvPr id="1031" name=""/>
          <p:cNvSpPr/>
          <p:nvPr/>
        </p:nvSpPr>
        <p:spPr>
          <a:xfrm>
            <a:off x="7632002" y="1189228"/>
            <a:ext cx="2667000" cy="3048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</a:endParaRPr>
          </a:p>
        </p:txBody>
      </p:sp>
      <p:sp>
        <p:nvSpPr>
          <p:cNvPr id="1028" name="TextBox 1"/>
          <p:cNvSpPr txBox="1"/>
          <p:nvPr/>
        </p:nvSpPr>
        <p:spPr>
          <a:xfrm>
            <a:off x="8576757" y="1265428"/>
            <a:ext cx="748218" cy="228092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en-US" altLang="zh-CN" sz="1333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기능</a:t>
            </a:r>
            <a:r>
              <a:rPr lang="en-US" altLang="zh-CN" sz="1333" b="1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333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설명</a:t>
            </a:r>
            <a:endParaRPr lang="en-US" altLang="zh-CN" sz="1333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4" name=""/>
          <p:cNvCxnSpPr/>
          <p:nvPr/>
        </p:nvCxnSpPr>
        <p:spPr>
          <a:xfrm>
            <a:off x="507301" y="960628"/>
            <a:ext cx="9677400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"/>
          <p:cNvCxnSpPr/>
          <p:nvPr/>
        </p:nvCxnSpPr>
        <p:spPr>
          <a:xfrm>
            <a:off x="88201" y="6980428"/>
            <a:ext cx="105156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  <p:sp>
        <p:nvSpPr>
          <p:cNvPr id="1041" name=""/>
          <p:cNvSpPr/>
          <p:nvPr/>
        </p:nvSpPr>
        <p:spPr>
          <a:xfrm>
            <a:off x="393001" y="1875028"/>
            <a:ext cx="7086599" cy="41910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pic>
        <p:nvPicPr>
          <p:cNvPr id="10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3001" y="1881508"/>
            <a:ext cx="7086600" cy="4184520"/>
          </a:xfrm>
          <a:prstGeom prst="rect">
            <a:avLst/>
          </a:prstGeom>
        </p:spPr>
      </p:pic>
      <p:graphicFrame>
        <p:nvGraphicFramePr>
          <p:cNvPr id="1046" name=""/>
          <p:cNvGraphicFramePr>
            <a:graphicFrameLocks noGrp="1"/>
          </p:cNvGraphicFramePr>
          <p:nvPr/>
        </p:nvGraphicFramePr>
        <p:xfrm>
          <a:off x="7661402" y="1674691"/>
          <a:ext cx="2639504" cy="340645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5399"/>
                <a:gridCol w="2364105"/>
              </a:tblGrid>
              <a:tr h="291962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Viewer</a:t>
                      </a:r>
                      <a:r>
                        <a:rPr lang="ko-KR" altLang="ko-KR" sz="1000">
                          <a:solidFill>
                            <a:schemeClr val="dk1"/>
                          </a:solidFill>
                        </a:rPr>
                        <a:t>계정 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건물 버튼 선택 후 </a:t>
                      </a:r>
                      <a:r>
                        <a:rPr lang="ko-KR" altLang="ko-KR" sz="1000">
                          <a:solidFill>
                            <a:schemeClr val="dk1"/>
                          </a:solidFill>
                        </a:rPr>
                        <a:t>화면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 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897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1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탭 선택 영역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1-1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선택한 건물에 해당하는 층을 이동할 수 있는 탭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1-2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현재 건물의 자리를 검색할 수 있는 탭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096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2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도면 화면 영역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자리배치도가 보여지는 영역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188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3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현재층 자리현황 영역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3-1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현재 층의 현황표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현재 층의 전체자리의 수와 공석의 수와 부서별 자리의 수를 나타내고 있음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3-2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현재 층의 팀별 색상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*</a:t>
                      </a:r>
                      <a:r>
                        <a:rPr lang="ko-KR" altLang="en-US" sz="900"/>
                        <a:t>현재 층의 자리들의 채우기색상 즉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팀색상을 나타내고 있음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*</a:t>
                      </a:r>
                      <a:r>
                        <a:rPr lang="ko-KR" altLang="en-US" sz="900"/>
                        <a:t> 해당 팀을 마우스 좌클릭을 하면 </a:t>
                      </a:r>
                      <a:r>
                        <a:rPr lang="en-US" altLang="ko-KR" sz="900"/>
                        <a:t>2</a:t>
                      </a:r>
                      <a:r>
                        <a:rPr lang="ko-KR" altLang="en-US" sz="900"/>
                        <a:t>번 영역에서 해당 팀의 사원들의 자리가 하이라이트 됨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47" name=""/>
          <p:cNvSpPr/>
          <p:nvPr/>
        </p:nvSpPr>
        <p:spPr>
          <a:xfrm>
            <a:off x="1078801" y="17226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49" name=""/>
          <p:cNvSpPr/>
          <p:nvPr/>
        </p:nvSpPr>
        <p:spPr>
          <a:xfrm>
            <a:off x="2145601" y="24846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50" name=""/>
          <p:cNvSpPr/>
          <p:nvPr/>
        </p:nvSpPr>
        <p:spPr>
          <a:xfrm>
            <a:off x="6946201" y="19512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51" name=""/>
          <p:cNvSpPr/>
          <p:nvPr/>
        </p:nvSpPr>
        <p:spPr>
          <a:xfrm>
            <a:off x="393001" y="19512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1-1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52" name=""/>
          <p:cNvSpPr/>
          <p:nvPr/>
        </p:nvSpPr>
        <p:spPr>
          <a:xfrm>
            <a:off x="1612201" y="1951227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1-2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53" name=""/>
          <p:cNvSpPr/>
          <p:nvPr/>
        </p:nvSpPr>
        <p:spPr>
          <a:xfrm>
            <a:off x="6184201" y="26370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3-1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54" name=""/>
          <p:cNvSpPr/>
          <p:nvPr/>
        </p:nvSpPr>
        <p:spPr>
          <a:xfrm>
            <a:off x="6184201" y="49230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3-2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3200" y="70739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0699" y="508000"/>
            <a:ext cx="2070101" cy="33782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2500">
                <a:solidFill>
                  <a:srgbClr val="000000"/>
                </a:solidFill>
                <a:latin typeface="맑은 고딕"/>
                <a:cs typeface="Times New Roman"/>
              </a:rPr>
              <a:t>5.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cs typeface="Times New Roman"/>
              </a:rPr>
              <a:t> </a:t>
            </a:r>
            <a:r>
              <a:rPr lang="en-US" altLang="ko-KR" sz="2500">
                <a:solidFill>
                  <a:srgbClr val="000000"/>
                </a:solidFill>
                <a:latin typeface="맑은 고딕"/>
                <a:cs typeface="Times New Roman"/>
              </a:rPr>
              <a:t>Viewer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cs typeface="Times New Roman"/>
              </a:rPr>
              <a:t> 계정</a:t>
            </a:r>
            <a:endParaRPr lang="ko-KR" altLang="en-US" sz="2500">
              <a:solidFill>
                <a:srgbClr val="000000"/>
              </a:solidFill>
              <a:latin typeface="맑은 고딕"/>
              <a:cs typeface="Times New Roman"/>
            </a:endParaRPr>
          </a:p>
        </p:txBody>
      </p:sp>
      <p:sp>
        <p:nvSpPr>
          <p:cNvPr id="1031" name=""/>
          <p:cNvSpPr/>
          <p:nvPr/>
        </p:nvSpPr>
        <p:spPr>
          <a:xfrm>
            <a:off x="7632002" y="1189228"/>
            <a:ext cx="2667000" cy="3048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</a:endParaRPr>
          </a:p>
        </p:txBody>
      </p:sp>
      <p:sp>
        <p:nvSpPr>
          <p:cNvPr id="1028" name="TextBox 1"/>
          <p:cNvSpPr txBox="1"/>
          <p:nvPr/>
        </p:nvSpPr>
        <p:spPr>
          <a:xfrm>
            <a:off x="8576757" y="1265428"/>
            <a:ext cx="748218" cy="228092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en-US" altLang="zh-CN" sz="1333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기능</a:t>
            </a:r>
            <a:r>
              <a:rPr lang="en-US" altLang="zh-CN" sz="1333" b="1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333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설명</a:t>
            </a:r>
            <a:endParaRPr lang="en-US" altLang="zh-CN" sz="1333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4" name=""/>
          <p:cNvCxnSpPr/>
          <p:nvPr/>
        </p:nvCxnSpPr>
        <p:spPr>
          <a:xfrm>
            <a:off x="507301" y="960628"/>
            <a:ext cx="9677400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"/>
          <p:cNvCxnSpPr/>
          <p:nvPr/>
        </p:nvCxnSpPr>
        <p:spPr>
          <a:xfrm>
            <a:off x="88201" y="6980428"/>
            <a:ext cx="105156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  <p:sp>
        <p:nvSpPr>
          <p:cNvPr id="1041" name=""/>
          <p:cNvSpPr/>
          <p:nvPr/>
        </p:nvSpPr>
        <p:spPr>
          <a:xfrm>
            <a:off x="393001" y="1875028"/>
            <a:ext cx="7086599" cy="41910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graphicFrame>
        <p:nvGraphicFramePr>
          <p:cNvPr id="1046" name=""/>
          <p:cNvGraphicFramePr>
            <a:graphicFrameLocks noGrp="1"/>
          </p:cNvGraphicFramePr>
          <p:nvPr/>
        </p:nvGraphicFramePr>
        <p:xfrm>
          <a:off x="7661402" y="1674691"/>
          <a:ext cx="2640330" cy="36440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6225"/>
                <a:gridCol w="2364105"/>
              </a:tblGrid>
              <a:tr h="291962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한자리 자리배치도 탭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(Viwerasdfds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권한의 계정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897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1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탭 선택 영역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1-1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선택한 건물에 해당하는 층을 이동할 수 있는 탭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1-2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현재 건물의 자리를 검색할 수 있는 탭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096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2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도면 화면 영역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자리배치도가 보여지는 영역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51885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3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층 현황표 영역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3-1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현재 층의 현황표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현재 층의 전체자리의 수와 공석의 수와 부서별 자리의 수를 나타내고 있음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3-2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현재 층의 팀별 색상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*</a:t>
                      </a:r>
                      <a:r>
                        <a:rPr lang="ko-KR" altLang="en-US" sz="900"/>
                        <a:t>현재 층의 자리들의 채우기색상 즉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팀색상을 나타내고 있음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*</a:t>
                      </a:r>
                      <a:r>
                        <a:rPr lang="ko-KR" altLang="en-US" sz="900"/>
                        <a:t> 해당 팀을 마우스 좌클릭을 하면 </a:t>
                      </a:r>
                      <a:r>
                        <a:rPr lang="en-US" altLang="ko-KR" sz="900"/>
                        <a:t>2</a:t>
                      </a:r>
                      <a:r>
                        <a:rPr lang="ko-KR" altLang="en-US" sz="900"/>
                        <a:t>번 영역에서 해당 팀의 사원들의 자리가 하이라이트 됨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3200" y="70739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0699" y="508000"/>
            <a:ext cx="2070101" cy="33782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2500">
                <a:solidFill>
                  <a:srgbClr val="000000"/>
                </a:solidFill>
                <a:latin typeface="맑은 고딕"/>
                <a:cs typeface="Times New Roman"/>
              </a:rPr>
              <a:t>5.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cs typeface="Times New Roman"/>
              </a:rPr>
              <a:t> </a:t>
            </a:r>
            <a:r>
              <a:rPr lang="en-US" altLang="ko-KR" sz="2500">
                <a:solidFill>
                  <a:srgbClr val="000000"/>
                </a:solidFill>
                <a:latin typeface="맑은 고딕"/>
                <a:cs typeface="Times New Roman"/>
              </a:rPr>
              <a:t>Viewer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cs typeface="Times New Roman"/>
              </a:rPr>
              <a:t> 계정</a:t>
            </a:r>
            <a:endParaRPr lang="ko-KR" altLang="en-US" sz="2500">
              <a:solidFill>
                <a:srgbClr val="000000"/>
              </a:solidFill>
              <a:latin typeface="맑은 고딕"/>
              <a:cs typeface="Times New Roman"/>
            </a:endParaRPr>
          </a:p>
        </p:txBody>
      </p:sp>
      <p:sp>
        <p:nvSpPr>
          <p:cNvPr id="1031" name=""/>
          <p:cNvSpPr/>
          <p:nvPr/>
        </p:nvSpPr>
        <p:spPr>
          <a:xfrm>
            <a:off x="7629271" y="1160964"/>
            <a:ext cx="2667000" cy="3048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</a:endParaRPr>
          </a:p>
        </p:txBody>
      </p:sp>
      <p:sp>
        <p:nvSpPr>
          <p:cNvPr id="1028" name="TextBox 1"/>
          <p:cNvSpPr txBox="1"/>
          <p:nvPr/>
        </p:nvSpPr>
        <p:spPr>
          <a:xfrm>
            <a:off x="8574026" y="1237164"/>
            <a:ext cx="750949" cy="228092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en-US" altLang="zh-CN" sz="1333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기능</a:t>
            </a:r>
            <a:r>
              <a:rPr lang="en-US" altLang="zh-CN" sz="1333" b="1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333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설명</a:t>
            </a:r>
            <a:endParaRPr lang="en-US" altLang="zh-CN" sz="1333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4" name=""/>
          <p:cNvCxnSpPr/>
          <p:nvPr/>
        </p:nvCxnSpPr>
        <p:spPr>
          <a:xfrm>
            <a:off x="507301" y="960628"/>
            <a:ext cx="9677400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"/>
          <p:cNvCxnSpPr/>
          <p:nvPr/>
        </p:nvCxnSpPr>
        <p:spPr>
          <a:xfrm>
            <a:off x="88201" y="6980428"/>
            <a:ext cx="105156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  <p:sp>
        <p:nvSpPr>
          <p:cNvPr id="1041" name=""/>
          <p:cNvSpPr/>
          <p:nvPr/>
        </p:nvSpPr>
        <p:spPr>
          <a:xfrm>
            <a:off x="393001" y="1875028"/>
            <a:ext cx="7086599" cy="41910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pic>
        <p:nvPicPr>
          <p:cNvPr id="10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2526" y="1875028"/>
            <a:ext cx="7077075" cy="4191000"/>
          </a:xfrm>
          <a:prstGeom prst="rect">
            <a:avLst/>
          </a:prstGeom>
        </p:spPr>
      </p:pic>
      <p:graphicFrame>
        <p:nvGraphicFramePr>
          <p:cNvPr id="1045" name=""/>
          <p:cNvGraphicFramePr>
            <a:graphicFrameLocks noGrp="1"/>
          </p:cNvGraphicFramePr>
          <p:nvPr/>
        </p:nvGraphicFramePr>
        <p:xfrm>
          <a:off x="7658671" y="1646428"/>
          <a:ext cx="2639504" cy="32940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5399"/>
                <a:gridCol w="2364105"/>
              </a:tblGrid>
              <a:tr h="276536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Viewer</a:t>
                      </a:r>
                      <a:r>
                        <a:rPr lang="ko-KR" altLang="ko-KR" sz="1000">
                          <a:solidFill>
                            <a:schemeClr val="dk1"/>
                          </a:solidFill>
                        </a:rPr>
                        <a:t>계정 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건물 버튼 선택 후 </a:t>
                      </a:r>
                      <a:r>
                        <a:rPr lang="ko-KR" altLang="ko-KR" sz="1000">
                          <a:solidFill>
                            <a:schemeClr val="dk1"/>
                          </a:solidFill>
                        </a:rPr>
                        <a:t>화면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 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46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1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두번째 탭 영역</a:t>
                      </a:r>
                      <a:r>
                        <a:rPr lang="en-US" altLang="ko-KR" sz="900" b="1"/>
                        <a:t>(</a:t>
                      </a:r>
                      <a:r>
                        <a:rPr lang="ko-KR" altLang="en-US" sz="900" b="1"/>
                        <a:t>전 페이지에서의 </a:t>
                      </a:r>
                      <a:r>
                        <a:rPr lang="en-US" altLang="ko-KR" sz="900" b="1"/>
                        <a:t>1-2)</a:t>
                      </a:r>
                      <a:endParaRPr lang="en-US" altLang="ko-KR" sz="900" b="1"/>
                    </a:p>
                    <a:p>
                      <a:pPr>
                        <a:defRPr/>
                      </a:pPr>
                      <a:endParaRPr lang="en-US" altLang="ko-KR" sz="900" b="1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현재 건물에 존재하는 자리를 검색할 수 있는 탭 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</a:t>
                      </a:r>
                      <a:endParaRPr lang="en-US" altLang="ko-KR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46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2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자리 검색 영역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2-1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자리를 찾고자 하는 사원 검색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검색창에 사원의 이름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부서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내선번호를 입력한 후 사원을 검색 가능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2-2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해당 자리 보기 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*</a:t>
                      </a:r>
                      <a:r>
                        <a:rPr lang="ko-KR" altLang="en-US" sz="900"/>
                        <a:t>해당 사원의 자리를 보기위하여 의자 아이콘 클릭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4681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3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도면 화면 영역</a:t>
                      </a:r>
                      <a:r>
                        <a:rPr lang="en-US" altLang="ko-KR" sz="900" b="1"/>
                        <a:t>(</a:t>
                      </a:r>
                      <a:r>
                        <a:rPr lang="ko-KR" altLang="en-US" sz="900" b="1"/>
                        <a:t>자리 보기</a:t>
                      </a:r>
                      <a:r>
                        <a:rPr lang="en-US" altLang="ko-KR" sz="900" b="1"/>
                        <a:t>)</a:t>
                      </a:r>
                      <a:endParaRPr lang="en-US" altLang="ko-KR" sz="900" b="1"/>
                    </a:p>
                    <a:p>
                      <a:pPr>
                        <a:defRPr/>
                      </a:pPr>
                      <a:endParaRPr lang="en-US" altLang="ko-KR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3-1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자리 하이라이트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*2-2</a:t>
                      </a:r>
                      <a:r>
                        <a:rPr lang="ko-KR" altLang="en-US" sz="900"/>
                        <a:t>이후에 도면화면에서 해당 자리가 테두리와 색상이 바뀌어 하이라이트 처리됨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*</a:t>
                      </a:r>
                      <a:r>
                        <a:rPr lang="ko-KR" altLang="en-US" sz="900"/>
                        <a:t>마우스의 다른 액션이 가해지면 하이라이트 사라짐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46" name=""/>
          <p:cNvSpPr/>
          <p:nvPr/>
        </p:nvSpPr>
        <p:spPr>
          <a:xfrm>
            <a:off x="1612201" y="18750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47" name=""/>
          <p:cNvSpPr/>
          <p:nvPr/>
        </p:nvSpPr>
        <p:spPr>
          <a:xfrm>
            <a:off x="240601" y="24084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48" name=""/>
          <p:cNvSpPr/>
          <p:nvPr/>
        </p:nvSpPr>
        <p:spPr>
          <a:xfrm>
            <a:off x="3060001" y="53802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49" name=""/>
          <p:cNvSpPr/>
          <p:nvPr/>
        </p:nvSpPr>
        <p:spPr>
          <a:xfrm>
            <a:off x="1917001" y="24846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2-1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50" name=""/>
          <p:cNvSpPr/>
          <p:nvPr/>
        </p:nvSpPr>
        <p:spPr>
          <a:xfrm>
            <a:off x="1917001" y="33990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2-2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200" y="71628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7801" y="2789428"/>
            <a:ext cx="1340549" cy="56642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>
            <a:spAutoFit/>
          </a:bodyPr>
          <a:lstStyle/>
          <a:p>
            <a:pPr>
              <a:lnSpc>
                <a:spcPts val="4100"/>
              </a:lnSpc>
              <a:defRPr/>
            </a:pPr>
            <a:r>
              <a:rPr lang="ko-KR" altLang="en-US" sz="350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로그인</a:t>
            </a:r>
            <a:endParaRPr lang="ko-KR" altLang="en-US" sz="350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29" name=""/>
          <p:cNvCxnSpPr/>
          <p:nvPr/>
        </p:nvCxnSpPr>
        <p:spPr>
          <a:xfrm>
            <a:off x="507301" y="3551428"/>
            <a:ext cx="96774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3200" y="70739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0700" y="508000"/>
            <a:ext cx="1308100" cy="33782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50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1.</a:t>
            </a:r>
            <a:r>
              <a:rPr lang="ko-KR" altLang="en-US" sz="2500">
                <a:latin typeface="맑은 고딕"/>
                <a:cs typeface="Times New Roman"/>
              </a:rPr>
              <a:t> 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cs typeface="Times New Roman"/>
              </a:rPr>
              <a:t>로그인</a:t>
            </a:r>
            <a:endParaRPr lang="ko-KR" altLang="en-US" sz="2500">
              <a:solidFill>
                <a:srgbClr val="000000"/>
              </a:solidFill>
              <a:latin typeface="맑은 고딕"/>
              <a:cs typeface="Times New Roman"/>
            </a:endParaRPr>
          </a:p>
        </p:txBody>
      </p:sp>
      <p:cxnSp>
        <p:nvCxnSpPr>
          <p:cNvPr id="1034" name=""/>
          <p:cNvCxnSpPr/>
          <p:nvPr/>
        </p:nvCxnSpPr>
        <p:spPr>
          <a:xfrm>
            <a:off x="507301" y="960628"/>
            <a:ext cx="9677400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"/>
          <p:cNvCxnSpPr/>
          <p:nvPr/>
        </p:nvCxnSpPr>
        <p:spPr>
          <a:xfrm>
            <a:off x="88201" y="6980428"/>
            <a:ext cx="105156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  <p:sp>
        <p:nvSpPr>
          <p:cNvPr id="1044" name=""/>
          <p:cNvSpPr/>
          <p:nvPr/>
        </p:nvSpPr>
        <p:spPr>
          <a:xfrm>
            <a:off x="7632001" y="1417828"/>
            <a:ext cx="2667000" cy="304800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45" name="TextBox 1"/>
          <p:cNvSpPr txBox="1"/>
          <p:nvPr/>
        </p:nvSpPr>
        <p:spPr>
          <a:xfrm>
            <a:off x="8576756" y="1494028"/>
            <a:ext cx="748218" cy="228092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p>
            <a:pPr marL="0" indent="0" algn="l" defTabSz="914400" rtl="0" eaLnBrk="1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기능</a:t>
            </a:r>
            <a:r>
              <a: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설명</a:t>
            </a:r>
            <a:endPara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7" name=""/>
          <p:cNvSpPr/>
          <p:nvPr/>
        </p:nvSpPr>
        <p:spPr>
          <a:xfrm>
            <a:off x="393001" y="1875028"/>
            <a:ext cx="7086599" cy="41910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pic>
        <p:nvPicPr>
          <p:cNvPr id="10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681" y="1875028"/>
            <a:ext cx="7083920" cy="4191000"/>
          </a:xfrm>
          <a:prstGeom prst="rect">
            <a:avLst/>
          </a:prstGeom>
        </p:spPr>
      </p:pic>
      <p:sp>
        <p:nvSpPr>
          <p:cNvPr id="1053" name=""/>
          <p:cNvSpPr/>
          <p:nvPr/>
        </p:nvSpPr>
        <p:spPr>
          <a:xfrm>
            <a:off x="1917001" y="32466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1-1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54" name=""/>
          <p:cNvSpPr/>
          <p:nvPr/>
        </p:nvSpPr>
        <p:spPr>
          <a:xfrm>
            <a:off x="2221801" y="41610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1-3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55" name=""/>
          <p:cNvSpPr/>
          <p:nvPr/>
        </p:nvSpPr>
        <p:spPr>
          <a:xfrm>
            <a:off x="1917001" y="36657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1-2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56" name=""/>
          <p:cNvSpPr/>
          <p:nvPr/>
        </p:nvSpPr>
        <p:spPr>
          <a:xfrm>
            <a:off x="88201" y="20274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graphicFrame>
        <p:nvGraphicFramePr>
          <p:cNvPr id="1057" name=""/>
          <p:cNvGraphicFramePr>
            <a:graphicFrameLocks noGrp="1"/>
          </p:cNvGraphicFramePr>
          <p:nvPr/>
        </p:nvGraphicFramePr>
        <p:xfrm>
          <a:off x="7661401" y="1903291"/>
          <a:ext cx="2640329" cy="475740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5399"/>
                <a:gridCol w="2364930"/>
              </a:tblGrid>
              <a:tr h="276536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로그인 화면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4808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b="1"/>
                        <a:t>1</a:t>
                      </a:r>
                      <a:endParaRPr lang="en-US" altLang="ko-KR" sz="12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ko-KR" sz="900" b="1"/>
                        <a:t>한자리 로그인 화면</a:t>
                      </a:r>
                      <a:endParaRPr lang="ko-KR" altLang="ko-KR" sz="900" b="1"/>
                    </a:p>
                    <a:p>
                      <a:pPr>
                        <a:defRPr/>
                      </a:pPr>
                      <a:r>
                        <a:rPr lang="ko-KR" altLang="ko-KR" sz="900"/>
                        <a:t>1-1 : 사번 입력 영역</a:t>
                      </a:r>
                      <a:endParaRPr lang="ko-KR" altLang="ko-KR" sz="900"/>
                    </a:p>
                    <a:p>
                      <a:pPr>
                        <a:defRPr/>
                      </a:pPr>
                      <a:r>
                        <a:rPr lang="ko-KR" altLang="ko-KR" sz="900"/>
                        <a:t>- 그룹웨어 사번 입력 가능</a:t>
                      </a:r>
                      <a:endParaRPr lang="ko-KR" altLang="ko-KR" sz="900"/>
                    </a:p>
                    <a:p>
                      <a:pPr>
                        <a:defRPr/>
                      </a:pPr>
                      <a:r>
                        <a:rPr lang="ko-KR" altLang="ko-KR" sz="900"/>
                        <a:t>1-2 : 비밀번호 입력 영역</a:t>
                      </a:r>
                      <a:endParaRPr lang="ko-KR" altLang="ko-KR" sz="900"/>
                    </a:p>
                    <a:p>
                      <a:pPr>
                        <a:defRPr/>
                      </a:pPr>
                      <a:r>
                        <a:rPr lang="ko-KR" altLang="ko-KR" sz="900"/>
                        <a:t>- 비밀번호 입력 가능 (초기 비밀번호 0000)</a:t>
                      </a:r>
                      <a:endParaRPr lang="ko-KR" altLang="ko-KR" sz="900"/>
                    </a:p>
                    <a:p>
                      <a:pPr>
                        <a:defRPr/>
                      </a:pPr>
                      <a:r>
                        <a:rPr lang="ko-KR" altLang="ko-KR" sz="900"/>
                        <a:t>1-3 : 로그인 버튼</a:t>
                      </a:r>
                      <a:endParaRPr lang="ko-KR" altLang="ko-KR" sz="900"/>
                    </a:p>
                    <a:p>
                      <a:pPr>
                        <a:defRPr/>
                      </a:pPr>
                      <a:r>
                        <a:rPr lang="ko-KR" altLang="ko-KR" sz="900"/>
                        <a:t>- 선택 시 사번 / 비밀번호 체크 후 로그인 진행</a:t>
                      </a:r>
                      <a:endParaRPr lang="ko-KR" altLang="ko-KR" sz="900"/>
                    </a:p>
                    <a:p>
                      <a:pPr>
                        <a:defRPr/>
                      </a:pPr>
                      <a:endParaRPr lang="ko-KR" altLang="ko-KR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3200" y="70739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0700" y="508000"/>
            <a:ext cx="1308100" cy="33782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50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1.</a:t>
            </a:r>
            <a:r>
              <a:rPr lang="ko-KR" altLang="en-US" sz="2500">
                <a:latin typeface="맑은 고딕"/>
                <a:cs typeface="Times New Roman"/>
              </a:rPr>
              <a:t> 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cs typeface="Times New Roman"/>
              </a:rPr>
              <a:t>로그인</a:t>
            </a:r>
            <a:endParaRPr lang="ko-KR" altLang="en-US" sz="2500">
              <a:solidFill>
                <a:srgbClr val="000000"/>
              </a:solidFill>
              <a:latin typeface="맑은 고딕"/>
              <a:cs typeface="Times New Roman"/>
            </a:endParaRPr>
          </a:p>
        </p:txBody>
      </p:sp>
      <p:cxnSp>
        <p:nvCxnSpPr>
          <p:cNvPr id="1034" name=""/>
          <p:cNvCxnSpPr/>
          <p:nvPr/>
        </p:nvCxnSpPr>
        <p:spPr>
          <a:xfrm>
            <a:off x="507301" y="960628"/>
            <a:ext cx="9677400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"/>
          <p:cNvCxnSpPr/>
          <p:nvPr/>
        </p:nvCxnSpPr>
        <p:spPr>
          <a:xfrm>
            <a:off x="88201" y="6980428"/>
            <a:ext cx="105156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  <p:sp>
        <p:nvSpPr>
          <p:cNvPr id="1044" name=""/>
          <p:cNvSpPr/>
          <p:nvPr/>
        </p:nvSpPr>
        <p:spPr>
          <a:xfrm>
            <a:off x="7632001" y="1417828"/>
            <a:ext cx="2667000" cy="304800"/>
          </a:xfrm>
          <a:prstGeom prst="rect">
            <a:avLst/>
          </a:prstGeom>
          <a:solidFill>
            <a:srgbClr val="d9d9d9">
              <a:alpha val="100000"/>
            </a:srgbClr>
          </a:solidFill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045" name="TextBox 1"/>
          <p:cNvSpPr txBox="1"/>
          <p:nvPr/>
        </p:nvSpPr>
        <p:spPr>
          <a:xfrm>
            <a:off x="8576756" y="1494028"/>
            <a:ext cx="748218" cy="228092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p>
            <a:pPr marL="0" indent="0" algn="l" defTabSz="914400" rtl="0" eaLnBrk="1" latinLnBrk="0" hangingPunct="1">
              <a:lnSpc>
                <a:spcPts val="15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기능</a:t>
            </a:r>
            <a:r>
              <a: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Times New Roman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설명</a:t>
            </a:r>
            <a:endParaRPr xmlns:mc="http://schemas.openxmlformats.org/markup-compatibility/2006" xmlns:hp="http://schemas.haansoft.com/office/presentation/8.0" kumimoji="0" lang="en-US" altLang="zh-CN" sz="1333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7" name=""/>
          <p:cNvSpPr/>
          <p:nvPr/>
        </p:nvSpPr>
        <p:spPr>
          <a:xfrm>
            <a:off x="393001" y="1875028"/>
            <a:ext cx="7086599" cy="41910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pic>
        <p:nvPicPr>
          <p:cNvPr id="105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0999" y="1853358"/>
            <a:ext cx="7098601" cy="4212669"/>
          </a:xfrm>
          <a:prstGeom prst="rect">
            <a:avLst/>
          </a:prstGeom>
        </p:spPr>
      </p:pic>
      <p:sp>
        <p:nvSpPr>
          <p:cNvPr id="1054" name=""/>
          <p:cNvSpPr/>
          <p:nvPr/>
        </p:nvSpPr>
        <p:spPr>
          <a:xfrm>
            <a:off x="2298001" y="4008628"/>
            <a:ext cx="2133600" cy="304800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057" name=""/>
          <p:cNvGraphicFramePr>
            <a:graphicFrameLocks noGrp="1"/>
          </p:cNvGraphicFramePr>
          <p:nvPr/>
        </p:nvGraphicFramePr>
        <p:xfrm>
          <a:off x="7661401" y="1903291"/>
          <a:ext cx="2640329" cy="475740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5399"/>
                <a:gridCol w="2364930"/>
              </a:tblGrid>
              <a:tr h="276536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로그인 예외처리 화면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48087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200" b="1"/>
                        <a:t>1</a:t>
                      </a:r>
                      <a:endParaRPr lang="en-US" altLang="ko-KR" sz="12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ko-KR" sz="900" b="1"/>
                        <a:t>로그인 시 각 상황에 따른 메시지 표시</a:t>
                      </a:r>
                      <a:endParaRPr lang="ko-KR" altLang="ko-KR" sz="900" b="1"/>
                    </a:p>
                    <a:p>
                      <a:pPr>
                        <a:defRPr/>
                      </a:pPr>
                      <a:r>
                        <a:rPr lang="ko-KR" altLang="ko-KR" sz="900"/>
                        <a:t>- 사번 및 비밀번호를 잘못 입력한 경우 알림 메시지 표시</a:t>
                      </a:r>
                      <a:endParaRPr lang="ko-KR" altLang="ko-KR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200" y="71628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7801" y="2789428"/>
            <a:ext cx="2216849" cy="56642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>
            <a:spAutoFit/>
          </a:bodyPr>
          <a:lstStyle/>
          <a:p>
            <a:pPr>
              <a:lnSpc>
                <a:spcPts val="4100"/>
              </a:lnSpc>
              <a:defRPr/>
            </a:pPr>
            <a:r>
              <a:rPr lang="en-US" altLang="ko-KR" sz="350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Super </a:t>
            </a:r>
            <a:r>
              <a:rPr lang="ko-KR" altLang="en-US" sz="350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계정</a:t>
            </a:r>
            <a:endParaRPr lang="ko-KR" altLang="en-US" sz="350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29" name=""/>
          <p:cNvCxnSpPr/>
          <p:nvPr/>
        </p:nvCxnSpPr>
        <p:spPr>
          <a:xfrm>
            <a:off x="507301" y="3551428"/>
            <a:ext cx="96774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3001" y="1875028"/>
            <a:ext cx="7086600" cy="4191000"/>
          </a:xfrm>
          <a:prstGeom prst="rect">
            <a:avLst/>
          </a:prstGeom>
          <a:ln>
            <a:solidFill>
              <a:schemeClr val="dk1"/>
            </a:solidFill>
          </a:ln>
        </p:spPr>
      </p:pic>
      <p:graphicFrame>
        <p:nvGraphicFramePr>
          <p:cNvPr id="1046" name=""/>
          <p:cNvGraphicFramePr>
            <a:graphicFrameLocks noGrp="1"/>
          </p:cNvGraphicFramePr>
          <p:nvPr/>
        </p:nvGraphicFramePr>
        <p:xfrm>
          <a:off x="7659696" y="1522291"/>
          <a:ext cx="2639306" cy="534095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5201"/>
                <a:gridCol w="2364105"/>
              </a:tblGrid>
              <a:tr h="258936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Super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계정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main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화면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권한변경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24506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1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권한 변경 전 영역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1-1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콤보박스 클릭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오른쪽 콤보박스에 선택되어있는 권한을 제외한 권한을 왼쪽 콤보박스에서 선택할 수 있음 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기본값은 </a:t>
                      </a:r>
                      <a:r>
                        <a:rPr lang="en-US" altLang="ko-KR" sz="900"/>
                        <a:t>“</a:t>
                      </a:r>
                      <a:r>
                        <a:rPr lang="ko-KR" altLang="en-US" sz="900"/>
                        <a:t>뷰어</a:t>
                      </a:r>
                      <a:r>
                        <a:rPr lang="en-US" altLang="ko-KR" sz="900"/>
                        <a:t>”</a:t>
                      </a:r>
                      <a:r>
                        <a:rPr lang="ko-KR" altLang="en-US" sz="900"/>
                        <a:t>권한</a:t>
                      </a:r>
                      <a:r>
                        <a:rPr lang="en-US" altLang="ko-KR" sz="900"/>
                        <a:t>)</a:t>
                      </a:r>
                      <a:endParaRPr lang="en-US" altLang="ko-KR" sz="900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1-2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좌측 체크박스 클릭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오른쪽 콤보박스에 선택되어있는 권한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관리자</a:t>
                      </a:r>
                      <a:r>
                        <a:rPr lang="en-US" altLang="ko-KR" sz="900"/>
                        <a:t>)</a:t>
                      </a:r>
                      <a:r>
                        <a:rPr lang="ko-KR" altLang="en-US" sz="900"/>
                        <a:t>으로 변경하고자 하는 사원 선택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해제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77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2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양방향 이동 버튼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2-1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 </a:t>
                      </a:r>
                      <a:r>
                        <a:rPr lang="en-US" altLang="ko-KR" sz="900"/>
                        <a:t>1-2</a:t>
                      </a:r>
                      <a:r>
                        <a:rPr lang="ko-KR" altLang="en-US" sz="900"/>
                        <a:t>에서 </a:t>
                      </a:r>
                      <a:r>
                        <a:rPr lang="en-US" altLang="ko-KR" sz="900"/>
                        <a:t>1</a:t>
                      </a:r>
                      <a:r>
                        <a:rPr lang="ko-KR" altLang="en-US" sz="900"/>
                        <a:t>명 이상의 사원을 선택하였을때 활성화되는 버튼 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2-2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 </a:t>
                      </a:r>
                      <a:r>
                        <a:rPr lang="en-US" altLang="ko-KR" sz="900"/>
                        <a:t>3-2</a:t>
                      </a:r>
                      <a:r>
                        <a:rPr lang="ko-KR" altLang="en-US" sz="900"/>
                        <a:t>에서 </a:t>
                      </a:r>
                      <a:r>
                        <a:rPr lang="en-US" altLang="ko-KR" sz="900"/>
                        <a:t>1</a:t>
                      </a:r>
                      <a:r>
                        <a:rPr lang="ko-KR" altLang="en-US" sz="900"/>
                        <a:t>명 이상의 사원을 선택하였을때 활성화되는 버튼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24506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3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권한 변경 후 영역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3-1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콤보박스 클릭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오른쪽 콤보박스에 선택되어있는 권한을 제외한 권한을 왼쪽 콤보박스에서 선택할 수 있음 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기본값은 </a:t>
                      </a:r>
                      <a:r>
                        <a:rPr lang="en-US" altLang="ko-KR" sz="900"/>
                        <a:t>“</a:t>
                      </a:r>
                      <a:r>
                        <a:rPr lang="ko-KR" altLang="en-US" sz="900"/>
                        <a:t>관리자</a:t>
                      </a:r>
                      <a:r>
                        <a:rPr lang="en-US" altLang="ko-KR" sz="900"/>
                        <a:t>”</a:t>
                      </a:r>
                      <a:r>
                        <a:rPr lang="ko-KR" altLang="en-US" sz="900"/>
                        <a:t>권한</a:t>
                      </a:r>
                      <a:r>
                        <a:rPr lang="en-US" altLang="ko-KR" sz="900"/>
                        <a:t>)</a:t>
                      </a:r>
                      <a:endParaRPr lang="en-US" altLang="ko-KR" sz="900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3-2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좌측 체크박스 클릭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왼쪽 콤보박스에 선택되어있는 권한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뷰어</a:t>
                      </a:r>
                      <a:r>
                        <a:rPr lang="en-US" altLang="ko-KR" sz="900"/>
                        <a:t>)</a:t>
                      </a:r>
                      <a:r>
                        <a:rPr lang="ko-KR" altLang="en-US" sz="900"/>
                        <a:t>으로 변경하고자 하는 사원 선택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해제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029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4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저장 버튼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작업을 저장 하고자하는 버튼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029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5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작업 초기화 버튼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현재 작업을 초기화 하고 다시 처음 상태로 돌리고자 하는 버튼 </a:t>
                      </a:r>
                      <a:r>
                        <a:rPr lang="en-US" altLang="ko-KR" sz="900"/>
                        <a:t>(1-2</a:t>
                      </a:r>
                      <a:r>
                        <a:rPr lang="ko-KR" altLang="en-US" sz="900"/>
                        <a:t>와 </a:t>
                      </a:r>
                      <a:r>
                        <a:rPr lang="en-US" altLang="ko-KR" sz="900"/>
                        <a:t>3-2</a:t>
                      </a:r>
                      <a:r>
                        <a:rPr lang="ko-KR" altLang="en-US" sz="900"/>
                        <a:t>를 처음으로 되돌리고싶을때</a:t>
                      </a:r>
                      <a:r>
                        <a:rPr lang="en-US" altLang="ko-KR" sz="900"/>
                        <a:t>)</a:t>
                      </a:r>
                      <a:endParaRPr lang="en-US" altLang="ko-KR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986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6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로그아웃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로그아웃 의사를 묻는 알림창이 나옴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03200" y="70739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0699" y="508000"/>
            <a:ext cx="1936751" cy="33782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2500">
                <a:solidFill>
                  <a:srgbClr val="000000"/>
                </a:solidFill>
                <a:latin typeface="맑은 고딕"/>
                <a:cs typeface="Times New Roman"/>
              </a:rPr>
              <a:t>2.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cs typeface="Times New Roman"/>
              </a:rPr>
              <a:t> </a:t>
            </a:r>
            <a:r>
              <a:rPr lang="en-US" altLang="ko-KR" sz="2500">
                <a:solidFill>
                  <a:srgbClr val="000000"/>
                </a:solidFill>
                <a:latin typeface="맑은 고딕"/>
                <a:cs typeface="Times New Roman"/>
              </a:rPr>
              <a:t>Super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cs typeface="Times New Roman"/>
              </a:rPr>
              <a:t> 계정</a:t>
            </a:r>
            <a:endParaRPr lang="ko-KR" altLang="en-US" sz="2500">
              <a:solidFill>
                <a:srgbClr val="000000"/>
              </a:solidFill>
              <a:latin typeface="맑은 고딕"/>
              <a:cs typeface="Times New Roman"/>
            </a:endParaRPr>
          </a:p>
        </p:txBody>
      </p:sp>
      <p:sp>
        <p:nvSpPr>
          <p:cNvPr id="1031" name=""/>
          <p:cNvSpPr/>
          <p:nvPr/>
        </p:nvSpPr>
        <p:spPr>
          <a:xfrm>
            <a:off x="7632002" y="1113028"/>
            <a:ext cx="2667000" cy="3048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</a:endParaRPr>
          </a:p>
        </p:txBody>
      </p:sp>
      <p:sp>
        <p:nvSpPr>
          <p:cNvPr id="1028" name="TextBox 1"/>
          <p:cNvSpPr txBox="1"/>
          <p:nvPr/>
        </p:nvSpPr>
        <p:spPr>
          <a:xfrm>
            <a:off x="8622602" y="1189228"/>
            <a:ext cx="749998" cy="228092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en-US" altLang="zh-CN" sz="1333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기능</a:t>
            </a:r>
            <a:r>
              <a:rPr lang="en-US" altLang="zh-CN" sz="1333" b="1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333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설명</a:t>
            </a:r>
            <a:endParaRPr lang="en-US" altLang="zh-CN" sz="1333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4" name=""/>
          <p:cNvCxnSpPr/>
          <p:nvPr/>
        </p:nvCxnSpPr>
        <p:spPr>
          <a:xfrm>
            <a:off x="507301" y="960628"/>
            <a:ext cx="9677400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"/>
          <p:cNvCxnSpPr/>
          <p:nvPr/>
        </p:nvCxnSpPr>
        <p:spPr>
          <a:xfrm>
            <a:off x="88201" y="6980428"/>
            <a:ext cx="105156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  <p:sp>
        <p:nvSpPr>
          <p:cNvPr id="1048" name=""/>
          <p:cNvSpPr/>
          <p:nvPr/>
        </p:nvSpPr>
        <p:spPr>
          <a:xfrm>
            <a:off x="1764601" y="19512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300" b="1"/>
              <a:t>1</a:t>
            </a:r>
            <a:endParaRPr lang="en-US" altLang="ko-KR" sz="1300" b="1"/>
          </a:p>
        </p:txBody>
      </p:sp>
      <p:sp>
        <p:nvSpPr>
          <p:cNvPr id="1050" name=""/>
          <p:cNvSpPr/>
          <p:nvPr/>
        </p:nvSpPr>
        <p:spPr>
          <a:xfrm>
            <a:off x="5879401" y="19512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51" name=""/>
          <p:cNvSpPr/>
          <p:nvPr/>
        </p:nvSpPr>
        <p:spPr>
          <a:xfrm>
            <a:off x="3517201" y="19512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53" name=""/>
          <p:cNvSpPr/>
          <p:nvPr/>
        </p:nvSpPr>
        <p:spPr>
          <a:xfrm>
            <a:off x="850201" y="48468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55" name=""/>
          <p:cNvSpPr/>
          <p:nvPr/>
        </p:nvSpPr>
        <p:spPr>
          <a:xfrm>
            <a:off x="2450401" y="2332228"/>
            <a:ext cx="457200" cy="228600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1500">
                <a:solidFill>
                  <a:srgbClr val="ff0000"/>
                </a:solidFill>
              </a:rPr>
              <a:t>1-1</a:t>
            </a:r>
            <a:endParaRPr lang="en-US" altLang="ko-KR" sz="1500">
              <a:solidFill>
                <a:srgbClr val="ff0000"/>
              </a:solidFill>
            </a:endParaRPr>
          </a:p>
        </p:txBody>
      </p:sp>
      <p:sp>
        <p:nvSpPr>
          <p:cNvPr id="1056" name=""/>
          <p:cNvSpPr/>
          <p:nvPr/>
        </p:nvSpPr>
        <p:spPr>
          <a:xfrm>
            <a:off x="3364801" y="32466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1-2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57" name=""/>
          <p:cNvSpPr/>
          <p:nvPr/>
        </p:nvSpPr>
        <p:spPr>
          <a:xfrm>
            <a:off x="6412801" y="23322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3-1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58" name=""/>
          <p:cNvSpPr/>
          <p:nvPr/>
        </p:nvSpPr>
        <p:spPr>
          <a:xfrm>
            <a:off x="3822001" y="22560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2-1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59" name=""/>
          <p:cNvSpPr/>
          <p:nvPr/>
        </p:nvSpPr>
        <p:spPr>
          <a:xfrm>
            <a:off x="3822001" y="25608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2-2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60" name=""/>
          <p:cNvSpPr/>
          <p:nvPr/>
        </p:nvSpPr>
        <p:spPr>
          <a:xfrm>
            <a:off x="7098601" y="16464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64" name=""/>
          <p:cNvSpPr/>
          <p:nvPr/>
        </p:nvSpPr>
        <p:spPr>
          <a:xfrm>
            <a:off x="4050601" y="3932428"/>
            <a:ext cx="4572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3-2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65" name=""/>
          <p:cNvSpPr/>
          <p:nvPr/>
        </p:nvSpPr>
        <p:spPr>
          <a:xfrm>
            <a:off x="6679502" y="4770628"/>
            <a:ext cx="457200" cy="4572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52" name=""/>
          <p:cNvSpPr/>
          <p:nvPr/>
        </p:nvSpPr>
        <p:spPr>
          <a:xfrm>
            <a:off x="6870001" y="48468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6200" y="71628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97801" y="2789428"/>
            <a:ext cx="2369249" cy="56642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>
            <a:spAutoFit/>
          </a:bodyPr>
          <a:lstStyle/>
          <a:p>
            <a:pPr>
              <a:lnSpc>
                <a:spcPts val="4100"/>
              </a:lnSpc>
              <a:defRPr/>
            </a:pPr>
            <a:r>
              <a:rPr lang="en-US" altLang="ko-KR" sz="350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Admin </a:t>
            </a:r>
            <a:r>
              <a:rPr lang="ko-KR" altLang="en-US" sz="350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계정</a:t>
            </a:r>
            <a:endParaRPr lang="ko-KR" altLang="en-US" sz="350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29" name=""/>
          <p:cNvCxnSpPr/>
          <p:nvPr/>
        </p:nvCxnSpPr>
        <p:spPr>
          <a:xfrm>
            <a:off x="507301" y="3551428"/>
            <a:ext cx="96774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6" name=""/>
          <p:cNvGraphicFramePr>
            <a:graphicFrameLocks noGrp="1"/>
          </p:cNvGraphicFramePr>
          <p:nvPr/>
        </p:nvGraphicFramePr>
        <p:xfrm>
          <a:off x="7659696" y="1522291"/>
          <a:ext cx="2639306" cy="538193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5201"/>
                <a:gridCol w="2364105"/>
              </a:tblGrid>
              <a:tr h="258936"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Admin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계정 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main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화면</a:t>
                      </a:r>
                      <a:r>
                        <a:rPr lang="en-US" altLang="ko-KR" sz="1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</a:rPr>
                        <a:t>상단바</a:t>
                      </a:r>
                      <a:endParaRPr lang="ko-KR" altLang="en-US" sz="1000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24506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1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권한 변경 전 영역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1-1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콤보박스 클릭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오른쪽 콤보박스에 선택되어있는 권한을 제외한 권한을 왼쪽 콤보박스에서 선택할 수 있음 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기본값은 </a:t>
                      </a:r>
                      <a:r>
                        <a:rPr lang="en-US" altLang="ko-KR" sz="900"/>
                        <a:t>“</a:t>
                      </a:r>
                      <a:r>
                        <a:rPr lang="ko-KR" altLang="en-US" sz="900"/>
                        <a:t>뷰어</a:t>
                      </a:r>
                      <a:r>
                        <a:rPr lang="en-US" altLang="ko-KR" sz="900"/>
                        <a:t>”</a:t>
                      </a:r>
                      <a:r>
                        <a:rPr lang="ko-KR" altLang="en-US" sz="900"/>
                        <a:t>권한</a:t>
                      </a:r>
                      <a:r>
                        <a:rPr lang="en-US" altLang="ko-KR" sz="900"/>
                        <a:t>)</a:t>
                      </a:r>
                      <a:endParaRPr lang="en-US" altLang="ko-KR" sz="900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1-2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좌측 체크박스 클릭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오른쪽 콤보박스에 선택되어있는 권한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관리자</a:t>
                      </a:r>
                      <a:r>
                        <a:rPr lang="en-US" altLang="ko-KR" sz="900"/>
                        <a:t>)</a:t>
                      </a:r>
                      <a:r>
                        <a:rPr lang="ko-KR" altLang="en-US" sz="900"/>
                        <a:t>으로 변경하고자 하는 사원 선택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해제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2777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2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양방향 이동 버튼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2-1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 </a:t>
                      </a:r>
                      <a:r>
                        <a:rPr lang="en-US" altLang="ko-KR" sz="900"/>
                        <a:t>1-2</a:t>
                      </a:r>
                      <a:r>
                        <a:rPr lang="ko-KR" altLang="en-US" sz="900"/>
                        <a:t>에서 </a:t>
                      </a:r>
                      <a:r>
                        <a:rPr lang="en-US" altLang="ko-KR" sz="900"/>
                        <a:t>1</a:t>
                      </a:r>
                      <a:r>
                        <a:rPr lang="ko-KR" altLang="en-US" sz="900"/>
                        <a:t>명 이상의 사원을 선택하였을때 활성화되는 버튼 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2-2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 </a:t>
                      </a:r>
                      <a:r>
                        <a:rPr lang="en-US" altLang="ko-KR" sz="900"/>
                        <a:t>3-2</a:t>
                      </a:r>
                      <a:r>
                        <a:rPr lang="ko-KR" altLang="en-US" sz="900"/>
                        <a:t>에서 </a:t>
                      </a:r>
                      <a:r>
                        <a:rPr lang="en-US" altLang="ko-KR" sz="900"/>
                        <a:t>1</a:t>
                      </a:r>
                      <a:r>
                        <a:rPr lang="ko-KR" altLang="en-US" sz="900"/>
                        <a:t>명 이상의 사원을 선택하였을때 활성화되는 버튼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124506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3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권한 변경 후 영역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3-1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콤보박스 클릭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오른쪽 콤보박스에 선택되어있는 권한을 제외한 권한을 왼쪽 콤보박스에서 선택할 수 있음 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기본값은 </a:t>
                      </a:r>
                      <a:r>
                        <a:rPr lang="en-US" altLang="ko-KR" sz="900"/>
                        <a:t>“</a:t>
                      </a:r>
                      <a:r>
                        <a:rPr lang="ko-KR" altLang="en-US" sz="900"/>
                        <a:t>관리자</a:t>
                      </a:r>
                      <a:r>
                        <a:rPr lang="en-US" altLang="ko-KR" sz="900"/>
                        <a:t>”</a:t>
                      </a:r>
                      <a:r>
                        <a:rPr lang="ko-KR" altLang="en-US" sz="900"/>
                        <a:t>권한</a:t>
                      </a:r>
                      <a:r>
                        <a:rPr lang="en-US" altLang="ko-KR" sz="900"/>
                        <a:t>)</a:t>
                      </a:r>
                      <a:endParaRPr lang="en-US" altLang="ko-KR" sz="900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3-2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좌측 체크박스 클릭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왼쪽 콤보박스에 선택되어있는 권한</a:t>
                      </a:r>
                      <a:r>
                        <a:rPr lang="en-US" altLang="ko-KR" sz="900"/>
                        <a:t>(</a:t>
                      </a:r>
                      <a:r>
                        <a:rPr lang="ko-KR" altLang="en-US" sz="900"/>
                        <a:t>뷰어</a:t>
                      </a:r>
                      <a:r>
                        <a:rPr lang="en-US" altLang="ko-KR" sz="900"/>
                        <a:t>)</a:t>
                      </a:r>
                      <a:r>
                        <a:rPr lang="ko-KR" altLang="en-US" sz="900"/>
                        <a:t>으로 변경하고자 하는 사원 선택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해제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029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4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저장 유무 버튼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4-1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작업을 취소 하고자 하는 버튼</a:t>
                      </a:r>
                      <a:endParaRPr lang="ko-KR" altLang="en-US" sz="900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</a:rPr>
                        <a:t>아직 구현되어있지않스빈다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en-US" altLang="ko-KR" sz="900"/>
                        <a:t>4-2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:</a:t>
                      </a:r>
                      <a:r>
                        <a:rPr lang="ko-KR" altLang="en-US" sz="900"/>
                        <a:t> 작업을 저장 하고자하는 버튼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029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5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작업 초기화 버튼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 현재 작업을 초기화 하고 다시 처음 상태로 돌리고자 하는 버튼 </a:t>
                      </a:r>
                      <a:r>
                        <a:rPr lang="en-US" altLang="ko-KR" sz="900"/>
                        <a:t>(1-2</a:t>
                      </a:r>
                      <a:r>
                        <a:rPr lang="ko-KR" altLang="en-US" sz="900"/>
                        <a:t>와 </a:t>
                      </a:r>
                      <a:r>
                        <a:rPr lang="en-US" altLang="ko-KR" sz="900"/>
                        <a:t>3-2</a:t>
                      </a:r>
                      <a:r>
                        <a:rPr lang="ko-KR" altLang="en-US" sz="900"/>
                        <a:t>를 처음으로 되돌리고싶을때</a:t>
                      </a:r>
                      <a:r>
                        <a:rPr lang="en-US" altLang="ko-KR" sz="900"/>
                        <a:t>)</a:t>
                      </a:r>
                      <a:endParaRPr lang="en-US" altLang="ko-KR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9860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000" b="1"/>
                        <a:t>6</a:t>
                      </a:r>
                      <a:endParaRPr lang="en-US" altLang="ko-KR" sz="1000" b="1"/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900" b="1"/>
                        <a:t>로그아웃</a:t>
                      </a:r>
                      <a:endParaRPr lang="ko-KR" altLang="en-US" sz="900" b="1"/>
                    </a:p>
                    <a:p>
                      <a:pPr>
                        <a:defRPr/>
                      </a:pPr>
                      <a:r>
                        <a:rPr lang="ko-KR" altLang="en-US" sz="900"/>
                        <a:t>로그아웃 의사를 묻는 알림창이 나옴</a:t>
                      </a:r>
                      <a:endParaRPr lang="ko-KR" altLang="en-US" sz="900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03200" y="7073900"/>
            <a:ext cx="914400" cy="368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0699" y="508000"/>
            <a:ext cx="2051051" cy="337820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ko-KR" sz="2500">
                <a:solidFill>
                  <a:srgbClr val="000000"/>
                </a:solidFill>
                <a:latin typeface="맑은 고딕"/>
                <a:cs typeface="Times New Roman"/>
              </a:rPr>
              <a:t>2.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cs typeface="Times New Roman"/>
              </a:rPr>
              <a:t> </a:t>
            </a:r>
            <a:r>
              <a:rPr lang="en-US" altLang="ko-KR" sz="2500">
                <a:solidFill>
                  <a:srgbClr val="000000"/>
                </a:solidFill>
                <a:latin typeface="맑은 고딕"/>
                <a:cs typeface="Times New Roman"/>
              </a:rPr>
              <a:t>Admin</a:t>
            </a:r>
            <a:r>
              <a:rPr lang="ko-KR" altLang="en-US" sz="2500">
                <a:solidFill>
                  <a:srgbClr val="000000"/>
                </a:solidFill>
                <a:latin typeface="맑은 고딕"/>
                <a:cs typeface="Times New Roman"/>
              </a:rPr>
              <a:t> 계정</a:t>
            </a:r>
            <a:endParaRPr lang="ko-KR" altLang="en-US" sz="2500">
              <a:solidFill>
                <a:srgbClr val="000000"/>
              </a:solidFill>
              <a:latin typeface="맑은 고딕"/>
              <a:cs typeface="Times New Roman"/>
            </a:endParaRPr>
          </a:p>
        </p:txBody>
      </p:sp>
      <p:sp>
        <p:nvSpPr>
          <p:cNvPr id="1031" name=""/>
          <p:cNvSpPr/>
          <p:nvPr/>
        </p:nvSpPr>
        <p:spPr>
          <a:xfrm>
            <a:off x="7632002" y="1113028"/>
            <a:ext cx="2667000" cy="30480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latin typeface="맑은 고딕"/>
            </a:endParaRPr>
          </a:p>
        </p:txBody>
      </p:sp>
      <p:sp>
        <p:nvSpPr>
          <p:cNvPr id="1028" name="TextBox 1"/>
          <p:cNvSpPr txBox="1"/>
          <p:nvPr/>
        </p:nvSpPr>
        <p:spPr>
          <a:xfrm>
            <a:off x="8622602" y="1189228"/>
            <a:ext cx="749998" cy="228092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1500"/>
              </a:lnSpc>
              <a:defRPr/>
            </a:pPr>
            <a:r>
              <a:rPr lang="en-US" altLang="zh-CN" sz="1333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기능</a:t>
            </a:r>
            <a:r>
              <a:rPr lang="en-US" altLang="zh-CN" sz="1333" b="1">
                <a:latin typeface="맑은 고딕"/>
                <a:ea typeface="맑은 고딕"/>
                <a:cs typeface="Times New Roman"/>
              </a:rPr>
              <a:t> </a:t>
            </a:r>
            <a:r>
              <a:rPr lang="en-US" altLang="zh-CN" sz="1333" b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설명</a:t>
            </a:r>
            <a:endParaRPr lang="en-US" altLang="zh-CN" sz="1333" b="1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4" name=""/>
          <p:cNvCxnSpPr/>
          <p:nvPr/>
        </p:nvCxnSpPr>
        <p:spPr>
          <a:xfrm>
            <a:off x="507301" y="960628"/>
            <a:ext cx="9677400" cy="0"/>
          </a:xfrm>
          <a:prstGeom prst="line">
            <a:avLst/>
          </a:prstGeom>
          <a:ln w="2540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"/>
          <p:cNvCxnSpPr/>
          <p:nvPr/>
        </p:nvCxnSpPr>
        <p:spPr>
          <a:xfrm>
            <a:off x="88201" y="6980428"/>
            <a:ext cx="10515600" cy="0"/>
          </a:xfrm>
          <a:prstGeom prst="line">
            <a:avLst/>
          </a:prstGeom>
          <a:noFill/>
          <a:ln w="25400" cap="flat" cmpd="sng" algn="ctr">
            <a:solidFill>
              <a:srgbClr val="d9d9d9">
                <a:alpha val="100000"/>
              </a:srgbClr>
            </a:solidFill>
            <a:prstDash val="solid"/>
          </a:ln>
        </p:spPr>
      </p:cxnSp>
      <p:sp>
        <p:nvSpPr>
          <p:cNvPr id="1065" name=""/>
          <p:cNvSpPr/>
          <p:nvPr/>
        </p:nvSpPr>
        <p:spPr>
          <a:xfrm>
            <a:off x="393001" y="1875028"/>
            <a:ext cx="7086599" cy="41910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</a:endParaRPr>
          </a:p>
        </p:txBody>
      </p:sp>
      <p:pic>
        <p:nvPicPr>
          <p:cNvPr id="106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9344" y="1875027"/>
            <a:ext cx="7080257" cy="4191000"/>
          </a:xfrm>
          <a:prstGeom prst="rect">
            <a:avLst/>
          </a:prstGeom>
        </p:spPr>
      </p:pic>
      <p:sp>
        <p:nvSpPr>
          <p:cNvPr id="1070" name=""/>
          <p:cNvSpPr/>
          <p:nvPr/>
        </p:nvSpPr>
        <p:spPr>
          <a:xfrm>
            <a:off x="5231701" y="1798828"/>
            <a:ext cx="228600" cy="228600"/>
          </a:xfrm>
          <a:prstGeom prst="roundRect">
            <a:avLst>
              <a:gd name="adj" fmla="val 16667"/>
            </a:avLst>
          </a:prstGeom>
          <a:solidFill>
            <a:srgbClr val="ff0000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Calibri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3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72" name=""/>
          <p:cNvSpPr/>
          <p:nvPr/>
        </p:nvSpPr>
        <p:spPr>
          <a:xfrm>
            <a:off x="5193601" y="2332228"/>
            <a:ext cx="14478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1-1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1-5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76" name=""/>
          <p:cNvSpPr/>
          <p:nvPr/>
        </p:nvSpPr>
        <p:spPr>
          <a:xfrm>
            <a:off x="5574601" y="1570228"/>
            <a:ext cx="1066800" cy="228600"/>
          </a:xfrm>
          <a:prstGeom prst="rect">
            <a:avLst/>
          </a:prstGeom>
          <a:solidFill>
            <a:srgbClr val="ffffff">
              <a:alpha val="100000"/>
            </a:srgbClr>
          </a:solidFill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1-1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~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Calibri"/>
              </a:rPr>
              <a:t>1-3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78" name=""/>
          <p:cNvSpPr/>
          <p:nvPr/>
        </p:nvSpPr>
        <p:spPr>
          <a:xfrm>
            <a:off x="5555551" y="1875028"/>
            <a:ext cx="533400" cy="209549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79" name=""/>
          <p:cNvSpPr/>
          <p:nvPr/>
        </p:nvSpPr>
        <p:spPr>
          <a:xfrm>
            <a:off x="6127052" y="1875028"/>
            <a:ext cx="266699" cy="209550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80" name=""/>
          <p:cNvSpPr/>
          <p:nvPr/>
        </p:nvSpPr>
        <p:spPr>
          <a:xfrm>
            <a:off x="6422326" y="1875028"/>
            <a:ext cx="228600" cy="209550"/>
          </a:xfrm>
          <a:prstGeom prst="rect">
            <a:avLst/>
          </a:prstGeom>
          <a:noFill/>
          <a:ln w="25400" cap="flat" cmpd="sng" algn="ctr">
            <a:solidFill>
              <a:srgbClr val="ff0000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1169</ep:Words>
  <ep:PresentationFormat>On-screen Show (4:3)</ep:PresentationFormat>
  <ep:Paragraphs>125</ep:Paragraphs>
  <ep:Slides>23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hancom</cp:lastModifiedBy>
  <dcterms:modified xsi:type="dcterms:W3CDTF">2021-01-13T01:36:56.997</dcterms:modified>
  <cp:revision>40</cp:revision>
  <dc:title>Slide 1</dc:title>
  <cp:version/>
</cp:coreProperties>
</file>