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396" r:id="rId2"/>
    <p:sldId id="425" r:id="rId3"/>
    <p:sldId id="426" r:id="rId4"/>
    <p:sldId id="365" r:id="rId5"/>
    <p:sldId id="445" r:id="rId6"/>
    <p:sldId id="423" r:id="rId7"/>
    <p:sldId id="267" r:id="rId8"/>
    <p:sldId id="303" r:id="rId9"/>
    <p:sldId id="397" r:id="rId10"/>
    <p:sldId id="289" r:id="rId11"/>
    <p:sldId id="291" r:id="rId12"/>
    <p:sldId id="292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46" r:id="rId21"/>
    <p:sldId id="416" r:id="rId22"/>
    <p:sldId id="274" r:id="rId23"/>
    <p:sldId id="311" r:id="rId24"/>
    <p:sldId id="316" r:id="rId25"/>
    <p:sldId id="320" r:id="rId26"/>
    <p:sldId id="321" r:id="rId27"/>
    <p:sldId id="314" r:id="rId28"/>
    <p:sldId id="319" r:id="rId29"/>
    <p:sldId id="315" r:id="rId30"/>
    <p:sldId id="259" r:id="rId31"/>
    <p:sldId id="260" r:id="rId32"/>
    <p:sldId id="261" r:id="rId33"/>
    <p:sldId id="323" r:id="rId34"/>
    <p:sldId id="324" r:id="rId35"/>
    <p:sldId id="325" r:id="rId36"/>
    <p:sldId id="326" r:id="rId37"/>
    <p:sldId id="301" r:id="rId38"/>
    <p:sldId id="380" r:id="rId39"/>
    <p:sldId id="424" r:id="rId40"/>
    <p:sldId id="427" r:id="rId41"/>
    <p:sldId id="414" r:id="rId42"/>
    <p:sldId id="415" r:id="rId43"/>
    <p:sldId id="418" r:id="rId44"/>
    <p:sldId id="419" r:id="rId45"/>
    <p:sldId id="420" r:id="rId46"/>
    <p:sldId id="364" r:id="rId47"/>
    <p:sldId id="421" r:id="rId48"/>
    <p:sldId id="422" r:id="rId49"/>
    <p:sldId id="356" r:id="rId50"/>
    <p:sldId id="428" r:id="rId51"/>
    <p:sldId id="359" r:id="rId52"/>
    <p:sldId id="444" r:id="rId53"/>
    <p:sldId id="263" r:id="rId54"/>
    <p:sldId id="438" r:id="rId55"/>
    <p:sldId id="439" r:id="rId56"/>
    <p:sldId id="302" r:id="rId57"/>
    <p:sldId id="440" r:id="rId58"/>
    <p:sldId id="441" r:id="rId59"/>
    <p:sldId id="442" r:id="rId60"/>
    <p:sldId id="443" r:id="rId61"/>
    <p:sldId id="437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02D"/>
    <a:srgbClr val="03ABCF"/>
    <a:srgbClr val="DDC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207" autoAdjust="0"/>
  </p:normalViewPr>
  <p:slideViewPr>
    <p:cSldViewPr snapToGrid="0">
      <p:cViewPr varScale="1">
        <p:scale>
          <a:sx n="74" d="100"/>
          <a:sy n="74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06880-20EE-4DC0-BEA8-29704B374E1A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7C920-A543-4152-AC61-EB8DE2000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745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8875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7570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7096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4099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081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3904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2896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258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32207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2492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00530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0951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02010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58062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40635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5806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60178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00530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6140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24771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48097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15953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59769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12101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2832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054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5211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8478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7467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6562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54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AE413-9A70-DBCE-3F55-FC27DAE37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AA1BC0-B92E-7A75-6B7D-CF2B1FFE6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D43B1-213A-280C-3EF2-A454CB78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0549-2217-46F7-B53C-CC86B46F0FD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D0841-4406-05A7-0DD3-C37591FC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21B2F-AFE3-D525-E5D0-06E82495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5D80-2485-4DE8-8389-C186343F1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59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B0A7C-7024-EBFA-8C40-FAD934B4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8C2547-902E-BC50-5175-4B46DBF55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D8CA31-4770-5F03-74CC-784150AD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0549-2217-46F7-B53C-CC86B46F0FD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A82CF-B950-78C3-4725-0990DDC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045CC4-29F7-D7BE-53B9-7F0F7C33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5D80-2485-4DE8-8389-C186343F1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22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1BC7C8-84F5-510B-1DD4-6B4CF1A53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7A774D-EC67-9CD6-F891-6759FFD1E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F1209-A882-FAB7-DA6B-5B22A19D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0549-2217-46F7-B53C-CC86B46F0FD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B5F419-C9D3-88DE-3BF5-9AD5E59F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AE0AC-A87F-0EA6-83C8-8143756F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5D80-2485-4DE8-8389-C186343F1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9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AC8C7-29C4-478E-DEB6-3979ED82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60B49-5A1B-C9CA-D60C-B52FDA5FA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49BC4-47A1-4D82-3199-CBC2E99B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0549-2217-46F7-B53C-CC86B46F0FD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6BDA1-6153-ACA6-7F08-4CEB15F7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92C92-94F3-4964-1958-B14CFE7E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5D80-2485-4DE8-8389-C186343F1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9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4BEBD-97FA-12AA-2327-DFFE8AD4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293534-9CBB-CB46-183A-D2D3375B0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3AD85-A198-EA78-E977-F1ED1B953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0549-2217-46F7-B53C-CC86B46F0FD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876D22-CB62-A79F-B200-18B3D2DD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DEAD4-E797-740B-12B4-E923A314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5D80-2485-4DE8-8389-C186343F1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88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669BE-77CA-A780-72D4-7D340139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CC7D8E-F246-B086-C90B-D0AAE3D56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66EA8E-0C45-E901-82A5-B95EED1F2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A6F35-AD6A-9D71-BDCD-24225CB0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0549-2217-46F7-B53C-CC86B46F0FD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7C2FF1-9F33-E33D-D0A2-CBF9C11F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521241-D022-E3DF-230E-9BC87D2B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5D80-2485-4DE8-8389-C186343F1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50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17A4A-8F24-6295-3AA4-C816640A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D0B6C7-C019-E976-BC0D-D1E938EB2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DD46DA-4241-D2F9-2EC6-30B7DC29B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7C42EA-7147-F5C4-FFFF-C64EA10FB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CA1B39-6118-6FE9-90C3-2BDBF8B32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03AE62-911D-3092-835C-559FCF2A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0549-2217-46F7-B53C-CC86B46F0FD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39B7A4-C112-293C-4367-4EF7B567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A55109-D7CB-D558-8568-0CFBD81A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5D80-2485-4DE8-8389-C186343F1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61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0B6F6-EC92-083A-9C0A-40FE85786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C3B2ED-3142-D2CC-80B4-0C22F7DA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0549-2217-46F7-B53C-CC86B46F0FD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D673BF-8B3E-3A24-2A14-167E7461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1F72C6-7329-E40E-BA0E-FAA8F9C6A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5D80-2485-4DE8-8389-C186343F1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97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70FE0D-8627-12F4-A366-C8EE817B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0549-2217-46F7-B53C-CC86B46F0FD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3419BE-A6AE-6800-DD72-C27B3ADA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4F2AB6-BD11-DD66-8ADE-0C318174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5D80-2485-4DE8-8389-C186343F1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2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38EAE-A59F-5C12-B274-0AB983E3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9AB49E-CD58-1170-071B-843B55BA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1894C6-08EF-C3B8-4D69-7D3D907AF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4A7CA5-5C6E-88E0-9F2D-9428CA53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0549-2217-46F7-B53C-CC86B46F0FD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EDF89A-C86F-431C-D8E6-5BDEE64E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45F449-3384-F18E-8AB2-D736747C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5D80-2485-4DE8-8389-C186343F1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00B8E-F833-DA2E-DF7E-E13129C1A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023101-E792-43E5-1EE8-214669125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55D8B-B8C2-1479-F0F4-554326958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09973D-BF8E-82AD-BDCB-85498D17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0549-2217-46F7-B53C-CC86B46F0FD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7797AB-BCA6-57DA-A2C3-223E208D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3BD253-F731-0E74-91DD-281F8BA3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5D80-2485-4DE8-8389-C186343F1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88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ED7FA1-8590-F759-DB7E-DDA5626C9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D823BA-D440-F653-08EB-7E4A07E9E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CA679D-0C8C-95D3-115A-A1B4F3DA4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70549-2217-46F7-B53C-CC86B46F0FD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9D9222-05DE-8762-CC7E-232896034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9E694-0AF3-D7B1-708C-28F6083FF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95D80-2485-4DE8-8389-C186343F1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85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C277466-A66C-4422-8082-74E2F4F6366E}"/>
              </a:ext>
            </a:extLst>
          </p:cNvPr>
          <p:cNvSpPr/>
          <p:nvPr/>
        </p:nvSpPr>
        <p:spPr>
          <a:xfrm>
            <a:off x="567891" y="1499190"/>
            <a:ext cx="11097928" cy="385961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6F4D5-9A42-42F6-BBB6-9854B812625A}"/>
              </a:ext>
            </a:extLst>
          </p:cNvPr>
          <p:cNvSpPr txBox="1"/>
          <p:nvPr/>
        </p:nvSpPr>
        <p:spPr>
          <a:xfrm>
            <a:off x="632020" y="2659558"/>
            <a:ext cx="109696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사이언스 직종의 연간 총 급여 예측</a:t>
            </a:r>
            <a:endParaRPr lang="en-US" altLang="ko-KR" sz="4400" spc="-300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CF9B503-61CC-46BC-A1B6-57B1B60959DA}"/>
              </a:ext>
            </a:extLst>
          </p:cNvPr>
          <p:cNvSpPr/>
          <p:nvPr/>
        </p:nvSpPr>
        <p:spPr>
          <a:xfrm rot="16200000" flipH="1">
            <a:off x="10345225" y="1379084"/>
            <a:ext cx="1440000" cy="1440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EAB3300-DECD-EB58-63AA-A32EDB9C270B}"/>
              </a:ext>
            </a:extLst>
          </p:cNvPr>
          <p:cNvSpPr txBox="1">
            <a:spLocks/>
          </p:cNvSpPr>
          <p:nvPr/>
        </p:nvSpPr>
        <p:spPr>
          <a:xfrm>
            <a:off x="4498901" y="4417047"/>
            <a:ext cx="7286324" cy="849429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C089023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김효선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C089040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오혜수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C089064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진수민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홍익대학교 소프트웨어융합학과</a:t>
            </a: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BB757E-DA55-566A-6E70-877BF8FB1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9408" cy="68773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515E7C4-52F6-4E1C-4037-2C24431215DB}"/>
              </a:ext>
            </a:extLst>
          </p:cNvPr>
          <p:cNvSpPr/>
          <p:nvPr/>
        </p:nvSpPr>
        <p:spPr>
          <a:xfrm>
            <a:off x="6936410" y="4417047"/>
            <a:ext cx="4665280" cy="39879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15CFE1-1F9D-BA37-B20C-B2421197263B}"/>
              </a:ext>
            </a:extLst>
          </p:cNvPr>
          <p:cNvSpPr/>
          <p:nvPr/>
        </p:nvSpPr>
        <p:spPr>
          <a:xfrm>
            <a:off x="4498901" y="4417046"/>
            <a:ext cx="1368194" cy="39879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103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14926EA-EA2D-450D-98B0-6A225579C1B1}"/>
              </a:ext>
            </a:extLst>
          </p:cNvPr>
          <p:cNvCxnSpPr>
            <a:cxnSpLocks/>
          </p:cNvCxnSpPr>
          <p:nvPr/>
        </p:nvCxnSpPr>
        <p:spPr>
          <a:xfrm>
            <a:off x="0" y="1165295"/>
            <a:ext cx="116532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646F79D-4BA2-4F7F-9BE7-E48C752751FA}"/>
              </a:ext>
            </a:extLst>
          </p:cNvPr>
          <p:cNvSpPr txBox="1"/>
          <p:nvPr/>
        </p:nvSpPr>
        <p:spPr>
          <a:xfrm>
            <a:off x="650375" y="424978"/>
            <a:ext cx="3010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연봉 </a:t>
            </a:r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  위치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2ECFD9E-7A2E-453B-AFE9-81298F90D32E}"/>
              </a:ext>
            </a:extLst>
          </p:cNvPr>
          <p:cNvSpPr txBox="1"/>
          <p:nvPr/>
        </p:nvSpPr>
        <p:spPr>
          <a:xfrm>
            <a:off x="2259306" y="1320838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tx2"/>
                </a:solidFill>
                <a:latin typeface="+mj-ea"/>
                <a:ea typeface="+mj-ea"/>
              </a:rPr>
              <a:t>내용을 </a:t>
            </a:r>
            <a:r>
              <a:rPr lang="ko-KR" altLang="en-US" spc="-150" dirty="0">
                <a:solidFill>
                  <a:schemeClr val="tx2"/>
                </a:solidFill>
                <a:latin typeface="+mj-ea"/>
                <a:ea typeface="+mj-ea"/>
              </a:rPr>
              <a:t>입력하세요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938228-0C7A-FFB3-A50D-EA08ADDE7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870" y="1320838"/>
            <a:ext cx="8105932" cy="5395926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1C2B0E1-7A89-2568-DB6E-4F001354622F}"/>
              </a:ext>
            </a:extLst>
          </p:cNvPr>
          <p:cNvSpPr/>
          <p:nvPr/>
        </p:nvSpPr>
        <p:spPr>
          <a:xfrm>
            <a:off x="6525928" y="1246306"/>
            <a:ext cx="5476775" cy="2026280"/>
          </a:xfrm>
          <a:prstGeom prst="roundRect">
            <a:avLst/>
          </a:prstGeom>
          <a:solidFill>
            <a:srgbClr val="FDD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회사를 그리면 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 너무 많아 파악 불가 </a:t>
            </a:r>
            <a:endParaRPr lang="en-US" altLang="ko-KR" spc="-15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-&gt; 100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 이상의 기록이 있는 위치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선발</a:t>
            </a:r>
            <a:endParaRPr lang="en-US" altLang="ko-KR" spc="-15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 급여가 가장 높은 곳은 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Los Gatos, CA.</a:t>
            </a:r>
          </a:p>
        </p:txBody>
      </p:sp>
    </p:spTree>
    <p:extLst>
      <p:ext uri="{BB962C8B-B14F-4D97-AF65-F5344CB8AC3E}">
        <p14:creationId xmlns:p14="http://schemas.microsoft.com/office/powerpoint/2010/main" val="4105155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14926EA-EA2D-450D-98B0-6A225579C1B1}"/>
              </a:ext>
            </a:extLst>
          </p:cNvPr>
          <p:cNvCxnSpPr>
            <a:cxnSpLocks/>
          </p:cNvCxnSpPr>
          <p:nvPr/>
        </p:nvCxnSpPr>
        <p:spPr>
          <a:xfrm>
            <a:off x="0" y="1165295"/>
            <a:ext cx="116532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646F79D-4BA2-4F7F-9BE7-E48C752751FA}"/>
              </a:ext>
            </a:extLst>
          </p:cNvPr>
          <p:cNvSpPr txBox="1"/>
          <p:nvPr/>
        </p:nvSpPr>
        <p:spPr>
          <a:xfrm>
            <a:off x="650375" y="424978"/>
            <a:ext cx="2055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연봉 </a:t>
            </a:r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학력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2ECFD9E-7A2E-453B-AFE9-81298F90D32E}"/>
              </a:ext>
            </a:extLst>
          </p:cNvPr>
          <p:cNvSpPr txBox="1"/>
          <p:nvPr/>
        </p:nvSpPr>
        <p:spPr>
          <a:xfrm>
            <a:off x="2259306" y="1320838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tx2"/>
                </a:solidFill>
                <a:latin typeface="+mj-ea"/>
                <a:ea typeface="+mj-ea"/>
              </a:rPr>
              <a:t>내용을 </a:t>
            </a:r>
            <a:r>
              <a:rPr lang="ko-KR" altLang="en-US" spc="-150" dirty="0">
                <a:solidFill>
                  <a:schemeClr val="tx2"/>
                </a:solidFill>
                <a:latin typeface="+mj-ea"/>
                <a:ea typeface="+mj-ea"/>
              </a:rPr>
              <a:t>입력하세요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938228-0C7A-FFB3-A50D-EA08ADDE7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870" y="1320838"/>
            <a:ext cx="8105932" cy="53959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6D9C23-A586-7D0A-BAD5-EE3E6BE293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869" y="1320837"/>
            <a:ext cx="8375003" cy="5375853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F6E5525-619E-49F0-F97D-E838B7020E8F}"/>
              </a:ext>
            </a:extLst>
          </p:cNvPr>
          <p:cNvSpPr/>
          <p:nvPr/>
        </p:nvSpPr>
        <p:spPr>
          <a:xfrm>
            <a:off x="6776186" y="1158255"/>
            <a:ext cx="5332395" cy="2026280"/>
          </a:xfrm>
          <a:prstGeom prst="roundRect">
            <a:avLst/>
          </a:prstGeom>
          <a:solidFill>
            <a:srgbClr val="FDD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PhD(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박사 학위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취득한 사람이 급여가 가장 높음</a:t>
            </a:r>
            <a:endParaRPr lang="en-US" altLang="ko-KR" spc="-15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학력순으로 급여가 높을 것이라 예상했으나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석사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학사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전문대 고등학교 졸업이 비슷함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4964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14926EA-EA2D-450D-98B0-6A225579C1B1}"/>
              </a:ext>
            </a:extLst>
          </p:cNvPr>
          <p:cNvCxnSpPr>
            <a:cxnSpLocks/>
          </p:cNvCxnSpPr>
          <p:nvPr/>
        </p:nvCxnSpPr>
        <p:spPr>
          <a:xfrm>
            <a:off x="0" y="1165295"/>
            <a:ext cx="116532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646F79D-4BA2-4F7F-9BE7-E48C752751FA}"/>
              </a:ext>
            </a:extLst>
          </p:cNvPr>
          <p:cNvSpPr txBox="1"/>
          <p:nvPr/>
        </p:nvSpPr>
        <p:spPr>
          <a:xfrm>
            <a:off x="650375" y="424978"/>
            <a:ext cx="2055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연봉 </a:t>
            </a:r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인종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2ECFD9E-7A2E-453B-AFE9-81298F90D32E}"/>
              </a:ext>
            </a:extLst>
          </p:cNvPr>
          <p:cNvSpPr txBox="1"/>
          <p:nvPr/>
        </p:nvSpPr>
        <p:spPr>
          <a:xfrm>
            <a:off x="2259306" y="1320838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tx2"/>
                </a:solidFill>
                <a:latin typeface="+mj-ea"/>
                <a:ea typeface="+mj-ea"/>
              </a:rPr>
              <a:t>내용을 </a:t>
            </a:r>
            <a:r>
              <a:rPr lang="ko-KR" altLang="en-US" spc="-150" dirty="0">
                <a:solidFill>
                  <a:schemeClr val="tx2"/>
                </a:solidFill>
                <a:latin typeface="+mj-ea"/>
                <a:ea typeface="+mj-ea"/>
              </a:rPr>
              <a:t>입력하세요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29E5F5-E2A3-0873-37E5-9AD30727C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69" y="1320837"/>
            <a:ext cx="8491671" cy="5112186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58CB124-908A-1ECD-9512-D227D690B2A2}"/>
              </a:ext>
            </a:extLst>
          </p:cNvPr>
          <p:cNvSpPr/>
          <p:nvPr/>
        </p:nvSpPr>
        <p:spPr>
          <a:xfrm>
            <a:off x="8698031" y="1674795"/>
            <a:ext cx="3285422" cy="970725"/>
          </a:xfrm>
          <a:prstGeom prst="roundRect">
            <a:avLst/>
          </a:prstGeom>
          <a:solidFill>
            <a:srgbClr val="FDD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백인의 급여금이 가장 높음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0759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14926EA-EA2D-450D-98B0-6A225579C1B1}"/>
              </a:ext>
            </a:extLst>
          </p:cNvPr>
          <p:cNvCxnSpPr>
            <a:cxnSpLocks/>
          </p:cNvCxnSpPr>
          <p:nvPr/>
        </p:nvCxnSpPr>
        <p:spPr>
          <a:xfrm>
            <a:off x="0" y="1165295"/>
            <a:ext cx="116532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646F79D-4BA2-4F7F-9BE7-E48C752751FA}"/>
              </a:ext>
            </a:extLst>
          </p:cNvPr>
          <p:cNvSpPr txBox="1"/>
          <p:nvPr/>
        </p:nvSpPr>
        <p:spPr>
          <a:xfrm>
            <a:off x="650375" y="424978"/>
            <a:ext cx="2055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연봉 </a:t>
            </a:r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213496-6770-59C1-C10C-ACA6637596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088" y="1534632"/>
            <a:ext cx="8334785" cy="489839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07E8A08-CE5E-A088-9841-3DB986AFCE9A}"/>
              </a:ext>
            </a:extLst>
          </p:cNvPr>
          <p:cNvSpPr/>
          <p:nvPr/>
        </p:nvSpPr>
        <p:spPr>
          <a:xfrm>
            <a:off x="8239224" y="1799924"/>
            <a:ext cx="3599849" cy="893722"/>
          </a:xfrm>
          <a:prstGeom prst="roundRect">
            <a:avLst/>
          </a:prstGeom>
          <a:solidFill>
            <a:srgbClr val="FDD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남성이 여성보다 급여금이 높음</a:t>
            </a:r>
            <a:endParaRPr lang="en-US" altLang="ko-KR" spc="-15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5631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14926EA-EA2D-450D-98B0-6A225579C1B1}"/>
              </a:ext>
            </a:extLst>
          </p:cNvPr>
          <p:cNvCxnSpPr>
            <a:cxnSpLocks/>
          </p:cNvCxnSpPr>
          <p:nvPr/>
        </p:nvCxnSpPr>
        <p:spPr>
          <a:xfrm>
            <a:off x="0" y="1165295"/>
            <a:ext cx="116532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646F79D-4BA2-4F7F-9BE7-E48C752751FA}"/>
              </a:ext>
            </a:extLst>
          </p:cNvPr>
          <p:cNvSpPr txBox="1"/>
          <p:nvPr/>
        </p:nvSpPr>
        <p:spPr>
          <a:xfrm>
            <a:off x="650375" y="424978"/>
            <a:ext cx="2055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연봉 </a:t>
            </a:r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2E34C6-8953-9B49-B77C-726A0DB4D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29" y="1428833"/>
            <a:ext cx="6690896" cy="486349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16D8F66-2766-1104-D9A1-24BA05D8982C}"/>
              </a:ext>
            </a:extLst>
          </p:cNvPr>
          <p:cNvSpPr/>
          <p:nvPr/>
        </p:nvSpPr>
        <p:spPr>
          <a:xfrm>
            <a:off x="6096000" y="2075197"/>
            <a:ext cx="5934258" cy="1296055"/>
          </a:xfrm>
          <a:prstGeom prst="roundRect">
            <a:avLst/>
          </a:prstGeom>
          <a:solidFill>
            <a:srgbClr val="FDD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 이상의 기록이 있는 위치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선발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 위치와 동일</a:t>
            </a:r>
            <a:endParaRPr lang="en-US" altLang="ko-KR" spc="-15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Netflix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급여가 가장 높음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Los Gatos(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 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위치함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280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14926EA-EA2D-450D-98B0-6A225579C1B1}"/>
              </a:ext>
            </a:extLst>
          </p:cNvPr>
          <p:cNvCxnSpPr>
            <a:cxnSpLocks/>
          </p:cNvCxnSpPr>
          <p:nvPr/>
        </p:nvCxnSpPr>
        <p:spPr>
          <a:xfrm>
            <a:off x="0" y="1165295"/>
            <a:ext cx="116532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646F79D-4BA2-4F7F-9BE7-E48C752751FA}"/>
              </a:ext>
            </a:extLst>
          </p:cNvPr>
          <p:cNvSpPr txBox="1"/>
          <p:nvPr/>
        </p:nvSpPr>
        <p:spPr>
          <a:xfrm>
            <a:off x="650375" y="424978"/>
            <a:ext cx="2055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연봉 </a:t>
            </a:r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직종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2ECFD9E-7A2E-453B-AFE9-81298F90D32E}"/>
              </a:ext>
            </a:extLst>
          </p:cNvPr>
          <p:cNvSpPr txBox="1"/>
          <p:nvPr/>
        </p:nvSpPr>
        <p:spPr>
          <a:xfrm>
            <a:off x="2259306" y="1320838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tx2"/>
                </a:solidFill>
                <a:latin typeface="+mj-ea"/>
                <a:ea typeface="+mj-ea"/>
              </a:rPr>
              <a:t>내용을 </a:t>
            </a:r>
            <a:r>
              <a:rPr lang="ko-KR" altLang="en-US" spc="-150" dirty="0">
                <a:solidFill>
                  <a:schemeClr val="tx2"/>
                </a:solidFill>
                <a:latin typeface="+mj-ea"/>
                <a:ea typeface="+mj-ea"/>
              </a:rPr>
              <a:t>입력하세요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CA704B-F9D2-D723-C519-7B8E04ACF3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394" y="1300763"/>
            <a:ext cx="9107606" cy="501171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6D7B6E4-F409-9DEC-B031-D3B1195B72EE}"/>
              </a:ext>
            </a:extLst>
          </p:cNvPr>
          <p:cNvSpPr/>
          <p:nvPr/>
        </p:nvSpPr>
        <p:spPr>
          <a:xfrm>
            <a:off x="6699183" y="1372871"/>
            <a:ext cx="5492817" cy="819263"/>
          </a:xfrm>
          <a:prstGeom prst="roundRect">
            <a:avLst/>
          </a:prstGeom>
          <a:solidFill>
            <a:srgbClr val="FDD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Software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Engineering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Manager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급여금이 가장 높음</a:t>
            </a:r>
            <a:endParaRPr lang="en-US" altLang="ko-KR" spc="-15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4345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14926EA-EA2D-450D-98B0-6A225579C1B1}"/>
              </a:ext>
            </a:extLst>
          </p:cNvPr>
          <p:cNvCxnSpPr>
            <a:cxnSpLocks/>
          </p:cNvCxnSpPr>
          <p:nvPr/>
        </p:nvCxnSpPr>
        <p:spPr>
          <a:xfrm>
            <a:off x="0" y="1165295"/>
            <a:ext cx="116532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646F79D-4BA2-4F7F-9BE7-E48C752751FA}"/>
              </a:ext>
            </a:extLst>
          </p:cNvPr>
          <p:cNvSpPr txBox="1"/>
          <p:nvPr/>
        </p:nvSpPr>
        <p:spPr>
          <a:xfrm>
            <a:off x="650375" y="424978"/>
            <a:ext cx="4126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연봉 </a:t>
            </a:r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기록 시간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7CBC4D-6FA3-D5EC-A266-EFDC6C2A1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5" y="1603840"/>
            <a:ext cx="7454875" cy="439194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AA4E41B-4F39-467F-DED0-D338E8A95074}"/>
              </a:ext>
            </a:extLst>
          </p:cNvPr>
          <p:cNvSpPr/>
          <p:nvPr/>
        </p:nvSpPr>
        <p:spPr>
          <a:xfrm>
            <a:off x="6814686" y="1603840"/>
            <a:ext cx="5167665" cy="1197112"/>
          </a:xfrm>
          <a:prstGeom prst="roundRect">
            <a:avLst/>
          </a:prstGeom>
          <a:solidFill>
            <a:srgbClr val="FDD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기록 시간을 년도별로 추려서 그림</a:t>
            </a:r>
            <a:endParaRPr lang="en-US" altLang="ko-KR" spc="-15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급여금이 감소하는 추세를 보임</a:t>
            </a:r>
            <a:endParaRPr lang="en-US" altLang="ko-KR" spc="-15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7184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14926EA-EA2D-450D-98B0-6A225579C1B1}"/>
              </a:ext>
            </a:extLst>
          </p:cNvPr>
          <p:cNvCxnSpPr>
            <a:cxnSpLocks/>
          </p:cNvCxnSpPr>
          <p:nvPr/>
        </p:nvCxnSpPr>
        <p:spPr>
          <a:xfrm>
            <a:off x="0" y="1165295"/>
            <a:ext cx="116532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646F79D-4BA2-4F7F-9BE7-E48C752751FA}"/>
              </a:ext>
            </a:extLst>
          </p:cNvPr>
          <p:cNvSpPr txBox="1"/>
          <p:nvPr/>
        </p:nvSpPr>
        <p:spPr>
          <a:xfrm>
            <a:off x="650375" y="424978"/>
            <a:ext cx="2055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연봉 </a:t>
            </a:r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9CEA3E-DDA1-EF8A-E750-2F2D3DA80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6" y="1433743"/>
            <a:ext cx="3493197" cy="25189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87BB9E-C8D7-D293-82C4-F6E58348CB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75917" y="1610686"/>
            <a:ext cx="4575857" cy="23420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45B234A-CB26-EA6E-9189-693B25CF7F7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275" y="3914024"/>
            <a:ext cx="3997283" cy="25189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D26581-A19D-4788-AAEC-5404901FAF16}"/>
              </a:ext>
            </a:extLst>
          </p:cNvPr>
          <p:cNvSpPr txBox="1"/>
          <p:nvPr/>
        </p:nvSpPr>
        <p:spPr>
          <a:xfrm>
            <a:off x="5898140" y="1433743"/>
            <a:ext cx="9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FACEBOOK</a:t>
            </a:r>
            <a:endParaRPr lang="ko-KR" altLang="en-US" sz="12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0204C99-D399-469C-DF7D-D7537ECD2138}"/>
              </a:ext>
            </a:extLst>
          </p:cNvPr>
          <p:cNvSpPr/>
          <p:nvPr/>
        </p:nvSpPr>
        <p:spPr>
          <a:xfrm>
            <a:off x="6096000" y="4757422"/>
            <a:ext cx="5974556" cy="1172856"/>
          </a:xfrm>
          <a:prstGeom prst="roundRect">
            <a:avLst/>
          </a:prstGeom>
          <a:solidFill>
            <a:srgbClr val="FDD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회사별 직급을 통일하지 않고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회사별로 그려 추이만 파악</a:t>
            </a:r>
            <a:endParaRPr lang="en-US" altLang="ko-KR" spc="-15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직급이 높을수록 급여금이 높아짐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4734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14926EA-EA2D-450D-98B0-6A225579C1B1}"/>
              </a:ext>
            </a:extLst>
          </p:cNvPr>
          <p:cNvCxnSpPr>
            <a:cxnSpLocks/>
          </p:cNvCxnSpPr>
          <p:nvPr/>
        </p:nvCxnSpPr>
        <p:spPr>
          <a:xfrm>
            <a:off x="0" y="1165295"/>
            <a:ext cx="116532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646F79D-4BA2-4F7F-9BE7-E48C752751FA}"/>
              </a:ext>
            </a:extLst>
          </p:cNvPr>
          <p:cNvSpPr txBox="1"/>
          <p:nvPr/>
        </p:nvSpPr>
        <p:spPr>
          <a:xfrm>
            <a:off x="650375" y="424978"/>
            <a:ext cx="2904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연봉 </a:t>
            </a:r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 연차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6DB843-5390-27A6-C1D7-10D556A63E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116" y="1853968"/>
            <a:ext cx="7969542" cy="3598876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053CE12-84D0-9C93-2F4A-AF04D9A67F74}"/>
              </a:ext>
            </a:extLst>
          </p:cNvPr>
          <p:cNvSpPr/>
          <p:nvPr/>
        </p:nvSpPr>
        <p:spPr>
          <a:xfrm>
            <a:off x="7299158" y="1449575"/>
            <a:ext cx="4732421" cy="1002143"/>
          </a:xfrm>
          <a:prstGeom prst="roundRect">
            <a:avLst/>
          </a:prstGeom>
          <a:solidFill>
            <a:srgbClr val="FDD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 연차와 급여금은 크게 관련이 없음</a:t>
            </a:r>
            <a:endParaRPr lang="en-US" altLang="ko-KR" spc="-15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9463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14926EA-EA2D-450D-98B0-6A225579C1B1}"/>
              </a:ext>
            </a:extLst>
          </p:cNvPr>
          <p:cNvCxnSpPr>
            <a:cxnSpLocks/>
          </p:cNvCxnSpPr>
          <p:nvPr/>
        </p:nvCxnSpPr>
        <p:spPr>
          <a:xfrm>
            <a:off x="0" y="1165295"/>
            <a:ext cx="116532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646F79D-4BA2-4F7F-9BE7-E48C752751FA}"/>
              </a:ext>
            </a:extLst>
          </p:cNvPr>
          <p:cNvSpPr txBox="1"/>
          <p:nvPr/>
        </p:nvSpPr>
        <p:spPr>
          <a:xfrm>
            <a:off x="650375" y="424978"/>
            <a:ext cx="2904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연봉 </a:t>
            </a:r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경력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7CBC4D-6FA3-D5EC-A266-EFDC6C2A1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5" y="1603840"/>
            <a:ext cx="7454875" cy="43919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F9AA817-221C-0F4E-6A5E-7371687D8C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375" y="1603840"/>
            <a:ext cx="7322551" cy="4700708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4792485-8328-54D8-7CEF-94D210DE7013}"/>
              </a:ext>
            </a:extLst>
          </p:cNvPr>
          <p:cNvSpPr/>
          <p:nvPr/>
        </p:nvSpPr>
        <p:spPr>
          <a:xfrm>
            <a:off x="6823836" y="1603840"/>
            <a:ext cx="5053739" cy="1172856"/>
          </a:xfrm>
          <a:prstGeom prst="roundRect">
            <a:avLst/>
          </a:prstGeom>
          <a:solidFill>
            <a:srgbClr val="FDD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경력이 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년이 될 때 까지 비례 관계를 보임</a:t>
            </a:r>
            <a:endParaRPr lang="en-US" altLang="ko-KR" spc="-15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이후는 연관성이 없거나 반비례 관계로 보임</a:t>
            </a:r>
            <a:endParaRPr lang="en-US" altLang="ko-KR" spc="-15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667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C4D1401-DFF2-4709-A64D-94933436DCAC}"/>
              </a:ext>
            </a:extLst>
          </p:cNvPr>
          <p:cNvCxnSpPr>
            <a:cxnSpLocks/>
          </p:cNvCxnSpPr>
          <p:nvPr/>
        </p:nvCxnSpPr>
        <p:spPr>
          <a:xfrm>
            <a:off x="0" y="1165295"/>
            <a:ext cx="116532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EC9D9FB-A779-41FF-2D6E-011848C9A9F8}"/>
              </a:ext>
            </a:extLst>
          </p:cNvPr>
          <p:cNvSpPr txBox="1"/>
          <p:nvPr/>
        </p:nvSpPr>
        <p:spPr>
          <a:xfrm>
            <a:off x="1188783" y="339623"/>
            <a:ext cx="5811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46AEA-1806-5881-75DA-5E9B6B2628E4}"/>
              </a:ext>
            </a:extLst>
          </p:cNvPr>
          <p:cNvSpPr txBox="1"/>
          <p:nvPr/>
        </p:nvSpPr>
        <p:spPr>
          <a:xfrm>
            <a:off x="338644" y="217521"/>
            <a:ext cx="1093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00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D19AE-48A5-2599-AE6A-3BAAF89503C9}"/>
              </a:ext>
            </a:extLst>
          </p:cNvPr>
          <p:cNvSpPr txBox="1"/>
          <p:nvPr/>
        </p:nvSpPr>
        <p:spPr>
          <a:xfrm>
            <a:off x="483174" y="1539570"/>
            <a:ext cx="4789979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b="1" spc="-150" dirty="0">
                <a:latin typeface="+mn-ea"/>
              </a:rPr>
              <a:t>데이터셋 분석</a:t>
            </a:r>
            <a:endParaRPr lang="en-US" altLang="ko-KR" sz="3200" b="1" spc="-15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AF6AE-AD09-9407-9402-3D38CCB43CC2}"/>
              </a:ext>
            </a:extLst>
          </p:cNvPr>
          <p:cNvSpPr txBox="1"/>
          <p:nvPr/>
        </p:nvSpPr>
        <p:spPr>
          <a:xfrm>
            <a:off x="6461123" y="1474255"/>
            <a:ext cx="4789979" cy="3425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pc="-150" dirty="0">
                <a:latin typeface="+mn-ea"/>
              </a:rPr>
              <a:t>2. </a:t>
            </a:r>
            <a:r>
              <a:rPr lang="ko-KR" altLang="en-US" sz="3200" b="1" spc="-150" dirty="0">
                <a:latin typeface="+mn-ea"/>
              </a:rPr>
              <a:t>모델 평가</a:t>
            </a:r>
            <a:endParaRPr lang="en-US" altLang="ko-KR" sz="3200" b="1" spc="-15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3200" b="1" spc="-15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b="1" spc="-150" dirty="0">
                <a:latin typeface="+mn-ea"/>
              </a:rPr>
              <a:t>	</a:t>
            </a:r>
            <a:r>
              <a:rPr lang="en-US" altLang="ko-KR" sz="2800" spc="-150" dirty="0">
                <a:latin typeface="+mn-ea"/>
              </a:rPr>
              <a:t>- 1. Ch3</a:t>
            </a:r>
          </a:p>
          <a:p>
            <a:pPr lvl="1">
              <a:lnSpc>
                <a:spcPct val="150000"/>
              </a:lnSpc>
            </a:pPr>
            <a:r>
              <a:rPr lang="en-US" altLang="ko-KR" sz="2800" spc="-150" dirty="0">
                <a:latin typeface="+mn-ea"/>
              </a:rPr>
              <a:t>	- 2. Ch6</a:t>
            </a:r>
          </a:p>
          <a:p>
            <a:pPr lvl="1">
              <a:lnSpc>
                <a:spcPct val="150000"/>
              </a:lnSpc>
            </a:pPr>
            <a:r>
              <a:rPr lang="en-US" altLang="ko-KR" sz="2800" spc="-150" dirty="0">
                <a:latin typeface="+mn-ea"/>
              </a:rPr>
              <a:t>	- 3. Ch8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110FEC-E949-EB2D-B269-47513D26C70F}"/>
              </a:ext>
            </a:extLst>
          </p:cNvPr>
          <p:cNvSpPr txBox="1"/>
          <p:nvPr/>
        </p:nvSpPr>
        <p:spPr>
          <a:xfrm>
            <a:off x="1045859" y="2608631"/>
            <a:ext cx="2658394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400" b="1" spc="-150" dirty="0">
                <a:latin typeface="+mn-ea"/>
              </a:rPr>
              <a:t>01. Data 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35A93B-9B32-A815-B566-8B1325BFC057}"/>
              </a:ext>
            </a:extLst>
          </p:cNvPr>
          <p:cNvSpPr txBox="1"/>
          <p:nvPr/>
        </p:nvSpPr>
        <p:spPr>
          <a:xfrm>
            <a:off x="1045859" y="3386921"/>
            <a:ext cx="2658394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400" b="1" spc="-150" dirty="0">
                <a:latin typeface="+mn-ea"/>
              </a:rPr>
              <a:t>02. </a:t>
            </a:r>
            <a:r>
              <a:rPr lang="ko-KR" altLang="en-US" sz="2400" b="1" spc="-150" dirty="0">
                <a:latin typeface="+mn-ea"/>
              </a:rPr>
              <a:t>변수 분석</a:t>
            </a:r>
            <a:endParaRPr lang="en-US" altLang="ko-KR" sz="2400" b="1" spc="-15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2D79CD-C8C2-174C-2B97-79BE60431286}"/>
              </a:ext>
            </a:extLst>
          </p:cNvPr>
          <p:cNvSpPr txBox="1"/>
          <p:nvPr/>
        </p:nvSpPr>
        <p:spPr>
          <a:xfrm>
            <a:off x="1045859" y="4165211"/>
            <a:ext cx="335819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400" b="1" spc="-150" dirty="0">
                <a:latin typeface="+mn-ea"/>
              </a:rPr>
              <a:t>03. </a:t>
            </a:r>
            <a:r>
              <a:rPr lang="ko-KR" altLang="en-US" sz="2400" b="1" spc="-150" dirty="0">
                <a:latin typeface="+mn-ea"/>
              </a:rPr>
              <a:t>데이터</a:t>
            </a:r>
            <a:r>
              <a:rPr lang="en-US" altLang="ko-KR" sz="2400" b="1" spc="-150" dirty="0">
                <a:latin typeface="+mn-ea"/>
              </a:rPr>
              <a:t> </a:t>
            </a:r>
            <a:r>
              <a:rPr lang="ko-KR" altLang="en-US" sz="2400" b="1" spc="-150" dirty="0" err="1">
                <a:latin typeface="+mn-ea"/>
              </a:rPr>
              <a:t>전처리</a:t>
            </a:r>
            <a:endParaRPr lang="en-US" altLang="ko-KR" sz="2400" b="1" spc="-15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254597-4661-7CB6-6DE6-E243A31DCF3F}"/>
              </a:ext>
            </a:extLst>
          </p:cNvPr>
          <p:cNvSpPr txBox="1"/>
          <p:nvPr/>
        </p:nvSpPr>
        <p:spPr>
          <a:xfrm>
            <a:off x="1045859" y="4943501"/>
            <a:ext cx="335819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400" b="1" spc="-150" dirty="0">
                <a:latin typeface="+mn-ea"/>
              </a:rPr>
              <a:t>04. Data set</a:t>
            </a:r>
            <a:r>
              <a:rPr lang="ko-KR" altLang="en-US" sz="2400" b="1" spc="-150" dirty="0">
                <a:latin typeface="+mn-ea"/>
              </a:rPr>
              <a:t> 분석</a:t>
            </a:r>
            <a:endParaRPr lang="en-US" altLang="ko-KR" sz="2400" b="1" spc="-15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F5EEEF-C849-23DC-CB5A-F0A97C2779DF}"/>
              </a:ext>
            </a:extLst>
          </p:cNvPr>
          <p:cNvSpPr txBox="1"/>
          <p:nvPr/>
        </p:nvSpPr>
        <p:spPr>
          <a:xfrm>
            <a:off x="6608603" y="2257647"/>
            <a:ext cx="3263183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400" b="1" spc="-150" dirty="0">
                <a:latin typeface="+mn-ea"/>
              </a:rPr>
              <a:t>01. </a:t>
            </a:r>
            <a:r>
              <a:rPr lang="ko-KR" altLang="en-US" sz="2400" b="1" spc="-150" dirty="0">
                <a:latin typeface="+mn-ea"/>
              </a:rPr>
              <a:t>알고리즘 적용</a:t>
            </a:r>
            <a:endParaRPr lang="en-US" altLang="ko-KR" sz="2400" b="1" spc="-15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47A54A-B986-6D56-C894-64744630BC42}"/>
              </a:ext>
            </a:extLst>
          </p:cNvPr>
          <p:cNvSpPr txBox="1"/>
          <p:nvPr/>
        </p:nvSpPr>
        <p:spPr>
          <a:xfrm>
            <a:off x="6621046" y="5062588"/>
            <a:ext cx="4525257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400" b="1" spc="-150" dirty="0">
                <a:latin typeface="+mn-ea"/>
              </a:rPr>
              <a:t>02. </a:t>
            </a:r>
            <a:r>
              <a:rPr lang="ko-KR" altLang="en-US" sz="2400" b="1" spc="-150" dirty="0">
                <a:latin typeface="+mn-ea"/>
              </a:rPr>
              <a:t>가장 적합한 모델 선정</a:t>
            </a:r>
            <a:endParaRPr lang="en-US" altLang="ko-KR" sz="2400" b="1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2178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6"/>
          <p:cNvCxnSpPr/>
          <p:nvPr/>
        </p:nvCxnSpPr>
        <p:spPr>
          <a:xfrm>
            <a:off x="0" y="1165295"/>
            <a:ext cx="1165328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99EE12-E43C-2F83-088D-13E1A030BB70}"/>
              </a:ext>
            </a:extLst>
          </p:cNvPr>
          <p:cNvSpPr txBox="1"/>
          <p:nvPr/>
        </p:nvSpPr>
        <p:spPr>
          <a:xfrm>
            <a:off x="1294692" y="375170"/>
            <a:ext cx="5811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 분석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summary()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D9C5DB-0A5D-414E-7881-9CFB6E71AE7B}"/>
              </a:ext>
            </a:extLst>
          </p:cNvPr>
          <p:cNvSpPr txBox="1"/>
          <p:nvPr/>
        </p:nvSpPr>
        <p:spPr>
          <a:xfrm>
            <a:off x="273327" y="282838"/>
            <a:ext cx="1093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1.3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Google Shape;162;p6">
            <a:extLst>
              <a:ext uri="{FF2B5EF4-FFF2-40B4-BE49-F238E27FC236}">
                <a16:creationId xmlns:a16="http://schemas.microsoft.com/office/drawing/2014/main" id="{6121740B-7D41-9B66-5250-7F0BEF2D7391}"/>
              </a:ext>
            </a:extLst>
          </p:cNvPr>
          <p:cNvSpPr/>
          <p:nvPr/>
        </p:nvSpPr>
        <p:spPr>
          <a:xfrm>
            <a:off x="6598024" y="1366151"/>
            <a:ext cx="4536141" cy="501139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</a:p>
          <a:p>
            <a:endParaRPr lang="en-US" altLang="ko-K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ko-KR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3B20A-1162-4DE7-EE6F-6593CDA5070C}"/>
              </a:ext>
            </a:extLst>
          </p:cNvPr>
          <p:cNvSpPr txBox="1"/>
          <p:nvPr/>
        </p:nvSpPr>
        <p:spPr>
          <a:xfrm>
            <a:off x="2261937" y="3642924"/>
            <a:ext cx="372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.</a:t>
            </a:r>
          </a:p>
          <a:p>
            <a:r>
              <a:rPr lang="en-US" altLang="ko-KR" sz="1200" b="1" dirty="0"/>
              <a:t>.</a:t>
            </a:r>
          </a:p>
          <a:p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C0F7D6FE-7FB8-0639-1FC7-66F453418323}"/>
              </a:ext>
            </a:extLst>
          </p:cNvPr>
          <p:cNvSpPr/>
          <p:nvPr/>
        </p:nvSpPr>
        <p:spPr>
          <a:xfrm rot="10800000">
            <a:off x="7817067" y="2303735"/>
            <a:ext cx="255402" cy="45661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C1653FA-F6A8-2D24-58B6-7B01B7983365}"/>
              </a:ext>
            </a:extLst>
          </p:cNvPr>
          <p:cNvCxnSpPr>
            <a:cxnSpLocks/>
          </p:cNvCxnSpPr>
          <p:nvPr/>
        </p:nvCxnSpPr>
        <p:spPr>
          <a:xfrm>
            <a:off x="8301789" y="2202758"/>
            <a:ext cx="12032" cy="14919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381352A-3C4B-CEF3-6C10-E875E50C43FF}"/>
              </a:ext>
            </a:extLst>
          </p:cNvPr>
          <p:cNvCxnSpPr/>
          <p:nvPr/>
        </p:nvCxnSpPr>
        <p:spPr>
          <a:xfrm>
            <a:off x="8301789" y="2218753"/>
            <a:ext cx="2887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E6BF80A-6F4A-26A0-E813-E68E6D0B162C}"/>
              </a:ext>
            </a:extLst>
          </p:cNvPr>
          <p:cNvCxnSpPr/>
          <p:nvPr/>
        </p:nvCxnSpPr>
        <p:spPr>
          <a:xfrm>
            <a:off x="8301789" y="3694674"/>
            <a:ext cx="2887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ACCD0A6-DB74-49DD-99B4-D6522D02CEE9}"/>
              </a:ext>
            </a:extLst>
          </p:cNvPr>
          <p:cNvSpPr txBox="1"/>
          <p:nvPr/>
        </p:nvSpPr>
        <p:spPr>
          <a:xfrm>
            <a:off x="8661635" y="2088441"/>
            <a:ext cx="21777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기록시간</a:t>
            </a:r>
            <a:endParaRPr lang="en-US" altLang="ko-KR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직종 명</a:t>
            </a:r>
            <a:endParaRPr lang="en-US" altLang="ko-KR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개인경력</a:t>
            </a:r>
            <a:endParaRPr lang="en-US" altLang="ko-KR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연봉</a:t>
            </a:r>
            <a:endParaRPr lang="en-US" altLang="ko-KR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주식교부액</a:t>
            </a:r>
            <a:endParaRPr lang="en-US" altLang="ko-KR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상여금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74B07F-F993-F9A9-5E77-ED8FD9E49D16}"/>
              </a:ext>
            </a:extLst>
          </p:cNvPr>
          <p:cNvSpPr txBox="1"/>
          <p:nvPr/>
        </p:nvSpPr>
        <p:spPr>
          <a:xfrm>
            <a:off x="8503188" y="4303105"/>
            <a:ext cx="2177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학력</a:t>
            </a:r>
            <a:endParaRPr lang="en-US" altLang="ko-KR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회사 근무 연차</a:t>
            </a:r>
            <a:endParaRPr lang="en-US" altLang="ko-KR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성별</a:t>
            </a:r>
            <a:endParaRPr lang="en-US" altLang="ko-KR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인종</a:t>
            </a:r>
            <a:endParaRPr lang="en-US" altLang="ko-KR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E7CD28A-231F-16F5-A51A-491F7F77AE80}"/>
              </a:ext>
            </a:extLst>
          </p:cNvPr>
          <p:cNvCxnSpPr>
            <a:cxnSpLocks/>
          </p:cNvCxnSpPr>
          <p:nvPr/>
        </p:nvCxnSpPr>
        <p:spPr>
          <a:xfrm flipH="1">
            <a:off x="8192934" y="4445580"/>
            <a:ext cx="16764" cy="92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B543514-6610-0B32-8827-CF006E66712A}"/>
              </a:ext>
            </a:extLst>
          </p:cNvPr>
          <p:cNvCxnSpPr/>
          <p:nvPr/>
        </p:nvCxnSpPr>
        <p:spPr>
          <a:xfrm>
            <a:off x="8203682" y="4457472"/>
            <a:ext cx="2887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4E96E44-CF62-5EE9-F4B2-1F06CB271B45}"/>
              </a:ext>
            </a:extLst>
          </p:cNvPr>
          <p:cNvCxnSpPr/>
          <p:nvPr/>
        </p:nvCxnSpPr>
        <p:spPr>
          <a:xfrm>
            <a:off x="8195180" y="5366257"/>
            <a:ext cx="2887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91E7045D-D3F5-B52C-D0F7-C9D9B3C7A80A}"/>
              </a:ext>
            </a:extLst>
          </p:cNvPr>
          <p:cNvSpPr/>
          <p:nvPr/>
        </p:nvSpPr>
        <p:spPr>
          <a:xfrm>
            <a:off x="7793239" y="4476722"/>
            <a:ext cx="255402" cy="45661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40DAF8-892B-B79F-98B0-FBCE41291D6C}"/>
              </a:ext>
            </a:extLst>
          </p:cNvPr>
          <p:cNvSpPr txBox="1"/>
          <p:nvPr/>
        </p:nvSpPr>
        <p:spPr>
          <a:xfrm>
            <a:off x="6885144" y="2396030"/>
            <a:ext cx="110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연관성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FE0A90-2314-F7AB-A28E-6CA8C4261512}"/>
              </a:ext>
            </a:extLst>
          </p:cNvPr>
          <p:cNvSpPr txBox="1"/>
          <p:nvPr/>
        </p:nvSpPr>
        <p:spPr>
          <a:xfrm>
            <a:off x="6885144" y="4562436"/>
            <a:ext cx="110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연관성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2BE3025-1D41-3BCA-CD4D-8ECEDDA1879E}"/>
              </a:ext>
            </a:extLst>
          </p:cNvPr>
          <p:cNvGrpSpPr/>
          <p:nvPr/>
        </p:nvGrpSpPr>
        <p:grpSpPr>
          <a:xfrm>
            <a:off x="63514" y="1238973"/>
            <a:ext cx="6305665" cy="5239362"/>
            <a:chOff x="63514" y="1238973"/>
            <a:chExt cx="6305665" cy="523936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B4F0203-796A-7D06-AC98-40D60534D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14" y="1238973"/>
              <a:ext cx="6305665" cy="5239362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7D98FF3-8243-8ABA-0FEB-A5BC76871290}"/>
                </a:ext>
              </a:extLst>
            </p:cNvPr>
            <p:cNvSpPr/>
            <p:nvPr/>
          </p:nvSpPr>
          <p:spPr>
            <a:xfrm>
              <a:off x="5186778" y="1353931"/>
              <a:ext cx="1063432" cy="51244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1731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266C3D2-63DE-2B55-5B00-E33D07A218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207"/>
          <a:stretch/>
        </p:blipFill>
        <p:spPr>
          <a:xfrm>
            <a:off x="13122" y="1331340"/>
            <a:ext cx="6378713" cy="2832985"/>
          </a:xfrm>
          <a:prstGeom prst="rect">
            <a:avLst/>
          </a:prstGeom>
        </p:spPr>
      </p:pic>
      <p:cxnSp>
        <p:nvCxnSpPr>
          <p:cNvPr id="156" name="Google Shape;156;p6"/>
          <p:cNvCxnSpPr/>
          <p:nvPr/>
        </p:nvCxnSpPr>
        <p:spPr>
          <a:xfrm>
            <a:off x="0" y="1165295"/>
            <a:ext cx="1165328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99EE12-E43C-2F83-088D-13E1A030BB70}"/>
              </a:ext>
            </a:extLst>
          </p:cNvPr>
          <p:cNvSpPr txBox="1"/>
          <p:nvPr/>
        </p:nvSpPr>
        <p:spPr>
          <a:xfrm>
            <a:off x="1170029" y="381260"/>
            <a:ext cx="5811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적용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summary()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D9C5DB-0A5D-414E-7881-9CFB6E71AE7B}"/>
              </a:ext>
            </a:extLst>
          </p:cNvPr>
          <p:cNvSpPr txBox="1"/>
          <p:nvPr/>
        </p:nvSpPr>
        <p:spPr>
          <a:xfrm>
            <a:off x="273327" y="282838"/>
            <a:ext cx="1093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1.3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575DA9-AD23-6DDB-FD64-9A531A6CCF2E}"/>
              </a:ext>
            </a:extLst>
          </p:cNvPr>
          <p:cNvSpPr/>
          <p:nvPr/>
        </p:nvSpPr>
        <p:spPr>
          <a:xfrm>
            <a:off x="14413" y="1467990"/>
            <a:ext cx="3872753" cy="2915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E73B654-50C9-523D-6FA7-352B2859FA4E}"/>
              </a:ext>
            </a:extLst>
          </p:cNvPr>
          <p:cNvCxnSpPr>
            <a:cxnSpLocks/>
            <a:stCxn id="11" idx="3"/>
            <a:endCxn id="2" idx="1"/>
          </p:cNvCxnSpPr>
          <p:nvPr/>
        </p:nvCxnSpPr>
        <p:spPr>
          <a:xfrm>
            <a:off x="3887166" y="1613753"/>
            <a:ext cx="3268868" cy="1165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3BA1F0-FE88-CC79-0F97-71A5FF493AC0}"/>
              </a:ext>
            </a:extLst>
          </p:cNvPr>
          <p:cNvSpPr/>
          <p:nvPr/>
        </p:nvSpPr>
        <p:spPr>
          <a:xfrm>
            <a:off x="25603" y="1802501"/>
            <a:ext cx="2941716" cy="372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1CDBB4A-A44A-F6E6-514A-1073EAE58004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>
            <a:off x="2967319" y="1988864"/>
            <a:ext cx="4212708" cy="13195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62;p6">
            <a:extLst>
              <a:ext uri="{FF2B5EF4-FFF2-40B4-BE49-F238E27FC236}">
                <a16:creationId xmlns:a16="http://schemas.microsoft.com/office/drawing/2014/main" id="{379DADB1-CFD1-BD65-FF55-CD9EF80AD59A}"/>
              </a:ext>
            </a:extLst>
          </p:cNvPr>
          <p:cNvSpPr/>
          <p:nvPr/>
        </p:nvSpPr>
        <p:spPr>
          <a:xfrm>
            <a:off x="7156034" y="1367698"/>
            <a:ext cx="4473257" cy="72513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 : 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연간 총 급여금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x : 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 변수</a:t>
            </a:r>
          </a:p>
        </p:txBody>
      </p:sp>
      <p:sp>
        <p:nvSpPr>
          <p:cNvPr id="3" name="Google Shape;162;p6">
            <a:extLst>
              <a:ext uri="{FF2B5EF4-FFF2-40B4-BE49-F238E27FC236}">
                <a16:creationId xmlns:a16="http://schemas.microsoft.com/office/drawing/2014/main" id="{AEBAC0B1-7645-AB97-DC66-4C5FDFA01017}"/>
              </a:ext>
            </a:extLst>
          </p:cNvPr>
          <p:cNvSpPr/>
          <p:nvPr/>
        </p:nvSpPr>
        <p:spPr>
          <a:xfrm>
            <a:off x="7180027" y="2452584"/>
            <a:ext cx="4473257" cy="1711741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잔차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1Q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값과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3Q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값이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대칭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  <a:p>
            <a:endParaRPr lang="en-US" altLang="ko-KR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 Gothic"/>
                <a:ea typeface="Malgun Gothic"/>
                <a:cs typeface="Malgun Gothic"/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 Gothic"/>
                <a:ea typeface="Malgun Gothic"/>
                <a:cs typeface="Malgun Gothic"/>
                <a:sym typeface="Wingdings" panose="05000000000000000000" pitchFamily="2" charset="2"/>
              </a:rPr>
              <a:t>정규성 없음</a:t>
            </a:r>
            <a:endParaRPr lang="ko-KR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2F48A8B-003D-6CEB-C6C0-14362E079B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116"/>
          <a:stretch/>
        </p:blipFill>
        <p:spPr>
          <a:xfrm>
            <a:off x="1" y="4867811"/>
            <a:ext cx="6485018" cy="199018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EDD89B1-0A8D-1EEC-B873-E9837A23ED16}"/>
              </a:ext>
            </a:extLst>
          </p:cNvPr>
          <p:cNvSpPr txBox="1"/>
          <p:nvPr/>
        </p:nvSpPr>
        <p:spPr>
          <a:xfrm>
            <a:off x="2718913" y="4048475"/>
            <a:ext cx="372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.</a:t>
            </a:r>
          </a:p>
          <a:p>
            <a:r>
              <a:rPr lang="en-US" altLang="ko-KR" sz="1200" b="1" dirty="0"/>
              <a:t>.</a:t>
            </a:r>
          </a:p>
          <a:p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58730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14926EA-EA2D-450D-98B0-6A225579C1B1}"/>
              </a:ext>
            </a:extLst>
          </p:cNvPr>
          <p:cNvCxnSpPr>
            <a:cxnSpLocks/>
          </p:cNvCxnSpPr>
          <p:nvPr/>
        </p:nvCxnSpPr>
        <p:spPr>
          <a:xfrm>
            <a:off x="0" y="1165295"/>
            <a:ext cx="116532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A43044-1AD2-9EEE-C059-675C7B2AFDB2}"/>
              </a:ext>
            </a:extLst>
          </p:cNvPr>
          <p:cNvSpPr txBox="1"/>
          <p:nvPr/>
        </p:nvSpPr>
        <p:spPr>
          <a:xfrm>
            <a:off x="1366848" y="375170"/>
            <a:ext cx="5811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3200" b="1" spc="-30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ko-KR" altLang="en-US" sz="3200" b="1" spc="-300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224690-3901-F950-C6DC-7382CF3D8F36}"/>
              </a:ext>
            </a:extLst>
          </p:cNvPr>
          <p:cNvSpPr txBox="1"/>
          <p:nvPr/>
        </p:nvSpPr>
        <p:spPr>
          <a:xfrm>
            <a:off x="273327" y="282838"/>
            <a:ext cx="1093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1.3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80358B51-208B-9F81-1D46-E4A18E262444}"/>
              </a:ext>
            </a:extLst>
          </p:cNvPr>
          <p:cNvSpPr/>
          <p:nvPr/>
        </p:nvSpPr>
        <p:spPr>
          <a:xfrm>
            <a:off x="704346" y="2069505"/>
            <a:ext cx="3822699" cy="3822699"/>
          </a:xfrm>
          <a:prstGeom prst="triangl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DC38243E-5E8E-CF7E-D8B3-DC1B7BD1978E}"/>
              </a:ext>
            </a:extLst>
          </p:cNvPr>
          <p:cNvSpPr/>
          <p:nvPr/>
        </p:nvSpPr>
        <p:spPr>
          <a:xfrm>
            <a:off x="2818838" y="4215284"/>
            <a:ext cx="3600000" cy="900000"/>
          </a:xfrm>
          <a:custGeom>
            <a:avLst/>
            <a:gdLst>
              <a:gd name="connsiteX0" fmla="*/ 0 w 2484754"/>
              <a:gd name="connsiteY0" fmla="*/ 113240 h 679425"/>
              <a:gd name="connsiteX1" fmla="*/ 113240 w 2484754"/>
              <a:gd name="connsiteY1" fmla="*/ 0 h 679425"/>
              <a:gd name="connsiteX2" fmla="*/ 2371514 w 2484754"/>
              <a:gd name="connsiteY2" fmla="*/ 0 h 679425"/>
              <a:gd name="connsiteX3" fmla="*/ 2484754 w 2484754"/>
              <a:gd name="connsiteY3" fmla="*/ 113240 h 679425"/>
              <a:gd name="connsiteX4" fmla="*/ 2484754 w 2484754"/>
              <a:gd name="connsiteY4" fmla="*/ 566185 h 679425"/>
              <a:gd name="connsiteX5" fmla="*/ 2371514 w 2484754"/>
              <a:gd name="connsiteY5" fmla="*/ 679425 h 679425"/>
              <a:gd name="connsiteX6" fmla="*/ 113240 w 2484754"/>
              <a:gd name="connsiteY6" fmla="*/ 679425 h 679425"/>
              <a:gd name="connsiteX7" fmla="*/ 0 w 2484754"/>
              <a:gd name="connsiteY7" fmla="*/ 566185 h 679425"/>
              <a:gd name="connsiteX8" fmla="*/ 0 w 2484754"/>
              <a:gd name="connsiteY8" fmla="*/ 113240 h 67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4754" h="679425">
                <a:moveTo>
                  <a:pt x="0" y="113240"/>
                </a:moveTo>
                <a:cubicBezTo>
                  <a:pt x="0" y="50699"/>
                  <a:pt x="50699" y="0"/>
                  <a:pt x="113240" y="0"/>
                </a:cubicBezTo>
                <a:lnTo>
                  <a:pt x="2371514" y="0"/>
                </a:lnTo>
                <a:cubicBezTo>
                  <a:pt x="2434055" y="0"/>
                  <a:pt x="2484754" y="50699"/>
                  <a:pt x="2484754" y="113240"/>
                </a:cubicBezTo>
                <a:lnTo>
                  <a:pt x="2484754" y="566185"/>
                </a:lnTo>
                <a:cubicBezTo>
                  <a:pt x="2484754" y="628726"/>
                  <a:pt x="2434055" y="679425"/>
                  <a:pt x="2371514" y="679425"/>
                </a:cubicBezTo>
                <a:lnTo>
                  <a:pt x="113240" y="679425"/>
                </a:lnTo>
                <a:cubicBezTo>
                  <a:pt x="50699" y="679425"/>
                  <a:pt x="0" y="628726"/>
                  <a:pt x="0" y="566185"/>
                </a:cubicBezTo>
                <a:lnTo>
                  <a:pt x="0" y="113240"/>
                </a:lnTo>
                <a:close/>
              </a:path>
            </a:pathLst>
          </a:custGeom>
          <a:solidFill>
            <a:srgbClr val="FDD02D">
              <a:alpha val="90000"/>
            </a:srgbClr>
          </a:solidFill>
          <a:ln>
            <a:noFill/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797" tIns="120797" rIns="120797" bIns="120797" numCol="1" spcCol="1270" anchor="ctr" anchorCtr="0">
            <a:noAutofit/>
          </a:bodyPr>
          <a:lstStyle/>
          <a:p>
            <a:pPr marL="0" lvl="0" indent="0" algn="ctr" defTabSz="10223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300" kern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불필요한 칼럼</a:t>
            </a:r>
            <a:r>
              <a:rPr lang="en-US" altLang="ko-KR" sz="2300" kern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300" kern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제거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B864C47A-94F1-E672-2533-3DF2C36762E7}"/>
              </a:ext>
            </a:extLst>
          </p:cNvPr>
          <p:cNvSpPr/>
          <p:nvPr/>
        </p:nvSpPr>
        <p:spPr>
          <a:xfrm>
            <a:off x="2818838" y="2160442"/>
            <a:ext cx="3600000" cy="900000"/>
          </a:xfrm>
          <a:custGeom>
            <a:avLst/>
            <a:gdLst>
              <a:gd name="connsiteX0" fmla="*/ 0 w 2484754"/>
              <a:gd name="connsiteY0" fmla="*/ 113240 h 679425"/>
              <a:gd name="connsiteX1" fmla="*/ 113240 w 2484754"/>
              <a:gd name="connsiteY1" fmla="*/ 0 h 679425"/>
              <a:gd name="connsiteX2" fmla="*/ 2371514 w 2484754"/>
              <a:gd name="connsiteY2" fmla="*/ 0 h 679425"/>
              <a:gd name="connsiteX3" fmla="*/ 2484754 w 2484754"/>
              <a:gd name="connsiteY3" fmla="*/ 113240 h 679425"/>
              <a:gd name="connsiteX4" fmla="*/ 2484754 w 2484754"/>
              <a:gd name="connsiteY4" fmla="*/ 566185 h 679425"/>
              <a:gd name="connsiteX5" fmla="*/ 2371514 w 2484754"/>
              <a:gd name="connsiteY5" fmla="*/ 679425 h 679425"/>
              <a:gd name="connsiteX6" fmla="*/ 113240 w 2484754"/>
              <a:gd name="connsiteY6" fmla="*/ 679425 h 679425"/>
              <a:gd name="connsiteX7" fmla="*/ 0 w 2484754"/>
              <a:gd name="connsiteY7" fmla="*/ 566185 h 679425"/>
              <a:gd name="connsiteX8" fmla="*/ 0 w 2484754"/>
              <a:gd name="connsiteY8" fmla="*/ 113240 h 67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4754" h="679425">
                <a:moveTo>
                  <a:pt x="0" y="113240"/>
                </a:moveTo>
                <a:cubicBezTo>
                  <a:pt x="0" y="50699"/>
                  <a:pt x="50699" y="0"/>
                  <a:pt x="113240" y="0"/>
                </a:cubicBezTo>
                <a:lnTo>
                  <a:pt x="2371514" y="0"/>
                </a:lnTo>
                <a:cubicBezTo>
                  <a:pt x="2434055" y="0"/>
                  <a:pt x="2484754" y="50699"/>
                  <a:pt x="2484754" y="113240"/>
                </a:cubicBezTo>
                <a:lnTo>
                  <a:pt x="2484754" y="566185"/>
                </a:lnTo>
                <a:cubicBezTo>
                  <a:pt x="2484754" y="628726"/>
                  <a:pt x="2434055" y="679425"/>
                  <a:pt x="2371514" y="679425"/>
                </a:cubicBezTo>
                <a:lnTo>
                  <a:pt x="113240" y="679425"/>
                </a:lnTo>
                <a:cubicBezTo>
                  <a:pt x="50699" y="679425"/>
                  <a:pt x="0" y="628726"/>
                  <a:pt x="0" y="566185"/>
                </a:cubicBezTo>
                <a:lnTo>
                  <a:pt x="0" y="113240"/>
                </a:lnTo>
                <a:close/>
              </a:path>
            </a:pathLst>
          </a:custGeom>
          <a:solidFill>
            <a:srgbClr val="FDD02D">
              <a:alpha val="90000"/>
            </a:srgbClr>
          </a:solidFill>
          <a:ln>
            <a:noFill/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797" tIns="120797" rIns="120797" bIns="120797" numCol="1" spcCol="1270" anchor="ctr" anchorCtr="0">
            <a:noAutofit/>
          </a:bodyPr>
          <a:lstStyle/>
          <a:p>
            <a:pPr marL="0" lvl="0" indent="0" algn="ctr" defTabSz="10223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300" kern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중복값</a:t>
            </a:r>
            <a:r>
              <a:rPr lang="ko-KR" altLang="en-US" sz="2300" kern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제거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748AC2E3-0639-8BEA-047A-E49212BBB781}"/>
              </a:ext>
            </a:extLst>
          </p:cNvPr>
          <p:cNvSpPr/>
          <p:nvPr/>
        </p:nvSpPr>
        <p:spPr>
          <a:xfrm>
            <a:off x="6641537" y="4665284"/>
            <a:ext cx="3600000" cy="900000"/>
          </a:xfrm>
          <a:custGeom>
            <a:avLst/>
            <a:gdLst>
              <a:gd name="connsiteX0" fmla="*/ 0 w 2484754"/>
              <a:gd name="connsiteY0" fmla="*/ 113240 h 679425"/>
              <a:gd name="connsiteX1" fmla="*/ 113240 w 2484754"/>
              <a:gd name="connsiteY1" fmla="*/ 0 h 679425"/>
              <a:gd name="connsiteX2" fmla="*/ 2371514 w 2484754"/>
              <a:gd name="connsiteY2" fmla="*/ 0 h 679425"/>
              <a:gd name="connsiteX3" fmla="*/ 2484754 w 2484754"/>
              <a:gd name="connsiteY3" fmla="*/ 113240 h 679425"/>
              <a:gd name="connsiteX4" fmla="*/ 2484754 w 2484754"/>
              <a:gd name="connsiteY4" fmla="*/ 566185 h 679425"/>
              <a:gd name="connsiteX5" fmla="*/ 2371514 w 2484754"/>
              <a:gd name="connsiteY5" fmla="*/ 679425 h 679425"/>
              <a:gd name="connsiteX6" fmla="*/ 113240 w 2484754"/>
              <a:gd name="connsiteY6" fmla="*/ 679425 h 679425"/>
              <a:gd name="connsiteX7" fmla="*/ 0 w 2484754"/>
              <a:gd name="connsiteY7" fmla="*/ 566185 h 679425"/>
              <a:gd name="connsiteX8" fmla="*/ 0 w 2484754"/>
              <a:gd name="connsiteY8" fmla="*/ 113240 h 67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4754" h="679425">
                <a:moveTo>
                  <a:pt x="0" y="113240"/>
                </a:moveTo>
                <a:cubicBezTo>
                  <a:pt x="0" y="50699"/>
                  <a:pt x="50699" y="0"/>
                  <a:pt x="113240" y="0"/>
                </a:cubicBezTo>
                <a:lnTo>
                  <a:pt x="2371514" y="0"/>
                </a:lnTo>
                <a:cubicBezTo>
                  <a:pt x="2434055" y="0"/>
                  <a:pt x="2484754" y="50699"/>
                  <a:pt x="2484754" y="113240"/>
                </a:cubicBezTo>
                <a:lnTo>
                  <a:pt x="2484754" y="566185"/>
                </a:lnTo>
                <a:cubicBezTo>
                  <a:pt x="2484754" y="628726"/>
                  <a:pt x="2434055" y="679425"/>
                  <a:pt x="2371514" y="679425"/>
                </a:cubicBezTo>
                <a:lnTo>
                  <a:pt x="113240" y="679425"/>
                </a:lnTo>
                <a:cubicBezTo>
                  <a:pt x="50699" y="679425"/>
                  <a:pt x="0" y="628726"/>
                  <a:pt x="0" y="566185"/>
                </a:cubicBezTo>
                <a:lnTo>
                  <a:pt x="0" y="113240"/>
                </a:lnTo>
                <a:close/>
              </a:path>
            </a:pathLst>
          </a:custGeom>
          <a:solidFill>
            <a:srgbClr val="FDD02D">
              <a:alpha val="90000"/>
            </a:srgbClr>
          </a:solidFill>
          <a:ln>
            <a:noFill/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797" tIns="120797" rIns="120797" bIns="120797" numCol="1" spcCol="1270" anchor="ctr" anchorCtr="0">
            <a:noAutofit/>
          </a:bodyPr>
          <a:lstStyle/>
          <a:p>
            <a:pPr marL="0" lvl="0" indent="0" algn="ctr" defTabSz="10223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300" kern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Outlier</a:t>
            </a:r>
            <a:r>
              <a:rPr lang="ko-KR" altLang="en-US" sz="2300" kern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제거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6FCE58AF-4E14-3C2E-93DE-CFB734347824}"/>
              </a:ext>
            </a:extLst>
          </p:cNvPr>
          <p:cNvSpPr/>
          <p:nvPr/>
        </p:nvSpPr>
        <p:spPr>
          <a:xfrm>
            <a:off x="2818838" y="5242705"/>
            <a:ext cx="3600000" cy="900000"/>
          </a:xfrm>
          <a:custGeom>
            <a:avLst/>
            <a:gdLst>
              <a:gd name="connsiteX0" fmla="*/ 0 w 2484754"/>
              <a:gd name="connsiteY0" fmla="*/ 113240 h 679425"/>
              <a:gd name="connsiteX1" fmla="*/ 113240 w 2484754"/>
              <a:gd name="connsiteY1" fmla="*/ 0 h 679425"/>
              <a:gd name="connsiteX2" fmla="*/ 2371514 w 2484754"/>
              <a:gd name="connsiteY2" fmla="*/ 0 h 679425"/>
              <a:gd name="connsiteX3" fmla="*/ 2484754 w 2484754"/>
              <a:gd name="connsiteY3" fmla="*/ 113240 h 679425"/>
              <a:gd name="connsiteX4" fmla="*/ 2484754 w 2484754"/>
              <a:gd name="connsiteY4" fmla="*/ 566185 h 679425"/>
              <a:gd name="connsiteX5" fmla="*/ 2371514 w 2484754"/>
              <a:gd name="connsiteY5" fmla="*/ 679425 h 679425"/>
              <a:gd name="connsiteX6" fmla="*/ 113240 w 2484754"/>
              <a:gd name="connsiteY6" fmla="*/ 679425 h 679425"/>
              <a:gd name="connsiteX7" fmla="*/ 0 w 2484754"/>
              <a:gd name="connsiteY7" fmla="*/ 566185 h 679425"/>
              <a:gd name="connsiteX8" fmla="*/ 0 w 2484754"/>
              <a:gd name="connsiteY8" fmla="*/ 113240 h 67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4754" h="679425">
                <a:moveTo>
                  <a:pt x="0" y="113240"/>
                </a:moveTo>
                <a:cubicBezTo>
                  <a:pt x="0" y="50699"/>
                  <a:pt x="50699" y="0"/>
                  <a:pt x="113240" y="0"/>
                </a:cubicBezTo>
                <a:lnTo>
                  <a:pt x="2371514" y="0"/>
                </a:lnTo>
                <a:cubicBezTo>
                  <a:pt x="2434055" y="0"/>
                  <a:pt x="2484754" y="50699"/>
                  <a:pt x="2484754" y="113240"/>
                </a:cubicBezTo>
                <a:lnTo>
                  <a:pt x="2484754" y="566185"/>
                </a:lnTo>
                <a:cubicBezTo>
                  <a:pt x="2484754" y="628726"/>
                  <a:pt x="2434055" y="679425"/>
                  <a:pt x="2371514" y="679425"/>
                </a:cubicBezTo>
                <a:lnTo>
                  <a:pt x="113240" y="679425"/>
                </a:lnTo>
                <a:cubicBezTo>
                  <a:pt x="50699" y="679425"/>
                  <a:pt x="0" y="628726"/>
                  <a:pt x="0" y="566185"/>
                </a:cubicBezTo>
                <a:lnTo>
                  <a:pt x="0" y="113240"/>
                </a:lnTo>
                <a:close/>
              </a:path>
            </a:pathLst>
          </a:custGeom>
          <a:solidFill>
            <a:srgbClr val="FDD02D">
              <a:alpha val="90000"/>
            </a:srgbClr>
          </a:solidFill>
          <a:ln>
            <a:noFill/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797" tIns="120797" rIns="120797" bIns="120797" numCol="1" spcCol="1270" anchor="ctr" anchorCtr="0">
            <a:noAutofit/>
          </a:bodyPr>
          <a:lstStyle/>
          <a:p>
            <a:pPr marL="0" lvl="0" indent="0" algn="ctr" defTabSz="10223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300" kern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더미 변수화 </a:t>
            </a:r>
            <a:r>
              <a:rPr lang="ko-KR" altLang="en-US" sz="2300" kern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ko-KR" altLang="en-US" sz="2300" kern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88C6573F-989F-284E-596E-B76C17192129}"/>
              </a:ext>
            </a:extLst>
          </p:cNvPr>
          <p:cNvSpPr/>
          <p:nvPr/>
        </p:nvSpPr>
        <p:spPr>
          <a:xfrm>
            <a:off x="6641537" y="3637863"/>
            <a:ext cx="3600000" cy="900000"/>
          </a:xfrm>
          <a:custGeom>
            <a:avLst/>
            <a:gdLst>
              <a:gd name="connsiteX0" fmla="*/ 0 w 2484754"/>
              <a:gd name="connsiteY0" fmla="*/ 113240 h 679425"/>
              <a:gd name="connsiteX1" fmla="*/ 113240 w 2484754"/>
              <a:gd name="connsiteY1" fmla="*/ 0 h 679425"/>
              <a:gd name="connsiteX2" fmla="*/ 2371514 w 2484754"/>
              <a:gd name="connsiteY2" fmla="*/ 0 h 679425"/>
              <a:gd name="connsiteX3" fmla="*/ 2484754 w 2484754"/>
              <a:gd name="connsiteY3" fmla="*/ 113240 h 679425"/>
              <a:gd name="connsiteX4" fmla="*/ 2484754 w 2484754"/>
              <a:gd name="connsiteY4" fmla="*/ 566185 h 679425"/>
              <a:gd name="connsiteX5" fmla="*/ 2371514 w 2484754"/>
              <a:gd name="connsiteY5" fmla="*/ 679425 h 679425"/>
              <a:gd name="connsiteX6" fmla="*/ 113240 w 2484754"/>
              <a:gd name="connsiteY6" fmla="*/ 679425 h 679425"/>
              <a:gd name="connsiteX7" fmla="*/ 0 w 2484754"/>
              <a:gd name="connsiteY7" fmla="*/ 566185 h 679425"/>
              <a:gd name="connsiteX8" fmla="*/ 0 w 2484754"/>
              <a:gd name="connsiteY8" fmla="*/ 113240 h 67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4754" h="679425">
                <a:moveTo>
                  <a:pt x="0" y="113240"/>
                </a:moveTo>
                <a:cubicBezTo>
                  <a:pt x="0" y="50699"/>
                  <a:pt x="50699" y="0"/>
                  <a:pt x="113240" y="0"/>
                </a:cubicBezTo>
                <a:lnTo>
                  <a:pt x="2371514" y="0"/>
                </a:lnTo>
                <a:cubicBezTo>
                  <a:pt x="2434055" y="0"/>
                  <a:pt x="2484754" y="50699"/>
                  <a:pt x="2484754" y="113240"/>
                </a:cubicBezTo>
                <a:lnTo>
                  <a:pt x="2484754" y="566185"/>
                </a:lnTo>
                <a:cubicBezTo>
                  <a:pt x="2484754" y="628726"/>
                  <a:pt x="2434055" y="679425"/>
                  <a:pt x="2371514" y="679425"/>
                </a:cubicBezTo>
                <a:lnTo>
                  <a:pt x="113240" y="679425"/>
                </a:lnTo>
                <a:cubicBezTo>
                  <a:pt x="50699" y="679425"/>
                  <a:pt x="0" y="628726"/>
                  <a:pt x="0" y="566185"/>
                </a:cubicBezTo>
                <a:lnTo>
                  <a:pt x="0" y="113240"/>
                </a:lnTo>
                <a:close/>
              </a:path>
            </a:pathLst>
          </a:custGeom>
          <a:solidFill>
            <a:srgbClr val="FDD02D">
              <a:alpha val="90000"/>
            </a:srgbClr>
          </a:solidFill>
          <a:ln>
            <a:noFill/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797" tIns="120797" rIns="120797" bIns="120797" numCol="1" spcCol="1270" anchor="ctr" anchorCtr="0">
            <a:noAutofit/>
          </a:bodyPr>
          <a:lstStyle/>
          <a:p>
            <a:pPr marL="0" lvl="0" indent="0" algn="ctr" defTabSz="10223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300" kern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</a:t>
            </a:r>
            <a:r>
              <a:rPr lang="ko-KR" altLang="en-US" sz="2300" kern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처리</a:t>
            </a: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7CE551F1-B13E-8EEE-E565-A3BD9D9045FF}"/>
              </a:ext>
            </a:extLst>
          </p:cNvPr>
          <p:cNvSpPr/>
          <p:nvPr/>
        </p:nvSpPr>
        <p:spPr>
          <a:xfrm>
            <a:off x="6641537" y="2610442"/>
            <a:ext cx="3600000" cy="900000"/>
          </a:xfrm>
          <a:custGeom>
            <a:avLst/>
            <a:gdLst>
              <a:gd name="connsiteX0" fmla="*/ 0 w 2484754"/>
              <a:gd name="connsiteY0" fmla="*/ 113240 h 679425"/>
              <a:gd name="connsiteX1" fmla="*/ 113240 w 2484754"/>
              <a:gd name="connsiteY1" fmla="*/ 0 h 679425"/>
              <a:gd name="connsiteX2" fmla="*/ 2371514 w 2484754"/>
              <a:gd name="connsiteY2" fmla="*/ 0 h 679425"/>
              <a:gd name="connsiteX3" fmla="*/ 2484754 w 2484754"/>
              <a:gd name="connsiteY3" fmla="*/ 113240 h 679425"/>
              <a:gd name="connsiteX4" fmla="*/ 2484754 w 2484754"/>
              <a:gd name="connsiteY4" fmla="*/ 566185 h 679425"/>
              <a:gd name="connsiteX5" fmla="*/ 2371514 w 2484754"/>
              <a:gd name="connsiteY5" fmla="*/ 679425 h 679425"/>
              <a:gd name="connsiteX6" fmla="*/ 113240 w 2484754"/>
              <a:gd name="connsiteY6" fmla="*/ 679425 h 679425"/>
              <a:gd name="connsiteX7" fmla="*/ 0 w 2484754"/>
              <a:gd name="connsiteY7" fmla="*/ 566185 h 679425"/>
              <a:gd name="connsiteX8" fmla="*/ 0 w 2484754"/>
              <a:gd name="connsiteY8" fmla="*/ 113240 h 67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4754" h="679425">
                <a:moveTo>
                  <a:pt x="0" y="113240"/>
                </a:moveTo>
                <a:cubicBezTo>
                  <a:pt x="0" y="50699"/>
                  <a:pt x="50699" y="0"/>
                  <a:pt x="113240" y="0"/>
                </a:cubicBezTo>
                <a:lnTo>
                  <a:pt x="2371514" y="0"/>
                </a:lnTo>
                <a:cubicBezTo>
                  <a:pt x="2434055" y="0"/>
                  <a:pt x="2484754" y="50699"/>
                  <a:pt x="2484754" y="113240"/>
                </a:cubicBezTo>
                <a:lnTo>
                  <a:pt x="2484754" y="566185"/>
                </a:lnTo>
                <a:cubicBezTo>
                  <a:pt x="2484754" y="628726"/>
                  <a:pt x="2434055" y="679425"/>
                  <a:pt x="2371514" y="679425"/>
                </a:cubicBezTo>
                <a:lnTo>
                  <a:pt x="113240" y="679425"/>
                </a:lnTo>
                <a:cubicBezTo>
                  <a:pt x="50699" y="679425"/>
                  <a:pt x="0" y="628726"/>
                  <a:pt x="0" y="566185"/>
                </a:cubicBezTo>
                <a:lnTo>
                  <a:pt x="0" y="113240"/>
                </a:lnTo>
                <a:close/>
              </a:path>
            </a:pathLst>
          </a:custGeom>
          <a:solidFill>
            <a:srgbClr val="FDD02D">
              <a:alpha val="90000"/>
            </a:srgbClr>
          </a:solidFill>
          <a:ln>
            <a:noFill/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797" tIns="120797" rIns="120797" bIns="120797" numCol="1" spcCol="1270" anchor="ctr" anchorCtr="0">
            <a:noAutofit/>
          </a:bodyPr>
          <a:lstStyle/>
          <a:p>
            <a:pPr marL="0" lvl="0" indent="0" algn="ctr" defTabSz="10223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300" kern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ko-KR" altLang="en-US" sz="2300" kern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통일</a:t>
            </a: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C4B68BB8-D7F8-204C-8C2D-9FDCB9C16387}"/>
              </a:ext>
            </a:extLst>
          </p:cNvPr>
          <p:cNvSpPr/>
          <p:nvPr/>
        </p:nvSpPr>
        <p:spPr>
          <a:xfrm>
            <a:off x="2818838" y="3187863"/>
            <a:ext cx="3600000" cy="900000"/>
          </a:xfrm>
          <a:custGeom>
            <a:avLst/>
            <a:gdLst>
              <a:gd name="connsiteX0" fmla="*/ 0 w 2484754"/>
              <a:gd name="connsiteY0" fmla="*/ 113240 h 679425"/>
              <a:gd name="connsiteX1" fmla="*/ 113240 w 2484754"/>
              <a:gd name="connsiteY1" fmla="*/ 0 h 679425"/>
              <a:gd name="connsiteX2" fmla="*/ 2371514 w 2484754"/>
              <a:gd name="connsiteY2" fmla="*/ 0 h 679425"/>
              <a:gd name="connsiteX3" fmla="*/ 2484754 w 2484754"/>
              <a:gd name="connsiteY3" fmla="*/ 113240 h 679425"/>
              <a:gd name="connsiteX4" fmla="*/ 2484754 w 2484754"/>
              <a:gd name="connsiteY4" fmla="*/ 566185 h 679425"/>
              <a:gd name="connsiteX5" fmla="*/ 2371514 w 2484754"/>
              <a:gd name="connsiteY5" fmla="*/ 679425 h 679425"/>
              <a:gd name="connsiteX6" fmla="*/ 113240 w 2484754"/>
              <a:gd name="connsiteY6" fmla="*/ 679425 h 679425"/>
              <a:gd name="connsiteX7" fmla="*/ 0 w 2484754"/>
              <a:gd name="connsiteY7" fmla="*/ 566185 h 679425"/>
              <a:gd name="connsiteX8" fmla="*/ 0 w 2484754"/>
              <a:gd name="connsiteY8" fmla="*/ 113240 h 67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4754" h="679425">
                <a:moveTo>
                  <a:pt x="0" y="113240"/>
                </a:moveTo>
                <a:cubicBezTo>
                  <a:pt x="0" y="50699"/>
                  <a:pt x="50699" y="0"/>
                  <a:pt x="113240" y="0"/>
                </a:cubicBezTo>
                <a:lnTo>
                  <a:pt x="2371514" y="0"/>
                </a:lnTo>
                <a:cubicBezTo>
                  <a:pt x="2434055" y="0"/>
                  <a:pt x="2484754" y="50699"/>
                  <a:pt x="2484754" y="113240"/>
                </a:cubicBezTo>
                <a:lnTo>
                  <a:pt x="2484754" y="566185"/>
                </a:lnTo>
                <a:cubicBezTo>
                  <a:pt x="2484754" y="628726"/>
                  <a:pt x="2434055" y="679425"/>
                  <a:pt x="2371514" y="679425"/>
                </a:cubicBezTo>
                <a:lnTo>
                  <a:pt x="113240" y="679425"/>
                </a:lnTo>
                <a:cubicBezTo>
                  <a:pt x="50699" y="679425"/>
                  <a:pt x="0" y="628726"/>
                  <a:pt x="0" y="566185"/>
                </a:cubicBezTo>
                <a:lnTo>
                  <a:pt x="0" y="113240"/>
                </a:lnTo>
                <a:close/>
              </a:path>
            </a:pathLst>
          </a:custGeom>
          <a:solidFill>
            <a:srgbClr val="FDD02D">
              <a:alpha val="90000"/>
            </a:srgbClr>
          </a:solidFill>
          <a:ln>
            <a:noFill/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797" tIns="120797" rIns="120797" bIns="120797" numCol="1" spcCol="1270" anchor="ctr" anchorCtr="0">
            <a:noAutofit/>
          </a:bodyPr>
          <a:lstStyle/>
          <a:p>
            <a:pPr marL="0" lvl="0" indent="0" algn="ctr" defTabSz="10223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300" kern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오류 값 제거</a:t>
            </a:r>
          </a:p>
        </p:txBody>
      </p:sp>
    </p:spTree>
    <p:extLst>
      <p:ext uri="{BB962C8B-B14F-4D97-AF65-F5344CB8AC3E}">
        <p14:creationId xmlns:p14="http://schemas.microsoft.com/office/powerpoint/2010/main" val="2111994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/>
          <p:nvPr/>
        </p:nvSpPr>
        <p:spPr>
          <a:xfrm>
            <a:off x="7722653" y="2980712"/>
            <a:ext cx="3320966" cy="89657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 값 </a:t>
            </a:r>
            <a:r>
              <a:rPr lang="en-US" altLang="ko-KR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44</a:t>
            </a:r>
            <a:r>
              <a:rPr lang="ko-KR" altLang="en-US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</a:t>
            </a:r>
            <a:r>
              <a:rPr lang="en-US" altLang="ko-KR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Wingdings" panose="05000000000000000000" pitchFamily="2" charset="2"/>
              </a:rPr>
              <a:t></a:t>
            </a:r>
            <a:r>
              <a:rPr lang="ko-KR" altLang="en-US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Wingdings" panose="05000000000000000000" pitchFamily="2" charset="2"/>
              </a:rPr>
              <a:t> 제거</a:t>
            </a:r>
            <a:endParaRPr sz="1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749FE70-1FA7-4DBC-6062-6C908B7A1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28" y="2235018"/>
            <a:ext cx="6643079" cy="3015407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18D62CC-CFB9-F823-19EE-2E5685BDB6C2}"/>
              </a:ext>
            </a:extLst>
          </p:cNvPr>
          <p:cNvCxnSpPr>
            <a:cxnSpLocks/>
          </p:cNvCxnSpPr>
          <p:nvPr/>
        </p:nvCxnSpPr>
        <p:spPr>
          <a:xfrm>
            <a:off x="0" y="1165295"/>
            <a:ext cx="116532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5B732CB-43D0-9919-7BDA-749ABCF1EAD0}"/>
              </a:ext>
            </a:extLst>
          </p:cNvPr>
          <p:cNvSpPr txBox="1"/>
          <p:nvPr/>
        </p:nvSpPr>
        <p:spPr>
          <a:xfrm>
            <a:off x="1366848" y="375170"/>
            <a:ext cx="5811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3200" b="1" spc="-30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b="1" spc="-30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중복값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EA565E-F9FB-AFC5-A8D2-CF5161673F82}"/>
              </a:ext>
            </a:extLst>
          </p:cNvPr>
          <p:cNvSpPr txBox="1"/>
          <p:nvPr/>
        </p:nvSpPr>
        <p:spPr>
          <a:xfrm>
            <a:off x="273327" y="282838"/>
            <a:ext cx="1093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1.3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070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0;p6">
            <a:extLst>
              <a:ext uri="{FF2B5EF4-FFF2-40B4-BE49-F238E27FC236}">
                <a16:creationId xmlns:a16="http://schemas.microsoft.com/office/drawing/2014/main" id="{552C3F54-D8A4-C4E6-A39C-8E4E0C5418D3}"/>
              </a:ext>
            </a:extLst>
          </p:cNvPr>
          <p:cNvSpPr/>
          <p:nvPr/>
        </p:nvSpPr>
        <p:spPr>
          <a:xfrm>
            <a:off x="206166" y="1278070"/>
            <a:ext cx="2949989" cy="89657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성별 칼럼 점검</a:t>
            </a:r>
            <a:endParaRPr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32CAE44-3629-7AA2-76F7-C1BB8C5FA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69" y="2356791"/>
            <a:ext cx="8017916" cy="3906819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4F782DF0-7286-5FE9-B1D4-161F0F72859D}"/>
              </a:ext>
            </a:extLst>
          </p:cNvPr>
          <p:cNvSpPr/>
          <p:nvPr/>
        </p:nvSpPr>
        <p:spPr>
          <a:xfrm>
            <a:off x="5949759" y="437009"/>
            <a:ext cx="424873" cy="4640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DDF8F9C-2E2E-D686-C4CC-CDD021ABAFD7}"/>
              </a:ext>
            </a:extLst>
          </p:cNvPr>
          <p:cNvSpPr/>
          <p:nvPr/>
        </p:nvSpPr>
        <p:spPr>
          <a:xfrm>
            <a:off x="3983121" y="2674374"/>
            <a:ext cx="3460955" cy="6858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07B3F96-EA3F-614B-4B38-35821DAE5F7E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7444076" y="3017274"/>
            <a:ext cx="1055309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7194B51-617A-DCA4-24D0-7496B85BC496}"/>
              </a:ext>
            </a:extLst>
          </p:cNvPr>
          <p:cNvSpPr txBox="1"/>
          <p:nvPr/>
        </p:nvSpPr>
        <p:spPr>
          <a:xfrm>
            <a:off x="8750710" y="3550009"/>
            <a:ext cx="3222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직무 값</a:t>
            </a:r>
            <a:r>
              <a:rPr lang="en-US" altLang="ko-KR" sz="2000" dirty="0">
                <a:solidFill>
                  <a:srgbClr val="FF0000"/>
                </a:solidFill>
              </a:rPr>
              <a:t> “senior software engineer” </a:t>
            </a:r>
            <a:r>
              <a:rPr lang="ko-KR" altLang="en-US" sz="2000" dirty="0">
                <a:solidFill>
                  <a:srgbClr val="FF0000"/>
                </a:solidFill>
              </a:rPr>
              <a:t>발견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7150D16-6C27-7FAA-6125-82EC5FCBD943}"/>
              </a:ext>
            </a:extLst>
          </p:cNvPr>
          <p:cNvSpPr/>
          <p:nvPr/>
        </p:nvSpPr>
        <p:spPr>
          <a:xfrm>
            <a:off x="6096000" y="4551669"/>
            <a:ext cx="879973" cy="97879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E3EAE43-99EF-3360-CA2E-851DEDAB54D8}"/>
              </a:ext>
            </a:extLst>
          </p:cNvPr>
          <p:cNvCxnSpPr>
            <a:cxnSpLocks/>
          </p:cNvCxnSpPr>
          <p:nvPr/>
        </p:nvCxnSpPr>
        <p:spPr>
          <a:xfrm>
            <a:off x="6975973" y="5041066"/>
            <a:ext cx="152341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7C8FABD-343F-58B7-4F82-243BDC6FED96}"/>
              </a:ext>
            </a:extLst>
          </p:cNvPr>
          <p:cNvCxnSpPr>
            <a:cxnSpLocks/>
          </p:cNvCxnSpPr>
          <p:nvPr/>
        </p:nvCxnSpPr>
        <p:spPr>
          <a:xfrm>
            <a:off x="8499385" y="3017274"/>
            <a:ext cx="0" cy="202379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369D39D-188C-465E-9BB6-036F12427387}"/>
              </a:ext>
            </a:extLst>
          </p:cNvPr>
          <p:cNvSpPr/>
          <p:nvPr/>
        </p:nvSpPr>
        <p:spPr>
          <a:xfrm>
            <a:off x="481469" y="5722374"/>
            <a:ext cx="4719796" cy="632119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1601FE-A455-F2F9-ABAB-7409E6963E6C}"/>
              </a:ext>
            </a:extLst>
          </p:cNvPr>
          <p:cNvSpPr txBox="1"/>
          <p:nvPr/>
        </p:nvSpPr>
        <p:spPr>
          <a:xfrm>
            <a:off x="5630084" y="5863501"/>
            <a:ext cx="322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70C0"/>
                </a:solidFill>
              </a:rPr>
              <a:t>Unknown </a:t>
            </a:r>
            <a:r>
              <a:rPr lang="ko-KR" altLang="en-US" sz="2000" dirty="0">
                <a:solidFill>
                  <a:srgbClr val="0070C0"/>
                </a:solidFill>
              </a:rPr>
              <a:t>값으로 변경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C2F1324-91B7-F215-663B-993A0CB04C8A}"/>
              </a:ext>
            </a:extLst>
          </p:cNvPr>
          <p:cNvCxnSpPr/>
          <p:nvPr/>
        </p:nvCxnSpPr>
        <p:spPr>
          <a:xfrm>
            <a:off x="8499385" y="3849571"/>
            <a:ext cx="251325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F445E2E-1E72-056B-5926-4A77F1CF02CC}"/>
              </a:ext>
            </a:extLst>
          </p:cNvPr>
          <p:cNvCxnSpPr>
            <a:cxnSpLocks/>
          </p:cNvCxnSpPr>
          <p:nvPr/>
        </p:nvCxnSpPr>
        <p:spPr>
          <a:xfrm>
            <a:off x="5201265" y="6038433"/>
            <a:ext cx="428819" cy="0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C37D8C9-2A1F-D743-692C-F2D4C5D6BC3E}"/>
              </a:ext>
            </a:extLst>
          </p:cNvPr>
          <p:cNvCxnSpPr>
            <a:cxnSpLocks/>
          </p:cNvCxnSpPr>
          <p:nvPr/>
        </p:nvCxnSpPr>
        <p:spPr>
          <a:xfrm>
            <a:off x="0" y="1165295"/>
            <a:ext cx="116532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D425079-D73A-296C-C855-449CF8A1AB1E}"/>
              </a:ext>
            </a:extLst>
          </p:cNvPr>
          <p:cNvSpPr txBox="1"/>
          <p:nvPr/>
        </p:nvSpPr>
        <p:spPr>
          <a:xfrm>
            <a:off x="1224776" y="384965"/>
            <a:ext cx="5811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3200" b="1" spc="-30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b="1" spc="-30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오류값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3AD1B0-CFF6-0BAC-2860-26714181592D}"/>
              </a:ext>
            </a:extLst>
          </p:cNvPr>
          <p:cNvSpPr txBox="1"/>
          <p:nvPr/>
        </p:nvSpPr>
        <p:spPr>
          <a:xfrm>
            <a:off x="273327" y="282838"/>
            <a:ext cx="1093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1.3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853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0;p6">
            <a:extLst>
              <a:ext uri="{FF2B5EF4-FFF2-40B4-BE49-F238E27FC236}">
                <a16:creationId xmlns:a16="http://schemas.microsoft.com/office/drawing/2014/main" id="{552C3F54-D8A4-C4E6-A39C-8E4E0C5418D3}"/>
              </a:ext>
            </a:extLst>
          </p:cNvPr>
          <p:cNvSpPr/>
          <p:nvPr/>
        </p:nvSpPr>
        <p:spPr>
          <a:xfrm>
            <a:off x="206166" y="1263930"/>
            <a:ext cx="4316673" cy="727711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인종</a:t>
            </a:r>
            <a:r>
              <a:rPr lang="en-US" altLang="ko-KR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학력</a:t>
            </a:r>
            <a:r>
              <a:rPr lang="en-US" altLang="ko-KR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직무</a:t>
            </a:r>
            <a:r>
              <a:rPr lang="en-US" altLang="ko-KR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숫자형 컬럼 점검</a:t>
            </a:r>
            <a:endParaRPr sz="1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DB576FD-2F37-19BE-3325-8099A969FF28}"/>
              </a:ext>
            </a:extLst>
          </p:cNvPr>
          <p:cNvSpPr/>
          <p:nvPr/>
        </p:nvSpPr>
        <p:spPr>
          <a:xfrm>
            <a:off x="6141484" y="435518"/>
            <a:ext cx="424873" cy="4640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F200EE-FA5C-276F-E89B-49C14A48C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44" y="2083696"/>
            <a:ext cx="5325218" cy="45631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C0838E-25D8-F5ED-D380-AB398A931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642" y="2083696"/>
            <a:ext cx="5906324" cy="30198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6724E1-034B-1D1E-7568-4EDCC9E874D8}"/>
              </a:ext>
            </a:extLst>
          </p:cNvPr>
          <p:cNvSpPr txBox="1"/>
          <p:nvPr/>
        </p:nvSpPr>
        <p:spPr>
          <a:xfrm>
            <a:off x="8027873" y="5692705"/>
            <a:ext cx="2497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Wingdings" panose="05000000000000000000" pitchFamily="2" charset="2"/>
              </a:rPr>
              <a:t>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</a:rPr>
              <a:t>문제 없음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A5B3EF-F860-E917-0F9A-96C28C906D63}"/>
              </a:ext>
            </a:extLst>
          </p:cNvPr>
          <p:cNvCxnSpPr>
            <a:cxnSpLocks/>
          </p:cNvCxnSpPr>
          <p:nvPr/>
        </p:nvCxnSpPr>
        <p:spPr>
          <a:xfrm>
            <a:off x="0" y="1165295"/>
            <a:ext cx="116532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7B2334-BE69-FA22-A1A2-E4EF868095E2}"/>
              </a:ext>
            </a:extLst>
          </p:cNvPr>
          <p:cNvSpPr txBox="1"/>
          <p:nvPr/>
        </p:nvSpPr>
        <p:spPr>
          <a:xfrm>
            <a:off x="1366848" y="375170"/>
            <a:ext cx="5811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3200" b="1" spc="-30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b="1" spc="-30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오류값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E6C7A-0BBC-590C-A43A-A99BD10DF295}"/>
              </a:ext>
            </a:extLst>
          </p:cNvPr>
          <p:cNvSpPr txBox="1"/>
          <p:nvPr/>
        </p:nvSpPr>
        <p:spPr>
          <a:xfrm>
            <a:off x="273327" y="282838"/>
            <a:ext cx="1093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1.3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377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6"/>
          <p:cNvCxnSpPr/>
          <p:nvPr/>
        </p:nvCxnSpPr>
        <p:spPr>
          <a:xfrm>
            <a:off x="0" y="1165295"/>
            <a:ext cx="1165328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E5A98AA-AC31-F08B-D561-95217C96A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40" y="1481067"/>
            <a:ext cx="5883387" cy="505062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50E513E-D69A-8A39-A776-906F9B5E8C6E}"/>
              </a:ext>
            </a:extLst>
          </p:cNvPr>
          <p:cNvSpPr/>
          <p:nvPr/>
        </p:nvSpPr>
        <p:spPr>
          <a:xfrm>
            <a:off x="518140" y="1481067"/>
            <a:ext cx="5883387" cy="414225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2D32AE0-6B12-38ED-3B42-C39895460C9F}"/>
              </a:ext>
            </a:extLst>
          </p:cNvPr>
          <p:cNvSpPr/>
          <p:nvPr/>
        </p:nvSpPr>
        <p:spPr>
          <a:xfrm>
            <a:off x="6587054" y="3768058"/>
            <a:ext cx="779646" cy="442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580F2D-12A2-0286-00BB-C8CD5D14A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6254" y="3556837"/>
            <a:ext cx="3731192" cy="865204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A1CEC66-3645-BC98-C1EB-C4C68ADB39C8}"/>
              </a:ext>
            </a:extLst>
          </p:cNvPr>
          <p:cNvCxnSpPr>
            <a:cxnSpLocks/>
          </p:cNvCxnSpPr>
          <p:nvPr/>
        </p:nvCxnSpPr>
        <p:spPr>
          <a:xfrm>
            <a:off x="0" y="1165295"/>
            <a:ext cx="116532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2CDFD8-D88E-95A0-ABEE-A975CF0640F0}"/>
              </a:ext>
            </a:extLst>
          </p:cNvPr>
          <p:cNvSpPr txBox="1"/>
          <p:nvPr/>
        </p:nvSpPr>
        <p:spPr>
          <a:xfrm>
            <a:off x="1366848" y="375170"/>
            <a:ext cx="5811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3200" b="1" spc="-30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더미변수 처리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3F0DB5-D5CF-3858-1204-57DF8846D62C}"/>
              </a:ext>
            </a:extLst>
          </p:cNvPr>
          <p:cNvSpPr txBox="1"/>
          <p:nvPr/>
        </p:nvSpPr>
        <p:spPr>
          <a:xfrm>
            <a:off x="273327" y="282838"/>
            <a:ext cx="1093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1.3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872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6"/>
          <p:cNvCxnSpPr/>
          <p:nvPr/>
        </p:nvCxnSpPr>
        <p:spPr>
          <a:xfrm>
            <a:off x="0" y="1165295"/>
            <a:ext cx="1165328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61B474B-BD63-6491-60CE-F58F26A55464}"/>
              </a:ext>
            </a:extLst>
          </p:cNvPr>
          <p:cNvSpPr txBox="1"/>
          <p:nvPr/>
        </p:nvSpPr>
        <p:spPr>
          <a:xfrm>
            <a:off x="5670663" y="6115406"/>
            <a:ext cx="65213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32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kern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불필요한 칼럼</a:t>
            </a:r>
            <a:r>
              <a:rPr lang="en-US" altLang="ko-KR" sz="3200" kern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3200" kern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제거</a:t>
            </a:r>
          </a:p>
          <a:p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9224E8-16CF-DD17-F619-238E53A8EFFA}"/>
              </a:ext>
            </a:extLst>
          </p:cNvPr>
          <p:cNvSpPr txBox="1"/>
          <p:nvPr/>
        </p:nvSpPr>
        <p:spPr>
          <a:xfrm>
            <a:off x="8385249" y="606002"/>
            <a:ext cx="3712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엑셀로 간단히 진행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F785F5-A8AB-0913-1BBA-17A5E5818A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1" b="624"/>
          <a:stretch/>
        </p:blipFill>
        <p:spPr>
          <a:xfrm>
            <a:off x="1986049" y="1325939"/>
            <a:ext cx="2206446" cy="5328076"/>
          </a:xfrm>
          <a:prstGeom prst="rect">
            <a:avLst/>
          </a:prstGeom>
        </p:spPr>
      </p:pic>
      <p:cxnSp>
        <p:nvCxnSpPr>
          <p:cNvPr id="7" name="Google Shape;139;p4">
            <a:extLst>
              <a:ext uri="{FF2B5EF4-FFF2-40B4-BE49-F238E27FC236}">
                <a16:creationId xmlns:a16="http://schemas.microsoft.com/office/drawing/2014/main" id="{6848718A-AA41-32CF-55AD-593E62DF3903}"/>
              </a:ext>
            </a:extLst>
          </p:cNvPr>
          <p:cNvCxnSpPr/>
          <p:nvPr/>
        </p:nvCxnSpPr>
        <p:spPr>
          <a:xfrm>
            <a:off x="5402794" y="3429000"/>
            <a:ext cx="1386412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FE2E40BD-F1EC-CB2F-083C-23AF12597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654" y="1754931"/>
            <a:ext cx="3263846" cy="41443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AFBC7C-14FC-0171-7230-D8A4AC5F6CB6}"/>
              </a:ext>
            </a:extLst>
          </p:cNvPr>
          <p:cNvSpPr/>
          <p:nvPr/>
        </p:nvSpPr>
        <p:spPr>
          <a:xfrm>
            <a:off x="2054875" y="2015613"/>
            <a:ext cx="1052119" cy="15731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016602-C9CF-0BFE-526C-73A706130938}"/>
              </a:ext>
            </a:extLst>
          </p:cNvPr>
          <p:cNvSpPr/>
          <p:nvPr/>
        </p:nvSpPr>
        <p:spPr>
          <a:xfrm>
            <a:off x="2064707" y="3920950"/>
            <a:ext cx="1779706" cy="240119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B948A2-6554-605A-65A9-763AFA4FDE68}"/>
              </a:ext>
            </a:extLst>
          </p:cNvPr>
          <p:cNvSpPr txBox="1"/>
          <p:nvPr/>
        </p:nvSpPr>
        <p:spPr>
          <a:xfrm>
            <a:off x="4006996" y="5952711"/>
            <a:ext cx="11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4F22197-8D50-F463-2FD8-04FBB5A4E276}"/>
              </a:ext>
            </a:extLst>
          </p:cNvPr>
          <p:cNvSpPr/>
          <p:nvPr/>
        </p:nvSpPr>
        <p:spPr>
          <a:xfrm>
            <a:off x="7827134" y="434520"/>
            <a:ext cx="424873" cy="4640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0326B6A-2146-7627-1FBA-C1BDE52E90BC}"/>
              </a:ext>
            </a:extLst>
          </p:cNvPr>
          <p:cNvCxnSpPr>
            <a:cxnSpLocks/>
          </p:cNvCxnSpPr>
          <p:nvPr/>
        </p:nvCxnSpPr>
        <p:spPr>
          <a:xfrm>
            <a:off x="0" y="1165295"/>
            <a:ext cx="116532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0EFB693-74AC-0469-44A6-5BBBF7FA9AC7}"/>
              </a:ext>
            </a:extLst>
          </p:cNvPr>
          <p:cNvSpPr txBox="1"/>
          <p:nvPr/>
        </p:nvSpPr>
        <p:spPr>
          <a:xfrm>
            <a:off x="1366848" y="375170"/>
            <a:ext cx="6521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3200" b="1" spc="-30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불필요한 칼럼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제거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3DB80-006F-19CD-8C7F-B2BA94C90782}"/>
              </a:ext>
            </a:extLst>
          </p:cNvPr>
          <p:cNvSpPr txBox="1"/>
          <p:nvPr/>
        </p:nvSpPr>
        <p:spPr>
          <a:xfrm>
            <a:off x="273327" y="282838"/>
            <a:ext cx="1093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1.3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046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6"/>
          <p:cNvCxnSpPr/>
          <p:nvPr/>
        </p:nvCxnSpPr>
        <p:spPr>
          <a:xfrm>
            <a:off x="0" y="1165295"/>
            <a:ext cx="1165328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0" name="Google Shape;160;p6"/>
          <p:cNvSpPr/>
          <p:nvPr/>
        </p:nvSpPr>
        <p:spPr>
          <a:xfrm>
            <a:off x="7382997" y="1703904"/>
            <a:ext cx="3320966" cy="102927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2017, 2021</a:t>
            </a:r>
            <a:r>
              <a:rPr lang="ko-KR" altLang="en-US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년도 </a:t>
            </a:r>
            <a:r>
              <a:rPr lang="en-US" altLang="ko-KR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 </a:t>
            </a:r>
            <a:r>
              <a:rPr lang="ko-KR" altLang="en-US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제거</a:t>
            </a:r>
            <a:endParaRPr lang="en-US" altLang="ko-KR" sz="1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9999D4-7337-EB85-1506-582344492603}"/>
              </a:ext>
            </a:extLst>
          </p:cNvPr>
          <p:cNvSpPr txBox="1"/>
          <p:nvPr/>
        </p:nvSpPr>
        <p:spPr>
          <a:xfrm>
            <a:off x="1492471" y="1777368"/>
            <a:ext cx="353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chemeClr val="tx1"/>
                </a:solidFill>
                <a:latin typeface="+mn-lt"/>
              </a:rPr>
              <a:t>2017</a:t>
            </a:r>
            <a:r>
              <a:rPr lang="ko-KR" altLang="en-US" b="0" dirty="0">
                <a:solidFill>
                  <a:schemeClr val="tx1"/>
                </a:solidFill>
                <a:latin typeface="+mn-lt"/>
              </a:rPr>
              <a:t>년도 하반기 </a:t>
            </a:r>
            <a:r>
              <a:rPr lang="en-US" altLang="ko-KR" b="0" dirty="0">
                <a:solidFill>
                  <a:schemeClr val="tx1"/>
                </a:solidFill>
                <a:latin typeface="+mn-lt"/>
              </a:rPr>
              <a:t>data</a:t>
            </a:r>
            <a:r>
              <a:rPr lang="ko-KR" altLang="en-US" b="0" dirty="0">
                <a:solidFill>
                  <a:schemeClr val="tx1"/>
                </a:solidFill>
                <a:latin typeface="+mn-lt"/>
              </a:rPr>
              <a:t>만 존재</a:t>
            </a:r>
          </a:p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3B5105-4693-265C-313C-40583A9BE3D0}"/>
              </a:ext>
            </a:extLst>
          </p:cNvPr>
          <p:cNvSpPr txBox="1"/>
          <p:nvPr/>
        </p:nvSpPr>
        <p:spPr>
          <a:xfrm>
            <a:off x="1492471" y="2289713"/>
            <a:ext cx="353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en-US" altLang="ko-KR" b="0" dirty="0">
                <a:solidFill>
                  <a:schemeClr val="tx1"/>
                </a:solidFill>
                <a:latin typeface="+mn-lt"/>
              </a:rPr>
              <a:t>2021</a:t>
            </a:r>
            <a:r>
              <a:rPr lang="ko-KR" altLang="en-US" b="0" dirty="0">
                <a:solidFill>
                  <a:schemeClr val="tx1"/>
                </a:solidFill>
                <a:latin typeface="+mn-lt"/>
              </a:rPr>
              <a:t>년도 상반기 </a:t>
            </a:r>
            <a:r>
              <a:rPr lang="en-US" altLang="ko-KR" b="0" dirty="0">
                <a:solidFill>
                  <a:schemeClr val="tx1"/>
                </a:solidFill>
                <a:latin typeface="+mn-lt"/>
              </a:rPr>
              <a:t>data</a:t>
            </a:r>
            <a:r>
              <a:rPr lang="ko-KR" altLang="en-US" b="0" dirty="0">
                <a:solidFill>
                  <a:schemeClr val="tx1"/>
                </a:solidFill>
                <a:latin typeface="+mn-lt"/>
              </a:rPr>
              <a:t>만 존재</a:t>
            </a:r>
          </a:p>
          <a:p>
            <a:endParaRPr lang="ko-KR" altLang="en-US" dirty="0"/>
          </a:p>
        </p:txBody>
      </p:sp>
      <p:cxnSp>
        <p:nvCxnSpPr>
          <p:cNvPr id="24" name="Google Shape;161;p6">
            <a:extLst>
              <a:ext uri="{FF2B5EF4-FFF2-40B4-BE49-F238E27FC236}">
                <a16:creationId xmlns:a16="http://schemas.microsoft.com/office/drawing/2014/main" id="{8F83E0EF-FDBF-196A-7D52-0C11B53399E1}"/>
              </a:ext>
            </a:extLst>
          </p:cNvPr>
          <p:cNvCxnSpPr/>
          <p:nvPr/>
        </p:nvCxnSpPr>
        <p:spPr>
          <a:xfrm>
            <a:off x="5402794" y="2241643"/>
            <a:ext cx="1386412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D79AC6A5-FAEE-8069-9030-8201855EA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504" y="4801223"/>
            <a:ext cx="7028275" cy="122230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78D01DA-E5ED-E75E-FAF0-3CF35C1876CA}"/>
              </a:ext>
            </a:extLst>
          </p:cNvPr>
          <p:cNvSpPr txBox="1"/>
          <p:nvPr/>
        </p:nvSpPr>
        <p:spPr>
          <a:xfrm>
            <a:off x="3970555" y="6163330"/>
            <a:ext cx="3712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 Data </a:t>
            </a:r>
            <a:r>
              <a: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개수 </a:t>
            </a:r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6</a:t>
            </a:r>
            <a:r>
              <a: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만</a:t>
            </a:r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 </a:t>
            </a:r>
            <a:r>
              <a: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천개</a:t>
            </a:r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-&gt; 2</a:t>
            </a:r>
            <a:r>
              <a: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만 </a:t>
            </a:r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  <a:r>
              <a: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천개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F31C3C-0440-9F39-82FE-FE266DC9D6A6}"/>
              </a:ext>
            </a:extLst>
          </p:cNvPr>
          <p:cNvSpPr txBox="1"/>
          <p:nvPr/>
        </p:nvSpPr>
        <p:spPr>
          <a:xfrm>
            <a:off x="8479828" y="647122"/>
            <a:ext cx="3712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엑셀로 간단히 진행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6228E75-0619-D378-9F65-2796AAC0140C}"/>
              </a:ext>
            </a:extLst>
          </p:cNvPr>
          <p:cNvSpPr/>
          <p:nvPr/>
        </p:nvSpPr>
        <p:spPr>
          <a:xfrm>
            <a:off x="7888185" y="431927"/>
            <a:ext cx="424873" cy="4640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3F4961-376A-D6E7-3B1B-B3D221BDD772}"/>
              </a:ext>
            </a:extLst>
          </p:cNvPr>
          <p:cNvSpPr txBox="1"/>
          <p:nvPr/>
        </p:nvSpPr>
        <p:spPr>
          <a:xfrm>
            <a:off x="1492470" y="3444037"/>
            <a:ext cx="35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dirty="0"/>
              <a:t>기업 종류 총 </a:t>
            </a:r>
            <a:r>
              <a:rPr lang="en-US" altLang="ko-KR" dirty="0"/>
              <a:t>1631</a:t>
            </a:r>
            <a:r>
              <a:rPr lang="ko-KR" altLang="en-US" dirty="0"/>
              <a:t>개</a:t>
            </a:r>
          </a:p>
        </p:txBody>
      </p:sp>
      <p:cxnSp>
        <p:nvCxnSpPr>
          <p:cNvPr id="33" name="Google Shape;161;p6">
            <a:extLst>
              <a:ext uri="{FF2B5EF4-FFF2-40B4-BE49-F238E27FC236}">
                <a16:creationId xmlns:a16="http://schemas.microsoft.com/office/drawing/2014/main" id="{842C81DA-8019-1DD1-D267-9390044978A4}"/>
              </a:ext>
            </a:extLst>
          </p:cNvPr>
          <p:cNvCxnSpPr/>
          <p:nvPr/>
        </p:nvCxnSpPr>
        <p:spPr>
          <a:xfrm>
            <a:off x="5333969" y="3633069"/>
            <a:ext cx="1386412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" name="Google Shape;160;p6">
            <a:extLst>
              <a:ext uri="{FF2B5EF4-FFF2-40B4-BE49-F238E27FC236}">
                <a16:creationId xmlns:a16="http://schemas.microsoft.com/office/drawing/2014/main" id="{A30E6F03-460D-16BC-E383-1B1C0D13FB0B}"/>
              </a:ext>
            </a:extLst>
          </p:cNvPr>
          <p:cNvSpPr/>
          <p:nvPr/>
        </p:nvSpPr>
        <p:spPr>
          <a:xfrm>
            <a:off x="7382997" y="3218156"/>
            <a:ext cx="3320966" cy="102927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기록 </a:t>
            </a:r>
            <a:r>
              <a:rPr lang="en-US" altLang="ko-KR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</a:t>
            </a:r>
            <a:r>
              <a:rPr lang="ko-KR" altLang="en-US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이상 기업만 추출</a:t>
            </a:r>
            <a:endParaRPr lang="en-US" altLang="ko-KR" sz="1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Wingdings" panose="05000000000000000000" pitchFamily="2" charset="2"/>
              </a:rPr>
              <a:t>  </a:t>
            </a:r>
            <a:r>
              <a:rPr lang="ko-KR" altLang="en-US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기업 </a:t>
            </a:r>
            <a:r>
              <a:rPr lang="en-US" altLang="ko-KR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62</a:t>
            </a:r>
            <a:r>
              <a:rPr lang="ko-KR" altLang="en-US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lang="en-US" altLang="ko-KR" sz="1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" name="그래픽 34" descr="배지 체크 표시1 단색으로 채워진">
            <a:extLst>
              <a:ext uri="{FF2B5EF4-FFF2-40B4-BE49-F238E27FC236}">
                <a16:creationId xmlns:a16="http://schemas.microsoft.com/office/drawing/2014/main" id="{FE92EB29-93FB-3745-1BA8-98044425281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835" y="2067196"/>
            <a:ext cx="302692" cy="302692"/>
          </a:xfrm>
          <a:prstGeom prst="rect">
            <a:avLst/>
          </a:prstGeom>
        </p:spPr>
      </p:pic>
      <p:pic>
        <p:nvPicPr>
          <p:cNvPr id="36" name="그래픽 35" descr="배지 체크 표시1 단색으로 채워진">
            <a:extLst>
              <a:ext uri="{FF2B5EF4-FFF2-40B4-BE49-F238E27FC236}">
                <a16:creationId xmlns:a16="http://schemas.microsoft.com/office/drawing/2014/main" id="{51E4BE99-CB58-E827-C679-1F243FEE417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3451" y="3477357"/>
            <a:ext cx="302692" cy="3026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EE3D2B-DCAF-42D3-6F11-071F8CA529D4}"/>
              </a:ext>
            </a:extLst>
          </p:cNvPr>
          <p:cNvSpPr txBox="1"/>
          <p:nvPr/>
        </p:nvSpPr>
        <p:spPr>
          <a:xfrm>
            <a:off x="1366848" y="375170"/>
            <a:ext cx="6521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3200" b="1" spc="-30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불필요한 칼럼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제거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5275D0-6BC9-C6ED-1F03-82381E299A6C}"/>
              </a:ext>
            </a:extLst>
          </p:cNvPr>
          <p:cNvSpPr txBox="1"/>
          <p:nvPr/>
        </p:nvSpPr>
        <p:spPr>
          <a:xfrm>
            <a:off x="273327" y="282838"/>
            <a:ext cx="1093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1.3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126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6"/>
          <p:cNvCxnSpPr/>
          <p:nvPr/>
        </p:nvCxnSpPr>
        <p:spPr>
          <a:xfrm>
            <a:off x="0" y="1165295"/>
            <a:ext cx="1165328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2" name="Google Shape;162;p6"/>
          <p:cNvSpPr/>
          <p:nvPr/>
        </p:nvSpPr>
        <p:spPr>
          <a:xfrm>
            <a:off x="6397870" y="2780070"/>
            <a:ext cx="4431595" cy="183643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</a:t>
            </a:r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직급명</a:t>
            </a: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확인 후 통일 </a:t>
            </a:r>
            <a:endParaRPr lang="en-US" altLang="ko-KR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’AMAZON.COM’ = ‘AMAZON’</a:t>
            </a:r>
          </a:p>
          <a:p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‘APLLE’ = ‘APLLE.’ 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499B73-10D9-3AFA-7007-EB427F61F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720" y="1705195"/>
            <a:ext cx="4332396" cy="17238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32ED18-73E9-F1FB-8A29-066252D02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751" y="3698286"/>
            <a:ext cx="3783498" cy="25473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16C69B-EF2E-D6BF-1C3D-7649F24C8A64}"/>
              </a:ext>
            </a:extLst>
          </p:cNvPr>
          <p:cNvSpPr txBox="1"/>
          <p:nvPr/>
        </p:nvSpPr>
        <p:spPr>
          <a:xfrm>
            <a:off x="1366848" y="375170"/>
            <a:ext cx="6521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3200" b="1" spc="-30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b="1" spc="-30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통일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67801-C4FB-5C4A-FD6B-D9E823CA77F6}"/>
              </a:ext>
            </a:extLst>
          </p:cNvPr>
          <p:cNvSpPr txBox="1"/>
          <p:nvPr/>
        </p:nvSpPr>
        <p:spPr>
          <a:xfrm>
            <a:off x="273327" y="282838"/>
            <a:ext cx="1093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1.3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63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A0F543-4169-BECD-14AF-8687AB28AC36}"/>
              </a:ext>
            </a:extLst>
          </p:cNvPr>
          <p:cNvSpPr txBox="1"/>
          <p:nvPr/>
        </p:nvSpPr>
        <p:spPr>
          <a:xfrm>
            <a:off x="3467878" y="2217041"/>
            <a:ext cx="5811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set </a:t>
            </a:r>
            <a:r>
              <a:rPr lang="ko-KR" altLang="en-US" sz="66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92B44-2002-3960-6D5A-3F1AFF01E842}"/>
              </a:ext>
            </a:extLst>
          </p:cNvPr>
          <p:cNvSpPr txBox="1"/>
          <p:nvPr/>
        </p:nvSpPr>
        <p:spPr>
          <a:xfrm>
            <a:off x="1556085" y="1982450"/>
            <a:ext cx="14919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bg2">
                    <a:lumMod val="25000"/>
                  </a:schemeClr>
                </a:solidFill>
              </a:rPr>
              <a:t>01</a:t>
            </a:r>
            <a:r>
              <a:rPr lang="en-US" altLang="ko-KR" sz="66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88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371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2CF273-6F99-A64C-7DA9-DC3A21A57FF0}"/>
              </a:ext>
            </a:extLst>
          </p:cNvPr>
          <p:cNvSpPr txBox="1"/>
          <p:nvPr/>
        </p:nvSpPr>
        <p:spPr>
          <a:xfrm>
            <a:off x="1366848" y="375170"/>
            <a:ext cx="6521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3200" b="1" spc="-30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NA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처리</a:t>
            </a:r>
          </a:p>
        </p:txBody>
      </p:sp>
      <p:cxnSp>
        <p:nvCxnSpPr>
          <p:cNvPr id="133" name="Google Shape;133;p4"/>
          <p:cNvCxnSpPr/>
          <p:nvPr/>
        </p:nvCxnSpPr>
        <p:spPr>
          <a:xfrm>
            <a:off x="0" y="1165295"/>
            <a:ext cx="1165328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5" name="Google Shape;135;p4"/>
          <p:cNvPicPr preferRelativeResize="0"/>
          <p:nvPr/>
        </p:nvPicPr>
        <p:blipFill rotWithShape="1">
          <a:blip r:embed="rId3">
            <a:alphaModFix/>
          </a:blip>
          <a:srcRect b="-1105"/>
          <a:stretch/>
        </p:blipFill>
        <p:spPr>
          <a:xfrm>
            <a:off x="840072" y="1776860"/>
            <a:ext cx="5125674" cy="3002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8820" y="1855223"/>
            <a:ext cx="2905093" cy="284539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/>
          <p:nvPr/>
        </p:nvSpPr>
        <p:spPr>
          <a:xfrm>
            <a:off x="7701288" y="5150484"/>
            <a:ext cx="3540155" cy="89657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NaN값만</a:t>
            </a:r>
            <a:r>
              <a:rPr lang="ko-KR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결측치로</a:t>
            </a:r>
            <a:r>
              <a:rPr lang="ko-KR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인식</a:t>
            </a:r>
            <a:endParaRPr b="1" dirty="0"/>
          </a:p>
        </p:txBody>
      </p:sp>
      <p:cxnSp>
        <p:nvCxnSpPr>
          <p:cNvPr id="139" name="Google Shape;139;p4"/>
          <p:cNvCxnSpPr/>
          <p:nvPr/>
        </p:nvCxnSpPr>
        <p:spPr>
          <a:xfrm>
            <a:off x="6299077" y="3337210"/>
            <a:ext cx="1386412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43BACE89-7835-AC3F-C2D2-7C881F459CF3}"/>
              </a:ext>
            </a:extLst>
          </p:cNvPr>
          <p:cNvSpPr/>
          <p:nvPr/>
        </p:nvSpPr>
        <p:spPr>
          <a:xfrm>
            <a:off x="5916274" y="412670"/>
            <a:ext cx="424873" cy="4640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3" name="Google Shape;137;p4">
            <a:extLst>
              <a:ext uri="{FF2B5EF4-FFF2-40B4-BE49-F238E27FC236}">
                <a16:creationId xmlns:a16="http://schemas.microsoft.com/office/drawing/2014/main" id="{F6E93FE4-FFAE-2709-E1ED-A71B9BDE5F60}"/>
              </a:ext>
            </a:extLst>
          </p:cNvPr>
          <p:cNvSpPr/>
          <p:nvPr/>
        </p:nvSpPr>
        <p:spPr>
          <a:xfrm>
            <a:off x="950557" y="5150484"/>
            <a:ext cx="4840448" cy="89657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결측치</a:t>
            </a:r>
            <a:r>
              <a:rPr lang="ko-KR" altLang="en-US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값 </a:t>
            </a:r>
            <a:r>
              <a:rPr lang="en-US" altLang="ko-KR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= Unknow, </a:t>
            </a:r>
            <a:r>
              <a:rPr lang="en-US" altLang="ko-KR" sz="18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NaN</a:t>
            </a:r>
            <a:r>
              <a:rPr lang="en-US" altLang="ko-KR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0 (</a:t>
            </a:r>
            <a:r>
              <a:rPr lang="ko-KR" altLang="en-US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</a:t>
            </a:r>
            <a:r>
              <a:rPr lang="en-US" altLang="ko-KR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615AF-F22F-0F67-43C9-B4907AEF6922}"/>
              </a:ext>
            </a:extLst>
          </p:cNvPr>
          <p:cNvSpPr txBox="1"/>
          <p:nvPr/>
        </p:nvSpPr>
        <p:spPr>
          <a:xfrm>
            <a:off x="273327" y="282838"/>
            <a:ext cx="1093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1.3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5"/>
          <p:cNvCxnSpPr/>
          <p:nvPr/>
        </p:nvCxnSpPr>
        <p:spPr>
          <a:xfrm>
            <a:off x="0" y="1165295"/>
            <a:ext cx="1165328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7" name="Google Shape;147;p5"/>
          <p:cNvPicPr preferRelativeResize="0"/>
          <p:nvPr/>
        </p:nvPicPr>
        <p:blipFill rotWithShape="1">
          <a:blip r:embed="rId3">
            <a:alphaModFix/>
          </a:blip>
          <a:srcRect t="8023"/>
          <a:stretch/>
        </p:blipFill>
        <p:spPr>
          <a:xfrm>
            <a:off x="1014382" y="2603029"/>
            <a:ext cx="3057952" cy="65714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5"/>
          <p:cNvSpPr/>
          <p:nvPr/>
        </p:nvSpPr>
        <p:spPr>
          <a:xfrm>
            <a:off x="6780267" y="4796129"/>
            <a:ext cx="3966029" cy="89657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결측치</a:t>
            </a:r>
            <a:r>
              <a:rPr lang="ko-KR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count시</a:t>
            </a:r>
            <a:r>
              <a:rPr lang="ko-KR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정상적으로 처리</a:t>
            </a:r>
            <a:endParaRPr b="1" dirty="0"/>
          </a:p>
        </p:txBody>
      </p:sp>
      <p:cxnSp>
        <p:nvCxnSpPr>
          <p:cNvPr id="151" name="Google Shape;151;p5"/>
          <p:cNvCxnSpPr/>
          <p:nvPr/>
        </p:nvCxnSpPr>
        <p:spPr>
          <a:xfrm>
            <a:off x="5055231" y="3260171"/>
            <a:ext cx="1386412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283C030A-9175-0CD9-DD53-5D3781D83A3D}"/>
              </a:ext>
            </a:extLst>
          </p:cNvPr>
          <p:cNvSpPr/>
          <p:nvPr/>
        </p:nvSpPr>
        <p:spPr>
          <a:xfrm>
            <a:off x="5883563" y="435518"/>
            <a:ext cx="424873" cy="4640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3" name="Google Shape;148;p5">
            <a:extLst>
              <a:ext uri="{FF2B5EF4-FFF2-40B4-BE49-F238E27FC236}">
                <a16:creationId xmlns:a16="http://schemas.microsoft.com/office/drawing/2014/main" id="{88E9857D-58CE-924F-21BC-E62715B32FA6}"/>
              </a:ext>
            </a:extLst>
          </p:cNvPr>
          <p:cNvSpPr/>
          <p:nvPr/>
        </p:nvSpPr>
        <p:spPr>
          <a:xfrm>
            <a:off x="606144" y="4796129"/>
            <a:ext cx="4089932" cy="89657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Unknown</a:t>
            </a:r>
            <a:r>
              <a:rPr lang="en-US" altLang="ko-KR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0 </a:t>
            </a:r>
            <a:r>
              <a:rPr lang="en-US" altLang="ko-KR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Wingdings" panose="05000000000000000000" pitchFamily="2" charset="2"/>
              </a:rPr>
              <a:t> </a:t>
            </a:r>
            <a:r>
              <a:rPr lang="en-US" altLang="ko-KR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Wingdings" panose="05000000000000000000" pitchFamily="2" charset="2"/>
              </a:rPr>
              <a:t>NaN</a:t>
            </a:r>
            <a:r>
              <a:rPr lang="en-US" altLang="ko-KR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205618-A457-1827-C5A1-0CBA84F63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67" y="3463770"/>
            <a:ext cx="4650965" cy="10384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4A8403-A43E-2132-019F-AF13BC788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6688" y="1413929"/>
            <a:ext cx="3371850" cy="3124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9279F4-BB76-352C-219B-189D04948472}"/>
              </a:ext>
            </a:extLst>
          </p:cNvPr>
          <p:cNvSpPr txBox="1"/>
          <p:nvPr/>
        </p:nvSpPr>
        <p:spPr>
          <a:xfrm>
            <a:off x="1366848" y="375170"/>
            <a:ext cx="6521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3200" b="1" spc="-30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NA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처리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278A19-D9B0-83BB-4D16-3229EEE75A24}"/>
              </a:ext>
            </a:extLst>
          </p:cNvPr>
          <p:cNvSpPr txBox="1"/>
          <p:nvPr/>
        </p:nvSpPr>
        <p:spPr>
          <a:xfrm>
            <a:off x="273327" y="282838"/>
            <a:ext cx="1093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1.3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6"/>
          <p:cNvCxnSpPr/>
          <p:nvPr/>
        </p:nvCxnSpPr>
        <p:spPr>
          <a:xfrm>
            <a:off x="0" y="1165295"/>
            <a:ext cx="1165328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8" name="Google Shape;15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3588" y="1496602"/>
            <a:ext cx="3712172" cy="340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6"/>
          <p:cNvPicPr preferRelativeResize="0"/>
          <p:nvPr/>
        </p:nvPicPr>
        <p:blipFill rotWithShape="1">
          <a:blip r:embed="rId4">
            <a:alphaModFix/>
          </a:blip>
          <a:srcRect t="958"/>
          <a:stretch/>
        </p:blipFill>
        <p:spPr>
          <a:xfrm>
            <a:off x="7621152" y="1463188"/>
            <a:ext cx="2217612" cy="347187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/>
          <p:cNvSpPr/>
          <p:nvPr/>
        </p:nvSpPr>
        <p:spPr>
          <a:xfrm>
            <a:off x="1329191" y="5372270"/>
            <a:ext cx="3320966" cy="89657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정수</a:t>
            </a:r>
            <a:r>
              <a:rPr lang="ko-KR" altLang="en-US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</a:t>
            </a:r>
            <a:r>
              <a:rPr lang="ko-KR" altLang="en-US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Wingdings" panose="05000000000000000000" pitchFamily="2" charset="2"/>
              </a:rPr>
              <a:t></a:t>
            </a:r>
            <a:r>
              <a:rPr lang="ko-KR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중앙값</a:t>
            </a:r>
            <a:endParaRPr sz="1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문자열</a:t>
            </a:r>
            <a:r>
              <a:rPr lang="en-US" altLang="ko-KR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Wingdings" panose="05000000000000000000" pitchFamily="2" charset="2"/>
              </a:rPr>
              <a:t></a:t>
            </a:r>
            <a:r>
              <a:rPr lang="ko-KR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최빈값</a:t>
            </a:r>
            <a:endParaRPr sz="1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1" name="Google Shape;161;p6"/>
          <p:cNvCxnSpPr/>
          <p:nvPr/>
        </p:nvCxnSpPr>
        <p:spPr>
          <a:xfrm>
            <a:off x="5483070" y="3344061"/>
            <a:ext cx="1386412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2" name="Google Shape;162;p6"/>
          <p:cNvSpPr/>
          <p:nvPr/>
        </p:nvSpPr>
        <p:spPr>
          <a:xfrm>
            <a:off x="7426294" y="5372269"/>
            <a:ext cx="3320967" cy="89657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</a:t>
            </a:r>
            <a:r>
              <a:rPr lang="ko-KR" altLang="en-US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</a:t>
            </a:r>
            <a:r>
              <a:rPr lang="ko-KR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모두 채움</a:t>
            </a:r>
            <a:endParaRPr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736B7FC-7D77-4C7A-3A6D-9268111DA613}"/>
              </a:ext>
            </a:extLst>
          </p:cNvPr>
          <p:cNvSpPr/>
          <p:nvPr/>
        </p:nvSpPr>
        <p:spPr>
          <a:xfrm>
            <a:off x="5883563" y="429481"/>
            <a:ext cx="424873" cy="4640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E1A884-8076-D4EE-2F0A-5C6C621481A1}"/>
              </a:ext>
            </a:extLst>
          </p:cNvPr>
          <p:cNvSpPr txBox="1"/>
          <p:nvPr/>
        </p:nvSpPr>
        <p:spPr>
          <a:xfrm>
            <a:off x="1133588" y="6304484"/>
            <a:ext cx="371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</a:t>
            </a:r>
            <a:r>
              <a:rPr lang="ko-KR" alt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정수를 평균값으로 대체 </a:t>
            </a:r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-&gt;</a:t>
            </a:r>
            <a:r>
              <a:rPr lang="ko-KR" alt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소수점 문제 발생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29D54-64A8-8FC1-4AA3-CA7983F98A35}"/>
              </a:ext>
            </a:extLst>
          </p:cNvPr>
          <p:cNvSpPr txBox="1"/>
          <p:nvPr/>
        </p:nvSpPr>
        <p:spPr>
          <a:xfrm>
            <a:off x="1133588" y="4901653"/>
            <a:ext cx="371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*NA</a:t>
            </a:r>
            <a:r>
              <a:rPr lang="ko-KR" alt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값을 모두 채움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B3D496-9EEB-52F1-377D-8D967323C492}"/>
              </a:ext>
            </a:extLst>
          </p:cNvPr>
          <p:cNvSpPr txBox="1"/>
          <p:nvPr/>
        </p:nvSpPr>
        <p:spPr>
          <a:xfrm>
            <a:off x="1366848" y="375170"/>
            <a:ext cx="6521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3200" b="1" spc="-30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NA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처리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A6D08-74D0-0F1B-E99D-329DAE7E8B36}"/>
              </a:ext>
            </a:extLst>
          </p:cNvPr>
          <p:cNvSpPr txBox="1"/>
          <p:nvPr/>
        </p:nvSpPr>
        <p:spPr>
          <a:xfrm>
            <a:off x="273327" y="282838"/>
            <a:ext cx="1093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1.3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6"/>
          <p:cNvCxnSpPr/>
          <p:nvPr/>
        </p:nvCxnSpPr>
        <p:spPr>
          <a:xfrm>
            <a:off x="0" y="1165295"/>
            <a:ext cx="1165328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42633023-3494-DB2E-68D3-069DD7CD197C}"/>
              </a:ext>
            </a:extLst>
          </p:cNvPr>
          <p:cNvSpPr/>
          <p:nvPr/>
        </p:nvSpPr>
        <p:spPr>
          <a:xfrm>
            <a:off x="6586853" y="435518"/>
            <a:ext cx="424873" cy="4640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9" name="Google Shape;162;p6">
            <a:extLst>
              <a:ext uri="{FF2B5EF4-FFF2-40B4-BE49-F238E27FC236}">
                <a16:creationId xmlns:a16="http://schemas.microsoft.com/office/drawing/2014/main" id="{0BFC1AB6-9F9D-69AF-5AEE-BC777798113D}"/>
              </a:ext>
            </a:extLst>
          </p:cNvPr>
          <p:cNvSpPr/>
          <p:nvPr/>
        </p:nvSpPr>
        <p:spPr>
          <a:xfrm>
            <a:off x="9087136" y="375170"/>
            <a:ext cx="2566148" cy="643539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연간 총 급여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A78AFC9-90E1-23E4-A6DC-77996B4CEDBB}"/>
              </a:ext>
            </a:extLst>
          </p:cNvPr>
          <p:cNvGrpSpPr/>
          <p:nvPr/>
        </p:nvGrpSpPr>
        <p:grpSpPr>
          <a:xfrm>
            <a:off x="595442" y="4787385"/>
            <a:ext cx="6951364" cy="2000420"/>
            <a:chOff x="4640734" y="1597757"/>
            <a:chExt cx="7141146" cy="216754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9628679-EF54-E25B-BAD3-32FAE99D4137}"/>
                </a:ext>
              </a:extLst>
            </p:cNvPr>
            <p:cNvSpPr txBox="1"/>
            <p:nvPr/>
          </p:nvSpPr>
          <p:spPr>
            <a:xfrm>
              <a:off x="4842369" y="1597757"/>
              <a:ext cx="29736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Outlier</a:t>
              </a:r>
              <a:r>
                <a:rPr lang="ko-KR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제거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737936D-E104-CCD8-CB94-06261A0D9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0734" y="1953590"/>
              <a:ext cx="7141146" cy="1811707"/>
            </a:xfrm>
            <a:prstGeom prst="rect">
              <a:avLst/>
            </a:prstGeom>
          </p:spPr>
        </p:pic>
      </p:grpSp>
      <p:cxnSp>
        <p:nvCxnSpPr>
          <p:cNvPr id="7" name="Google Shape;151;p5">
            <a:extLst>
              <a:ext uri="{FF2B5EF4-FFF2-40B4-BE49-F238E27FC236}">
                <a16:creationId xmlns:a16="http://schemas.microsoft.com/office/drawing/2014/main" id="{8BA0044D-2354-B61E-B056-4F0CBFB6EF9E}"/>
              </a:ext>
            </a:extLst>
          </p:cNvPr>
          <p:cNvCxnSpPr>
            <a:cxnSpLocks/>
          </p:cNvCxnSpPr>
          <p:nvPr/>
        </p:nvCxnSpPr>
        <p:spPr>
          <a:xfrm>
            <a:off x="4700708" y="3037018"/>
            <a:ext cx="1274216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304CB18-9CCA-9FF1-D3DA-2BF7B53B26B2}"/>
              </a:ext>
            </a:extLst>
          </p:cNvPr>
          <p:cNvSpPr txBox="1"/>
          <p:nvPr/>
        </p:nvSpPr>
        <p:spPr>
          <a:xfrm>
            <a:off x="2739031" y="4162571"/>
            <a:ext cx="1802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&lt;Outlier</a:t>
            </a:r>
            <a:r>
              <a:rPr lang="ko-KR" altLang="en-US" sz="1200" dirty="0">
                <a:solidFill>
                  <a:srgbClr val="FF0000"/>
                </a:solidFill>
              </a:rPr>
              <a:t>값 제거 전</a:t>
            </a:r>
            <a:r>
              <a:rPr lang="en-US" altLang="ko-KR" sz="1200" dirty="0">
                <a:solidFill>
                  <a:srgbClr val="FF0000"/>
                </a:solidFill>
              </a:rPr>
              <a:t>&gt;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2179C9-1B66-3D52-AC9C-DA742C56FF84}"/>
              </a:ext>
            </a:extLst>
          </p:cNvPr>
          <p:cNvSpPr txBox="1"/>
          <p:nvPr/>
        </p:nvSpPr>
        <p:spPr>
          <a:xfrm>
            <a:off x="9231846" y="4169147"/>
            <a:ext cx="1802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&lt;Outlier</a:t>
            </a:r>
            <a:r>
              <a:rPr lang="ko-KR" altLang="en-US" sz="1200" dirty="0">
                <a:solidFill>
                  <a:srgbClr val="FF0000"/>
                </a:solidFill>
              </a:rPr>
              <a:t>값 제거 후</a:t>
            </a:r>
            <a:r>
              <a:rPr lang="en-US" altLang="ko-KR" sz="1200" dirty="0">
                <a:solidFill>
                  <a:srgbClr val="FF0000"/>
                </a:solidFill>
              </a:rPr>
              <a:t>&gt;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069E989-064F-F95D-55CC-1EF089DC5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39" y="1432237"/>
            <a:ext cx="3890726" cy="27303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AFCB63D-C43A-7725-54E4-05290C805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620" y="1450419"/>
            <a:ext cx="4337393" cy="27187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C0153E-6FC0-71BA-BFF1-CA52DAB95C21}"/>
              </a:ext>
            </a:extLst>
          </p:cNvPr>
          <p:cNvSpPr txBox="1"/>
          <p:nvPr/>
        </p:nvSpPr>
        <p:spPr>
          <a:xfrm>
            <a:off x="1366848" y="375170"/>
            <a:ext cx="6521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3200" b="1" spc="-30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Outlier 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제거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1976F-1342-CF9D-A145-1679C3BF657F}"/>
              </a:ext>
            </a:extLst>
          </p:cNvPr>
          <p:cNvSpPr txBox="1"/>
          <p:nvPr/>
        </p:nvSpPr>
        <p:spPr>
          <a:xfrm>
            <a:off x="273327" y="282838"/>
            <a:ext cx="1093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1.3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042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6"/>
          <p:cNvCxnSpPr/>
          <p:nvPr/>
        </p:nvCxnSpPr>
        <p:spPr>
          <a:xfrm>
            <a:off x="0" y="1165295"/>
            <a:ext cx="1165328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42633023-3494-DB2E-68D3-069DD7CD197C}"/>
              </a:ext>
            </a:extLst>
          </p:cNvPr>
          <p:cNvSpPr/>
          <p:nvPr/>
        </p:nvSpPr>
        <p:spPr>
          <a:xfrm>
            <a:off x="6554666" y="427414"/>
            <a:ext cx="424873" cy="4640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" name="Google Shape;162;p6">
            <a:extLst>
              <a:ext uri="{FF2B5EF4-FFF2-40B4-BE49-F238E27FC236}">
                <a16:creationId xmlns:a16="http://schemas.microsoft.com/office/drawing/2014/main" id="{0BFC1AB6-9F9D-69AF-5AEE-BC777798113D}"/>
              </a:ext>
            </a:extLst>
          </p:cNvPr>
          <p:cNvSpPr/>
          <p:nvPr/>
        </p:nvSpPr>
        <p:spPr>
          <a:xfrm>
            <a:off x="9076596" y="408829"/>
            <a:ext cx="2566148" cy="643539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경력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25AD7E-EF7A-0562-BD93-F3210EE03CE8}"/>
              </a:ext>
            </a:extLst>
          </p:cNvPr>
          <p:cNvSpPr txBox="1"/>
          <p:nvPr/>
        </p:nvSpPr>
        <p:spPr>
          <a:xfrm>
            <a:off x="595442" y="1225644"/>
            <a:ext cx="2699657" cy="267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boxplot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그래프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628679-EF54-E25B-BAD3-32FAE99D4137}"/>
              </a:ext>
            </a:extLst>
          </p:cNvPr>
          <p:cNvSpPr txBox="1"/>
          <p:nvPr/>
        </p:nvSpPr>
        <p:spPr>
          <a:xfrm>
            <a:off x="745532" y="4531790"/>
            <a:ext cx="2894616" cy="28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Outlier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제거</a:t>
            </a:r>
          </a:p>
        </p:txBody>
      </p:sp>
      <p:cxnSp>
        <p:nvCxnSpPr>
          <p:cNvPr id="7" name="Google Shape;151;p5">
            <a:extLst>
              <a:ext uri="{FF2B5EF4-FFF2-40B4-BE49-F238E27FC236}">
                <a16:creationId xmlns:a16="http://schemas.microsoft.com/office/drawing/2014/main" id="{8BA0044D-2354-B61E-B056-4F0CBFB6EF9E}"/>
              </a:ext>
            </a:extLst>
          </p:cNvPr>
          <p:cNvCxnSpPr>
            <a:cxnSpLocks/>
          </p:cNvCxnSpPr>
          <p:nvPr/>
        </p:nvCxnSpPr>
        <p:spPr>
          <a:xfrm>
            <a:off x="4700708" y="3037018"/>
            <a:ext cx="1274216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293F9C5E-30ED-AF4B-DFB1-63F647A5C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32" y="4838419"/>
            <a:ext cx="8260796" cy="18973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5FD82F3-B5AD-1578-0897-5EC06A3AFCC1}"/>
              </a:ext>
            </a:extLst>
          </p:cNvPr>
          <p:cNvSpPr txBox="1"/>
          <p:nvPr/>
        </p:nvSpPr>
        <p:spPr>
          <a:xfrm>
            <a:off x="2790404" y="4157534"/>
            <a:ext cx="1802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&lt;Outlier</a:t>
            </a:r>
            <a:r>
              <a:rPr lang="ko-KR" altLang="en-US" sz="1200" dirty="0">
                <a:solidFill>
                  <a:srgbClr val="FF0000"/>
                </a:solidFill>
              </a:rPr>
              <a:t>값 제거 전</a:t>
            </a:r>
            <a:r>
              <a:rPr lang="en-US" altLang="ko-KR" sz="1200" dirty="0">
                <a:solidFill>
                  <a:srgbClr val="FF0000"/>
                </a:solidFill>
              </a:rPr>
              <a:t>&gt;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83A18D-3224-4692-052C-77E2320AC6FD}"/>
              </a:ext>
            </a:extLst>
          </p:cNvPr>
          <p:cNvSpPr txBox="1"/>
          <p:nvPr/>
        </p:nvSpPr>
        <p:spPr>
          <a:xfrm>
            <a:off x="9840511" y="4254791"/>
            <a:ext cx="1802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&lt;Outlier</a:t>
            </a:r>
            <a:r>
              <a:rPr lang="ko-KR" altLang="en-US" sz="1200" dirty="0">
                <a:solidFill>
                  <a:srgbClr val="FF0000"/>
                </a:solidFill>
              </a:rPr>
              <a:t>값 제거 후</a:t>
            </a:r>
            <a:r>
              <a:rPr lang="en-US" altLang="ko-KR" sz="1200" dirty="0">
                <a:solidFill>
                  <a:srgbClr val="FF0000"/>
                </a:solidFill>
              </a:rPr>
              <a:t>&gt;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C3EE7F-CBF8-1BA3-253A-359C00AE0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502" y="1493020"/>
            <a:ext cx="3878816" cy="268533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B721B61-1457-2E2B-3274-CAF139237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9539" y="1359332"/>
            <a:ext cx="4553578" cy="29760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2AFBAE-8E1C-990B-2570-3CE7EDB6C36D}"/>
              </a:ext>
            </a:extLst>
          </p:cNvPr>
          <p:cNvSpPr txBox="1"/>
          <p:nvPr/>
        </p:nvSpPr>
        <p:spPr>
          <a:xfrm>
            <a:off x="1366848" y="375170"/>
            <a:ext cx="6521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3200" b="1" spc="-30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Outlier 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제거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634C8-2F38-9855-7099-768C26BAB250}"/>
              </a:ext>
            </a:extLst>
          </p:cNvPr>
          <p:cNvSpPr txBox="1"/>
          <p:nvPr/>
        </p:nvSpPr>
        <p:spPr>
          <a:xfrm>
            <a:off x="273327" y="282838"/>
            <a:ext cx="1093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1.3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167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6"/>
          <p:cNvCxnSpPr/>
          <p:nvPr/>
        </p:nvCxnSpPr>
        <p:spPr>
          <a:xfrm>
            <a:off x="0" y="1165295"/>
            <a:ext cx="1165328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42633023-3494-DB2E-68D3-069DD7CD197C}"/>
              </a:ext>
            </a:extLst>
          </p:cNvPr>
          <p:cNvSpPr/>
          <p:nvPr/>
        </p:nvSpPr>
        <p:spPr>
          <a:xfrm>
            <a:off x="6571683" y="435518"/>
            <a:ext cx="424873" cy="4640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9" name="Google Shape;162;p6">
            <a:extLst>
              <a:ext uri="{FF2B5EF4-FFF2-40B4-BE49-F238E27FC236}">
                <a16:creationId xmlns:a16="http://schemas.microsoft.com/office/drawing/2014/main" id="{0BFC1AB6-9F9D-69AF-5AEE-BC777798113D}"/>
              </a:ext>
            </a:extLst>
          </p:cNvPr>
          <p:cNvSpPr/>
          <p:nvPr/>
        </p:nvSpPr>
        <p:spPr>
          <a:xfrm>
            <a:off x="146883" y="1249514"/>
            <a:ext cx="1977548" cy="47802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 </a:t>
            </a:r>
            <a:r>
              <a:rPr lang="ko-KR" altLang="en-US" sz="1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근무연차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Google Shape;151;p5">
            <a:extLst>
              <a:ext uri="{FF2B5EF4-FFF2-40B4-BE49-F238E27FC236}">
                <a16:creationId xmlns:a16="http://schemas.microsoft.com/office/drawing/2014/main" id="{8BA0044D-2354-B61E-B056-4F0CBFB6EF9E}"/>
              </a:ext>
            </a:extLst>
          </p:cNvPr>
          <p:cNvCxnSpPr>
            <a:cxnSpLocks/>
          </p:cNvCxnSpPr>
          <p:nvPr/>
        </p:nvCxnSpPr>
        <p:spPr>
          <a:xfrm>
            <a:off x="5934575" y="2502180"/>
            <a:ext cx="1274216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" name="Google Shape;162;p6">
            <a:extLst>
              <a:ext uri="{FF2B5EF4-FFF2-40B4-BE49-F238E27FC236}">
                <a16:creationId xmlns:a16="http://schemas.microsoft.com/office/drawing/2014/main" id="{077EA149-27BE-0C6B-EDC1-2F7942C52BAA}"/>
              </a:ext>
            </a:extLst>
          </p:cNvPr>
          <p:cNvSpPr/>
          <p:nvPr/>
        </p:nvSpPr>
        <p:spPr>
          <a:xfrm>
            <a:off x="152200" y="3755080"/>
            <a:ext cx="1977548" cy="47802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연봉</a:t>
            </a:r>
          </a:p>
        </p:txBody>
      </p:sp>
      <p:cxnSp>
        <p:nvCxnSpPr>
          <p:cNvPr id="14" name="Google Shape;151;p5">
            <a:extLst>
              <a:ext uri="{FF2B5EF4-FFF2-40B4-BE49-F238E27FC236}">
                <a16:creationId xmlns:a16="http://schemas.microsoft.com/office/drawing/2014/main" id="{6769E526-8269-C891-4980-A1111F58F31C}"/>
              </a:ext>
            </a:extLst>
          </p:cNvPr>
          <p:cNvCxnSpPr>
            <a:cxnSpLocks/>
          </p:cNvCxnSpPr>
          <p:nvPr/>
        </p:nvCxnSpPr>
        <p:spPr>
          <a:xfrm>
            <a:off x="5826642" y="5259758"/>
            <a:ext cx="1274216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C90BF65-50BA-C062-8D54-C89F2A8A8537}"/>
              </a:ext>
            </a:extLst>
          </p:cNvPr>
          <p:cNvSpPr txBox="1"/>
          <p:nvPr/>
        </p:nvSpPr>
        <p:spPr>
          <a:xfrm>
            <a:off x="3065804" y="1211527"/>
            <a:ext cx="1802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&lt;Outlier</a:t>
            </a:r>
            <a:r>
              <a:rPr lang="ko-KR" altLang="en-US" sz="1200" dirty="0">
                <a:solidFill>
                  <a:srgbClr val="FF0000"/>
                </a:solidFill>
              </a:rPr>
              <a:t>값 제거 전</a:t>
            </a:r>
            <a:r>
              <a:rPr lang="en-US" altLang="ko-KR" sz="1200" dirty="0">
                <a:solidFill>
                  <a:srgbClr val="FF0000"/>
                </a:solidFill>
              </a:rPr>
              <a:t>&gt;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D1D41D-12A6-DDE0-70EA-F5CC87CEA194}"/>
              </a:ext>
            </a:extLst>
          </p:cNvPr>
          <p:cNvSpPr txBox="1"/>
          <p:nvPr/>
        </p:nvSpPr>
        <p:spPr>
          <a:xfrm>
            <a:off x="8671129" y="1211526"/>
            <a:ext cx="1802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&lt;Outlier</a:t>
            </a:r>
            <a:r>
              <a:rPr lang="ko-KR" altLang="en-US" sz="1200" dirty="0">
                <a:solidFill>
                  <a:srgbClr val="FF0000"/>
                </a:solidFill>
              </a:rPr>
              <a:t>값 제거 후</a:t>
            </a:r>
            <a:r>
              <a:rPr lang="en-US" altLang="ko-KR" sz="1200" dirty="0">
                <a:solidFill>
                  <a:srgbClr val="FF0000"/>
                </a:solidFill>
              </a:rPr>
              <a:t>&gt;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CEB3F9-0877-5CFC-84F0-F389AB2EE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291" y="1643320"/>
            <a:ext cx="3319914" cy="22415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FECAAE5-D782-9713-AABD-2BF0B1840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168" y="1643320"/>
            <a:ext cx="3594054" cy="24558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056269E-3F9A-19C5-AFCF-AA779AB4F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540" y="4268022"/>
            <a:ext cx="3973665" cy="25899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5FBA5C1-1F23-2E28-C0B1-E3D188D146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3086" y="4233104"/>
            <a:ext cx="4152218" cy="25620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90FFD0-6EF5-21A9-7D3D-B67F4951AF39}"/>
              </a:ext>
            </a:extLst>
          </p:cNvPr>
          <p:cNvSpPr txBox="1"/>
          <p:nvPr/>
        </p:nvSpPr>
        <p:spPr>
          <a:xfrm>
            <a:off x="1366848" y="375170"/>
            <a:ext cx="6521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3200" b="1" spc="-30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Outlier 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제거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6088B-FF82-8BA0-E230-EBCF2B09EEAC}"/>
              </a:ext>
            </a:extLst>
          </p:cNvPr>
          <p:cNvSpPr txBox="1"/>
          <p:nvPr/>
        </p:nvSpPr>
        <p:spPr>
          <a:xfrm>
            <a:off x="273327" y="282838"/>
            <a:ext cx="1093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1.3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8881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6"/>
          <p:cNvCxnSpPr/>
          <p:nvPr/>
        </p:nvCxnSpPr>
        <p:spPr>
          <a:xfrm>
            <a:off x="0" y="1165295"/>
            <a:ext cx="1165328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42633023-3494-DB2E-68D3-069DD7CD197C}"/>
              </a:ext>
            </a:extLst>
          </p:cNvPr>
          <p:cNvSpPr/>
          <p:nvPr/>
        </p:nvSpPr>
        <p:spPr>
          <a:xfrm>
            <a:off x="6571683" y="415365"/>
            <a:ext cx="424873" cy="4640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9" name="Google Shape;162;p6">
            <a:extLst>
              <a:ext uri="{FF2B5EF4-FFF2-40B4-BE49-F238E27FC236}">
                <a16:creationId xmlns:a16="http://schemas.microsoft.com/office/drawing/2014/main" id="{0BFC1AB6-9F9D-69AF-5AEE-BC777798113D}"/>
              </a:ext>
            </a:extLst>
          </p:cNvPr>
          <p:cNvSpPr/>
          <p:nvPr/>
        </p:nvSpPr>
        <p:spPr>
          <a:xfrm>
            <a:off x="152200" y="1254572"/>
            <a:ext cx="1977548" cy="47802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주식 </a:t>
            </a:r>
            <a:r>
              <a:rPr lang="ko-KR" altLang="en-US" sz="1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교부액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Google Shape;151;p5">
            <a:extLst>
              <a:ext uri="{FF2B5EF4-FFF2-40B4-BE49-F238E27FC236}">
                <a16:creationId xmlns:a16="http://schemas.microsoft.com/office/drawing/2014/main" id="{8BA0044D-2354-B61E-B056-4F0CBFB6EF9E}"/>
              </a:ext>
            </a:extLst>
          </p:cNvPr>
          <p:cNvCxnSpPr>
            <a:cxnSpLocks/>
          </p:cNvCxnSpPr>
          <p:nvPr/>
        </p:nvCxnSpPr>
        <p:spPr>
          <a:xfrm>
            <a:off x="5934575" y="2502180"/>
            <a:ext cx="1274216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" name="Google Shape;162;p6">
            <a:extLst>
              <a:ext uri="{FF2B5EF4-FFF2-40B4-BE49-F238E27FC236}">
                <a16:creationId xmlns:a16="http://schemas.microsoft.com/office/drawing/2014/main" id="{077EA149-27BE-0C6B-EDC1-2F7942C52BAA}"/>
              </a:ext>
            </a:extLst>
          </p:cNvPr>
          <p:cNvSpPr/>
          <p:nvPr/>
        </p:nvSpPr>
        <p:spPr>
          <a:xfrm>
            <a:off x="152200" y="3755080"/>
            <a:ext cx="1977548" cy="47802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보너스</a:t>
            </a:r>
          </a:p>
        </p:txBody>
      </p:sp>
      <p:cxnSp>
        <p:nvCxnSpPr>
          <p:cNvPr id="14" name="Google Shape;151;p5">
            <a:extLst>
              <a:ext uri="{FF2B5EF4-FFF2-40B4-BE49-F238E27FC236}">
                <a16:creationId xmlns:a16="http://schemas.microsoft.com/office/drawing/2014/main" id="{6769E526-8269-C891-4980-A1111F58F31C}"/>
              </a:ext>
            </a:extLst>
          </p:cNvPr>
          <p:cNvCxnSpPr>
            <a:cxnSpLocks/>
          </p:cNvCxnSpPr>
          <p:nvPr/>
        </p:nvCxnSpPr>
        <p:spPr>
          <a:xfrm>
            <a:off x="5826642" y="5259758"/>
            <a:ext cx="1274216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C0261B-FC11-2A7B-258D-1A06A9CFE051}"/>
              </a:ext>
            </a:extLst>
          </p:cNvPr>
          <p:cNvSpPr txBox="1"/>
          <p:nvPr/>
        </p:nvSpPr>
        <p:spPr>
          <a:xfrm>
            <a:off x="3136534" y="1262029"/>
            <a:ext cx="1802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&lt;Outlier</a:t>
            </a:r>
            <a:r>
              <a:rPr lang="ko-KR" altLang="en-US" sz="1200" dirty="0">
                <a:solidFill>
                  <a:srgbClr val="FF0000"/>
                </a:solidFill>
              </a:rPr>
              <a:t>값 제거 전</a:t>
            </a:r>
            <a:r>
              <a:rPr lang="en-US" altLang="ko-KR" sz="1200" dirty="0">
                <a:solidFill>
                  <a:srgbClr val="FF0000"/>
                </a:solidFill>
              </a:rPr>
              <a:t>&gt;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8E5D0-F7C0-8EBB-F4C7-9279A02D69C2}"/>
              </a:ext>
            </a:extLst>
          </p:cNvPr>
          <p:cNvSpPr txBox="1"/>
          <p:nvPr/>
        </p:nvSpPr>
        <p:spPr>
          <a:xfrm>
            <a:off x="8671129" y="1246030"/>
            <a:ext cx="1802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&lt;Outlier</a:t>
            </a:r>
            <a:r>
              <a:rPr lang="ko-KR" altLang="en-US" sz="1200" dirty="0">
                <a:solidFill>
                  <a:srgbClr val="FF0000"/>
                </a:solidFill>
              </a:rPr>
              <a:t>값 제거 후</a:t>
            </a:r>
            <a:r>
              <a:rPr lang="en-US" altLang="ko-KR" sz="1200" dirty="0">
                <a:solidFill>
                  <a:srgbClr val="FF0000"/>
                </a:solidFill>
              </a:rPr>
              <a:t>&gt;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6F7C48-D43B-334E-6484-14CE7D74D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463" y="1538311"/>
            <a:ext cx="3714374" cy="25325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1F95A88-328A-4609-5AA9-83CAA6EAB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519" y="1538311"/>
            <a:ext cx="3667934" cy="228418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52A4D95-11CE-13E6-A19C-80643E2418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0463" y="4168160"/>
            <a:ext cx="3646179" cy="247639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FF8EA11-104A-7406-D575-2B99C3BC41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6020" y="4070839"/>
            <a:ext cx="3992931" cy="25737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500159-A2EE-95E2-3563-587F052F9153}"/>
              </a:ext>
            </a:extLst>
          </p:cNvPr>
          <p:cNvSpPr txBox="1"/>
          <p:nvPr/>
        </p:nvSpPr>
        <p:spPr>
          <a:xfrm>
            <a:off x="1366848" y="375170"/>
            <a:ext cx="6521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3200" b="1" spc="-30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Outlier 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제거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3A5802-2753-BC36-E75A-5E772AF0E488}"/>
              </a:ext>
            </a:extLst>
          </p:cNvPr>
          <p:cNvSpPr txBox="1"/>
          <p:nvPr/>
        </p:nvSpPr>
        <p:spPr>
          <a:xfrm>
            <a:off x="273327" y="282838"/>
            <a:ext cx="1093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1.3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598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B3CA1B-2EEB-7D13-26D3-275B45143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10" y="1370646"/>
            <a:ext cx="5883387" cy="505062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787AD19-4886-5887-3BA8-B4340E78037F}"/>
              </a:ext>
            </a:extLst>
          </p:cNvPr>
          <p:cNvSpPr/>
          <p:nvPr/>
        </p:nvSpPr>
        <p:spPr>
          <a:xfrm>
            <a:off x="306910" y="1370646"/>
            <a:ext cx="5883387" cy="414225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C03EE00-1EC8-34F4-C1DA-87DD5480B0C9}"/>
              </a:ext>
            </a:extLst>
          </p:cNvPr>
          <p:cNvSpPr/>
          <p:nvPr/>
        </p:nvSpPr>
        <p:spPr>
          <a:xfrm>
            <a:off x="6519962" y="3355665"/>
            <a:ext cx="779646" cy="442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6AA386-DE29-BDFC-5B33-7AC1CA244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273" y="3144444"/>
            <a:ext cx="3731192" cy="865204"/>
          </a:xfrm>
          <a:prstGeom prst="rect">
            <a:avLst/>
          </a:prstGeom>
        </p:spPr>
      </p:pic>
      <p:cxnSp>
        <p:nvCxnSpPr>
          <p:cNvPr id="2" name="Google Shape;156;p6">
            <a:extLst>
              <a:ext uri="{FF2B5EF4-FFF2-40B4-BE49-F238E27FC236}">
                <a16:creationId xmlns:a16="http://schemas.microsoft.com/office/drawing/2014/main" id="{3E76AF3F-FFD0-8605-1EE5-667574655AF3}"/>
              </a:ext>
            </a:extLst>
          </p:cNvPr>
          <p:cNvCxnSpPr/>
          <p:nvPr/>
        </p:nvCxnSpPr>
        <p:spPr>
          <a:xfrm>
            <a:off x="0" y="1165295"/>
            <a:ext cx="1165328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8401AB-E17A-E8C3-FD85-52D06942B713}"/>
              </a:ext>
            </a:extLst>
          </p:cNvPr>
          <p:cNvSpPr txBox="1"/>
          <p:nvPr/>
        </p:nvSpPr>
        <p:spPr>
          <a:xfrm>
            <a:off x="1366848" y="375170"/>
            <a:ext cx="6521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3200" b="1" spc="-30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칼럼 통합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86986-AD46-DEEE-0708-59F578F4DE62}"/>
              </a:ext>
            </a:extLst>
          </p:cNvPr>
          <p:cNvSpPr txBox="1"/>
          <p:nvPr/>
        </p:nvSpPr>
        <p:spPr>
          <a:xfrm>
            <a:off x="273327" y="282838"/>
            <a:ext cx="1093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1.3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8477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14926EA-EA2D-450D-98B0-6A225579C1B1}"/>
              </a:ext>
            </a:extLst>
          </p:cNvPr>
          <p:cNvCxnSpPr>
            <a:cxnSpLocks/>
          </p:cNvCxnSpPr>
          <p:nvPr/>
        </p:nvCxnSpPr>
        <p:spPr>
          <a:xfrm>
            <a:off x="0" y="1165295"/>
            <a:ext cx="116532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250712-D481-E508-8C4D-0FA01E0B88E9}"/>
              </a:ext>
            </a:extLst>
          </p:cNvPr>
          <p:cNvSpPr txBox="1"/>
          <p:nvPr/>
        </p:nvSpPr>
        <p:spPr>
          <a:xfrm>
            <a:off x="1366848" y="375170"/>
            <a:ext cx="5811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3200" b="1" spc="-30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b="1" spc="-300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727116-D2F3-68E0-DCE6-7BA8763E11EE}"/>
              </a:ext>
            </a:extLst>
          </p:cNvPr>
          <p:cNvSpPr txBox="1"/>
          <p:nvPr/>
        </p:nvSpPr>
        <p:spPr>
          <a:xfrm>
            <a:off x="273327" y="282838"/>
            <a:ext cx="1093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1.3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7F1F8-78FF-7F3E-EA84-81DCEFC82C0C}"/>
              </a:ext>
            </a:extLst>
          </p:cNvPr>
          <p:cNvSpPr txBox="1"/>
          <p:nvPr/>
        </p:nvSpPr>
        <p:spPr>
          <a:xfrm>
            <a:off x="284293" y="1445388"/>
            <a:ext cx="58117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중복값</a:t>
            </a:r>
            <a:r>
              <a:rPr lang="ko-KR" altLang="en-US" dirty="0"/>
              <a:t> 제거 </a:t>
            </a:r>
            <a:r>
              <a:rPr lang="en-US" altLang="ko-KR" dirty="0"/>
              <a:t>: 44</a:t>
            </a:r>
            <a:r>
              <a:rPr lang="ko-KR" altLang="en-US" dirty="0"/>
              <a:t>개 </a:t>
            </a:r>
            <a:r>
              <a:rPr lang="en-US" altLang="ko-KR" dirty="0"/>
              <a:t>data </a:t>
            </a:r>
            <a:r>
              <a:rPr lang="ko-KR" altLang="en-US" dirty="0"/>
              <a:t>삭제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오류값</a:t>
            </a:r>
            <a:r>
              <a:rPr lang="ko-KR" altLang="en-US" dirty="0"/>
              <a:t> 제거 </a:t>
            </a:r>
            <a:r>
              <a:rPr lang="en-US" altLang="ko-KR" dirty="0"/>
              <a:t>: </a:t>
            </a:r>
            <a:r>
              <a:rPr lang="ko-KR" altLang="en-US" dirty="0"/>
              <a:t>잘못 기입된 데이터 삭제</a:t>
            </a:r>
            <a:endParaRPr lang="en-US" altLang="ko-KR" dirty="0"/>
          </a:p>
          <a:p>
            <a:r>
              <a:rPr lang="en-US" altLang="ko-KR" dirty="0"/>
              <a:t>                       ex) </a:t>
            </a:r>
            <a:r>
              <a:rPr lang="ko-KR" altLang="en-US" dirty="0"/>
              <a:t>성별 칼럼에 기입된 직무 값 삭제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더미변수 처리 </a:t>
            </a:r>
            <a:r>
              <a:rPr lang="en-US" altLang="ko-KR" dirty="0"/>
              <a:t>: </a:t>
            </a:r>
            <a:r>
              <a:rPr lang="ko-KR" altLang="en-US" dirty="0"/>
              <a:t>학력</a:t>
            </a:r>
            <a:r>
              <a:rPr lang="en-US" altLang="ko-KR" dirty="0"/>
              <a:t>/</a:t>
            </a:r>
            <a:r>
              <a:rPr lang="ko-KR" altLang="en-US" dirty="0"/>
              <a:t>인종의 더미 변수 값 전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불필요한 칼럼 또는 값 삭제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변수 명 통일 </a:t>
            </a:r>
            <a:r>
              <a:rPr lang="en-US" altLang="ko-KR" dirty="0"/>
              <a:t>(ex. </a:t>
            </a:r>
            <a:r>
              <a:rPr lang="ko-KR" altLang="en-US" dirty="0"/>
              <a:t>회사명</a:t>
            </a:r>
            <a:r>
              <a:rPr lang="en-US" altLang="ko-KR" dirty="0"/>
              <a:t>, </a:t>
            </a:r>
            <a:r>
              <a:rPr lang="ko-KR" altLang="en-US" dirty="0"/>
              <a:t>직급 명</a:t>
            </a:r>
            <a:r>
              <a:rPr lang="en-US" altLang="ko-KR" dirty="0"/>
              <a:t>, job position)</a:t>
            </a:r>
          </a:p>
          <a:p>
            <a:endParaRPr lang="en-US" altLang="ko-KR" dirty="0"/>
          </a:p>
          <a:p>
            <a:r>
              <a:rPr lang="en-US" altLang="ko-KR" dirty="0"/>
              <a:t>6. NA</a:t>
            </a:r>
            <a:r>
              <a:rPr lang="ko-KR" altLang="en-US" dirty="0"/>
              <a:t>값 처리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7. outlier</a:t>
            </a:r>
            <a:r>
              <a:rPr lang="ko-KR" altLang="en-US" dirty="0"/>
              <a:t>값 제거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/>
              <a:t>오류 항 삭제</a:t>
            </a:r>
            <a:r>
              <a:rPr lang="en-US" altLang="ko-KR" dirty="0"/>
              <a:t>(tag,</a:t>
            </a:r>
            <a:r>
              <a:rPr lang="ko-KR" altLang="en-US" dirty="0"/>
              <a:t> </a:t>
            </a:r>
            <a:r>
              <a:rPr lang="en-US" altLang="ko-KR" dirty="0"/>
              <a:t>company</a:t>
            </a:r>
            <a:r>
              <a:rPr lang="ko-KR" altLang="en-US" dirty="0"/>
              <a:t> </a:t>
            </a:r>
            <a:r>
              <a:rPr lang="en-US" altLang="ko-KR" dirty="0"/>
              <a:t>location)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53C8F6-2F03-47C2-FAAF-0B72928D7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833" y="2664819"/>
            <a:ext cx="4930451" cy="113157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8064038-B5BE-070A-EEA2-3CFC45EDDD7F}"/>
              </a:ext>
            </a:extLst>
          </p:cNvPr>
          <p:cNvSpPr/>
          <p:nvPr/>
        </p:nvSpPr>
        <p:spPr>
          <a:xfrm>
            <a:off x="7832323" y="3230609"/>
            <a:ext cx="3157710" cy="61543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877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6"/>
          <p:cNvCxnSpPr/>
          <p:nvPr/>
        </p:nvCxnSpPr>
        <p:spPr>
          <a:xfrm>
            <a:off x="0" y="1165295"/>
            <a:ext cx="1165328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D9C5DB-0A5D-414E-7881-9CFB6E71AE7B}"/>
              </a:ext>
            </a:extLst>
          </p:cNvPr>
          <p:cNvSpPr txBox="1"/>
          <p:nvPr/>
        </p:nvSpPr>
        <p:spPr>
          <a:xfrm>
            <a:off x="273327" y="282838"/>
            <a:ext cx="1093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1.4 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D1D75-79D1-AA90-5A01-9176A1166AF9}"/>
              </a:ext>
            </a:extLst>
          </p:cNvPr>
          <p:cNvSpPr txBox="1"/>
          <p:nvPr/>
        </p:nvSpPr>
        <p:spPr>
          <a:xfrm>
            <a:off x="1366848" y="375170"/>
            <a:ext cx="9393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 분석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train data , test data 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분리</a:t>
            </a:r>
          </a:p>
        </p:txBody>
      </p:sp>
      <p:sp>
        <p:nvSpPr>
          <p:cNvPr id="4" name="Google Shape;162;p6">
            <a:extLst>
              <a:ext uri="{FF2B5EF4-FFF2-40B4-BE49-F238E27FC236}">
                <a16:creationId xmlns:a16="http://schemas.microsoft.com/office/drawing/2014/main" id="{F6FDA14F-1034-3FE3-1DD6-F08BC409B6E4}"/>
              </a:ext>
            </a:extLst>
          </p:cNvPr>
          <p:cNvSpPr/>
          <p:nvPr/>
        </p:nvSpPr>
        <p:spPr>
          <a:xfrm>
            <a:off x="273327" y="1278311"/>
            <a:ext cx="11379957" cy="1226649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전체 데이터를 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train data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test data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로 분리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train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cv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를 알기 위해서는 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total 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데이터로 진행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cv 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함수가 알아서 분리</a:t>
            </a:r>
            <a:r>
              <a:rPr lang="en-US" altLang="ko-KR" sz="2400" b="1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400" b="1" dirty="0">
              <a:ln w="0">
                <a:noFill/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F1870C0-AD2D-D45B-2204-A03659CC7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724" y="3377163"/>
            <a:ext cx="3858629" cy="173812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E3105FD-0121-7792-560C-EA5765A85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83663"/>
            <a:ext cx="5184236" cy="132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9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C4D1401-DFF2-4709-A64D-94933436DCAC}"/>
              </a:ext>
            </a:extLst>
          </p:cNvPr>
          <p:cNvCxnSpPr>
            <a:cxnSpLocks/>
          </p:cNvCxnSpPr>
          <p:nvPr/>
        </p:nvCxnSpPr>
        <p:spPr>
          <a:xfrm>
            <a:off x="0" y="1165295"/>
            <a:ext cx="116532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3FC9F3E-5F04-C91C-37EC-7D4B64949962}"/>
              </a:ext>
            </a:extLst>
          </p:cNvPr>
          <p:cNvSpPr txBox="1"/>
          <p:nvPr/>
        </p:nvSpPr>
        <p:spPr>
          <a:xfrm>
            <a:off x="719074" y="1278312"/>
            <a:ext cx="1093421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kaggle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‘Data Science and STEM Salaries’ 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데이터셋 사용</a:t>
            </a:r>
            <a:endParaRPr lang="en-US" altLang="ko-KR" spc="-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Data Science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와 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STEM(Science Technology Engineering Mathematics) 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직종의 연봉에 대한 데이터</a:t>
            </a:r>
            <a:endParaRPr lang="en-US" altLang="ko-KR" spc="-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D230A45-652C-A540-C6FB-CDE1015E447E}"/>
              </a:ext>
            </a:extLst>
          </p:cNvPr>
          <p:cNvGrpSpPr/>
          <p:nvPr/>
        </p:nvGrpSpPr>
        <p:grpSpPr>
          <a:xfrm>
            <a:off x="2292103" y="2784294"/>
            <a:ext cx="7607793" cy="3463594"/>
            <a:chOff x="2875938" y="2845318"/>
            <a:chExt cx="7607793" cy="346359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DBB8084-95BD-4271-DA4D-219681B58E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3795" b="72983"/>
            <a:stretch/>
          </p:blipFill>
          <p:spPr>
            <a:xfrm>
              <a:off x="3491149" y="2845318"/>
              <a:ext cx="5824913" cy="1085812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FCDA686-DD4A-39B2-DD34-2EF2F387D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5938" y="3539343"/>
              <a:ext cx="7607793" cy="783574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82A6C51-6A9F-8E5F-9B6A-A8BA8699C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3135" y="4255706"/>
              <a:ext cx="3820940" cy="2053206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EC9D9FB-A779-41FF-2D6E-011848C9A9F8}"/>
              </a:ext>
            </a:extLst>
          </p:cNvPr>
          <p:cNvSpPr txBox="1"/>
          <p:nvPr/>
        </p:nvSpPr>
        <p:spPr>
          <a:xfrm>
            <a:off x="1259181" y="368961"/>
            <a:ext cx="5811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set</a:t>
            </a:r>
            <a:endParaRPr lang="ko-KR" altLang="en-US" sz="3200" b="1" spc="-300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46AEA-1806-5881-75DA-5E9B6B2628E4}"/>
              </a:ext>
            </a:extLst>
          </p:cNvPr>
          <p:cNvSpPr txBox="1"/>
          <p:nvPr/>
        </p:nvSpPr>
        <p:spPr>
          <a:xfrm>
            <a:off x="273327" y="282838"/>
            <a:ext cx="1093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1.1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837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A0F543-4169-BECD-14AF-8687AB28AC36}"/>
              </a:ext>
            </a:extLst>
          </p:cNvPr>
          <p:cNvSpPr txBox="1"/>
          <p:nvPr/>
        </p:nvSpPr>
        <p:spPr>
          <a:xfrm>
            <a:off x="3048000" y="2151727"/>
            <a:ext cx="5811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평가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92B44-2002-3960-6D5A-3F1AFF01E842}"/>
              </a:ext>
            </a:extLst>
          </p:cNvPr>
          <p:cNvSpPr txBox="1"/>
          <p:nvPr/>
        </p:nvSpPr>
        <p:spPr>
          <a:xfrm>
            <a:off x="1556085" y="1982450"/>
            <a:ext cx="14919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bg2">
                    <a:lumMod val="25000"/>
                  </a:schemeClr>
                </a:solidFill>
              </a:rPr>
              <a:t>02</a:t>
            </a:r>
            <a:endParaRPr lang="ko-KR" altLang="en-US" sz="88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755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6"/>
          <p:cNvCxnSpPr/>
          <p:nvPr/>
        </p:nvCxnSpPr>
        <p:spPr>
          <a:xfrm>
            <a:off x="0" y="1165295"/>
            <a:ext cx="1165328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61265D5-5253-5226-1C87-CBE953E41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" t="8801" r="1028" b="15134"/>
          <a:stretch/>
        </p:blipFill>
        <p:spPr>
          <a:xfrm>
            <a:off x="324253" y="3751251"/>
            <a:ext cx="11543493" cy="16866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2D2449-92D1-17E9-9E74-EA0110D22CBB}"/>
              </a:ext>
            </a:extLst>
          </p:cNvPr>
          <p:cNvSpPr txBox="1"/>
          <p:nvPr/>
        </p:nvSpPr>
        <p:spPr>
          <a:xfrm>
            <a:off x="1028362" y="379665"/>
            <a:ext cx="5811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적용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다중선형회귀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9EAE46-27A3-6C81-9984-9480861B8941}"/>
              </a:ext>
            </a:extLst>
          </p:cNvPr>
          <p:cNvSpPr txBox="1"/>
          <p:nvPr/>
        </p:nvSpPr>
        <p:spPr>
          <a:xfrm>
            <a:off x="273327" y="282838"/>
            <a:ext cx="1093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05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Google Shape;162;p6">
            <a:extLst>
              <a:ext uri="{FF2B5EF4-FFF2-40B4-BE49-F238E27FC236}">
                <a16:creationId xmlns:a16="http://schemas.microsoft.com/office/drawing/2014/main" id="{31A5B654-58ED-7D34-C7B0-F1F4A0842B9A}"/>
              </a:ext>
            </a:extLst>
          </p:cNvPr>
          <p:cNvSpPr/>
          <p:nvPr/>
        </p:nvSpPr>
        <p:spPr>
          <a:xfrm>
            <a:off x="273327" y="1278311"/>
            <a:ext cx="11379957" cy="155323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총 변수 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Y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값 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X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값 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개로 진행함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Y=‘</a:t>
            </a:r>
            <a:r>
              <a:rPr lang="en-US" altLang="ko-KR" sz="2400" b="1" dirty="0" err="1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totalyearlycompensation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’, X = 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그 외</a:t>
            </a:r>
          </a:p>
        </p:txBody>
      </p:sp>
    </p:spTree>
    <p:extLst>
      <p:ext uri="{BB962C8B-B14F-4D97-AF65-F5344CB8AC3E}">
        <p14:creationId xmlns:p14="http://schemas.microsoft.com/office/powerpoint/2010/main" val="7592901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50CCD25-86EC-E1C1-F3DC-631029B19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29" y="3250022"/>
            <a:ext cx="4639332" cy="1416854"/>
          </a:xfrm>
          <a:prstGeom prst="rect">
            <a:avLst/>
          </a:prstGeom>
        </p:spPr>
      </p:pic>
      <p:cxnSp>
        <p:nvCxnSpPr>
          <p:cNvPr id="156" name="Google Shape;156;p6"/>
          <p:cNvCxnSpPr/>
          <p:nvPr/>
        </p:nvCxnSpPr>
        <p:spPr>
          <a:xfrm>
            <a:off x="0" y="1165295"/>
            <a:ext cx="1165328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D9C5DB-0A5D-414E-7881-9CFB6E71AE7B}"/>
              </a:ext>
            </a:extLst>
          </p:cNvPr>
          <p:cNvSpPr txBox="1"/>
          <p:nvPr/>
        </p:nvSpPr>
        <p:spPr>
          <a:xfrm>
            <a:off x="273327" y="282838"/>
            <a:ext cx="1093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05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D1D75-79D1-AA90-5A01-9176A1166AF9}"/>
              </a:ext>
            </a:extLst>
          </p:cNvPr>
          <p:cNvSpPr txBox="1"/>
          <p:nvPr/>
        </p:nvSpPr>
        <p:spPr>
          <a:xfrm>
            <a:off x="1028362" y="379665"/>
            <a:ext cx="9393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적용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train data , test data 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4E89693-19B4-DB8F-9F8C-B75F11854C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501" t="6216" r="1501"/>
          <a:stretch/>
        </p:blipFill>
        <p:spPr>
          <a:xfrm>
            <a:off x="4391619" y="5343081"/>
            <a:ext cx="2666937" cy="1301404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cxnSp>
        <p:nvCxnSpPr>
          <p:cNvPr id="3" name="Google Shape;151;p5">
            <a:extLst>
              <a:ext uri="{FF2B5EF4-FFF2-40B4-BE49-F238E27FC236}">
                <a16:creationId xmlns:a16="http://schemas.microsoft.com/office/drawing/2014/main" id="{D840C8B2-DF83-FDB6-4F00-FD32211C3F43}"/>
              </a:ext>
            </a:extLst>
          </p:cNvPr>
          <p:cNvCxnSpPr>
            <a:cxnSpLocks/>
          </p:cNvCxnSpPr>
          <p:nvPr/>
        </p:nvCxnSpPr>
        <p:spPr>
          <a:xfrm>
            <a:off x="5336000" y="4041640"/>
            <a:ext cx="663448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A7F74D8-DA06-049C-50BC-A2EFAABEF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4042" y="3181165"/>
            <a:ext cx="4508570" cy="20228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DA059A-3274-2F8D-7A47-D1F6A9CCD40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3172" b="1"/>
          <a:stretch/>
        </p:blipFill>
        <p:spPr>
          <a:xfrm>
            <a:off x="6194042" y="3042106"/>
            <a:ext cx="5563376" cy="139059"/>
          </a:xfrm>
          <a:prstGeom prst="rect">
            <a:avLst/>
          </a:prstGeom>
        </p:spPr>
      </p:pic>
      <p:sp>
        <p:nvSpPr>
          <p:cNvPr id="4" name="Google Shape;162;p6">
            <a:extLst>
              <a:ext uri="{FF2B5EF4-FFF2-40B4-BE49-F238E27FC236}">
                <a16:creationId xmlns:a16="http://schemas.microsoft.com/office/drawing/2014/main" id="{F6FDA14F-1034-3FE3-1DD6-F08BC409B6E4}"/>
              </a:ext>
            </a:extLst>
          </p:cNvPr>
          <p:cNvSpPr/>
          <p:nvPr/>
        </p:nvSpPr>
        <p:spPr>
          <a:xfrm>
            <a:off x="273327" y="1278311"/>
            <a:ext cx="11379957" cy="155323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전체 데이터를 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train data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test data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로 분리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train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Job position(tag), location 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오류 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삭제 후 분리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ㄴ 이후 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sampling 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작업 후 사용여부 판단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41948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256E324-D3FD-5709-A574-14129EAD93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131" b="14821"/>
          <a:stretch/>
        </p:blipFill>
        <p:spPr>
          <a:xfrm>
            <a:off x="14092" y="1253135"/>
            <a:ext cx="6826948" cy="231979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AC549FE-EAE0-07A6-50F9-D46EE0E1B4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536"/>
          <a:stretch/>
        </p:blipFill>
        <p:spPr>
          <a:xfrm>
            <a:off x="47271" y="4367462"/>
            <a:ext cx="6853379" cy="2404429"/>
          </a:xfrm>
          <a:prstGeom prst="rect">
            <a:avLst/>
          </a:prstGeom>
        </p:spPr>
      </p:pic>
      <p:cxnSp>
        <p:nvCxnSpPr>
          <p:cNvPr id="156" name="Google Shape;156;p6"/>
          <p:cNvCxnSpPr/>
          <p:nvPr/>
        </p:nvCxnSpPr>
        <p:spPr>
          <a:xfrm>
            <a:off x="0" y="1165295"/>
            <a:ext cx="1165328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99EE12-E43C-2F83-088D-13E1A030BB70}"/>
              </a:ext>
            </a:extLst>
          </p:cNvPr>
          <p:cNvSpPr txBox="1"/>
          <p:nvPr/>
        </p:nvSpPr>
        <p:spPr>
          <a:xfrm>
            <a:off x="1028362" y="379665"/>
            <a:ext cx="5811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적용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summary()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D9C5DB-0A5D-414E-7881-9CFB6E71AE7B}"/>
              </a:ext>
            </a:extLst>
          </p:cNvPr>
          <p:cNvSpPr txBox="1"/>
          <p:nvPr/>
        </p:nvSpPr>
        <p:spPr>
          <a:xfrm>
            <a:off x="273327" y="282838"/>
            <a:ext cx="1093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05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9BAE098-DDDD-DD6E-C359-14A5201957F1}"/>
              </a:ext>
            </a:extLst>
          </p:cNvPr>
          <p:cNvSpPr/>
          <p:nvPr/>
        </p:nvSpPr>
        <p:spPr>
          <a:xfrm>
            <a:off x="14092" y="6290898"/>
            <a:ext cx="4297932" cy="4893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D171E2-F5B4-B9FF-E89B-7A62B61958FD}"/>
              </a:ext>
            </a:extLst>
          </p:cNvPr>
          <p:cNvSpPr txBox="1"/>
          <p:nvPr/>
        </p:nvSpPr>
        <p:spPr>
          <a:xfrm>
            <a:off x="2261937" y="3642924"/>
            <a:ext cx="372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.</a:t>
            </a:r>
          </a:p>
          <a:p>
            <a:r>
              <a:rPr lang="en-US" altLang="ko-KR" sz="1200" b="1" dirty="0"/>
              <a:t>.</a:t>
            </a:r>
          </a:p>
          <a:p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3D7CEACE-19C4-4B31-332D-6A372F0EAA93}"/>
              </a:ext>
            </a:extLst>
          </p:cNvPr>
          <p:cNvSpPr/>
          <p:nvPr/>
        </p:nvSpPr>
        <p:spPr>
          <a:xfrm rot="10800000">
            <a:off x="8605357" y="6166400"/>
            <a:ext cx="189019" cy="24899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BA3BC0B-DEBC-2428-BFDF-BDE1B7FE280B}"/>
              </a:ext>
            </a:extLst>
          </p:cNvPr>
          <p:cNvGrpSpPr/>
          <p:nvPr/>
        </p:nvGrpSpPr>
        <p:grpSpPr>
          <a:xfrm>
            <a:off x="1491449" y="1295062"/>
            <a:ext cx="10264534" cy="3038622"/>
            <a:chOff x="5360895" y="507776"/>
            <a:chExt cx="6488925" cy="2290593"/>
          </a:xfrm>
        </p:grpSpPr>
        <p:sp>
          <p:nvSpPr>
            <p:cNvPr id="11" name="Google Shape;162;p6">
              <a:extLst>
                <a:ext uri="{FF2B5EF4-FFF2-40B4-BE49-F238E27FC236}">
                  <a16:creationId xmlns:a16="http://schemas.microsoft.com/office/drawing/2014/main" id="{57E579D5-E241-EA3F-98C3-0A0CE270E496}"/>
                </a:ext>
              </a:extLst>
            </p:cNvPr>
            <p:cNvSpPr/>
            <p:nvPr/>
          </p:nvSpPr>
          <p:spPr>
            <a:xfrm>
              <a:off x="5360895" y="507776"/>
              <a:ext cx="6488925" cy="2290593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lang="ko-KR" altLang="en-US" sz="2400" b="1" dirty="0">
                <a:ln w="0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5D6F366-B732-E02A-4315-4958B02B2CFD}"/>
                </a:ext>
              </a:extLst>
            </p:cNvPr>
            <p:cNvCxnSpPr>
              <a:cxnSpLocks/>
            </p:cNvCxnSpPr>
            <p:nvPr/>
          </p:nvCxnSpPr>
          <p:spPr>
            <a:xfrm>
              <a:off x="7121153" y="799934"/>
              <a:ext cx="0" cy="110376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07D215FA-9C39-06F8-7A8E-BE6C7D043EF5}"/>
                </a:ext>
              </a:extLst>
            </p:cNvPr>
            <p:cNvCxnSpPr>
              <a:cxnSpLocks/>
            </p:cNvCxnSpPr>
            <p:nvPr/>
          </p:nvCxnSpPr>
          <p:spPr>
            <a:xfrm>
              <a:off x="7106182" y="812515"/>
              <a:ext cx="28875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643E6A8-2472-324A-B4B7-D772BCEE9748}"/>
                </a:ext>
              </a:extLst>
            </p:cNvPr>
            <p:cNvCxnSpPr>
              <a:cxnSpLocks/>
            </p:cNvCxnSpPr>
            <p:nvPr/>
          </p:nvCxnSpPr>
          <p:spPr>
            <a:xfrm>
              <a:off x="7121153" y="1896938"/>
              <a:ext cx="26811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C8E891-C6F1-51E7-60ED-B8FD6CB61C9F}"/>
                </a:ext>
              </a:extLst>
            </p:cNvPr>
            <p:cNvSpPr txBox="1"/>
            <p:nvPr/>
          </p:nvSpPr>
          <p:spPr>
            <a:xfrm>
              <a:off x="5602940" y="964440"/>
              <a:ext cx="15182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n w="0"/>
                </a:rPr>
                <a:t>모형 적합도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B6C0E9-F409-746B-5992-072FBD5399A7}"/>
                </a:ext>
              </a:extLst>
            </p:cNvPr>
            <p:cNvSpPr txBox="1"/>
            <p:nvPr/>
          </p:nvSpPr>
          <p:spPr>
            <a:xfrm>
              <a:off x="7465021" y="748594"/>
              <a:ext cx="3282226" cy="348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n w="0"/>
                </a:rPr>
                <a:t> R-squared : 0.8651 </a:t>
              </a:r>
              <a:endParaRPr lang="ko-KR" altLang="en-US" sz="2400" b="1" dirty="0">
                <a:ln w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C46818E-703C-8829-D5EF-59514BF1D65B}"/>
                </a:ext>
              </a:extLst>
            </p:cNvPr>
            <p:cNvSpPr txBox="1"/>
            <p:nvPr/>
          </p:nvSpPr>
          <p:spPr>
            <a:xfrm>
              <a:off x="7556515" y="1225484"/>
              <a:ext cx="3626093" cy="348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n w="0"/>
                </a:rPr>
                <a:t>F-statistic : 77.51 </a:t>
              </a:r>
              <a:endParaRPr lang="ko-KR" altLang="en-US" sz="2400" b="1" dirty="0">
                <a:ln w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AF4F38-9C55-194C-23EF-FC44671AA997}"/>
                </a:ext>
              </a:extLst>
            </p:cNvPr>
            <p:cNvSpPr txBox="1"/>
            <p:nvPr/>
          </p:nvSpPr>
          <p:spPr>
            <a:xfrm>
              <a:off x="7556515" y="1722931"/>
              <a:ext cx="3626093" cy="348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n w="0"/>
                </a:rPr>
                <a:t>P-value  &lt; 2.2e-16</a:t>
              </a:r>
              <a:endParaRPr lang="ko-KR" altLang="en-US" sz="2400" b="1" dirty="0">
                <a:ln w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1341DD6-D585-9F84-EE67-C362DCECFB6D}"/>
                </a:ext>
              </a:extLst>
            </p:cNvPr>
            <p:cNvSpPr txBox="1"/>
            <p:nvPr/>
          </p:nvSpPr>
          <p:spPr>
            <a:xfrm>
              <a:off x="6409765" y="2178658"/>
              <a:ext cx="4681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n w="0"/>
                  <a:latin typeface="Malgun Gothic"/>
                  <a:ea typeface="Malgun Gothic"/>
                  <a:cs typeface="Malgun Gothic"/>
                  <a:sym typeface="Wingdings" panose="05000000000000000000" pitchFamily="2" charset="2"/>
                </a:rPr>
                <a:t> </a:t>
              </a:r>
              <a:r>
                <a:rPr lang="ko-KR" altLang="en-US" sz="2400" b="1" dirty="0">
                  <a:ln w="0"/>
                  <a:latin typeface="Malgun Gothic"/>
                  <a:ea typeface="Malgun Gothic"/>
                  <a:cs typeface="Malgun Gothic"/>
                  <a:sym typeface="Wingdings" panose="05000000000000000000" pitchFamily="2" charset="2"/>
                </a:rPr>
                <a:t>모형적합도 높음</a:t>
              </a:r>
              <a:endParaRPr lang="ko-KR" altLang="en-US" sz="2400" b="1" dirty="0">
                <a:ln w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69289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6"/>
          <p:cNvCxnSpPr/>
          <p:nvPr/>
        </p:nvCxnSpPr>
        <p:spPr>
          <a:xfrm>
            <a:off x="0" y="1165295"/>
            <a:ext cx="1165328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D9C5DB-0A5D-414E-7881-9CFB6E71AE7B}"/>
              </a:ext>
            </a:extLst>
          </p:cNvPr>
          <p:cNvSpPr txBox="1"/>
          <p:nvPr/>
        </p:nvSpPr>
        <p:spPr>
          <a:xfrm>
            <a:off x="273327" y="282838"/>
            <a:ext cx="1093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05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CA3D9-5122-4DEF-E725-635DCCE9CCE6}"/>
              </a:ext>
            </a:extLst>
          </p:cNvPr>
          <p:cNvSpPr txBox="1"/>
          <p:nvPr/>
        </p:nvSpPr>
        <p:spPr>
          <a:xfrm>
            <a:off x="1028362" y="379665"/>
            <a:ext cx="5811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적용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상호작용 항</a:t>
            </a:r>
          </a:p>
        </p:txBody>
      </p:sp>
      <p:sp>
        <p:nvSpPr>
          <p:cNvPr id="10" name="Google Shape;162;p6">
            <a:extLst>
              <a:ext uri="{FF2B5EF4-FFF2-40B4-BE49-F238E27FC236}">
                <a16:creationId xmlns:a16="http://schemas.microsoft.com/office/drawing/2014/main" id="{50150C1B-F7AA-106F-0DE2-A73E5AC7F248}"/>
              </a:ext>
            </a:extLst>
          </p:cNvPr>
          <p:cNvSpPr/>
          <p:nvPr/>
        </p:nvSpPr>
        <p:spPr>
          <a:xfrm>
            <a:off x="7221682" y="2605968"/>
            <a:ext cx="4136599" cy="2141889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2400" b="1" dirty="0">
                <a:ln w="0"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400" b="1" dirty="0">
                <a:ln w="0"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기록시간 </a:t>
            </a:r>
            <a:r>
              <a:rPr lang="en-US" altLang="ko-KR" sz="2400" b="1" dirty="0">
                <a:ln w="0"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n w="0"/>
                <a:latin typeface="맑은 고딕" panose="020B0503020000020004" pitchFamily="50" charset="-127"/>
                <a:ea typeface="맑은 고딕" panose="020B0503020000020004" pitchFamily="50" charset="-127"/>
              </a:rPr>
              <a:t>성별</a:t>
            </a:r>
            <a:r>
              <a:rPr lang="en-US" altLang="ko-KR" sz="2400" b="1" dirty="0">
                <a:ln w="0"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algn="ctr"/>
            <a:endParaRPr lang="en-US" altLang="ko-KR" sz="2400" b="1" dirty="0">
              <a:ln w="0"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 b="1" dirty="0">
                <a:ln w="0"/>
                <a:latin typeface="맑은 고딕" panose="020B0503020000020004" pitchFamily="50" charset="-127"/>
                <a:ea typeface="맑은 고딕" panose="020B0503020000020004" pitchFamily="50" charset="-127"/>
              </a:rPr>
              <a:t>상호작용항 </a:t>
            </a:r>
            <a:r>
              <a:rPr lang="en-US" altLang="ko-KR" sz="2400" b="1" dirty="0">
                <a:ln w="0"/>
                <a:latin typeface="맑은 고딕" panose="020B0503020000020004" pitchFamily="50" charset="-127"/>
                <a:ea typeface="맑은 고딕" panose="020B0503020000020004" pitchFamily="50" charset="-127"/>
              </a:rPr>
              <a:t>p-value</a:t>
            </a:r>
            <a:r>
              <a:rPr lang="ko-KR" altLang="en-US" sz="2400" b="1" dirty="0">
                <a:ln w="0"/>
                <a:latin typeface="맑은 고딕" panose="020B0503020000020004" pitchFamily="50" charset="-127"/>
                <a:ea typeface="맑은 고딕" panose="020B0503020000020004" pitchFamily="50" charset="-127"/>
              </a:rPr>
              <a:t>값 낮음</a:t>
            </a:r>
            <a:endParaRPr lang="en-US" altLang="ko-KR" sz="2400" b="1" dirty="0">
              <a:ln w="0"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400" b="1" dirty="0">
              <a:ln w="0"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b="1" dirty="0">
                <a:ln w="0"/>
                <a:latin typeface="Malgun Gothic"/>
                <a:ea typeface="Malgun Gothic"/>
                <a:cs typeface="Malgun Gothic"/>
                <a:sym typeface="Wingdings" panose="05000000000000000000" pitchFamily="2" charset="2"/>
              </a:rPr>
              <a:t> </a:t>
            </a:r>
            <a:r>
              <a:rPr lang="ko-KR" altLang="en-US" sz="2400" b="1" dirty="0">
                <a:ln w="0"/>
                <a:latin typeface="Malgun Gothic"/>
                <a:ea typeface="Malgun Gothic"/>
                <a:cs typeface="Malgun Gothic"/>
                <a:sym typeface="Wingdings" panose="05000000000000000000" pitchFamily="2" charset="2"/>
              </a:rPr>
              <a:t>연관성 </a:t>
            </a:r>
            <a:r>
              <a:rPr lang="en-US" altLang="ko-KR" sz="2400" b="1" dirty="0">
                <a:ln w="0"/>
                <a:latin typeface="Malgun Gothic"/>
                <a:ea typeface="Malgun Gothic"/>
                <a:cs typeface="Malgun Gothic"/>
                <a:sym typeface="Wingdings" panose="05000000000000000000" pitchFamily="2" charset="2"/>
              </a:rPr>
              <a:t>X</a:t>
            </a:r>
            <a:endParaRPr lang="ko-KR" altLang="en-US" sz="2400" b="1" dirty="0">
              <a:ln w="0"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4A79C7-8D47-D44E-F563-42AB7721E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43" y="2114807"/>
            <a:ext cx="5658640" cy="325800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D2A4E7-AA40-198E-619A-7DA0A1230299}"/>
              </a:ext>
            </a:extLst>
          </p:cNvPr>
          <p:cNvSpPr/>
          <p:nvPr/>
        </p:nvSpPr>
        <p:spPr>
          <a:xfrm>
            <a:off x="4715435" y="3307976"/>
            <a:ext cx="1084730" cy="1156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734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6"/>
          <p:cNvCxnSpPr/>
          <p:nvPr/>
        </p:nvCxnSpPr>
        <p:spPr>
          <a:xfrm>
            <a:off x="0" y="1165295"/>
            <a:ext cx="1165328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D9C5DB-0A5D-414E-7881-9CFB6E71AE7B}"/>
              </a:ext>
            </a:extLst>
          </p:cNvPr>
          <p:cNvSpPr txBox="1"/>
          <p:nvPr/>
        </p:nvSpPr>
        <p:spPr>
          <a:xfrm>
            <a:off x="273327" y="282838"/>
            <a:ext cx="1093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05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CA3D9-5122-4DEF-E725-635DCCE9CCE6}"/>
              </a:ext>
            </a:extLst>
          </p:cNvPr>
          <p:cNvSpPr txBox="1"/>
          <p:nvPr/>
        </p:nvSpPr>
        <p:spPr>
          <a:xfrm>
            <a:off x="1028362" y="379665"/>
            <a:ext cx="10335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적용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상호작용 항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E5979B-3516-A050-AEAD-30D4C0769F47}"/>
              </a:ext>
            </a:extLst>
          </p:cNvPr>
          <p:cNvSpPr txBox="1"/>
          <p:nvPr/>
        </p:nvSpPr>
        <p:spPr>
          <a:xfrm>
            <a:off x="8107680" y="2182343"/>
            <a:ext cx="162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3DDB9E-FBAD-A21B-B18D-0448BE86ACF2}"/>
              </a:ext>
            </a:extLst>
          </p:cNvPr>
          <p:cNvSpPr txBox="1"/>
          <p:nvPr/>
        </p:nvSpPr>
        <p:spPr>
          <a:xfrm>
            <a:off x="8107680" y="4711085"/>
            <a:ext cx="162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Google Shape;162;p6">
            <a:extLst>
              <a:ext uri="{FF2B5EF4-FFF2-40B4-BE49-F238E27FC236}">
                <a16:creationId xmlns:a16="http://schemas.microsoft.com/office/drawing/2014/main" id="{7F74988D-3C4D-7DB2-CEFB-82C63DF0F159}"/>
              </a:ext>
            </a:extLst>
          </p:cNvPr>
          <p:cNvSpPr/>
          <p:nvPr/>
        </p:nvSpPr>
        <p:spPr>
          <a:xfrm>
            <a:off x="7221682" y="2605969"/>
            <a:ext cx="4136599" cy="2141889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2400" b="1" dirty="0">
                <a:ln w="0"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400" b="1" dirty="0">
                <a:ln w="0"/>
                <a:latin typeface="맑은 고딕" panose="020B0503020000020004" pitchFamily="50" charset="-127"/>
                <a:ea typeface="맑은 고딕" panose="020B0503020000020004" pitchFamily="50" charset="-127"/>
              </a:rPr>
              <a:t>성별</a:t>
            </a:r>
            <a:r>
              <a:rPr lang="en-US" altLang="ko-KR" sz="2400" b="1" dirty="0">
                <a:ln w="0"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n w="0"/>
                <a:latin typeface="맑은 고딕" panose="020B0503020000020004" pitchFamily="50" charset="-127"/>
                <a:ea typeface="맑은 고딕" panose="020B0503020000020004" pitchFamily="50" charset="-127"/>
              </a:rPr>
              <a:t>인종</a:t>
            </a:r>
            <a:r>
              <a:rPr lang="en-US" altLang="ko-KR" sz="2400" b="1" dirty="0">
                <a:ln w="0"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algn="ctr"/>
            <a:endParaRPr lang="en-US" altLang="ko-KR" sz="2400" b="1" dirty="0">
              <a:ln w="0"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 b="1" dirty="0">
                <a:ln w="0"/>
                <a:latin typeface="맑은 고딕" panose="020B0503020000020004" pitchFamily="50" charset="-127"/>
                <a:ea typeface="맑은 고딕" panose="020B0503020000020004" pitchFamily="50" charset="-127"/>
              </a:rPr>
              <a:t>상호작용항 </a:t>
            </a:r>
            <a:r>
              <a:rPr lang="en-US" altLang="ko-KR" sz="2400" b="1" dirty="0">
                <a:ln w="0"/>
                <a:latin typeface="맑은 고딕" panose="020B0503020000020004" pitchFamily="50" charset="-127"/>
                <a:ea typeface="맑은 고딕" panose="020B0503020000020004" pitchFamily="50" charset="-127"/>
              </a:rPr>
              <a:t>p-value</a:t>
            </a:r>
            <a:r>
              <a:rPr lang="ko-KR" altLang="en-US" sz="2400" b="1" dirty="0">
                <a:ln w="0"/>
                <a:latin typeface="맑은 고딕" panose="020B0503020000020004" pitchFamily="50" charset="-127"/>
                <a:ea typeface="맑은 고딕" panose="020B0503020000020004" pitchFamily="50" charset="-127"/>
              </a:rPr>
              <a:t>값 낮음</a:t>
            </a:r>
            <a:endParaRPr lang="en-US" altLang="ko-KR" sz="2400" b="1" dirty="0">
              <a:ln w="0"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400" b="1" dirty="0">
              <a:ln w="0"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b="1" dirty="0">
                <a:ln w="0"/>
                <a:latin typeface="Malgun Gothic"/>
                <a:ea typeface="Malgun Gothic"/>
                <a:cs typeface="Malgun Gothic"/>
                <a:sym typeface="Wingdings" panose="05000000000000000000" pitchFamily="2" charset="2"/>
              </a:rPr>
              <a:t> </a:t>
            </a:r>
            <a:r>
              <a:rPr lang="ko-KR" altLang="en-US" sz="2400" b="1" dirty="0">
                <a:ln w="0"/>
                <a:latin typeface="Malgun Gothic"/>
                <a:ea typeface="Malgun Gothic"/>
                <a:cs typeface="Malgun Gothic"/>
                <a:sym typeface="Wingdings" panose="05000000000000000000" pitchFamily="2" charset="2"/>
              </a:rPr>
              <a:t>연관성 </a:t>
            </a:r>
            <a:r>
              <a:rPr lang="en-US" altLang="ko-KR" sz="2400" b="1" dirty="0">
                <a:ln w="0"/>
                <a:latin typeface="Malgun Gothic"/>
                <a:ea typeface="Malgun Gothic"/>
                <a:cs typeface="Malgun Gothic"/>
                <a:sym typeface="Wingdings" panose="05000000000000000000" pitchFamily="2" charset="2"/>
              </a:rPr>
              <a:t>X</a:t>
            </a:r>
            <a:endParaRPr lang="ko-KR" altLang="en-US" sz="2400" b="1" dirty="0">
              <a:ln w="0"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47A91DA-F53F-7B0C-7AFC-5E9D64DEA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19" y="1918447"/>
            <a:ext cx="5047776" cy="427732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792E39-B083-03B3-215B-6388CB0B708A}"/>
              </a:ext>
            </a:extLst>
          </p:cNvPr>
          <p:cNvSpPr/>
          <p:nvPr/>
        </p:nvSpPr>
        <p:spPr>
          <a:xfrm>
            <a:off x="4796765" y="3155575"/>
            <a:ext cx="1084730" cy="2205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6715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6"/>
          <p:cNvCxnSpPr/>
          <p:nvPr/>
        </p:nvCxnSpPr>
        <p:spPr>
          <a:xfrm>
            <a:off x="0" y="1165295"/>
            <a:ext cx="1165328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D9C5DB-0A5D-414E-7881-9CFB6E71AE7B}"/>
              </a:ext>
            </a:extLst>
          </p:cNvPr>
          <p:cNvSpPr txBox="1"/>
          <p:nvPr/>
        </p:nvSpPr>
        <p:spPr>
          <a:xfrm>
            <a:off x="273327" y="282838"/>
            <a:ext cx="1093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05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CA3D9-5122-4DEF-E725-635DCCE9CCE6}"/>
              </a:ext>
            </a:extLst>
          </p:cNvPr>
          <p:cNvSpPr txBox="1"/>
          <p:nvPr/>
        </p:nvSpPr>
        <p:spPr>
          <a:xfrm>
            <a:off x="1028362" y="379665"/>
            <a:ext cx="10335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적용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상호작용 항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E5979B-3516-A050-AEAD-30D4C0769F47}"/>
              </a:ext>
            </a:extLst>
          </p:cNvPr>
          <p:cNvSpPr txBox="1"/>
          <p:nvPr/>
        </p:nvSpPr>
        <p:spPr>
          <a:xfrm>
            <a:off x="8107680" y="2182343"/>
            <a:ext cx="162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3DDB9E-FBAD-A21B-B18D-0448BE86ACF2}"/>
              </a:ext>
            </a:extLst>
          </p:cNvPr>
          <p:cNvSpPr txBox="1"/>
          <p:nvPr/>
        </p:nvSpPr>
        <p:spPr>
          <a:xfrm>
            <a:off x="8107680" y="4711085"/>
            <a:ext cx="162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Google Shape;162;p6">
            <a:extLst>
              <a:ext uri="{FF2B5EF4-FFF2-40B4-BE49-F238E27FC236}">
                <a16:creationId xmlns:a16="http://schemas.microsoft.com/office/drawing/2014/main" id="{7F74988D-3C4D-7DB2-CEFB-82C63DF0F159}"/>
              </a:ext>
            </a:extLst>
          </p:cNvPr>
          <p:cNvSpPr/>
          <p:nvPr/>
        </p:nvSpPr>
        <p:spPr>
          <a:xfrm>
            <a:off x="7221682" y="2605968"/>
            <a:ext cx="4136599" cy="2141889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2400" b="1" dirty="0">
                <a:ln w="0"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400" b="1" dirty="0">
                <a:ln w="0"/>
                <a:latin typeface="맑은 고딕" panose="020B0503020000020004" pitchFamily="50" charset="-127"/>
                <a:ea typeface="맑은 고딕" panose="020B0503020000020004" pitchFamily="50" charset="-127"/>
              </a:rPr>
              <a:t>학력</a:t>
            </a:r>
            <a:r>
              <a:rPr lang="en-US" altLang="ko-KR" sz="2400" b="1" dirty="0">
                <a:ln w="0"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n w="0"/>
                <a:latin typeface="맑은 고딕" panose="020B0503020000020004" pitchFamily="50" charset="-127"/>
                <a:ea typeface="맑은 고딕" panose="020B0503020000020004" pitchFamily="50" charset="-127"/>
              </a:rPr>
              <a:t>성별</a:t>
            </a:r>
            <a:r>
              <a:rPr lang="en-US" altLang="ko-KR" sz="2400" b="1" dirty="0">
                <a:ln w="0"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algn="ctr"/>
            <a:endParaRPr lang="en-US" altLang="ko-KR" sz="2400" b="1" dirty="0">
              <a:ln w="0"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 b="1" dirty="0">
                <a:ln w="0"/>
                <a:latin typeface="맑은 고딕" panose="020B0503020000020004" pitchFamily="50" charset="-127"/>
                <a:ea typeface="맑은 고딕" panose="020B0503020000020004" pitchFamily="50" charset="-127"/>
              </a:rPr>
              <a:t>상호작용항 </a:t>
            </a:r>
            <a:r>
              <a:rPr lang="en-US" altLang="ko-KR" sz="2400" b="1" dirty="0">
                <a:ln w="0"/>
                <a:latin typeface="맑은 고딕" panose="020B0503020000020004" pitchFamily="50" charset="-127"/>
                <a:ea typeface="맑은 고딕" panose="020B0503020000020004" pitchFamily="50" charset="-127"/>
              </a:rPr>
              <a:t>p-value</a:t>
            </a:r>
            <a:r>
              <a:rPr lang="ko-KR" altLang="en-US" sz="2400" b="1" dirty="0">
                <a:ln w="0"/>
                <a:latin typeface="맑은 고딕" panose="020B0503020000020004" pitchFamily="50" charset="-127"/>
                <a:ea typeface="맑은 고딕" panose="020B0503020000020004" pitchFamily="50" charset="-127"/>
              </a:rPr>
              <a:t>값 낮음</a:t>
            </a:r>
            <a:endParaRPr lang="en-US" altLang="ko-KR" sz="2400" b="1" dirty="0">
              <a:ln w="0"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400" b="1" dirty="0">
              <a:ln w="0"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b="1" dirty="0">
                <a:ln w="0"/>
                <a:latin typeface="Malgun Gothic"/>
                <a:ea typeface="Malgun Gothic"/>
                <a:cs typeface="Malgun Gothic"/>
                <a:sym typeface="Wingdings" panose="05000000000000000000" pitchFamily="2" charset="2"/>
              </a:rPr>
              <a:t> </a:t>
            </a:r>
            <a:r>
              <a:rPr lang="ko-KR" altLang="en-US" sz="2400" b="1" dirty="0">
                <a:ln w="0"/>
                <a:latin typeface="Malgun Gothic"/>
                <a:ea typeface="Malgun Gothic"/>
                <a:cs typeface="Malgun Gothic"/>
                <a:sym typeface="Wingdings" panose="05000000000000000000" pitchFamily="2" charset="2"/>
              </a:rPr>
              <a:t>연관성 </a:t>
            </a:r>
            <a:r>
              <a:rPr lang="en-US" altLang="ko-KR" sz="2400" b="1" dirty="0">
                <a:ln w="0"/>
                <a:latin typeface="Malgun Gothic"/>
                <a:ea typeface="Malgun Gothic"/>
                <a:cs typeface="Malgun Gothic"/>
                <a:sym typeface="Wingdings" panose="05000000000000000000" pitchFamily="2" charset="2"/>
              </a:rPr>
              <a:t>X</a:t>
            </a:r>
            <a:endParaRPr lang="ko-KR" altLang="en-US" sz="2400" b="1" dirty="0">
              <a:ln w="0"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BDC435-60A1-1466-DBED-D840EE5D7E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16"/>
          <a:stretch/>
        </p:blipFill>
        <p:spPr>
          <a:xfrm>
            <a:off x="650734" y="1949260"/>
            <a:ext cx="5818895" cy="39495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45CA4A5-41B8-5CAD-CB01-AC25A5A6BA48}"/>
              </a:ext>
            </a:extLst>
          </p:cNvPr>
          <p:cNvSpPr/>
          <p:nvPr/>
        </p:nvSpPr>
        <p:spPr>
          <a:xfrm>
            <a:off x="5011270" y="2994210"/>
            <a:ext cx="1084730" cy="1972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8084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6"/>
          <p:cNvCxnSpPr/>
          <p:nvPr/>
        </p:nvCxnSpPr>
        <p:spPr>
          <a:xfrm>
            <a:off x="0" y="1165295"/>
            <a:ext cx="1165328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D9C5DB-0A5D-414E-7881-9CFB6E71AE7B}"/>
              </a:ext>
            </a:extLst>
          </p:cNvPr>
          <p:cNvSpPr txBox="1"/>
          <p:nvPr/>
        </p:nvSpPr>
        <p:spPr>
          <a:xfrm>
            <a:off x="273327" y="282838"/>
            <a:ext cx="1093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05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CA3D9-5122-4DEF-E725-635DCCE9CCE6}"/>
              </a:ext>
            </a:extLst>
          </p:cNvPr>
          <p:cNvSpPr txBox="1"/>
          <p:nvPr/>
        </p:nvSpPr>
        <p:spPr>
          <a:xfrm>
            <a:off x="1028362" y="343807"/>
            <a:ext cx="7342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적용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설명변수의 비선형 변환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19D87B-6731-0EFE-BC71-B393B46B9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32" y="2665106"/>
            <a:ext cx="5838733" cy="3322759"/>
          </a:xfrm>
          <a:prstGeom prst="rect">
            <a:avLst/>
          </a:prstGeom>
        </p:spPr>
      </p:pic>
      <p:sp>
        <p:nvSpPr>
          <p:cNvPr id="2" name="Google Shape;162;p6">
            <a:extLst>
              <a:ext uri="{FF2B5EF4-FFF2-40B4-BE49-F238E27FC236}">
                <a16:creationId xmlns:a16="http://schemas.microsoft.com/office/drawing/2014/main" id="{3A1F36E9-ABA1-2E89-C0C0-2D3D0B54F964}"/>
              </a:ext>
            </a:extLst>
          </p:cNvPr>
          <p:cNvSpPr/>
          <p:nvPr/>
        </p:nvSpPr>
        <p:spPr>
          <a:xfrm>
            <a:off x="273327" y="1278312"/>
            <a:ext cx="11379957" cy="112766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비선형 변환 후 비교      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=&gt;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400" b="1" dirty="0" err="1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차식이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가장 적합 </a:t>
            </a:r>
            <a:endParaRPr lang="en-US" altLang="ko-KR" sz="2400" b="1" dirty="0">
              <a:ln w="0">
                <a:noFill/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F89C74-D3F4-6D1D-0628-D883F7B47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748" y="4729040"/>
            <a:ext cx="6525536" cy="885949"/>
          </a:xfrm>
          <a:prstGeom prst="rect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2B55D5BB-B184-2C34-24D4-10EE37095E98}"/>
              </a:ext>
            </a:extLst>
          </p:cNvPr>
          <p:cNvSpPr/>
          <p:nvPr/>
        </p:nvSpPr>
        <p:spPr>
          <a:xfrm>
            <a:off x="5679141" y="1628553"/>
            <a:ext cx="833718" cy="4751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182C0B-8A9B-3600-78A6-853EB9F08062}"/>
              </a:ext>
            </a:extLst>
          </p:cNvPr>
          <p:cNvSpPr txBox="1"/>
          <p:nvPr/>
        </p:nvSpPr>
        <p:spPr>
          <a:xfrm>
            <a:off x="10246659" y="4282747"/>
            <a:ext cx="1595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</a:rPr>
              <a:t>차식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</a:rPr>
              <a:t>  값 </a:t>
            </a:r>
          </a:p>
        </p:txBody>
      </p:sp>
    </p:spTree>
    <p:extLst>
      <p:ext uri="{BB962C8B-B14F-4D97-AF65-F5344CB8AC3E}">
        <p14:creationId xmlns:p14="http://schemas.microsoft.com/office/powerpoint/2010/main" val="419762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6"/>
          <p:cNvCxnSpPr/>
          <p:nvPr/>
        </p:nvCxnSpPr>
        <p:spPr>
          <a:xfrm>
            <a:off x="0" y="1165295"/>
            <a:ext cx="1165328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D9C5DB-0A5D-414E-7881-9CFB6E71AE7B}"/>
              </a:ext>
            </a:extLst>
          </p:cNvPr>
          <p:cNvSpPr txBox="1"/>
          <p:nvPr/>
        </p:nvSpPr>
        <p:spPr>
          <a:xfrm>
            <a:off x="273327" y="282838"/>
            <a:ext cx="1093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05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CA3D9-5122-4DEF-E725-635DCCE9CCE6}"/>
              </a:ext>
            </a:extLst>
          </p:cNvPr>
          <p:cNvSpPr txBox="1"/>
          <p:nvPr/>
        </p:nvSpPr>
        <p:spPr>
          <a:xfrm>
            <a:off x="1028362" y="343806"/>
            <a:ext cx="7342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적용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b="1" spc="-30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예측값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대조</a:t>
            </a:r>
          </a:p>
        </p:txBody>
      </p:sp>
      <p:sp>
        <p:nvSpPr>
          <p:cNvPr id="2" name="Google Shape;162;p6">
            <a:extLst>
              <a:ext uri="{FF2B5EF4-FFF2-40B4-BE49-F238E27FC236}">
                <a16:creationId xmlns:a16="http://schemas.microsoft.com/office/drawing/2014/main" id="{3A1F36E9-ABA1-2E89-C0C0-2D3D0B54F964}"/>
              </a:ext>
            </a:extLst>
          </p:cNvPr>
          <p:cNvSpPr/>
          <p:nvPr/>
        </p:nvSpPr>
        <p:spPr>
          <a:xfrm>
            <a:off x="273327" y="1278311"/>
            <a:ext cx="11379957" cy="112766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실제 </a:t>
            </a:r>
            <a:r>
              <a:rPr lang="ko-KR" altLang="en-US" sz="2400" b="1" dirty="0" err="1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연봉값과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err="1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예측값의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비교   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=&gt;    92.9%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A2E404-4600-1ED9-73D2-CA23A8F60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48" y="3278687"/>
            <a:ext cx="8691835" cy="1322669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0035E1D-7E98-FA63-2BA6-CC7D5A55D009}"/>
              </a:ext>
            </a:extLst>
          </p:cNvPr>
          <p:cNvSpPr/>
          <p:nvPr/>
        </p:nvSpPr>
        <p:spPr>
          <a:xfrm>
            <a:off x="7247964" y="1599587"/>
            <a:ext cx="833718" cy="4751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0996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6"/>
          <p:cNvCxnSpPr/>
          <p:nvPr/>
        </p:nvCxnSpPr>
        <p:spPr>
          <a:xfrm>
            <a:off x="0" y="1165295"/>
            <a:ext cx="1165328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D9C5DB-0A5D-414E-7881-9CFB6E71AE7B}"/>
              </a:ext>
            </a:extLst>
          </p:cNvPr>
          <p:cNvSpPr txBox="1"/>
          <p:nvPr/>
        </p:nvSpPr>
        <p:spPr>
          <a:xfrm>
            <a:off x="273327" y="282838"/>
            <a:ext cx="1954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2.1.1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CA3D9-5122-4DEF-E725-635DCCE9CCE6}"/>
              </a:ext>
            </a:extLst>
          </p:cNvPr>
          <p:cNvSpPr txBox="1"/>
          <p:nvPr/>
        </p:nvSpPr>
        <p:spPr>
          <a:xfrm>
            <a:off x="1667554" y="375170"/>
            <a:ext cx="7342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적용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설명변수의 비선형 변환</a:t>
            </a:r>
          </a:p>
        </p:txBody>
      </p:sp>
      <p:sp>
        <p:nvSpPr>
          <p:cNvPr id="2" name="Google Shape;162;p6">
            <a:extLst>
              <a:ext uri="{FF2B5EF4-FFF2-40B4-BE49-F238E27FC236}">
                <a16:creationId xmlns:a16="http://schemas.microsoft.com/office/drawing/2014/main" id="{3A1F36E9-ABA1-2E89-C0C0-2D3D0B54F964}"/>
              </a:ext>
            </a:extLst>
          </p:cNvPr>
          <p:cNvSpPr/>
          <p:nvPr/>
        </p:nvSpPr>
        <p:spPr>
          <a:xfrm>
            <a:off x="273327" y="1278312"/>
            <a:ext cx="11379957" cy="112766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Predictor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사용하였을 때 수치형 인자가 아닌 것이 포함되어 에러 발생</a:t>
            </a:r>
            <a:endParaRPr lang="en-US" altLang="ko-KR" sz="2400" b="1" dirty="0">
              <a:ln w="0">
                <a:noFill/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제외 후 수치형 인자만 사용하여 비선형 변환을 함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8225C4-3CE2-FC4F-DF04-D740F8BE8E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668" b="-3436"/>
          <a:stretch/>
        </p:blipFill>
        <p:spPr>
          <a:xfrm>
            <a:off x="3089090" y="2957351"/>
            <a:ext cx="8288986" cy="94329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97D9B8-3D2B-4552-1851-3F56DAA5AE55}"/>
              </a:ext>
            </a:extLst>
          </p:cNvPr>
          <p:cNvSpPr/>
          <p:nvPr/>
        </p:nvSpPr>
        <p:spPr>
          <a:xfrm>
            <a:off x="653464" y="2655009"/>
            <a:ext cx="2274564" cy="14049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모든 </a:t>
            </a:r>
            <a:r>
              <a:rPr lang="en-US" altLang="ko-KR" dirty="0"/>
              <a:t>Predictor</a:t>
            </a:r>
            <a:endParaRPr lang="ko-KR" altLang="en-US" dirty="0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63FE3D26-9213-099D-E12A-1B1420D4B3F1}"/>
              </a:ext>
            </a:extLst>
          </p:cNvPr>
          <p:cNvSpPr/>
          <p:nvPr/>
        </p:nvSpPr>
        <p:spPr>
          <a:xfrm rot="18552533">
            <a:off x="3057957" y="4223713"/>
            <a:ext cx="255402" cy="45661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16EA9A3-BEB6-7C31-2C4D-FDFD11CD63CE}"/>
              </a:ext>
            </a:extLst>
          </p:cNvPr>
          <p:cNvSpPr/>
          <p:nvPr/>
        </p:nvSpPr>
        <p:spPr>
          <a:xfrm>
            <a:off x="3552077" y="4695296"/>
            <a:ext cx="7926749" cy="14049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실수 값인 </a:t>
            </a:r>
            <a:r>
              <a:rPr lang="en-US" altLang="ko-KR" dirty="0"/>
              <a:t>Predictor</a:t>
            </a:r>
          </a:p>
          <a:p>
            <a:pPr algn="ctr"/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yearsofexperience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yearsatcompany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algn="ctr"/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basesalary,stockgrantvalue,bonus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4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CC93E39-DC88-2155-9358-C37641377FC9}"/>
              </a:ext>
            </a:extLst>
          </p:cNvPr>
          <p:cNvSpPr txBox="1"/>
          <p:nvPr/>
        </p:nvSpPr>
        <p:spPr>
          <a:xfrm>
            <a:off x="1366848" y="375170"/>
            <a:ext cx="5811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분석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FE264D-FA5D-00E1-68B8-580C3BB77F85}"/>
              </a:ext>
            </a:extLst>
          </p:cNvPr>
          <p:cNvSpPr txBox="1"/>
          <p:nvPr/>
        </p:nvSpPr>
        <p:spPr>
          <a:xfrm>
            <a:off x="273327" y="282838"/>
            <a:ext cx="1093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1.2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A07CF3-EC0C-C123-00F6-8FD4398DBAAA}"/>
              </a:ext>
            </a:extLst>
          </p:cNvPr>
          <p:cNvSpPr txBox="1"/>
          <p:nvPr/>
        </p:nvSpPr>
        <p:spPr>
          <a:xfrm>
            <a:off x="7156579" y="57099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X : 10</a:t>
            </a:r>
            <a:r>
              <a:rPr lang="ko-KR" altLang="en-US" sz="2400" b="1" dirty="0">
                <a:solidFill>
                  <a:srgbClr val="FF0000"/>
                </a:solidFill>
              </a:rPr>
              <a:t>개</a:t>
            </a:r>
            <a:r>
              <a:rPr lang="en-US" altLang="ko-KR" sz="2400" b="1" dirty="0">
                <a:solidFill>
                  <a:srgbClr val="FF0000"/>
                </a:solidFill>
              </a:rPr>
              <a:t>, Y : 1</a:t>
            </a:r>
            <a:r>
              <a:rPr lang="ko-KR" altLang="en-US" sz="2400" b="1" dirty="0">
                <a:solidFill>
                  <a:srgbClr val="FF0000"/>
                </a:solidFill>
              </a:rPr>
              <a:t>개 </a:t>
            </a:r>
            <a:r>
              <a:rPr lang="en-US" altLang="ko-KR" sz="2400" b="1" dirty="0">
                <a:solidFill>
                  <a:srgbClr val="FF0000"/>
                </a:solidFill>
              </a:rPr>
              <a:t>    </a:t>
            </a:r>
            <a:r>
              <a:rPr lang="ko-KR" altLang="en-US" sz="2400" b="1" dirty="0">
                <a:solidFill>
                  <a:srgbClr val="FF0000"/>
                </a:solidFill>
              </a:rPr>
              <a:t>총 </a:t>
            </a:r>
            <a:r>
              <a:rPr lang="en-US" altLang="ko-KR" sz="2400" b="1" dirty="0">
                <a:solidFill>
                  <a:srgbClr val="FF0000"/>
                </a:solidFill>
              </a:rPr>
              <a:t>11</a:t>
            </a:r>
            <a:r>
              <a:rPr lang="ko-KR" altLang="en-US" sz="2400" b="1" dirty="0">
                <a:solidFill>
                  <a:srgbClr val="FF0000"/>
                </a:solidFill>
              </a:rPr>
              <a:t>개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2EE1C7E-57E2-FA6A-DC89-4AF37AE93DDD}"/>
              </a:ext>
            </a:extLst>
          </p:cNvPr>
          <p:cNvSpPr/>
          <p:nvPr/>
        </p:nvSpPr>
        <p:spPr>
          <a:xfrm>
            <a:off x="9638522" y="676889"/>
            <a:ext cx="363894" cy="21885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3B89151-29C8-E3D4-FC4C-13C4FAE81DB1}"/>
              </a:ext>
            </a:extLst>
          </p:cNvPr>
          <p:cNvCxnSpPr>
            <a:cxnSpLocks/>
          </p:cNvCxnSpPr>
          <p:nvPr/>
        </p:nvCxnSpPr>
        <p:spPr>
          <a:xfrm>
            <a:off x="0" y="1165295"/>
            <a:ext cx="116532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F3C7826-FC92-39DC-D5DE-7F1C9E8CF96A}"/>
              </a:ext>
            </a:extLst>
          </p:cNvPr>
          <p:cNvGraphicFramePr>
            <a:graphicFrameLocks noGrp="1"/>
          </p:cNvGraphicFramePr>
          <p:nvPr/>
        </p:nvGraphicFramePr>
        <p:xfrm>
          <a:off x="653937" y="2142835"/>
          <a:ext cx="10884126" cy="43147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8042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28042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28042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696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기록시간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경력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23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회사명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 근무 연차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City id</a:t>
                      </a:r>
                      <a:endParaRPr lang="ko-KR" altLang="en-US" sz="2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23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직급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</a:t>
                      </a:r>
                      <a:r>
                        <a:rPr lang="ko-KR" altLang="en-US" sz="2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position</a:t>
                      </a:r>
                      <a:endParaRPr lang="ko-KR" altLang="en-US" sz="2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dmaid</a:t>
                      </a:r>
                      <a:endParaRPr lang="ko-KR" altLang="en-US" sz="2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23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직무명</a:t>
                      </a:r>
                      <a:endParaRPr lang="ko-KR" altLang="en-US" sz="2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23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연간 총 급여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주식 </a:t>
                      </a:r>
                      <a:r>
                        <a:rPr lang="ko-KR" altLang="en-US" sz="2200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교부액</a:t>
                      </a:r>
                      <a:endParaRPr lang="ko-KR" altLang="en-US" sz="22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23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 위치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성과급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A5F62C-A88E-6641-F665-72A972490A2B}"/>
              </a:ext>
            </a:extLst>
          </p:cNvPr>
          <p:cNvSpPr txBox="1"/>
          <p:nvPr/>
        </p:nvSpPr>
        <p:spPr>
          <a:xfrm>
            <a:off x="230451" y="1234669"/>
            <a:ext cx="686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Data Science and STEM Salaries “ dataset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DEA385-0CF9-7002-319C-659F875E6861}"/>
              </a:ext>
            </a:extLst>
          </p:cNvPr>
          <p:cNvSpPr/>
          <p:nvPr/>
        </p:nvSpPr>
        <p:spPr>
          <a:xfrm>
            <a:off x="8796759" y="4300224"/>
            <a:ext cx="1932973" cy="139248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DD3E1D-5195-C4F2-114C-F25D4017566D}"/>
              </a:ext>
            </a:extLst>
          </p:cNvPr>
          <p:cNvSpPr/>
          <p:nvPr/>
        </p:nvSpPr>
        <p:spPr>
          <a:xfrm>
            <a:off x="8796759" y="2857500"/>
            <a:ext cx="1932973" cy="139248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CDF8CD-E5C7-018E-2E37-90407B746978}"/>
              </a:ext>
            </a:extLst>
          </p:cNvPr>
          <p:cNvSpPr/>
          <p:nvPr/>
        </p:nvSpPr>
        <p:spPr>
          <a:xfrm>
            <a:off x="8796759" y="5742949"/>
            <a:ext cx="1932973" cy="69624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E0D536-6D1C-B89B-A4F1-D321568C424E}"/>
              </a:ext>
            </a:extLst>
          </p:cNvPr>
          <p:cNvSpPr/>
          <p:nvPr/>
        </p:nvSpPr>
        <p:spPr>
          <a:xfrm>
            <a:off x="7830272" y="1196458"/>
            <a:ext cx="1932973" cy="49987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CA52EB-DD0A-0CFA-94C7-022B05325A8F}"/>
              </a:ext>
            </a:extLst>
          </p:cNvPr>
          <p:cNvSpPr/>
          <p:nvPr/>
        </p:nvSpPr>
        <p:spPr>
          <a:xfrm>
            <a:off x="10028576" y="1210170"/>
            <a:ext cx="1932973" cy="49987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전처리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필요</a:t>
            </a:r>
          </a:p>
        </p:txBody>
      </p:sp>
    </p:spTree>
    <p:extLst>
      <p:ext uri="{BB962C8B-B14F-4D97-AF65-F5344CB8AC3E}">
        <p14:creationId xmlns:p14="http://schemas.microsoft.com/office/powerpoint/2010/main" val="21239574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6"/>
          <p:cNvCxnSpPr/>
          <p:nvPr/>
        </p:nvCxnSpPr>
        <p:spPr>
          <a:xfrm>
            <a:off x="0" y="1165295"/>
            <a:ext cx="1165328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D9C5DB-0A5D-414E-7881-9CFB6E71AE7B}"/>
              </a:ext>
            </a:extLst>
          </p:cNvPr>
          <p:cNvSpPr txBox="1"/>
          <p:nvPr/>
        </p:nvSpPr>
        <p:spPr>
          <a:xfrm>
            <a:off x="273327" y="282838"/>
            <a:ext cx="1954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2.1.1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CA3D9-5122-4DEF-E725-635DCCE9CCE6}"/>
              </a:ext>
            </a:extLst>
          </p:cNvPr>
          <p:cNvSpPr txBox="1"/>
          <p:nvPr/>
        </p:nvSpPr>
        <p:spPr>
          <a:xfrm>
            <a:off x="1667554" y="375170"/>
            <a:ext cx="7342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적용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설명변수의 비선형 변환</a:t>
            </a:r>
          </a:p>
        </p:txBody>
      </p:sp>
      <p:sp>
        <p:nvSpPr>
          <p:cNvPr id="2" name="Google Shape;162;p6">
            <a:extLst>
              <a:ext uri="{FF2B5EF4-FFF2-40B4-BE49-F238E27FC236}">
                <a16:creationId xmlns:a16="http://schemas.microsoft.com/office/drawing/2014/main" id="{3A1F36E9-ABA1-2E89-C0C0-2D3D0B54F964}"/>
              </a:ext>
            </a:extLst>
          </p:cNvPr>
          <p:cNvSpPr/>
          <p:nvPr/>
        </p:nvSpPr>
        <p:spPr>
          <a:xfrm>
            <a:off x="273327" y="1278313"/>
            <a:ext cx="11379957" cy="5771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비선형 변환 후 비교     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400" b="1" dirty="0" err="1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차식이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가장 적합 </a:t>
            </a:r>
            <a:endParaRPr lang="en-US" altLang="ko-KR" sz="2400" b="1" dirty="0">
              <a:ln w="0">
                <a:noFill/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8FDA7F-7118-A1B7-222E-A8DE77226CAD}"/>
              </a:ext>
            </a:extLst>
          </p:cNvPr>
          <p:cNvSpPr/>
          <p:nvPr/>
        </p:nvSpPr>
        <p:spPr>
          <a:xfrm>
            <a:off x="0" y="1846455"/>
            <a:ext cx="1200366" cy="50052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실수 값인 </a:t>
            </a:r>
            <a:r>
              <a:rPr lang="en-US" altLang="ko-KR" dirty="0"/>
              <a:t>Predictor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2435E7A-FD72-2F3B-6838-243B53EDA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6" y="1870207"/>
            <a:ext cx="5522486" cy="133391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1FC470A-24BB-F21C-C082-BE4ACFE45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366" y="3271379"/>
            <a:ext cx="5522486" cy="14684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8A03A5-1D04-50D8-C2B6-BE3160526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366" y="4739807"/>
            <a:ext cx="5508707" cy="16609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8A41542-3003-3E00-732F-5A0097AD38E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359"/>
          <a:stretch/>
        </p:blipFill>
        <p:spPr>
          <a:xfrm>
            <a:off x="6722852" y="2749929"/>
            <a:ext cx="5377412" cy="146842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A038AE0-DE72-4C26-1F1A-CF20DB3901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2127" y="4466841"/>
            <a:ext cx="5578862" cy="134425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4EA556F-9E25-F486-B0D5-7028A390A161}"/>
              </a:ext>
            </a:extLst>
          </p:cNvPr>
          <p:cNvSpPr/>
          <p:nvPr/>
        </p:nvSpPr>
        <p:spPr>
          <a:xfrm>
            <a:off x="1200366" y="2749929"/>
            <a:ext cx="5508707" cy="4763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15B664-3C26-99B3-B998-7D463D0902B3}"/>
              </a:ext>
            </a:extLst>
          </p:cNvPr>
          <p:cNvSpPr/>
          <p:nvPr/>
        </p:nvSpPr>
        <p:spPr>
          <a:xfrm>
            <a:off x="1191971" y="4308527"/>
            <a:ext cx="5508707" cy="4763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49FF75-ACA1-7BEC-A614-96E6EB7A15F6}"/>
              </a:ext>
            </a:extLst>
          </p:cNvPr>
          <p:cNvSpPr/>
          <p:nvPr/>
        </p:nvSpPr>
        <p:spPr>
          <a:xfrm>
            <a:off x="1207255" y="6004196"/>
            <a:ext cx="5508707" cy="4763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F036C0-2C4D-05F5-DE4C-FADB69893BC9}"/>
              </a:ext>
            </a:extLst>
          </p:cNvPr>
          <p:cNvSpPr/>
          <p:nvPr/>
        </p:nvSpPr>
        <p:spPr>
          <a:xfrm>
            <a:off x="6700678" y="3761144"/>
            <a:ext cx="5508707" cy="4763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ㅍ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D8D718-971D-BBB1-9A42-A1EDD7E47C10}"/>
              </a:ext>
            </a:extLst>
          </p:cNvPr>
          <p:cNvSpPr/>
          <p:nvPr/>
        </p:nvSpPr>
        <p:spPr>
          <a:xfrm>
            <a:off x="6622127" y="5367846"/>
            <a:ext cx="5508707" cy="4763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4564E9-B7D5-AB91-1990-16073165E2F5}"/>
              </a:ext>
            </a:extLst>
          </p:cNvPr>
          <p:cNvSpPr txBox="1"/>
          <p:nvPr/>
        </p:nvSpPr>
        <p:spPr>
          <a:xfrm>
            <a:off x="1147579" y="2359403"/>
            <a:ext cx="59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C8181F-EB8D-0A96-75E9-AD6C8E39F92E}"/>
              </a:ext>
            </a:extLst>
          </p:cNvPr>
          <p:cNvSpPr txBox="1"/>
          <p:nvPr/>
        </p:nvSpPr>
        <p:spPr>
          <a:xfrm>
            <a:off x="1147579" y="3866434"/>
            <a:ext cx="59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>
                <a:solidFill>
                  <a:srgbClr val="FF0000"/>
                </a:solidFill>
              </a:rPr>
              <a:t>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EDDD5F-C26F-5C3E-ED18-130065F3FE4F}"/>
              </a:ext>
            </a:extLst>
          </p:cNvPr>
          <p:cNvSpPr txBox="1"/>
          <p:nvPr/>
        </p:nvSpPr>
        <p:spPr>
          <a:xfrm>
            <a:off x="1138757" y="5487118"/>
            <a:ext cx="59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ko-KR" altLang="en-US" b="1" dirty="0">
                <a:solidFill>
                  <a:srgbClr val="FF0000"/>
                </a:solidFill>
              </a:rPr>
              <a:t>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ECDE96-C359-569E-7C4C-67072048AE30}"/>
              </a:ext>
            </a:extLst>
          </p:cNvPr>
          <p:cNvSpPr txBox="1"/>
          <p:nvPr/>
        </p:nvSpPr>
        <p:spPr>
          <a:xfrm>
            <a:off x="6709073" y="3335910"/>
            <a:ext cx="59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ko-KR" altLang="en-US" b="1" dirty="0">
                <a:solidFill>
                  <a:srgbClr val="FF0000"/>
                </a:solidFill>
              </a:rPr>
              <a:t>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56B44A-C7BB-2CD3-7D2D-1A22721DAEFE}"/>
              </a:ext>
            </a:extLst>
          </p:cNvPr>
          <p:cNvSpPr txBox="1"/>
          <p:nvPr/>
        </p:nvSpPr>
        <p:spPr>
          <a:xfrm>
            <a:off x="6631820" y="4943206"/>
            <a:ext cx="59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5</a:t>
            </a:r>
            <a:r>
              <a:rPr lang="ko-KR" altLang="en-US" b="1" dirty="0">
                <a:solidFill>
                  <a:srgbClr val="FF0000"/>
                </a:solidFill>
              </a:rPr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7001072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6"/>
          <p:cNvCxnSpPr/>
          <p:nvPr/>
        </p:nvCxnSpPr>
        <p:spPr>
          <a:xfrm>
            <a:off x="0" y="1165295"/>
            <a:ext cx="1165328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D9C5DB-0A5D-414E-7881-9CFB6E71AE7B}"/>
              </a:ext>
            </a:extLst>
          </p:cNvPr>
          <p:cNvSpPr txBox="1"/>
          <p:nvPr/>
        </p:nvSpPr>
        <p:spPr>
          <a:xfrm>
            <a:off x="273327" y="282838"/>
            <a:ext cx="1502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2.1.1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CA3D9-5122-4DEF-E725-635DCCE9CCE6}"/>
              </a:ext>
            </a:extLst>
          </p:cNvPr>
          <p:cNvSpPr txBox="1"/>
          <p:nvPr/>
        </p:nvSpPr>
        <p:spPr>
          <a:xfrm>
            <a:off x="1667554" y="379665"/>
            <a:ext cx="5811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적용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상호작용 항</a:t>
            </a:r>
          </a:p>
        </p:txBody>
      </p:sp>
      <p:sp>
        <p:nvSpPr>
          <p:cNvPr id="9" name="Google Shape;162;p6">
            <a:extLst>
              <a:ext uri="{FF2B5EF4-FFF2-40B4-BE49-F238E27FC236}">
                <a16:creationId xmlns:a16="http://schemas.microsoft.com/office/drawing/2014/main" id="{C6A16FAF-D972-4923-7593-F25295E598B6}"/>
              </a:ext>
            </a:extLst>
          </p:cNvPr>
          <p:cNvSpPr/>
          <p:nvPr/>
        </p:nvSpPr>
        <p:spPr>
          <a:xfrm>
            <a:off x="273327" y="1278311"/>
            <a:ext cx="11379957" cy="1226649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하드웨어 문제로 상호작용 항을 최대 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 항목에 대해 구할 수 있었음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연관성 낮은 데이터로 구성하였을 때 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억대의 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cv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값을 얻을 수 있음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ECDB7F3-E9E9-96C8-2CCA-2C0D578A7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295" y="2660103"/>
            <a:ext cx="5590221" cy="14192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DE78D21-A538-7FA4-DAD0-0ACB8546D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295" y="4276612"/>
            <a:ext cx="5832926" cy="3635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0F33A3-C52C-3386-9F6D-1823B0E813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1170" y="4795336"/>
            <a:ext cx="6324768" cy="14192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D522225-16ED-03E7-1D26-E2E1CDA3E2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1170" y="6296544"/>
            <a:ext cx="6566906" cy="36358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21BB65C-C13B-14AD-6590-93CAC3ED63C7}"/>
              </a:ext>
            </a:extLst>
          </p:cNvPr>
          <p:cNvSpPr/>
          <p:nvPr/>
        </p:nvSpPr>
        <p:spPr>
          <a:xfrm>
            <a:off x="2991843" y="4234484"/>
            <a:ext cx="6084095" cy="4763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85EC79-53FC-CC06-74B2-90FD6A10B67A}"/>
              </a:ext>
            </a:extLst>
          </p:cNvPr>
          <p:cNvSpPr/>
          <p:nvPr/>
        </p:nvSpPr>
        <p:spPr>
          <a:xfrm>
            <a:off x="2751170" y="6214573"/>
            <a:ext cx="6689660" cy="4763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1C5BF-7843-58C5-9939-80A7EB76A2B9}"/>
              </a:ext>
            </a:extLst>
          </p:cNvPr>
          <p:cNvSpPr txBox="1"/>
          <p:nvPr/>
        </p:nvSpPr>
        <p:spPr>
          <a:xfrm>
            <a:off x="1529085" y="4168375"/>
            <a:ext cx="129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연관성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87B49A-CF9F-D624-4E1F-906F769A7C05}"/>
              </a:ext>
            </a:extLst>
          </p:cNvPr>
          <p:cNvSpPr txBox="1"/>
          <p:nvPr/>
        </p:nvSpPr>
        <p:spPr>
          <a:xfrm>
            <a:off x="1529084" y="6214958"/>
            <a:ext cx="129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연관성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189E620C-BDD7-AB49-4550-E032DB173A29}"/>
              </a:ext>
            </a:extLst>
          </p:cNvPr>
          <p:cNvSpPr/>
          <p:nvPr/>
        </p:nvSpPr>
        <p:spPr>
          <a:xfrm rot="10800000">
            <a:off x="2425960" y="4126520"/>
            <a:ext cx="130628" cy="36933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F372F361-1ECC-0CFD-CF77-8771DE8114D2}"/>
              </a:ext>
            </a:extLst>
          </p:cNvPr>
          <p:cNvSpPr/>
          <p:nvPr/>
        </p:nvSpPr>
        <p:spPr>
          <a:xfrm>
            <a:off x="2425960" y="6214573"/>
            <a:ext cx="130628" cy="36933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9724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C4D1401-DFF2-4709-A64D-94933436DCAC}"/>
              </a:ext>
            </a:extLst>
          </p:cNvPr>
          <p:cNvCxnSpPr>
            <a:cxnSpLocks/>
          </p:cNvCxnSpPr>
          <p:nvPr/>
        </p:nvCxnSpPr>
        <p:spPr>
          <a:xfrm>
            <a:off x="0" y="1165295"/>
            <a:ext cx="116532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12677E73-F3BD-5CCC-0370-664B5BE80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31" y="1278312"/>
            <a:ext cx="5726898" cy="54302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64D82B-B59A-3937-6376-38CC3B8197CD}"/>
              </a:ext>
            </a:extLst>
          </p:cNvPr>
          <p:cNvSpPr txBox="1"/>
          <p:nvPr/>
        </p:nvSpPr>
        <p:spPr>
          <a:xfrm>
            <a:off x="273327" y="282838"/>
            <a:ext cx="1502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2.1.2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0DDA0-563F-9057-5F52-B5EB53714C3A}"/>
              </a:ext>
            </a:extLst>
          </p:cNvPr>
          <p:cNvSpPr txBox="1"/>
          <p:nvPr/>
        </p:nvSpPr>
        <p:spPr>
          <a:xfrm>
            <a:off x="1667554" y="379665"/>
            <a:ext cx="9802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적용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Best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subset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selection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07CEDF-A9E2-F426-C073-10A247C77FED}"/>
              </a:ext>
            </a:extLst>
          </p:cNvPr>
          <p:cNvSpPr/>
          <p:nvPr/>
        </p:nvSpPr>
        <p:spPr>
          <a:xfrm>
            <a:off x="3951096" y="4945223"/>
            <a:ext cx="667557" cy="903093"/>
          </a:xfrm>
          <a:prstGeom prst="rect">
            <a:avLst/>
          </a:prstGeom>
          <a:solidFill>
            <a:srgbClr val="FDD02D">
              <a:alpha val="52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3ED60252-6CDF-FB94-856B-E8FADD9464BA}"/>
              </a:ext>
            </a:extLst>
          </p:cNvPr>
          <p:cNvSpPr/>
          <p:nvPr/>
        </p:nvSpPr>
        <p:spPr>
          <a:xfrm>
            <a:off x="7837714" y="2054564"/>
            <a:ext cx="2992637" cy="3877729"/>
          </a:xfrm>
          <a:custGeom>
            <a:avLst/>
            <a:gdLst>
              <a:gd name="connsiteX0" fmla="*/ 0 w 2484754"/>
              <a:gd name="connsiteY0" fmla="*/ 113240 h 679425"/>
              <a:gd name="connsiteX1" fmla="*/ 113240 w 2484754"/>
              <a:gd name="connsiteY1" fmla="*/ 0 h 679425"/>
              <a:gd name="connsiteX2" fmla="*/ 2371514 w 2484754"/>
              <a:gd name="connsiteY2" fmla="*/ 0 h 679425"/>
              <a:gd name="connsiteX3" fmla="*/ 2484754 w 2484754"/>
              <a:gd name="connsiteY3" fmla="*/ 113240 h 679425"/>
              <a:gd name="connsiteX4" fmla="*/ 2484754 w 2484754"/>
              <a:gd name="connsiteY4" fmla="*/ 566185 h 679425"/>
              <a:gd name="connsiteX5" fmla="*/ 2371514 w 2484754"/>
              <a:gd name="connsiteY5" fmla="*/ 679425 h 679425"/>
              <a:gd name="connsiteX6" fmla="*/ 113240 w 2484754"/>
              <a:gd name="connsiteY6" fmla="*/ 679425 h 679425"/>
              <a:gd name="connsiteX7" fmla="*/ 0 w 2484754"/>
              <a:gd name="connsiteY7" fmla="*/ 566185 h 679425"/>
              <a:gd name="connsiteX8" fmla="*/ 0 w 2484754"/>
              <a:gd name="connsiteY8" fmla="*/ 113240 h 67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4754" h="679425">
                <a:moveTo>
                  <a:pt x="0" y="113240"/>
                </a:moveTo>
                <a:cubicBezTo>
                  <a:pt x="0" y="50699"/>
                  <a:pt x="50699" y="0"/>
                  <a:pt x="113240" y="0"/>
                </a:cubicBezTo>
                <a:lnTo>
                  <a:pt x="2371514" y="0"/>
                </a:lnTo>
                <a:cubicBezTo>
                  <a:pt x="2434055" y="0"/>
                  <a:pt x="2484754" y="50699"/>
                  <a:pt x="2484754" y="113240"/>
                </a:cubicBezTo>
                <a:lnTo>
                  <a:pt x="2484754" y="566185"/>
                </a:lnTo>
                <a:cubicBezTo>
                  <a:pt x="2484754" y="628726"/>
                  <a:pt x="2434055" y="679425"/>
                  <a:pt x="2371514" y="679425"/>
                </a:cubicBezTo>
                <a:lnTo>
                  <a:pt x="113240" y="679425"/>
                </a:lnTo>
                <a:cubicBezTo>
                  <a:pt x="50699" y="679425"/>
                  <a:pt x="0" y="628726"/>
                  <a:pt x="0" y="566185"/>
                </a:cubicBezTo>
                <a:lnTo>
                  <a:pt x="0" y="113240"/>
                </a:lnTo>
                <a:close/>
              </a:path>
            </a:pathLst>
          </a:custGeom>
          <a:solidFill>
            <a:srgbClr val="FDD02D">
              <a:alpha val="90000"/>
            </a:srgbClr>
          </a:solidFill>
          <a:ln>
            <a:noFill/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797" tIns="120797" rIns="120797" bIns="120797" numCol="1" spcCol="1270" anchor="ctr" anchorCtr="0">
            <a:noAutofit/>
          </a:bodyPr>
          <a:lstStyle/>
          <a:p>
            <a:pPr lvl="0" algn="ctr" defTabSz="10223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000" kern="1200" dirty="0"/>
              <a:t>최</a:t>
            </a:r>
            <a:r>
              <a:rPr lang="ko-KR" altLang="en-US" sz="2000" dirty="0"/>
              <a:t>상</a:t>
            </a:r>
            <a:r>
              <a:rPr lang="ko-KR" altLang="en-US" sz="2000" kern="1200" dirty="0"/>
              <a:t>의 선택</a:t>
            </a:r>
            <a:endParaRPr lang="en-US" altLang="ko-KR" sz="2000" kern="1200" dirty="0"/>
          </a:p>
          <a:p>
            <a:pPr marL="342900" lvl="0" indent="-342900" algn="ctr" defTabSz="10223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Char char="-"/>
            </a:pPr>
            <a:r>
              <a:rPr lang="ko-KR" altLang="en-US" sz="2000" kern="1200" dirty="0"/>
              <a:t>하나를 선택할 때</a:t>
            </a:r>
            <a:endParaRPr lang="en-US" altLang="ko-KR" sz="2000" kern="1200" dirty="0"/>
          </a:p>
          <a:p>
            <a:pPr lvl="0" algn="ctr" defTabSz="10223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/>
              <a:t>: </a:t>
            </a:r>
            <a:r>
              <a:rPr lang="en-US" altLang="ko-KR" sz="2000" dirty="0" err="1"/>
              <a:t>basesalary</a:t>
            </a:r>
            <a:endParaRPr lang="en-US" altLang="ko-KR" sz="2000" kern="1200" dirty="0"/>
          </a:p>
          <a:p>
            <a:pPr marL="342900" lvl="0" indent="-342900" algn="ctr" defTabSz="10223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Char char="-"/>
            </a:pPr>
            <a:r>
              <a:rPr lang="ko-KR" altLang="en-US" sz="2000" dirty="0"/>
              <a:t>두개를 선택할 때</a:t>
            </a:r>
            <a:endParaRPr lang="en-US" altLang="ko-KR" sz="2000" dirty="0"/>
          </a:p>
          <a:p>
            <a:pPr lvl="0" algn="ctr" defTabSz="10223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/>
              <a:t>: </a:t>
            </a:r>
            <a:r>
              <a:rPr lang="en-US" altLang="ko-KR" sz="2000" dirty="0" err="1"/>
              <a:t>basesalary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stockgrantvalue</a:t>
            </a:r>
            <a:endParaRPr lang="en-US" altLang="ko-KR" sz="2000" dirty="0"/>
          </a:p>
          <a:p>
            <a:pPr marL="342900" lvl="0" indent="-342900" algn="ctr" defTabSz="10223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Char char="-"/>
            </a:pPr>
            <a:endParaRPr lang="en-US" altLang="ko-KR" sz="2000" kern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EC8CA8-D59C-EBDD-6F2D-450210916F1D}"/>
              </a:ext>
            </a:extLst>
          </p:cNvPr>
          <p:cNvSpPr/>
          <p:nvPr/>
        </p:nvSpPr>
        <p:spPr>
          <a:xfrm>
            <a:off x="4618653" y="4945222"/>
            <a:ext cx="765110" cy="903093"/>
          </a:xfrm>
          <a:prstGeom prst="rect">
            <a:avLst/>
          </a:prstGeom>
          <a:solidFill>
            <a:srgbClr val="FDD02D">
              <a:alpha val="27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46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C4D1401-DFF2-4709-A64D-94933436DCAC}"/>
              </a:ext>
            </a:extLst>
          </p:cNvPr>
          <p:cNvCxnSpPr>
            <a:cxnSpLocks/>
          </p:cNvCxnSpPr>
          <p:nvPr/>
        </p:nvCxnSpPr>
        <p:spPr>
          <a:xfrm>
            <a:off x="0" y="1165295"/>
            <a:ext cx="116532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148896E1-7DF9-326F-4B93-AD1C89147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66" y="2261981"/>
            <a:ext cx="2726535" cy="341413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7C45468-9B33-D8BA-6CD0-36D35A5EF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1" y="2236916"/>
            <a:ext cx="2665344" cy="34557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64D82B-B59A-3937-6376-38CC3B8197CD}"/>
              </a:ext>
            </a:extLst>
          </p:cNvPr>
          <p:cNvSpPr txBox="1"/>
          <p:nvPr/>
        </p:nvSpPr>
        <p:spPr>
          <a:xfrm>
            <a:off x="273327" y="282838"/>
            <a:ext cx="1502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2.1.2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0DDA0-563F-9057-5F52-B5EB53714C3A}"/>
              </a:ext>
            </a:extLst>
          </p:cNvPr>
          <p:cNvSpPr txBox="1"/>
          <p:nvPr/>
        </p:nvSpPr>
        <p:spPr>
          <a:xfrm>
            <a:off x="1667554" y="379665"/>
            <a:ext cx="9802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적용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Best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subset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selection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6A925E-EA65-4EA2-E781-604F0F85167D}"/>
              </a:ext>
            </a:extLst>
          </p:cNvPr>
          <p:cNvSpPr txBox="1"/>
          <p:nvPr/>
        </p:nvSpPr>
        <p:spPr>
          <a:xfrm>
            <a:off x="3810001" y="1930172"/>
            <a:ext cx="129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Adj R^2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D5AFE-424E-690B-8EE9-BDEF4FE37941}"/>
              </a:ext>
            </a:extLst>
          </p:cNvPr>
          <p:cNvSpPr txBox="1"/>
          <p:nvPr/>
        </p:nvSpPr>
        <p:spPr>
          <a:xfrm>
            <a:off x="832594" y="1952643"/>
            <a:ext cx="129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R^2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D1D63-52C3-5075-491B-0AFC2342ACB0}"/>
              </a:ext>
            </a:extLst>
          </p:cNvPr>
          <p:cNvSpPr txBox="1"/>
          <p:nvPr/>
        </p:nvSpPr>
        <p:spPr>
          <a:xfrm>
            <a:off x="938962" y="3814381"/>
            <a:ext cx="52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cp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2D52C-2301-80AD-0D51-ED940DCB90EA}"/>
              </a:ext>
            </a:extLst>
          </p:cNvPr>
          <p:cNvSpPr txBox="1"/>
          <p:nvPr/>
        </p:nvSpPr>
        <p:spPr>
          <a:xfrm>
            <a:off x="3691204" y="3814381"/>
            <a:ext cx="52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bic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A491F518-CCB5-A94F-E056-8BE66784BC42}"/>
              </a:ext>
            </a:extLst>
          </p:cNvPr>
          <p:cNvSpPr/>
          <p:nvPr/>
        </p:nvSpPr>
        <p:spPr>
          <a:xfrm>
            <a:off x="6568752" y="2873829"/>
            <a:ext cx="5311718" cy="2013434"/>
          </a:xfrm>
          <a:custGeom>
            <a:avLst/>
            <a:gdLst>
              <a:gd name="connsiteX0" fmla="*/ 0 w 2484754"/>
              <a:gd name="connsiteY0" fmla="*/ 113240 h 679425"/>
              <a:gd name="connsiteX1" fmla="*/ 113240 w 2484754"/>
              <a:gd name="connsiteY1" fmla="*/ 0 h 679425"/>
              <a:gd name="connsiteX2" fmla="*/ 2371514 w 2484754"/>
              <a:gd name="connsiteY2" fmla="*/ 0 h 679425"/>
              <a:gd name="connsiteX3" fmla="*/ 2484754 w 2484754"/>
              <a:gd name="connsiteY3" fmla="*/ 113240 h 679425"/>
              <a:gd name="connsiteX4" fmla="*/ 2484754 w 2484754"/>
              <a:gd name="connsiteY4" fmla="*/ 566185 h 679425"/>
              <a:gd name="connsiteX5" fmla="*/ 2371514 w 2484754"/>
              <a:gd name="connsiteY5" fmla="*/ 679425 h 679425"/>
              <a:gd name="connsiteX6" fmla="*/ 113240 w 2484754"/>
              <a:gd name="connsiteY6" fmla="*/ 679425 h 679425"/>
              <a:gd name="connsiteX7" fmla="*/ 0 w 2484754"/>
              <a:gd name="connsiteY7" fmla="*/ 566185 h 679425"/>
              <a:gd name="connsiteX8" fmla="*/ 0 w 2484754"/>
              <a:gd name="connsiteY8" fmla="*/ 113240 h 67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4754" h="679425">
                <a:moveTo>
                  <a:pt x="0" y="113240"/>
                </a:moveTo>
                <a:cubicBezTo>
                  <a:pt x="0" y="50699"/>
                  <a:pt x="50699" y="0"/>
                  <a:pt x="113240" y="0"/>
                </a:cubicBezTo>
                <a:lnTo>
                  <a:pt x="2371514" y="0"/>
                </a:lnTo>
                <a:cubicBezTo>
                  <a:pt x="2434055" y="0"/>
                  <a:pt x="2484754" y="50699"/>
                  <a:pt x="2484754" y="113240"/>
                </a:cubicBezTo>
                <a:lnTo>
                  <a:pt x="2484754" y="566185"/>
                </a:lnTo>
                <a:cubicBezTo>
                  <a:pt x="2484754" y="628726"/>
                  <a:pt x="2434055" y="679425"/>
                  <a:pt x="2371514" y="679425"/>
                </a:cubicBezTo>
                <a:lnTo>
                  <a:pt x="113240" y="679425"/>
                </a:lnTo>
                <a:cubicBezTo>
                  <a:pt x="50699" y="679425"/>
                  <a:pt x="0" y="628726"/>
                  <a:pt x="0" y="566185"/>
                </a:cubicBezTo>
                <a:lnTo>
                  <a:pt x="0" y="113240"/>
                </a:lnTo>
                <a:close/>
              </a:path>
            </a:pathLst>
          </a:custGeom>
          <a:solidFill>
            <a:srgbClr val="FDD02D">
              <a:alpha val="90000"/>
            </a:srgbClr>
          </a:solidFill>
          <a:ln>
            <a:noFill/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797" tIns="120797" rIns="120797" bIns="120797" numCol="1" spcCol="1270" anchor="ctr" anchorCtr="0">
            <a:noAutofit/>
          </a:bodyPr>
          <a:lstStyle/>
          <a:p>
            <a:pPr lvl="0" algn="ctr" defTabSz="10223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000" dirty="0"/>
              <a:t>그래프를 통해 주어진 수의 설명 변수를 갖는 최상위 모델에 포함되는 변수들을 확인함</a:t>
            </a:r>
            <a:endParaRPr lang="en-US" altLang="ko-KR" sz="2000" dirty="0"/>
          </a:p>
          <a:p>
            <a:pPr lvl="0" algn="ctr" defTabSz="10223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/>
              <a:t>-&gt; greed</a:t>
            </a:r>
            <a:r>
              <a:rPr lang="en-US" altLang="ko-KR" sz="2000" dirty="0"/>
              <a:t>y forward</a:t>
            </a:r>
            <a:r>
              <a:rPr lang="ko-KR" altLang="en-US" sz="2000" dirty="0"/>
              <a:t>에 적용</a:t>
            </a:r>
            <a:endParaRPr lang="en-US" altLang="ko-KR" sz="2000" kern="1200" dirty="0"/>
          </a:p>
        </p:txBody>
      </p:sp>
    </p:spTree>
    <p:extLst>
      <p:ext uri="{BB962C8B-B14F-4D97-AF65-F5344CB8AC3E}">
        <p14:creationId xmlns:p14="http://schemas.microsoft.com/office/powerpoint/2010/main" val="213109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6"/>
          <p:cNvCxnSpPr/>
          <p:nvPr/>
        </p:nvCxnSpPr>
        <p:spPr>
          <a:xfrm>
            <a:off x="0" y="1165295"/>
            <a:ext cx="1165328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D9C5DB-0A5D-414E-7881-9CFB6E71AE7B}"/>
              </a:ext>
            </a:extLst>
          </p:cNvPr>
          <p:cNvSpPr txBox="1"/>
          <p:nvPr/>
        </p:nvSpPr>
        <p:spPr>
          <a:xfrm>
            <a:off x="273327" y="282838"/>
            <a:ext cx="1502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2.1.2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CA3D9-5122-4DEF-E725-635DCCE9CCE6}"/>
              </a:ext>
            </a:extLst>
          </p:cNvPr>
          <p:cNvSpPr txBox="1"/>
          <p:nvPr/>
        </p:nvSpPr>
        <p:spPr>
          <a:xfrm>
            <a:off x="1667554" y="379665"/>
            <a:ext cx="9802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적용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Best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subset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selection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forward</a:t>
            </a:r>
            <a:endParaRPr lang="ko-KR" altLang="en-US" sz="3200" b="1" spc="-300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Google Shape;162;p6">
            <a:extLst>
              <a:ext uri="{FF2B5EF4-FFF2-40B4-BE49-F238E27FC236}">
                <a16:creationId xmlns:a16="http://schemas.microsoft.com/office/drawing/2014/main" id="{C6A16FAF-D972-4923-7593-F25295E598B6}"/>
              </a:ext>
            </a:extLst>
          </p:cNvPr>
          <p:cNvSpPr/>
          <p:nvPr/>
        </p:nvSpPr>
        <p:spPr>
          <a:xfrm>
            <a:off x="273327" y="1278311"/>
            <a:ext cx="11379957" cy="57936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연관성 높은 데이터에 대해 우선 배정 하여 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forward 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방식의 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greedy 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선택을 함</a:t>
            </a:r>
            <a:endParaRPr lang="en-US" altLang="ko-KR" sz="2400" b="1" dirty="0">
              <a:ln w="0">
                <a:noFill/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7A3A54-E28D-A8CF-7CFD-461EFFFE9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27" y="1857676"/>
            <a:ext cx="5516649" cy="231737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711DB9-C0EF-F250-11B0-ECDC39FEC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206" y="1857676"/>
            <a:ext cx="5528513" cy="23173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BDE2E45-69CF-9454-B0AF-2C28E2E785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3167"/>
          <a:stretch/>
        </p:blipFill>
        <p:spPr>
          <a:xfrm>
            <a:off x="8223795" y="1857676"/>
            <a:ext cx="3694878" cy="233751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6E51288-081C-BB22-0D2F-995D4D45C6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327" y="4511890"/>
            <a:ext cx="5938664" cy="206211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3785B78-A31E-8E04-BF85-7587A00340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3305" y="4665895"/>
            <a:ext cx="5746848" cy="1908111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DD9D385-3BFE-6569-C06E-673C699663AA}"/>
              </a:ext>
            </a:extLst>
          </p:cNvPr>
          <p:cNvCxnSpPr>
            <a:cxnSpLocks/>
          </p:cNvCxnSpPr>
          <p:nvPr/>
        </p:nvCxnSpPr>
        <p:spPr>
          <a:xfrm>
            <a:off x="3688476" y="2833747"/>
            <a:ext cx="5594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48306EA-5226-6AAF-D159-3BE3992E4DD3}"/>
              </a:ext>
            </a:extLst>
          </p:cNvPr>
          <p:cNvCxnSpPr>
            <a:cxnSpLocks/>
          </p:cNvCxnSpPr>
          <p:nvPr/>
        </p:nvCxnSpPr>
        <p:spPr>
          <a:xfrm>
            <a:off x="8056741" y="2836062"/>
            <a:ext cx="5594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96E78E7-7E9D-5DBD-D9BB-A443C02FCB59}"/>
              </a:ext>
            </a:extLst>
          </p:cNvPr>
          <p:cNvCxnSpPr>
            <a:cxnSpLocks/>
          </p:cNvCxnSpPr>
          <p:nvPr/>
        </p:nvCxnSpPr>
        <p:spPr>
          <a:xfrm>
            <a:off x="5683575" y="5546467"/>
            <a:ext cx="5594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20C003-BE69-DB7A-A9C1-82306231D2DD}"/>
              </a:ext>
            </a:extLst>
          </p:cNvPr>
          <p:cNvSpPr/>
          <p:nvPr/>
        </p:nvSpPr>
        <p:spPr>
          <a:xfrm>
            <a:off x="575215" y="3571636"/>
            <a:ext cx="3392992" cy="4763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8F1AA2-2691-22A7-44CC-3117A3A32BA4}"/>
              </a:ext>
            </a:extLst>
          </p:cNvPr>
          <p:cNvSpPr/>
          <p:nvPr/>
        </p:nvSpPr>
        <p:spPr>
          <a:xfrm>
            <a:off x="8616200" y="3628925"/>
            <a:ext cx="3469527" cy="4763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65CC76C-75C4-4F8D-BCDC-223355DBB138}"/>
              </a:ext>
            </a:extLst>
          </p:cNvPr>
          <p:cNvSpPr/>
          <p:nvPr/>
        </p:nvSpPr>
        <p:spPr>
          <a:xfrm>
            <a:off x="4460316" y="3634988"/>
            <a:ext cx="3883420" cy="4763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EBA93A-52C3-BFAC-BDD3-D47EEA17B361}"/>
              </a:ext>
            </a:extLst>
          </p:cNvPr>
          <p:cNvSpPr/>
          <p:nvPr/>
        </p:nvSpPr>
        <p:spPr>
          <a:xfrm>
            <a:off x="242284" y="6098169"/>
            <a:ext cx="5689978" cy="4763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8A1229-BB02-EF42-B90E-544E9D1067A7}"/>
              </a:ext>
            </a:extLst>
          </p:cNvPr>
          <p:cNvSpPr/>
          <p:nvPr/>
        </p:nvSpPr>
        <p:spPr>
          <a:xfrm>
            <a:off x="5991740" y="6135309"/>
            <a:ext cx="5689978" cy="4763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5890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C4D1401-DFF2-4709-A64D-94933436DCAC}"/>
              </a:ext>
            </a:extLst>
          </p:cNvPr>
          <p:cNvCxnSpPr>
            <a:cxnSpLocks/>
          </p:cNvCxnSpPr>
          <p:nvPr/>
        </p:nvCxnSpPr>
        <p:spPr>
          <a:xfrm>
            <a:off x="0" y="1165295"/>
            <a:ext cx="116532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BB9F8786-580C-516E-02A2-578D5ACD4A5A}"/>
              </a:ext>
            </a:extLst>
          </p:cNvPr>
          <p:cNvSpPr/>
          <p:nvPr/>
        </p:nvSpPr>
        <p:spPr>
          <a:xfrm>
            <a:off x="5427138" y="1655698"/>
            <a:ext cx="6226146" cy="1048511"/>
          </a:xfrm>
          <a:custGeom>
            <a:avLst/>
            <a:gdLst>
              <a:gd name="connsiteX0" fmla="*/ 0 w 2484754"/>
              <a:gd name="connsiteY0" fmla="*/ 113240 h 679425"/>
              <a:gd name="connsiteX1" fmla="*/ 113240 w 2484754"/>
              <a:gd name="connsiteY1" fmla="*/ 0 h 679425"/>
              <a:gd name="connsiteX2" fmla="*/ 2371514 w 2484754"/>
              <a:gd name="connsiteY2" fmla="*/ 0 h 679425"/>
              <a:gd name="connsiteX3" fmla="*/ 2484754 w 2484754"/>
              <a:gd name="connsiteY3" fmla="*/ 113240 h 679425"/>
              <a:gd name="connsiteX4" fmla="*/ 2484754 w 2484754"/>
              <a:gd name="connsiteY4" fmla="*/ 566185 h 679425"/>
              <a:gd name="connsiteX5" fmla="*/ 2371514 w 2484754"/>
              <a:gd name="connsiteY5" fmla="*/ 679425 h 679425"/>
              <a:gd name="connsiteX6" fmla="*/ 113240 w 2484754"/>
              <a:gd name="connsiteY6" fmla="*/ 679425 h 679425"/>
              <a:gd name="connsiteX7" fmla="*/ 0 w 2484754"/>
              <a:gd name="connsiteY7" fmla="*/ 566185 h 679425"/>
              <a:gd name="connsiteX8" fmla="*/ 0 w 2484754"/>
              <a:gd name="connsiteY8" fmla="*/ 113240 h 67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4754" h="679425">
                <a:moveTo>
                  <a:pt x="0" y="113240"/>
                </a:moveTo>
                <a:cubicBezTo>
                  <a:pt x="0" y="50699"/>
                  <a:pt x="50699" y="0"/>
                  <a:pt x="113240" y="0"/>
                </a:cubicBezTo>
                <a:lnTo>
                  <a:pt x="2371514" y="0"/>
                </a:lnTo>
                <a:cubicBezTo>
                  <a:pt x="2434055" y="0"/>
                  <a:pt x="2484754" y="50699"/>
                  <a:pt x="2484754" y="113240"/>
                </a:cubicBezTo>
                <a:lnTo>
                  <a:pt x="2484754" y="566185"/>
                </a:lnTo>
                <a:cubicBezTo>
                  <a:pt x="2484754" y="628726"/>
                  <a:pt x="2434055" y="679425"/>
                  <a:pt x="2371514" y="679425"/>
                </a:cubicBezTo>
                <a:lnTo>
                  <a:pt x="113240" y="679425"/>
                </a:lnTo>
                <a:cubicBezTo>
                  <a:pt x="50699" y="679425"/>
                  <a:pt x="0" y="628726"/>
                  <a:pt x="0" y="566185"/>
                </a:cubicBezTo>
                <a:lnTo>
                  <a:pt x="0" y="113240"/>
                </a:lnTo>
                <a:close/>
              </a:path>
            </a:pathLst>
          </a:custGeom>
          <a:solidFill>
            <a:srgbClr val="FDD02D">
              <a:alpha val="90000"/>
            </a:srgbClr>
          </a:solidFill>
          <a:ln>
            <a:noFill/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797" tIns="120797" rIns="120797" bIns="120797" numCol="1" spcCol="1270" anchor="ctr" anchorCtr="0">
            <a:noAutofit/>
          </a:bodyPr>
          <a:lstStyle/>
          <a:p>
            <a:pPr marL="0" lvl="0" indent="0" algn="ctr" defTabSz="10223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-10-fold CV</a:t>
            </a:r>
            <a:r>
              <a:rPr lang="ko-KR" altLang="en-US" sz="2000" kern="1200" dirty="0"/>
              <a:t>로 </a:t>
            </a:r>
            <a:r>
              <a:rPr lang="en-US" altLang="ko-KR" sz="2000" dirty="0"/>
              <a:t>CV-error</a:t>
            </a:r>
            <a:r>
              <a:rPr lang="ko-KR" altLang="en-US" sz="2000" dirty="0"/>
              <a:t>가 가장 작은 </a:t>
            </a:r>
            <a:r>
              <a:rPr lang="el-GR" altLang="ko-KR" sz="2000" b="0" i="0" dirty="0">
                <a:solidFill>
                  <a:srgbClr val="202020"/>
                </a:solidFill>
                <a:effectLst/>
                <a:latin typeface="-apple-system"/>
              </a:rPr>
              <a:t>λ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찾음</a:t>
            </a:r>
            <a:endParaRPr lang="en-US" altLang="ko-KR" sz="2000" dirty="0"/>
          </a:p>
          <a:p>
            <a:pPr marL="0" lvl="0" indent="0" algn="ctr" defTabSz="10223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- </a:t>
            </a:r>
            <a:r>
              <a:rPr lang="en-US" altLang="ko-KR" sz="2000" kern="1200" dirty="0" err="1"/>
              <a:t>glmnet</a:t>
            </a:r>
            <a:r>
              <a:rPr lang="ko-KR" altLang="en-US" sz="2000" kern="1200" dirty="0"/>
              <a:t>으로 </a:t>
            </a:r>
            <a:r>
              <a:rPr lang="en-US" altLang="ko-KR" sz="2000" kern="1200" dirty="0"/>
              <a:t>cv</a:t>
            </a:r>
            <a:r>
              <a:rPr lang="ko-KR" altLang="en-US" sz="2000" kern="1200" dirty="0"/>
              <a:t>를 찾는 과정이 </a:t>
            </a:r>
            <a:r>
              <a:rPr lang="en-US" altLang="ko-KR" sz="2000" kern="1200" dirty="0"/>
              <a:t>R</a:t>
            </a:r>
            <a:r>
              <a:rPr lang="ko-KR" altLang="en-US" sz="2000" kern="1200" dirty="0"/>
              <a:t>내부적으로 동작함</a:t>
            </a:r>
            <a:r>
              <a:rPr lang="en-US" altLang="ko-KR" sz="2000" kern="1200" dirty="0"/>
              <a:t>.</a:t>
            </a:r>
            <a:endParaRPr lang="ko-KR" altLang="en-US" sz="2000" kern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72B087-E01D-E541-8FFE-52D53DD8EA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90" b="-1"/>
          <a:stretch/>
        </p:blipFill>
        <p:spPr>
          <a:xfrm>
            <a:off x="3118344" y="3194612"/>
            <a:ext cx="2827225" cy="3105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330845-CE95-E250-24D6-5B0929A7B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07" y="1464588"/>
            <a:ext cx="4625201" cy="10485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14DF6D7-1F13-3E0F-78F6-392AFF440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074" y="3876126"/>
            <a:ext cx="10634162" cy="1673676"/>
          </a:xfrm>
          <a:prstGeom prst="rect">
            <a:avLst/>
          </a:prstGeom>
        </p:spPr>
      </p:pic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42B28F0F-7F2D-0AE9-24EE-6350D1F36145}"/>
              </a:ext>
            </a:extLst>
          </p:cNvPr>
          <p:cNvSpPr/>
          <p:nvPr/>
        </p:nvSpPr>
        <p:spPr>
          <a:xfrm>
            <a:off x="4833258" y="5549802"/>
            <a:ext cx="6319906" cy="712646"/>
          </a:xfrm>
          <a:custGeom>
            <a:avLst/>
            <a:gdLst>
              <a:gd name="connsiteX0" fmla="*/ 0 w 2484754"/>
              <a:gd name="connsiteY0" fmla="*/ 113240 h 679425"/>
              <a:gd name="connsiteX1" fmla="*/ 113240 w 2484754"/>
              <a:gd name="connsiteY1" fmla="*/ 0 h 679425"/>
              <a:gd name="connsiteX2" fmla="*/ 2371514 w 2484754"/>
              <a:gd name="connsiteY2" fmla="*/ 0 h 679425"/>
              <a:gd name="connsiteX3" fmla="*/ 2484754 w 2484754"/>
              <a:gd name="connsiteY3" fmla="*/ 113240 h 679425"/>
              <a:gd name="connsiteX4" fmla="*/ 2484754 w 2484754"/>
              <a:gd name="connsiteY4" fmla="*/ 566185 h 679425"/>
              <a:gd name="connsiteX5" fmla="*/ 2371514 w 2484754"/>
              <a:gd name="connsiteY5" fmla="*/ 679425 h 679425"/>
              <a:gd name="connsiteX6" fmla="*/ 113240 w 2484754"/>
              <a:gd name="connsiteY6" fmla="*/ 679425 h 679425"/>
              <a:gd name="connsiteX7" fmla="*/ 0 w 2484754"/>
              <a:gd name="connsiteY7" fmla="*/ 566185 h 679425"/>
              <a:gd name="connsiteX8" fmla="*/ 0 w 2484754"/>
              <a:gd name="connsiteY8" fmla="*/ 113240 h 67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4754" h="679425">
                <a:moveTo>
                  <a:pt x="0" y="113240"/>
                </a:moveTo>
                <a:cubicBezTo>
                  <a:pt x="0" y="50699"/>
                  <a:pt x="50699" y="0"/>
                  <a:pt x="113240" y="0"/>
                </a:cubicBezTo>
                <a:lnTo>
                  <a:pt x="2371514" y="0"/>
                </a:lnTo>
                <a:cubicBezTo>
                  <a:pt x="2434055" y="0"/>
                  <a:pt x="2484754" y="50699"/>
                  <a:pt x="2484754" y="113240"/>
                </a:cubicBezTo>
                <a:lnTo>
                  <a:pt x="2484754" y="566185"/>
                </a:lnTo>
                <a:cubicBezTo>
                  <a:pt x="2484754" y="628726"/>
                  <a:pt x="2434055" y="679425"/>
                  <a:pt x="2371514" y="679425"/>
                </a:cubicBezTo>
                <a:lnTo>
                  <a:pt x="113240" y="679425"/>
                </a:lnTo>
                <a:cubicBezTo>
                  <a:pt x="50699" y="679425"/>
                  <a:pt x="0" y="628726"/>
                  <a:pt x="0" y="566185"/>
                </a:cubicBezTo>
                <a:lnTo>
                  <a:pt x="0" y="113240"/>
                </a:lnTo>
                <a:close/>
              </a:path>
            </a:pathLst>
          </a:custGeom>
          <a:solidFill>
            <a:srgbClr val="FDD02D">
              <a:alpha val="90000"/>
            </a:srgbClr>
          </a:solidFill>
          <a:ln>
            <a:noFill/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797" tIns="120797" rIns="120797" bIns="120797" numCol="1" spcCol="1270" anchor="ctr" anchorCtr="0">
            <a:noAutofit/>
          </a:bodyPr>
          <a:lstStyle/>
          <a:p>
            <a:pPr marL="0" lvl="0" indent="0" algn="ctr" defTabSz="10223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000" dirty="0"/>
              <a:t>값이 </a:t>
            </a:r>
            <a:r>
              <a:rPr lang="en-US" altLang="ko-KR" sz="2000" dirty="0"/>
              <a:t>0</a:t>
            </a:r>
            <a:r>
              <a:rPr lang="ko-KR" altLang="en-US" sz="2000" dirty="0"/>
              <a:t>이 계수는 없음 </a:t>
            </a:r>
            <a:r>
              <a:rPr lang="en-US" altLang="ko-KR" sz="2000" dirty="0"/>
              <a:t>&lt;- Ridge</a:t>
            </a:r>
            <a:r>
              <a:rPr lang="ko-KR" altLang="en-US" sz="2000" dirty="0"/>
              <a:t>가 잘 적용됨을 확인</a:t>
            </a:r>
            <a:endParaRPr lang="ko-KR" altLang="en-US" sz="2000" kern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C4C44E-80D1-A322-37DC-E262B289C819}"/>
              </a:ext>
            </a:extLst>
          </p:cNvPr>
          <p:cNvSpPr txBox="1"/>
          <p:nvPr/>
        </p:nvSpPr>
        <p:spPr>
          <a:xfrm>
            <a:off x="273327" y="282838"/>
            <a:ext cx="1502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2.1.2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9CCC53-1A12-39E3-A55D-1F36DAF5B77B}"/>
              </a:ext>
            </a:extLst>
          </p:cNvPr>
          <p:cNvSpPr txBox="1"/>
          <p:nvPr/>
        </p:nvSpPr>
        <p:spPr>
          <a:xfrm>
            <a:off x="1667554" y="379665"/>
            <a:ext cx="9802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적용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Ridge</a:t>
            </a:r>
            <a:endParaRPr lang="ko-KR" altLang="en-US" sz="3200" b="1" spc="-300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F67D88-9974-E550-E0E8-5911634C3303}"/>
              </a:ext>
            </a:extLst>
          </p:cNvPr>
          <p:cNvSpPr txBox="1"/>
          <p:nvPr/>
        </p:nvSpPr>
        <p:spPr>
          <a:xfrm>
            <a:off x="1710661" y="3160832"/>
            <a:ext cx="129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Test MSE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53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C4D1401-DFF2-4709-A64D-94933436DCAC}"/>
              </a:ext>
            </a:extLst>
          </p:cNvPr>
          <p:cNvCxnSpPr>
            <a:cxnSpLocks/>
          </p:cNvCxnSpPr>
          <p:nvPr/>
        </p:nvCxnSpPr>
        <p:spPr>
          <a:xfrm>
            <a:off x="0" y="1165295"/>
            <a:ext cx="116532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BB9F8786-580C-516E-02A2-578D5ACD4A5A}"/>
              </a:ext>
            </a:extLst>
          </p:cNvPr>
          <p:cNvSpPr/>
          <p:nvPr/>
        </p:nvSpPr>
        <p:spPr>
          <a:xfrm>
            <a:off x="7225852" y="2259145"/>
            <a:ext cx="4127384" cy="1021730"/>
          </a:xfrm>
          <a:custGeom>
            <a:avLst/>
            <a:gdLst>
              <a:gd name="connsiteX0" fmla="*/ 0 w 2484754"/>
              <a:gd name="connsiteY0" fmla="*/ 113240 h 679425"/>
              <a:gd name="connsiteX1" fmla="*/ 113240 w 2484754"/>
              <a:gd name="connsiteY1" fmla="*/ 0 h 679425"/>
              <a:gd name="connsiteX2" fmla="*/ 2371514 w 2484754"/>
              <a:gd name="connsiteY2" fmla="*/ 0 h 679425"/>
              <a:gd name="connsiteX3" fmla="*/ 2484754 w 2484754"/>
              <a:gd name="connsiteY3" fmla="*/ 113240 h 679425"/>
              <a:gd name="connsiteX4" fmla="*/ 2484754 w 2484754"/>
              <a:gd name="connsiteY4" fmla="*/ 566185 h 679425"/>
              <a:gd name="connsiteX5" fmla="*/ 2371514 w 2484754"/>
              <a:gd name="connsiteY5" fmla="*/ 679425 h 679425"/>
              <a:gd name="connsiteX6" fmla="*/ 113240 w 2484754"/>
              <a:gd name="connsiteY6" fmla="*/ 679425 h 679425"/>
              <a:gd name="connsiteX7" fmla="*/ 0 w 2484754"/>
              <a:gd name="connsiteY7" fmla="*/ 566185 h 679425"/>
              <a:gd name="connsiteX8" fmla="*/ 0 w 2484754"/>
              <a:gd name="connsiteY8" fmla="*/ 113240 h 67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4754" h="679425">
                <a:moveTo>
                  <a:pt x="0" y="113240"/>
                </a:moveTo>
                <a:cubicBezTo>
                  <a:pt x="0" y="50699"/>
                  <a:pt x="50699" y="0"/>
                  <a:pt x="113240" y="0"/>
                </a:cubicBezTo>
                <a:lnTo>
                  <a:pt x="2371514" y="0"/>
                </a:lnTo>
                <a:cubicBezTo>
                  <a:pt x="2434055" y="0"/>
                  <a:pt x="2484754" y="50699"/>
                  <a:pt x="2484754" y="113240"/>
                </a:cubicBezTo>
                <a:lnTo>
                  <a:pt x="2484754" y="566185"/>
                </a:lnTo>
                <a:cubicBezTo>
                  <a:pt x="2484754" y="628726"/>
                  <a:pt x="2434055" y="679425"/>
                  <a:pt x="2371514" y="679425"/>
                </a:cubicBezTo>
                <a:lnTo>
                  <a:pt x="113240" y="679425"/>
                </a:lnTo>
                <a:cubicBezTo>
                  <a:pt x="50699" y="679425"/>
                  <a:pt x="0" y="628726"/>
                  <a:pt x="0" y="566185"/>
                </a:cubicBezTo>
                <a:lnTo>
                  <a:pt x="0" y="113240"/>
                </a:lnTo>
                <a:close/>
              </a:path>
            </a:pathLst>
          </a:custGeom>
          <a:solidFill>
            <a:srgbClr val="FDD02D">
              <a:alpha val="90000"/>
            </a:srgbClr>
          </a:solidFill>
          <a:ln>
            <a:noFill/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797" tIns="120797" rIns="120797" bIns="120797" numCol="1" spcCol="1270" anchor="ctr" anchorCtr="0">
            <a:noAutofit/>
          </a:bodyPr>
          <a:lstStyle/>
          <a:p>
            <a:pPr marL="0" lvl="0" indent="0" algn="ctr" defTabSz="10223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000" kern="1200" dirty="0"/>
              <a:t>교차검증 수행 후 </a:t>
            </a:r>
            <a:r>
              <a:rPr lang="en-US" altLang="ko-KR" sz="2000" kern="1200" dirty="0"/>
              <a:t>test</a:t>
            </a:r>
            <a:r>
              <a:rPr lang="ko-KR" altLang="en-US" sz="2000" kern="1200" dirty="0"/>
              <a:t> </a:t>
            </a:r>
            <a:r>
              <a:rPr lang="en-US" altLang="ko-KR" sz="2000" kern="1200" dirty="0"/>
              <a:t>MSE</a:t>
            </a:r>
            <a:r>
              <a:rPr lang="ko-KR" altLang="en-US" sz="2000" kern="1200" dirty="0"/>
              <a:t> 계산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42B28F0F-7F2D-0AE9-24EE-6350D1F36145}"/>
              </a:ext>
            </a:extLst>
          </p:cNvPr>
          <p:cNvSpPr/>
          <p:nvPr/>
        </p:nvSpPr>
        <p:spPr>
          <a:xfrm>
            <a:off x="7225852" y="4813820"/>
            <a:ext cx="4127384" cy="757186"/>
          </a:xfrm>
          <a:custGeom>
            <a:avLst/>
            <a:gdLst>
              <a:gd name="connsiteX0" fmla="*/ 0 w 2484754"/>
              <a:gd name="connsiteY0" fmla="*/ 113240 h 679425"/>
              <a:gd name="connsiteX1" fmla="*/ 113240 w 2484754"/>
              <a:gd name="connsiteY1" fmla="*/ 0 h 679425"/>
              <a:gd name="connsiteX2" fmla="*/ 2371514 w 2484754"/>
              <a:gd name="connsiteY2" fmla="*/ 0 h 679425"/>
              <a:gd name="connsiteX3" fmla="*/ 2484754 w 2484754"/>
              <a:gd name="connsiteY3" fmla="*/ 113240 h 679425"/>
              <a:gd name="connsiteX4" fmla="*/ 2484754 w 2484754"/>
              <a:gd name="connsiteY4" fmla="*/ 566185 h 679425"/>
              <a:gd name="connsiteX5" fmla="*/ 2371514 w 2484754"/>
              <a:gd name="connsiteY5" fmla="*/ 679425 h 679425"/>
              <a:gd name="connsiteX6" fmla="*/ 113240 w 2484754"/>
              <a:gd name="connsiteY6" fmla="*/ 679425 h 679425"/>
              <a:gd name="connsiteX7" fmla="*/ 0 w 2484754"/>
              <a:gd name="connsiteY7" fmla="*/ 566185 h 679425"/>
              <a:gd name="connsiteX8" fmla="*/ 0 w 2484754"/>
              <a:gd name="connsiteY8" fmla="*/ 113240 h 67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4754" h="679425">
                <a:moveTo>
                  <a:pt x="0" y="113240"/>
                </a:moveTo>
                <a:cubicBezTo>
                  <a:pt x="0" y="50699"/>
                  <a:pt x="50699" y="0"/>
                  <a:pt x="113240" y="0"/>
                </a:cubicBezTo>
                <a:lnTo>
                  <a:pt x="2371514" y="0"/>
                </a:lnTo>
                <a:cubicBezTo>
                  <a:pt x="2434055" y="0"/>
                  <a:pt x="2484754" y="50699"/>
                  <a:pt x="2484754" y="113240"/>
                </a:cubicBezTo>
                <a:lnTo>
                  <a:pt x="2484754" y="566185"/>
                </a:lnTo>
                <a:cubicBezTo>
                  <a:pt x="2484754" y="628726"/>
                  <a:pt x="2434055" y="679425"/>
                  <a:pt x="2371514" y="679425"/>
                </a:cubicBezTo>
                <a:lnTo>
                  <a:pt x="113240" y="679425"/>
                </a:lnTo>
                <a:cubicBezTo>
                  <a:pt x="50699" y="679425"/>
                  <a:pt x="0" y="628726"/>
                  <a:pt x="0" y="566185"/>
                </a:cubicBezTo>
                <a:lnTo>
                  <a:pt x="0" y="113240"/>
                </a:lnTo>
                <a:close/>
              </a:path>
            </a:pathLst>
          </a:custGeom>
          <a:solidFill>
            <a:srgbClr val="FDD02D">
              <a:alpha val="90000"/>
            </a:srgbClr>
          </a:solidFill>
          <a:ln>
            <a:noFill/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797" tIns="120797" rIns="120797" bIns="120797" numCol="1" spcCol="1270" anchor="ctr" anchorCtr="0">
            <a:noAutofit/>
          </a:bodyPr>
          <a:lstStyle/>
          <a:p>
            <a:pPr marL="0" lvl="0" indent="0" algn="ctr" defTabSz="10223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000" dirty="0"/>
              <a:t>계수추정치가 </a:t>
            </a:r>
            <a:r>
              <a:rPr lang="en-US" altLang="ko-KR" sz="2000" dirty="0"/>
              <a:t>0</a:t>
            </a:r>
            <a:r>
              <a:rPr lang="ko-KR" altLang="en-US" sz="2000" dirty="0"/>
              <a:t>인 변수가 있음</a:t>
            </a:r>
            <a:endParaRPr lang="ko-KR" altLang="en-US" sz="2000" kern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EC037C-E7CF-B609-1F77-FD3CF17D1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83" y="1448207"/>
            <a:ext cx="4063203" cy="21965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3FF1BFA-C28F-8942-3542-41DC9D374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26" y="3871573"/>
            <a:ext cx="6073666" cy="25224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AF5E5AE-5E8A-A227-FB2D-F77239084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740" y="2660237"/>
            <a:ext cx="1427058" cy="2195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6FDFDF-6EFB-D33F-2D9A-5EAE19C161F3}"/>
              </a:ext>
            </a:extLst>
          </p:cNvPr>
          <p:cNvSpPr txBox="1"/>
          <p:nvPr/>
        </p:nvSpPr>
        <p:spPr>
          <a:xfrm>
            <a:off x="273327" y="282838"/>
            <a:ext cx="1502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2.1.2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46FF04-B327-A162-71AE-1D36398D5037}"/>
              </a:ext>
            </a:extLst>
          </p:cNvPr>
          <p:cNvSpPr txBox="1"/>
          <p:nvPr/>
        </p:nvSpPr>
        <p:spPr>
          <a:xfrm>
            <a:off x="1667554" y="379665"/>
            <a:ext cx="9802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적용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Lasso</a:t>
            </a:r>
            <a:endParaRPr lang="ko-KR" altLang="en-US" sz="3200" b="1" spc="-300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39DFAC-29BA-03FC-CDFD-E2F41F7F3F7A}"/>
              </a:ext>
            </a:extLst>
          </p:cNvPr>
          <p:cNvSpPr txBox="1"/>
          <p:nvPr/>
        </p:nvSpPr>
        <p:spPr>
          <a:xfrm>
            <a:off x="5178121" y="2177513"/>
            <a:ext cx="129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Test MSE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2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6"/>
          <p:cNvCxnSpPr/>
          <p:nvPr/>
        </p:nvCxnSpPr>
        <p:spPr>
          <a:xfrm>
            <a:off x="0" y="1165295"/>
            <a:ext cx="1165328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D9C5DB-0A5D-414E-7881-9CFB6E71AE7B}"/>
              </a:ext>
            </a:extLst>
          </p:cNvPr>
          <p:cNvSpPr txBox="1"/>
          <p:nvPr/>
        </p:nvSpPr>
        <p:spPr>
          <a:xfrm>
            <a:off x="273327" y="282838"/>
            <a:ext cx="1502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2.1.3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CA3D9-5122-4DEF-E725-635DCCE9CCE6}"/>
              </a:ext>
            </a:extLst>
          </p:cNvPr>
          <p:cNvSpPr txBox="1"/>
          <p:nvPr/>
        </p:nvSpPr>
        <p:spPr>
          <a:xfrm>
            <a:off x="1667554" y="379665"/>
            <a:ext cx="5811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적용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회귀 트리</a:t>
            </a:r>
          </a:p>
        </p:txBody>
      </p:sp>
      <p:sp>
        <p:nvSpPr>
          <p:cNvPr id="9" name="Google Shape;162;p6">
            <a:extLst>
              <a:ext uri="{FF2B5EF4-FFF2-40B4-BE49-F238E27FC236}">
                <a16:creationId xmlns:a16="http://schemas.microsoft.com/office/drawing/2014/main" id="{C6A16FAF-D972-4923-7593-F25295E598B6}"/>
              </a:ext>
            </a:extLst>
          </p:cNvPr>
          <p:cNvSpPr/>
          <p:nvPr/>
        </p:nvSpPr>
        <p:spPr>
          <a:xfrm>
            <a:off x="273327" y="1278311"/>
            <a:ext cx="11379957" cy="1226649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pruning 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되지 않은 회귀 트리 분석 내용</a:t>
            </a:r>
            <a:endParaRPr lang="en-US" altLang="ko-KR" sz="2400" b="1" dirty="0">
              <a:ln w="0">
                <a:noFill/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주식교부액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연봉을 사용하는 것이 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RSS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를 가장 많이 줄여주는 조합</a:t>
            </a:r>
            <a:endParaRPr lang="en-US" altLang="ko-KR" sz="2400" b="1" dirty="0">
              <a:ln w="0">
                <a:noFill/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2361B-3BF3-ABEA-5848-D8434A90EAA5}"/>
              </a:ext>
            </a:extLst>
          </p:cNvPr>
          <p:cNvSpPr txBox="1"/>
          <p:nvPr/>
        </p:nvSpPr>
        <p:spPr>
          <a:xfrm>
            <a:off x="7052987" y="3115911"/>
            <a:ext cx="474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주식교부액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연봉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개 변수 트리 구성에 사용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=&gt; RSS</a:t>
            </a:r>
            <a:r>
              <a:rPr lang="ko-KR" altLang="en-US" dirty="0">
                <a:solidFill>
                  <a:srgbClr val="FF0000"/>
                </a:solidFill>
              </a:rPr>
              <a:t>를 가장 많이 줄여주는 조합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A65402-B5C3-0D76-B8A5-F9DBCE33C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9" y="2617975"/>
            <a:ext cx="6518233" cy="169331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1826006-0E6E-89A0-C728-52560D7CE953}"/>
              </a:ext>
            </a:extLst>
          </p:cNvPr>
          <p:cNvSpPr/>
          <p:nvPr/>
        </p:nvSpPr>
        <p:spPr>
          <a:xfrm>
            <a:off x="858470" y="3340134"/>
            <a:ext cx="2712720" cy="254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B276E4F-4482-F75A-7E48-BFACBF4D3C1F}"/>
              </a:ext>
            </a:extLst>
          </p:cNvPr>
          <p:cNvSpPr/>
          <p:nvPr/>
        </p:nvSpPr>
        <p:spPr>
          <a:xfrm>
            <a:off x="3571190" y="3439077"/>
            <a:ext cx="3342640" cy="763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8F78DCB-B51C-1BF4-2F25-B0395704EC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945" b="15152"/>
          <a:stretch/>
        </p:blipFill>
        <p:spPr>
          <a:xfrm>
            <a:off x="5694432" y="4029049"/>
            <a:ext cx="5756831" cy="244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065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6"/>
          <p:cNvCxnSpPr/>
          <p:nvPr/>
        </p:nvCxnSpPr>
        <p:spPr>
          <a:xfrm>
            <a:off x="0" y="1165295"/>
            <a:ext cx="1165328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D9C5DB-0A5D-414E-7881-9CFB6E71AE7B}"/>
              </a:ext>
            </a:extLst>
          </p:cNvPr>
          <p:cNvSpPr txBox="1"/>
          <p:nvPr/>
        </p:nvSpPr>
        <p:spPr>
          <a:xfrm>
            <a:off x="273327" y="282838"/>
            <a:ext cx="1502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2.1.3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CA3D9-5122-4DEF-E725-635DCCE9CCE6}"/>
              </a:ext>
            </a:extLst>
          </p:cNvPr>
          <p:cNvSpPr txBox="1"/>
          <p:nvPr/>
        </p:nvSpPr>
        <p:spPr>
          <a:xfrm>
            <a:off x="1667554" y="379665"/>
            <a:ext cx="7380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적용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랜덤 포레스트</a:t>
            </a:r>
          </a:p>
        </p:txBody>
      </p:sp>
      <p:sp>
        <p:nvSpPr>
          <p:cNvPr id="9" name="Google Shape;162;p6">
            <a:extLst>
              <a:ext uri="{FF2B5EF4-FFF2-40B4-BE49-F238E27FC236}">
                <a16:creationId xmlns:a16="http://schemas.microsoft.com/office/drawing/2014/main" id="{C6A16FAF-D972-4923-7593-F25295E598B6}"/>
              </a:ext>
            </a:extLst>
          </p:cNvPr>
          <p:cNvSpPr/>
          <p:nvPr/>
        </p:nvSpPr>
        <p:spPr>
          <a:xfrm>
            <a:off x="273327" y="1278311"/>
            <a:ext cx="11379957" cy="1226649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랜덤 포레스트 중요도 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연봉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주식 </a:t>
            </a:r>
            <a:r>
              <a:rPr lang="ko-KR" altLang="en-US" sz="2400" b="1" dirty="0" err="1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교부액</a:t>
            </a:r>
            <a:endParaRPr lang="en-US" altLang="ko-KR" sz="2400" b="1" dirty="0">
              <a:ln w="0">
                <a:noFill/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주식교부액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연봉을 사용하는 것이 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RSS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를 가장 많이 줄여주는 조합</a:t>
            </a:r>
            <a:endParaRPr lang="en-US" altLang="ko-KR" sz="2400" b="1" dirty="0">
              <a:ln w="0">
                <a:noFill/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730B65-26F0-0972-4E75-1B0EA91F8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56" y="3344667"/>
            <a:ext cx="5748200" cy="29029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116352-24E0-EE64-0C12-6E7B888A27CC}"/>
              </a:ext>
            </a:extLst>
          </p:cNvPr>
          <p:cNvSpPr txBox="1"/>
          <p:nvPr/>
        </p:nvSpPr>
        <p:spPr>
          <a:xfrm>
            <a:off x="500456" y="2863948"/>
            <a:ext cx="4069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포레스트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F69D8F-6062-A2E8-3183-8334F0B28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994" y="2754326"/>
            <a:ext cx="5847297" cy="375602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369CA35-3476-564D-2620-3E29C98ADCCC}"/>
              </a:ext>
            </a:extLst>
          </p:cNvPr>
          <p:cNvSpPr/>
          <p:nvPr/>
        </p:nvSpPr>
        <p:spPr>
          <a:xfrm>
            <a:off x="500456" y="4632341"/>
            <a:ext cx="3517641" cy="513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EE61D3-8461-E56B-4B94-8AFBA195ACC4}"/>
              </a:ext>
            </a:extLst>
          </p:cNvPr>
          <p:cNvSpPr/>
          <p:nvPr/>
        </p:nvSpPr>
        <p:spPr>
          <a:xfrm>
            <a:off x="5952644" y="3637609"/>
            <a:ext cx="5966029" cy="5940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A9B34C-5074-AA5A-0DDF-091D37AEA108}"/>
              </a:ext>
            </a:extLst>
          </p:cNvPr>
          <p:cNvSpPr txBox="1"/>
          <p:nvPr/>
        </p:nvSpPr>
        <p:spPr>
          <a:xfrm>
            <a:off x="1937914" y="6244717"/>
            <a:ext cx="166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중요도 높음</a:t>
            </a:r>
          </a:p>
        </p:txBody>
      </p:sp>
    </p:spTree>
    <p:extLst>
      <p:ext uri="{BB962C8B-B14F-4D97-AF65-F5344CB8AC3E}">
        <p14:creationId xmlns:p14="http://schemas.microsoft.com/office/powerpoint/2010/main" val="7502823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6"/>
          <p:cNvCxnSpPr/>
          <p:nvPr/>
        </p:nvCxnSpPr>
        <p:spPr>
          <a:xfrm>
            <a:off x="0" y="1165295"/>
            <a:ext cx="1165328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D9C5DB-0A5D-414E-7881-9CFB6E71AE7B}"/>
              </a:ext>
            </a:extLst>
          </p:cNvPr>
          <p:cNvSpPr txBox="1"/>
          <p:nvPr/>
        </p:nvSpPr>
        <p:spPr>
          <a:xfrm>
            <a:off x="273327" y="282838"/>
            <a:ext cx="1502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2.1.3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CA3D9-5122-4DEF-E725-635DCCE9CCE6}"/>
              </a:ext>
            </a:extLst>
          </p:cNvPr>
          <p:cNvSpPr txBox="1"/>
          <p:nvPr/>
        </p:nvSpPr>
        <p:spPr>
          <a:xfrm>
            <a:off x="1667554" y="379665"/>
            <a:ext cx="7380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적용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b="1" spc="-30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부스팅</a:t>
            </a:r>
            <a:endParaRPr lang="ko-KR" altLang="en-US" sz="3200" b="1" spc="-300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Google Shape;162;p6">
            <a:extLst>
              <a:ext uri="{FF2B5EF4-FFF2-40B4-BE49-F238E27FC236}">
                <a16:creationId xmlns:a16="http://schemas.microsoft.com/office/drawing/2014/main" id="{C6A16FAF-D972-4923-7593-F25295E598B6}"/>
              </a:ext>
            </a:extLst>
          </p:cNvPr>
          <p:cNvSpPr/>
          <p:nvPr/>
        </p:nvSpPr>
        <p:spPr>
          <a:xfrm>
            <a:off x="273327" y="1278311"/>
            <a:ext cx="11379957" cy="1226649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부스팅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err="1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회귀트리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중요도 파악</a:t>
            </a:r>
            <a:endParaRPr lang="en-US" altLang="ko-KR" sz="2400" b="1" dirty="0">
              <a:ln w="0">
                <a:noFill/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높은 중요도의 변수와 연간 총 수입 관계</a:t>
            </a:r>
            <a:endParaRPr lang="en-US" altLang="ko-KR" sz="2400" b="1" dirty="0">
              <a:ln w="0">
                <a:noFill/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9519771-37AF-E1ED-4006-1652DECB75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386"/>
          <a:stretch/>
        </p:blipFill>
        <p:spPr>
          <a:xfrm>
            <a:off x="119207" y="3665626"/>
            <a:ext cx="5666713" cy="15967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29DC27-E667-8977-7D64-F10288AA1897}"/>
              </a:ext>
            </a:extLst>
          </p:cNvPr>
          <p:cNvSpPr txBox="1"/>
          <p:nvPr/>
        </p:nvSpPr>
        <p:spPr>
          <a:xfrm>
            <a:off x="205901" y="3183277"/>
            <a:ext cx="1041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중요도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3E853F-47E0-10FF-2EAF-FF6C7471F24C}"/>
              </a:ext>
            </a:extLst>
          </p:cNvPr>
          <p:cNvSpPr/>
          <p:nvPr/>
        </p:nvSpPr>
        <p:spPr>
          <a:xfrm>
            <a:off x="2263276" y="4059045"/>
            <a:ext cx="2993934" cy="4475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53C3515-26DF-FB28-E16D-04039B43C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753" y="3586394"/>
            <a:ext cx="3013064" cy="181182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01EEC92-F01F-54E7-289C-B7D65A725B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6948" y="3597899"/>
            <a:ext cx="3129402" cy="18550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2F8C8B-0951-6DA3-46BB-D509CFEC1008}"/>
              </a:ext>
            </a:extLst>
          </p:cNvPr>
          <p:cNvSpPr txBox="1"/>
          <p:nvPr/>
        </p:nvSpPr>
        <p:spPr>
          <a:xfrm>
            <a:off x="9527753" y="5532090"/>
            <a:ext cx="141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주식교부액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3C485B-00DC-E958-A07C-2AD4034805A0}"/>
              </a:ext>
            </a:extLst>
          </p:cNvPr>
          <p:cNvSpPr txBox="1"/>
          <p:nvPr/>
        </p:nvSpPr>
        <p:spPr>
          <a:xfrm>
            <a:off x="6515262" y="5460251"/>
            <a:ext cx="141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기본 연봉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19E14C-A830-8588-F344-FD273D0691A7}"/>
              </a:ext>
            </a:extLst>
          </p:cNvPr>
          <p:cNvSpPr txBox="1"/>
          <p:nvPr/>
        </p:nvSpPr>
        <p:spPr>
          <a:xfrm>
            <a:off x="5679057" y="3172059"/>
            <a:ext cx="4555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높은 중요도 변수와 연간 총 수입 관계</a:t>
            </a:r>
          </a:p>
        </p:txBody>
      </p:sp>
    </p:spTree>
    <p:extLst>
      <p:ext uri="{BB962C8B-B14F-4D97-AF65-F5344CB8AC3E}">
        <p14:creationId xmlns:p14="http://schemas.microsoft.com/office/powerpoint/2010/main" val="427672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E4A3F30-E496-A38B-28C9-F6C08DC7A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3074"/>
            <a:ext cx="12192000" cy="48697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98323-BD02-E3E1-D4AF-25F35D496240}"/>
              </a:ext>
            </a:extLst>
          </p:cNvPr>
          <p:cNvSpPr txBox="1"/>
          <p:nvPr/>
        </p:nvSpPr>
        <p:spPr>
          <a:xfrm>
            <a:off x="1366848" y="375170"/>
            <a:ext cx="5811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CF231-CAF0-E36F-F891-38188DF2DF6D}"/>
              </a:ext>
            </a:extLst>
          </p:cNvPr>
          <p:cNvSpPr txBox="1"/>
          <p:nvPr/>
        </p:nvSpPr>
        <p:spPr>
          <a:xfrm>
            <a:off x="273327" y="282838"/>
            <a:ext cx="1093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1.2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51911E4-8FDF-7024-F919-306469752E87}"/>
              </a:ext>
            </a:extLst>
          </p:cNvPr>
          <p:cNvCxnSpPr>
            <a:cxnSpLocks/>
          </p:cNvCxnSpPr>
          <p:nvPr/>
        </p:nvCxnSpPr>
        <p:spPr>
          <a:xfrm>
            <a:off x="0" y="1165295"/>
            <a:ext cx="116532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6144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49E83C52-7B90-8324-CA38-56B826BA9E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296" b="21455"/>
          <a:stretch/>
        </p:blipFill>
        <p:spPr>
          <a:xfrm>
            <a:off x="5640774" y="4670494"/>
            <a:ext cx="4423828" cy="684272"/>
          </a:xfrm>
          <a:prstGeom prst="rect">
            <a:avLst/>
          </a:prstGeom>
        </p:spPr>
      </p:pic>
      <p:cxnSp>
        <p:nvCxnSpPr>
          <p:cNvPr id="156" name="Google Shape;156;p6"/>
          <p:cNvCxnSpPr/>
          <p:nvPr/>
        </p:nvCxnSpPr>
        <p:spPr>
          <a:xfrm>
            <a:off x="0" y="1165295"/>
            <a:ext cx="1165328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D9C5DB-0A5D-414E-7881-9CFB6E71AE7B}"/>
              </a:ext>
            </a:extLst>
          </p:cNvPr>
          <p:cNvSpPr txBox="1"/>
          <p:nvPr/>
        </p:nvSpPr>
        <p:spPr>
          <a:xfrm>
            <a:off x="273327" y="282838"/>
            <a:ext cx="1502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2.1.3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CA3D9-5122-4DEF-E725-635DCCE9CCE6}"/>
              </a:ext>
            </a:extLst>
          </p:cNvPr>
          <p:cNvSpPr txBox="1"/>
          <p:nvPr/>
        </p:nvSpPr>
        <p:spPr>
          <a:xfrm>
            <a:off x="1667554" y="379665"/>
            <a:ext cx="7380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적용 </a:t>
            </a:r>
            <a:r>
              <a:rPr lang="en-US" altLang="ko-KR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의사결정 트리 성능 비교</a:t>
            </a:r>
          </a:p>
        </p:txBody>
      </p:sp>
      <p:sp>
        <p:nvSpPr>
          <p:cNvPr id="9" name="Google Shape;162;p6">
            <a:extLst>
              <a:ext uri="{FF2B5EF4-FFF2-40B4-BE49-F238E27FC236}">
                <a16:creationId xmlns:a16="http://schemas.microsoft.com/office/drawing/2014/main" id="{C6A16FAF-D972-4923-7593-F25295E598B6}"/>
              </a:ext>
            </a:extLst>
          </p:cNvPr>
          <p:cNvSpPr/>
          <p:nvPr/>
        </p:nvSpPr>
        <p:spPr>
          <a:xfrm>
            <a:off x="273327" y="1278311"/>
            <a:ext cx="11379957" cy="1226649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회귀트리</a:t>
            </a:r>
            <a:r>
              <a:rPr lang="en-US" altLang="ko-KR" sz="2400" b="1" dirty="0"/>
              <a:t>(Pruning O) ,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err="1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배깅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랜덤 포레스트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 err="1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부스팅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MSE 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endParaRPr lang="en-US" altLang="ko-KR" sz="2400" b="1" dirty="0">
              <a:ln w="0">
                <a:noFill/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69DD6-9FCD-88B4-B709-248414492046}"/>
              </a:ext>
            </a:extLst>
          </p:cNvPr>
          <p:cNvSpPr txBox="1"/>
          <p:nvPr/>
        </p:nvSpPr>
        <p:spPr>
          <a:xfrm>
            <a:off x="273327" y="4126346"/>
            <a:ext cx="218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배깅</a:t>
            </a:r>
            <a:r>
              <a:rPr lang="ko-KR" altLang="en-US" dirty="0"/>
              <a:t> </a:t>
            </a:r>
            <a:r>
              <a:rPr lang="en-US" altLang="ko-KR" dirty="0"/>
              <a:t>test MSE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C7EC66C-51FB-271D-253E-1F1D349277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507" r="57914" b="2609"/>
          <a:stretch/>
        </p:blipFill>
        <p:spPr>
          <a:xfrm>
            <a:off x="273327" y="3276700"/>
            <a:ext cx="3818322" cy="5980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890E0FE-B655-1559-78F0-B21A6BEE76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2167" r="41394" b="12529"/>
          <a:stretch/>
        </p:blipFill>
        <p:spPr>
          <a:xfrm>
            <a:off x="238793" y="4542783"/>
            <a:ext cx="4430316" cy="52744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4EBC71-F178-F77A-4661-B361BC9422E2}"/>
              </a:ext>
            </a:extLst>
          </p:cNvPr>
          <p:cNvSpPr/>
          <p:nvPr/>
        </p:nvSpPr>
        <p:spPr>
          <a:xfrm>
            <a:off x="753242" y="3429000"/>
            <a:ext cx="1293403" cy="328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B9B496-5886-CDAA-C2C4-CD40E42C3ED0}"/>
              </a:ext>
            </a:extLst>
          </p:cNvPr>
          <p:cNvSpPr/>
          <p:nvPr/>
        </p:nvSpPr>
        <p:spPr>
          <a:xfrm>
            <a:off x="747991" y="4758546"/>
            <a:ext cx="1298654" cy="2540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2A02B2-F03B-D879-A4A3-DAAA64B521E9}"/>
              </a:ext>
            </a:extLst>
          </p:cNvPr>
          <p:cNvSpPr txBox="1"/>
          <p:nvPr/>
        </p:nvSpPr>
        <p:spPr>
          <a:xfrm>
            <a:off x="5537716" y="2755551"/>
            <a:ext cx="3235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랜덤 포레스트 </a:t>
            </a:r>
            <a:r>
              <a:rPr lang="en-US" altLang="ko-KR" dirty="0"/>
              <a:t>test MSE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3FF050-B69A-8F26-4BE4-6F1D415F31D0}"/>
              </a:ext>
            </a:extLst>
          </p:cNvPr>
          <p:cNvSpPr txBox="1"/>
          <p:nvPr/>
        </p:nvSpPr>
        <p:spPr>
          <a:xfrm>
            <a:off x="273326" y="2790801"/>
            <a:ext cx="3818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Pruning </a:t>
            </a:r>
            <a:r>
              <a:rPr lang="ko-KR" altLang="en-US" dirty="0" err="1"/>
              <a:t>회귀트리</a:t>
            </a:r>
            <a:r>
              <a:rPr lang="ko-KR" altLang="en-US" dirty="0"/>
              <a:t> </a:t>
            </a:r>
            <a:r>
              <a:rPr lang="en-US" altLang="ko-KR" dirty="0"/>
              <a:t>test MSE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08C6D3-3B2A-3A30-7956-8CB5DAD83FA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9551" r="71010" b="-571"/>
          <a:stretch/>
        </p:blipFill>
        <p:spPr>
          <a:xfrm>
            <a:off x="5652885" y="3160133"/>
            <a:ext cx="3606132" cy="70102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6186A0-35D0-EFCB-85B0-4C9C5B5B9530}"/>
              </a:ext>
            </a:extLst>
          </p:cNvPr>
          <p:cNvSpPr/>
          <p:nvPr/>
        </p:nvSpPr>
        <p:spPr>
          <a:xfrm>
            <a:off x="6108111" y="3551939"/>
            <a:ext cx="1298654" cy="2540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094178-C9BB-6569-C168-7283C4160C06}"/>
              </a:ext>
            </a:extLst>
          </p:cNvPr>
          <p:cNvSpPr txBox="1"/>
          <p:nvPr/>
        </p:nvSpPr>
        <p:spPr>
          <a:xfrm>
            <a:off x="2679443" y="5746776"/>
            <a:ext cx="524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랜덤 </a:t>
            </a:r>
            <a:r>
              <a:rPr lang="ko-KR" altLang="en-US" sz="2400" b="1" dirty="0" err="1">
                <a:solidFill>
                  <a:srgbClr val="FF0000"/>
                </a:solidFill>
              </a:rPr>
              <a:t>포레스트의</a:t>
            </a:r>
            <a:r>
              <a:rPr lang="ko-KR" altLang="en-US" sz="2400" b="1" dirty="0">
                <a:solidFill>
                  <a:srgbClr val="FF0000"/>
                </a:solidFill>
              </a:rPr>
              <a:t> 성능이 가장 좋음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F91DF1-487D-79AD-05FD-2184CD773574}"/>
              </a:ext>
            </a:extLst>
          </p:cNvPr>
          <p:cNvSpPr txBox="1"/>
          <p:nvPr/>
        </p:nvSpPr>
        <p:spPr>
          <a:xfrm>
            <a:off x="5537716" y="4211638"/>
            <a:ext cx="2532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부스팅</a:t>
            </a:r>
            <a:r>
              <a:rPr lang="ko-KR" altLang="en-US" dirty="0"/>
              <a:t> 검정 </a:t>
            </a: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MSE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BA65F1-2586-66CF-D685-476584AC4AFF}"/>
              </a:ext>
            </a:extLst>
          </p:cNvPr>
          <p:cNvSpPr/>
          <p:nvPr/>
        </p:nvSpPr>
        <p:spPr>
          <a:xfrm>
            <a:off x="6108111" y="5062504"/>
            <a:ext cx="1298654" cy="2540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384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6"/>
          <p:cNvCxnSpPr/>
          <p:nvPr/>
        </p:nvCxnSpPr>
        <p:spPr>
          <a:xfrm>
            <a:off x="0" y="1165295"/>
            <a:ext cx="1165328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D9C5DB-0A5D-414E-7881-9CFB6E71AE7B}"/>
              </a:ext>
            </a:extLst>
          </p:cNvPr>
          <p:cNvSpPr txBox="1"/>
          <p:nvPr/>
        </p:nvSpPr>
        <p:spPr>
          <a:xfrm>
            <a:off x="273327" y="282838"/>
            <a:ext cx="1502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2.2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CA3D9-5122-4DEF-E725-635DCCE9CCE6}"/>
              </a:ext>
            </a:extLst>
          </p:cNvPr>
          <p:cNvSpPr txBox="1"/>
          <p:nvPr/>
        </p:nvSpPr>
        <p:spPr>
          <a:xfrm>
            <a:off x="1365713" y="380543"/>
            <a:ext cx="7380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적합한 모델 선정</a:t>
            </a:r>
          </a:p>
        </p:txBody>
      </p:sp>
      <p:sp>
        <p:nvSpPr>
          <p:cNvPr id="9" name="Google Shape;162;p6">
            <a:extLst>
              <a:ext uri="{FF2B5EF4-FFF2-40B4-BE49-F238E27FC236}">
                <a16:creationId xmlns:a16="http://schemas.microsoft.com/office/drawing/2014/main" id="{C6A16FAF-D972-4923-7593-F25295E598B6}"/>
              </a:ext>
            </a:extLst>
          </p:cNvPr>
          <p:cNvSpPr/>
          <p:nvPr/>
        </p:nvSpPr>
        <p:spPr>
          <a:xfrm>
            <a:off x="273327" y="1278311"/>
            <a:ext cx="11379957" cy="1226649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cv 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값이 가장 낮은 모델은 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greedy forward </a:t>
            </a: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연관성이 높은 데이터를 우선 선택 한 것이 영향을 주었다 평가</a:t>
            </a:r>
            <a:r>
              <a:rPr lang="en-US" altLang="ko-KR" sz="2400" b="1" dirty="0">
                <a:ln w="0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F847516-F7A6-3888-ECF9-C0E5650808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05"/>
          <a:stretch/>
        </p:blipFill>
        <p:spPr>
          <a:xfrm>
            <a:off x="1469896" y="3096138"/>
            <a:ext cx="8986818" cy="278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9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177B8D-2C61-6EFD-4E18-CC302CF8D59E}"/>
              </a:ext>
            </a:extLst>
          </p:cNvPr>
          <p:cNvSpPr/>
          <p:nvPr/>
        </p:nvSpPr>
        <p:spPr>
          <a:xfrm>
            <a:off x="351826" y="3645573"/>
            <a:ext cx="2003445" cy="5400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E971DBD-AE28-4389-9FD0-5BE64E56BDAC}"/>
              </a:ext>
            </a:extLst>
          </p:cNvPr>
          <p:cNvSpPr/>
          <p:nvPr/>
        </p:nvSpPr>
        <p:spPr>
          <a:xfrm>
            <a:off x="2355271" y="1298973"/>
            <a:ext cx="5534812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5C4BCE7-3724-4C53-96F3-62F6F12B9D64}"/>
              </a:ext>
            </a:extLst>
          </p:cNvPr>
          <p:cNvSpPr/>
          <p:nvPr/>
        </p:nvSpPr>
        <p:spPr>
          <a:xfrm>
            <a:off x="351827" y="1298972"/>
            <a:ext cx="2003444" cy="5400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BEF2EF5-9D1D-4704-8129-3A93BF7453D5}"/>
              </a:ext>
            </a:extLst>
          </p:cNvPr>
          <p:cNvSpPr/>
          <p:nvPr/>
        </p:nvSpPr>
        <p:spPr>
          <a:xfrm>
            <a:off x="351827" y="1916600"/>
            <a:ext cx="2003444" cy="994622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D7C3B6-B549-4AF0-B027-FE15908F9E19}"/>
              </a:ext>
            </a:extLst>
          </p:cNvPr>
          <p:cNvSpPr txBox="1"/>
          <p:nvPr/>
        </p:nvSpPr>
        <p:spPr>
          <a:xfrm>
            <a:off x="267046" y="1390006"/>
            <a:ext cx="217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기록 시간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F22B9BB-21EC-45AE-AE28-602519A64319}"/>
              </a:ext>
            </a:extLst>
          </p:cNvPr>
          <p:cNvSpPr txBox="1"/>
          <p:nvPr/>
        </p:nvSpPr>
        <p:spPr>
          <a:xfrm>
            <a:off x="2440051" y="1378208"/>
            <a:ext cx="5450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조사한 시간을 기록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ex) 2022/10/01 01:55:23</a:t>
            </a:r>
            <a:endParaRPr lang="ko-KR" altLang="en-US" sz="16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22F035-5A5D-F44F-F9BA-2FC7D4E1F9B7}"/>
              </a:ext>
            </a:extLst>
          </p:cNvPr>
          <p:cNvSpPr/>
          <p:nvPr/>
        </p:nvSpPr>
        <p:spPr>
          <a:xfrm>
            <a:off x="2355271" y="1932160"/>
            <a:ext cx="7555346" cy="99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Business Analyst / Mechanical Engineer / Human Resources / Data Scientist / Product Designer / Hardware Engineer / Technical Program Manager / Software Engineering Manager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992EB-69CA-F8EC-9CB4-DAA2FFEDCC82}"/>
              </a:ext>
            </a:extLst>
          </p:cNvPr>
          <p:cNvSpPr txBox="1"/>
          <p:nvPr/>
        </p:nvSpPr>
        <p:spPr>
          <a:xfrm>
            <a:off x="298337" y="2226005"/>
            <a:ext cx="217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4E0D5F-DC51-47F3-1EAC-A49452A1B9C4}"/>
              </a:ext>
            </a:extLst>
          </p:cNvPr>
          <p:cNvSpPr/>
          <p:nvPr/>
        </p:nvSpPr>
        <p:spPr>
          <a:xfrm>
            <a:off x="2357619" y="4910203"/>
            <a:ext cx="5534812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351A8-D5AB-E73A-FDDE-CF6244BD6C16}"/>
              </a:ext>
            </a:extLst>
          </p:cNvPr>
          <p:cNvSpPr txBox="1"/>
          <p:nvPr/>
        </p:nvSpPr>
        <p:spPr>
          <a:xfrm>
            <a:off x="2431803" y="5007176"/>
            <a:ext cx="5450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근무중인 회사에서의 연차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57F9C3-C0CE-F3F7-11CE-76133587C1A5}"/>
              </a:ext>
            </a:extLst>
          </p:cNvPr>
          <p:cNvSpPr/>
          <p:nvPr/>
        </p:nvSpPr>
        <p:spPr>
          <a:xfrm>
            <a:off x="2355271" y="3646313"/>
            <a:ext cx="7799382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9218FF-F39C-85B1-C3BA-3B64779B900C}"/>
              </a:ext>
            </a:extLst>
          </p:cNvPr>
          <p:cNvSpPr txBox="1"/>
          <p:nvPr/>
        </p:nvSpPr>
        <p:spPr>
          <a:xfrm>
            <a:off x="229360" y="3739223"/>
            <a:ext cx="217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회사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4BC73E-FA53-B94A-50BA-D0F45B2847A3}"/>
              </a:ext>
            </a:extLst>
          </p:cNvPr>
          <p:cNvSpPr txBox="1"/>
          <p:nvPr/>
        </p:nvSpPr>
        <p:spPr>
          <a:xfrm>
            <a:off x="2421208" y="3715247"/>
            <a:ext cx="7714602" cy="347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+mj-lt"/>
                <a:ea typeface="맑은 고딕" panose="020B0503020000020004" pitchFamily="50" charset="-127"/>
              </a:rPr>
              <a:t>도시</a:t>
            </a:r>
            <a:r>
              <a:rPr lang="en-US" altLang="ko-KR" sz="1600" spc="-150" dirty="0"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>
                <a:latin typeface="+mj-lt"/>
                <a:ea typeface="맑은 고딕" panose="020B0503020000020004" pitchFamily="50" charset="-127"/>
              </a:rPr>
              <a:t>주</a:t>
            </a:r>
            <a:r>
              <a:rPr lang="en-US" altLang="ko-KR" sz="1600" spc="-150" dirty="0"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>
                <a:latin typeface="+mj-lt"/>
                <a:ea typeface="맑은 고딕" panose="020B0503020000020004" pitchFamily="50" charset="-127"/>
              </a:rPr>
              <a:t>국가</a:t>
            </a:r>
            <a:r>
              <a:rPr lang="en-US" altLang="ko-KR" sz="1600" spc="-150" dirty="0">
                <a:latin typeface="+mj-lt"/>
                <a:ea typeface="맑은 고딕" panose="020B0503020000020004" pitchFamily="50" charset="-127"/>
              </a:rPr>
              <a:t>(default</a:t>
            </a:r>
            <a:r>
              <a:rPr lang="ko-KR" altLang="en-US" sz="1600" spc="-150" dirty="0"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1600" spc="-150" dirty="0">
                <a:latin typeface="+mj-lt"/>
                <a:ea typeface="맑은 고딕" panose="020B0503020000020004" pitchFamily="50" charset="-127"/>
              </a:rPr>
              <a:t>=</a:t>
            </a:r>
            <a:r>
              <a:rPr lang="ko-KR" altLang="en-US" sz="1600" spc="-150" dirty="0"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1600" spc="-150" dirty="0">
                <a:latin typeface="+mj-lt"/>
                <a:ea typeface="맑은 고딕" panose="020B0503020000020004" pitchFamily="50" charset="-127"/>
              </a:rPr>
              <a:t>USA)</a:t>
            </a:r>
            <a:r>
              <a:rPr lang="ko-KR" altLang="en-US" sz="1600" spc="-150" dirty="0">
                <a:latin typeface="+mj-lt"/>
                <a:ea typeface="맑은 고딕" panose="020B0503020000020004" pitchFamily="50" charset="-127"/>
              </a:rPr>
              <a:t>기재</a:t>
            </a:r>
            <a:r>
              <a:rPr lang="en-US" altLang="ko-KR" sz="1600" spc="-150" dirty="0">
                <a:latin typeface="+mj-lt"/>
                <a:ea typeface="맑은 고딕" panose="020B0503020000020004" pitchFamily="50" charset="-127"/>
              </a:rPr>
              <a:t>. ex) </a:t>
            </a:r>
            <a:r>
              <a:rPr lang="en-US" altLang="ko-KR" sz="1600" b="0" i="0" dirty="0">
                <a:effectLst/>
                <a:latin typeface="+mj-lt"/>
              </a:rPr>
              <a:t>San Francisco</a:t>
            </a:r>
            <a:r>
              <a:rPr lang="en-US" altLang="ko-KR" sz="1600" spc="-150" dirty="0">
                <a:latin typeface="+mj-lt"/>
                <a:ea typeface="맑은 고딕" panose="020B0503020000020004" pitchFamily="50" charset="-127"/>
              </a:rPr>
              <a:t>, CA / Toronto, On, Canada</a:t>
            </a:r>
            <a:endParaRPr lang="ko-KR" altLang="en-US" sz="1600" spc="-150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2575D8-CC2B-3BF1-D402-163A13A5EB1C}"/>
              </a:ext>
            </a:extLst>
          </p:cNvPr>
          <p:cNvSpPr/>
          <p:nvPr/>
        </p:nvSpPr>
        <p:spPr>
          <a:xfrm>
            <a:off x="354174" y="3006589"/>
            <a:ext cx="2003445" cy="5400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E04B4C-65BB-03E1-A515-D4F4D728933A}"/>
              </a:ext>
            </a:extLst>
          </p:cNvPr>
          <p:cNvSpPr txBox="1"/>
          <p:nvPr/>
        </p:nvSpPr>
        <p:spPr>
          <a:xfrm>
            <a:off x="298337" y="3101454"/>
            <a:ext cx="217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3D13AA-F9EC-79C1-BD27-BC9182CDF994}"/>
              </a:ext>
            </a:extLst>
          </p:cNvPr>
          <p:cNvSpPr/>
          <p:nvPr/>
        </p:nvSpPr>
        <p:spPr>
          <a:xfrm>
            <a:off x="2357619" y="3002737"/>
            <a:ext cx="5534812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CF970C-8B0E-E9A1-E3EF-F651859F9E2E}"/>
              </a:ext>
            </a:extLst>
          </p:cNvPr>
          <p:cNvSpPr txBox="1"/>
          <p:nvPr/>
        </p:nvSpPr>
        <p:spPr>
          <a:xfrm>
            <a:off x="2440051" y="3091619"/>
            <a:ext cx="5450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Amazon, Google, Facebook, Netflix, Slack, </a:t>
            </a:r>
            <a:r>
              <a:rPr lang="en-US" altLang="ko-KR" sz="1600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……</a:t>
            </a:r>
            <a:endParaRPr lang="ko-KR" altLang="en-US" sz="16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25709F-F712-81BE-9315-68FD6961873C}"/>
              </a:ext>
            </a:extLst>
          </p:cNvPr>
          <p:cNvSpPr/>
          <p:nvPr/>
        </p:nvSpPr>
        <p:spPr>
          <a:xfrm>
            <a:off x="2355271" y="4291554"/>
            <a:ext cx="5534812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3AAA60-8947-F94F-DDE1-B8296509B0B1}"/>
              </a:ext>
            </a:extLst>
          </p:cNvPr>
          <p:cNvSpPr txBox="1"/>
          <p:nvPr/>
        </p:nvSpPr>
        <p:spPr>
          <a:xfrm>
            <a:off x="2440051" y="4394385"/>
            <a:ext cx="5450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각자의 기록된 직종에서 근무한 경력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B9E007-F0AF-DF60-5029-0C68D48BDE33}"/>
              </a:ext>
            </a:extLst>
          </p:cNvPr>
          <p:cNvSpPr/>
          <p:nvPr/>
        </p:nvSpPr>
        <p:spPr>
          <a:xfrm>
            <a:off x="351825" y="4286351"/>
            <a:ext cx="2003445" cy="5400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222844-719B-5C89-DEA8-AA4AC650408B}"/>
              </a:ext>
            </a:extLst>
          </p:cNvPr>
          <p:cNvSpPr txBox="1"/>
          <p:nvPr/>
        </p:nvSpPr>
        <p:spPr>
          <a:xfrm>
            <a:off x="226526" y="4388029"/>
            <a:ext cx="217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경력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3AB127-9DA8-E9B3-FF4D-A265DE266BDB}"/>
              </a:ext>
            </a:extLst>
          </p:cNvPr>
          <p:cNvSpPr/>
          <p:nvPr/>
        </p:nvSpPr>
        <p:spPr>
          <a:xfrm>
            <a:off x="351826" y="4914183"/>
            <a:ext cx="2003445" cy="5400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C18990-E9D1-64B4-B78B-FDD48BD8310C}"/>
              </a:ext>
            </a:extLst>
          </p:cNvPr>
          <p:cNvSpPr txBox="1"/>
          <p:nvPr/>
        </p:nvSpPr>
        <p:spPr>
          <a:xfrm>
            <a:off x="248203" y="5024794"/>
            <a:ext cx="217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회사 근무 연차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D727544-0870-9381-FE31-58ED845C8B0C}"/>
              </a:ext>
            </a:extLst>
          </p:cNvPr>
          <p:cNvSpPr/>
          <p:nvPr/>
        </p:nvSpPr>
        <p:spPr>
          <a:xfrm>
            <a:off x="2357619" y="5553780"/>
            <a:ext cx="5534812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181725-EB2A-D6ED-F293-27C66DECA761}"/>
              </a:ext>
            </a:extLst>
          </p:cNvPr>
          <p:cNvSpPr txBox="1"/>
          <p:nvPr/>
        </p:nvSpPr>
        <p:spPr>
          <a:xfrm>
            <a:off x="2440051" y="5658483"/>
            <a:ext cx="5450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Production, Distributed Systems(Back-end)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같은 포지션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8190BE-EC31-B3AE-8425-B42E321858DD}"/>
              </a:ext>
            </a:extLst>
          </p:cNvPr>
          <p:cNvSpPr/>
          <p:nvPr/>
        </p:nvSpPr>
        <p:spPr>
          <a:xfrm>
            <a:off x="351826" y="5557760"/>
            <a:ext cx="2003445" cy="5400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371C6F-7A1C-7606-EBB2-083143214788}"/>
              </a:ext>
            </a:extLst>
          </p:cNvPr>
          <p:cNvSpPr txBox="1"/>
          <p:nvPr/>
        </p:nvSpPr>
        <p:spPr>
          <a:xfrm>
            <a:off x="226526" y="5648281"/>
            <a:ext cx="217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Job position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1F9429-A831-FBC2-F3BA-D46231390506}"/>
              </a:ext>
            </a:extLst>
          </p:cNvPr>
          <p:cNvSpPr/>
          <p:nvPr/>
        </p:nvSpPr>
        <p:spPr>
          <a:xfrm>
            <a:off x="2353004" y="6186469"/>
            <a:ext cx="5534812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FD76A-E246-EDF2-AEE6-791DC0E54EB6}"/>
              </a:ext>
            </a:extLst>
          </p:cNvPr>
          <p:cNvSpPr txBox="1"/>
          <p:nvPr/>
        </p:nvSpPr>
        <p:spPr>
          <a:xfrm>
            <a:off x="2435436" y="6291172"/>
            <a:ext cx="5450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작년에 받은 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미국 환율 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USD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연봉 통일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C7B91A-CBE6-3AE9-8862-B5BB579AF201}"/>
              </a:ext>
            </a:extLst>
          </p:cNvPr>
          <p:cNvSpPr/>
          <p:nvPr/>
        </p:nvSpPr>
        <p:spPr>
          <a:xfrm>
            <a:off x="347211" y="6190449"/>
            <a:ext cx="2003445" cy="5400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50FB5D-7292-D1EA-63AF-1DBAA99412C5}"/>
              </a:ext>
            </a:extLst>
          </p:cNvPr>
          <p:cNvSpPr txBox="1"/>
          <p:nvPr/>
        </p:nvSpPr>
        <p:spPr>
          <a:xfrm>
            <a:off x="221911" y="6280970"/>
            <a:ext cx="217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7D1646-C594-4BB2-2F6F-B981994BF671}"/>
              </a:ext>
            </a:extLst>
          </p:cNvPr>
          <p:cNvSpPr txBox="1"/>
          <p:nvPr/>
        </p:nvSpPr>
        <p:spPr>
          <a:xfrm>
            <a:off x="1366848" y="375170"/>
            <a:ext cx="5811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분석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9B87E2-F397-61AB-635A-A002B1153DE9}"/>
              </a:ext>
            </a:extLst>
          </p:cNvPr>
          <p:cNvSpPr txBox="1"/>
          <p:nvPr/>
        </p:nvSpPr>
        <p:spPr>
          <a:xfrm>
            <a:off x="273327" y="282838"/>
            <a:ext cx="1093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1.2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0D2CF93-2B4A-53AD-A90A-9C52C859B85F}"/>
              </a:ext>
            </a:extLst>
          </p:cNvPr>
          <p:cNvCxnSpPr>
            <a:cxnSpLocks/>
          </p:cNvCxnSpPr>
          <p:nvPr/>
        </p:nvCxnSpPr>
        <p:spPr>
          <a:xfrm>
            <a:off x="0" y="1165295"/>
            <a:ext cx="116532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435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B35835-E977-F065-D487-5BFC11D786D0}"/>
              </a:ext>
            </a:extLst>
          </p:cNvPr>
          <p:cNvSpPr/>
          <p:nvPr/>
        </p:nvSpPr>
        <p:spPr>
          <a:xfrm>
            <a:off x="2341420" y="1266734"/>
            <a:ext cx="5534812" cy="550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65E7F44-E107-7695-904A-829487140605}"/>
              </a:ext>
            </a:extLst>
          </p:cNvPr>
          <p:cNvSpPr/>
          <p:nvPr/>
        </p:nvSpPr>
        <p:spPr>
          <a:xfrm>
            <a:off x="337976" y="1266734"/>
            <a:ext cx="2003444" cy="569971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A5BDE1-EA94-D087-4DF5-99641F66475F}"/>
              </a:ext>
            </a:extLst>
          </p:cNvPr>
          <p:cNvSpPr txBox="1"/>
          <p:nvPr/>
        </p:nvSpPr>
        <p:spPr>
          <a:xfrm>
            <a:off x="253195" y="1385475"/>
            <a:ext cx="217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주식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교부액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5F57C0-B267-92A8-E62B-A8C12DF52307}"/>
              </a:ext>
            </a:extLst>
          </p:cNvPr>
          <p:cNvSpPr txBox="1"/>
          <p:nvPr/>
        </p:nvSpPr>
        <p:spPr>
          <a:xfrm>
            <a:off x="2510981" y="1385475"/>
            <a:ext cx="5450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각자의 회사에서 교부한 주식을 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단위로 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USD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환율로 통일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2DB172-7CEF-3417-ED44-37725BBF4E2B}"/>
              </a:ext>
            </a:extLst>
          </p:cNvPr>
          <p:cNvSpPr txBox="1"/>
          <p:nvPr/>
        </p:nvSpPr>
        <p:spPr>
          <a:xfrm>
            <a:off x="7885466" y="1357070"/>
            <a:ext cx="446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이해 </a:t>
            </a:r>
            <a:r>
              <a:rPr lang="en-US" altLang="ko-KR" dirty="0"/>
              <a:t>x -&gt; </a:t>
            </a:r>
            <a:r>
              <a:rPr lang="ko-KR" altLang="en-US" dirty="0"/>
              <a:t>공부 후 사용 </a:t>
            </a:r>
            <a:r>
              <a:rPr lang="en-US" altLang="ko-KR" dirty="0"/>
              <a:t>/ </a:t>
            </a:r>
            <a:r>
              <a:rPr lang="ko-KR" altLang="en-US" dirty="0"/>
              <a:t>미사용 결정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E315E5D-1A86-CB17-60EC-8456C81663EA}"/>
              </a:ext>
            </a:extLst>
          </p:cNvPr>
          <p:cNvSpPr/>
          <p:nvPr/>
        </p:nvSpPr>
        <p:spPr>
          <a:xfrm>
            <a:off x="2350654" y="1959457"/>
            <a:ext cx="5534812" cy="550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8F4B842-A00B-B099-A06D-39B448892145}"/>
              </a:ext>
            </a:extLst>
          </p:cNvPr>
          <p:cNvSpPr/>
          <p:nvPr/>
        </p:nvSpPr>
        <p:spPr>
          <a:xfrm>
            <a:off x="347210" y="1959457"/>
            <a:ext cx="2003444" cy="569971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663636-0938-2346-CE96-0431FE3DFCB3}"/>
              </a:ext>
            </a:extLst>
          </p:cNvPr>
          <p:cNvSpPr txBox="1"/>
          <p:nvPr/>
        </p:nvSpPr>
        <p:spPr>
          <a:xfrm>
            <a:off x="262429" y="2078198"/>
            <a:ext cx="217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보너스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상여금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183854-705A-6677-2F0C-71B4EDC7AA8A}"/>
              </a:ext>
            </a:extLst>
          </p:cNvPr>
          <p:cNvSpPr txBox="1"/>
          <p:nvPr/>
        </p:nvSpPr>
        <p:spPr>
          <a:xfrm>
            <a:off x="2435434" y="2084872"/>
            <a:ext cx="5450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spc="-150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작년에 받은 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단위로 받은 총 보너스를 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USD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환율로 통일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451AB5B-5041-4997-A625-24C981326DA2}"/>
              </a:ext>
            </a:extLst>
          </p:cNvPr>
          <p:cNvSpPr/>
          <p:nvPr/>
        </p:nvSpPr>
        <p:spPr>
          <a:xfrm>
            <a:off x="2341420" y="3337160"/>
            <a:ext cx="5534812" cy="550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DAA4E92-C62C-47C7-A3BB-324F63CD45BD}"/>
              </a:ext>
            </a:extLst>
          </p:cNvPr>
          <p:cNvSpPr/>
          <p:nvPr/>
        </p:nvSpPr>
        <p:spPr>
          <a:xfrm>
            <a:off x="337976" y="3337160"/>
            <a:ext cx="2003444" cy="569971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AFF96A-1413-52B5-800F-921AFD4C6D6E}"/>
              </a:ext>
            </a:extLst>
          </p:cNvPr>
          <p:cNvSpPr txBox="1"/>
          <p:nvPr/>
        </p:nvSpPr>
        <p:spPr>
          <a:xfrm>
            <a:off x="253195" y="3455901"/>
            <a:ext cx="217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9DF405-619D-E697-0595-4A0D30205E89}"/>
              </a:ext>
            </a:extLst>
          </p:cNvPr>
          <p:cNvSpPr txBox="1"/>
          <p:nvPr/>
        </p:nvSpPr>
        <p:spPr>
          <a:xfrm>
            <a:off x="2426200" y="3462575"/>
            <a:ext cx="5450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Male,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female,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other,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unknow</a:t>
            </a:r>
            <a:endParaRPr lang="ko-KR" altLang="en-US" sz="16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3E215F4-2FB3-EC27-FC54-9A31EBF832F6}"/>
              </a:ext>
            </a:extLst>
          </p:cNvPr>
          <p:cNvSpPr/>
          <p:nvPr/>
        </p:nvSpPr>
        <p:spPr>
          <a:xfrm>
            <a:off x="2350654" y="4054125"/>
            <a:ext cx="5534812" cy="576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CC2AE24-620A-F5BF-4BC2-E6107A0C737F}"/>
              </a:ext>
            </a:extLst>
          </p:cNvPr>
          <p:cNvSpPr/>
          <p:nvPr/>
        </p:nvSpPr>
        <p:spPr>
          <a:xfrm>
            <a:off x="347210" y="4054125"/>
            <a:ext cx="2003444" cy="569971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EE682E-7AF7-A3F7-6860-33F3D3618C56}"/>
              </a:ext>
            </a:extLst>
          </p:cNvPr>
          <p:cNvSpPr txBox="1"/>
          <p:nvPr/>
        </p:nvSpPr>
        <p:spPr>
          <a:xfrm>
            <a:off x="262429" y="4172866"/>
            <a:ext cx="217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인종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09387D-BEE6-6E25-B9CC-8060519B4F34}"/>
              </a:ext>
            </a:extLst>
          </p:cNvPr>
          <p:cNvSpPr txBox="1"/>
          <p:nvPr/>
        </p:nvSpPr>
        <p:spPr>
          <a:xfrm>
            <a:off x="2435434" y="4179540"/>
            <a:ext cx="5450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White,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Asian,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Black, Hispanic, two or more(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혼혈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분류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16F482E-43E1-2AAF-2D34-54106955D8EA}"/>
              </a:ext>
            </a:extLst>
          </p:cNvPr>
          <p:cNvSpPr/>
          <p:nvPr/>
        </p:nvSpPr>
        <p:spPr>
          <a:xfrm>
            <a:off x="2350654" y="4756349"/>
            <a:ext cx="5534812" cy="576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670E622-9EAD-9876-BF0F-9DAAD1E570AA}"/>
              </a:ext>
            </a:extLst>
          </p:cNvPr>
          <p:cNvSpPr/>
          <p:nvPr/>
        </p:nvSpPr>
        <p:spPr>
          <a:xfrm>
            <a:off x="347210" y="4756349"/>
            <a:ext cx="2003444" cy="569971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6BE34E-AF91-C1DB-A4D8-99D064606448}"/>
              </a:ext>
            </a:extLst>
          </p:cNvPr>
          <p:cNvSpPr txBox="1"/>
          <p:nvPr/>
        </p:nvSpPr>
        <p:spPr>
          <a:xfrm>
            <a:off x="262429" y="4875090"/>
            <a:ext cx="217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학력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EB70289-F1C4-4613-0269-0BCFDD276A7E}"/>
              </a:ext>
            </a:extLst>
          </p:cNvPr>
          <p:cNvSpPr txBox="1"/>
          <p:nvPr/>
        </p:nvSpPr>
        <p:spPr>
          <a:xfrm>
            <a:off x="2435434" y="4881764"/>
            <a:ext cx="5450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학사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석사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박사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전문대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고등학교 졸업으로 분류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FC94AF8-0290-EAEF-C309-B0556553F1CC}"/>
              </a:ext>
            </a:extLst>
          </p:cNvPr>
          <p:cNvSpPr/>
          <p:nvPr/>
        </p:nvSpPr>
        <p:spPr>
          <a:xfrm>
            <a:off x="2350654" y="5483779"/>
            <a:ext cx="5534812" cy="56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B0CDBD6-82BE-4773-76FC-F3ED360567AC}"/>
              </a:ext>
            </a:extLst>
          </p:cNvPr>
          <p:cNvSpPr/>
          <p:nvPr/>
        </p:nvSpPr>
        <p:spPr>
          <a:xfrm>
            <a:off x="347210" y="5483779"/>
            <a:ext cx="2003444" cy="569971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18ED70-BA29-BE3E-0FF9-FF9E4FA59F72}"/>
              </a:ext>
            </a:extLst>
          </p:cNvPr>
          <p:cNvSpPr txBox="1"/>
          <p:nvPr/>
        </p:nvSpPr>
        <p:spPr>
          <a:xfrm>
            <a:off x="262429" y="5602520"/>
            <a:ext cx="217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직급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466E55-311C-9400-0F77-3B9FD78F05E8}"/>
              </a:ext>
            </a:extLst>
          </p:cNvPr>
          <p:cNvSpPr txBox="1"/>
          <p:nvPr/>
        </p:nvSpPr>
        <p:spPr>
          <a:xfrm>
            <a:off x="2435434" y="5609194"/>
            <a:ext cx="5450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회사의 직급 기준으로 분류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3FBB897-297C-DD27-599E-5AF5FC3942CD}"/>
              </a:ext>
            </a:extLst>
          </p:cNvPr>
          <p:cNvSpPr/>
          <p:nvPr/>
        </p:nvSpPr>
        <p:spPr>
          <a:xfrm>
            <a:off x="2350654" y="6211209"/>
            <a:ext cx="5534812" cy="56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70A8277-6E1B-D25C-544F-4A97F0044D99}"/>
              </a:ext>
            </a:extLst>
          </p:cNvPr>
          <p:cNvSpPr/>
          <p:nvPr/>
        </p:nvSpPr>
        <p:spPr>
          <a:xfrm>
            <a:off x="347210" y="6211209"/>
            <a:ext cx="2003444" cy="569971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E97A8F-1DCF-C6BD-CEE5-90CE703DA95B}"/>
              </a:ext>
            </a:extLst>
          </p:cNvPr>
          <p:cNvSpPr txBox="1"/>
          <p:nvPr/>
        </p:nvSpPr>
        <p:spPr>
          <a:xfrm>
            <a:off x="262429" y="6329950"/>
            <a:ext cx="217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 사항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6863BCC-C8EC-C6EF-79BD-2382F3AD7EBF}"/>
              </a:ext>
            </a:extLst>
          </p:cNvPr>
          <p:cNvSpPr txBox="1"/>
          <p:nvPr/>
        </p:nvSpPr>
        <p:spPr>
          <a:xfrm>
            <a:off x="2435434" y="6336624"/>
            <a:ext cx="5450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목록 외의 기타 사항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B9D514-C99E-14BE-AD81-7AE17A4A0D5E}"/>
              </a:ext>
            </a:extLst>
          </p:cNvPr>
          <p:cNvSpPr/>
          <p:nvPr/>
        </p:nvSpPr>
        <p:spPr>
          <a:xfrm>
            <a:off x="2350654" y="2656183"/>
            <a:ext cx="5534812" cy="550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517B36-A0FD-6A31-49C2-B1DE00BA2314}"/>
              </a:ext>
            </a:extLst>
          </p:cNvPr>
          <p:cNvSpPr/>
          <p:nvPr/>
        </p:nvSpPr>
        <p:spPr>
          <a:xfrm>
            <a:off x="347210" y="2656183"/>
            <a:ext cx="2003444" cy="569971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F7232-B02A-C979-2604-9EC517F7A47D}"/>
              </a:ext>
            </a:extLst>
          </p:cNvPr>
          <p:cNvSpPr txBox="1"/>
          <p:nvPr/>
        </p:nvSpPr>
        <p:spPr>
          <a:xfrm>
            <a:off x="262429" y="2774924"/>
            <a:ext cx="217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연간 총 급여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4BB685-10D2-F47E-B608-3DEF661694F5}"/>
              </a:ext>
            </a:extLst>
          </p:cNvPr>
          <p:cNvSpPr txBox="1"/>
          <p:nvPr/>
        </p:nvSpPr>
        <p:spPr>
          <a:xfrm>
            <a:off x="2435434" y="2781598"/>
            <a:ext cx="5450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spc="-150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작년에 받은 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연봉 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보너스 </a:t>
            </a:r>
            <a:r>
              <a: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6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주식교부액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D1EF2D-5E6C-24CB-35CF-BF5BE11FC4ED}"/>
              </a:ext>
            </a:extLst>
          </p:cNvPr>
          <p:cNvSpPr txBox="1"/>
          <p:nvPr/>
        </p:nvSpPr>
        <p:spPr>
          <a:xfrm>
            <a:off x="1366848" y="375170"/>
            <a:ext cx="5811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AD7FB3-F9CA-8404-A256-4CE9432F0DC8}"/>
              </a:ext>
            </a:extLst>
          </p:cNvPr>
          <p:cNvSpPr txBox="1"/>
          <p:nvPr/>
        </p:nvSpPr>
        <p:spPr>
          <a:xfrm>
            <a:off x="273327" y="282838"/>
            <a:ext cx="1093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1.2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37A4B-4C4B-AD74-7141-5F963181F1CB}"/>
              </a:ext>
            </a:extLst>
          </p:cNvPr>
          <p:cNvCxnSpPr>
            <a:cxnSpLocks/>
          </p:cNvCxnSpPr>
          <p:nvPr/>
        </p:nvCxnSpPr>
        <p:spPr>
          <a:xfrm>
            <a:off x="0" y="1165295"/>
            <a:ext cx="116532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60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14926EA-EA2D-450D-98B0-6A225579C1B1}"/>
              </a:ext>
            </a:extLst>
          </p:cNvPr>
          <p:cNvCxnSpPr>
            <a:cxnSpLocks/>
          </p:cNvCxnSpPr>
          <p:nvPr/>
        </p:nvCxnSpPr>
        <p:spPr>
          <a:xfrm>
            <a:off x="0" y="1165295"/>
            <a:ext cx="116532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4F44CC4-FBA2-E21D-DC9D-8F047AE67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53363"/>
              </p:ext>
            </p:extLst>
          </p:nvPr>
        </p:nvGraphicFramePr>
        <p:xfrm>
          <a:off x="671358" y="2331720"/>
          <a:ext cx="10849284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6428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16428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16428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28513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timestamp (</a:t>
                      </a:r>
                      <a:r>
                        <a:rPr lang="ko-KR" altLang="en-US" sz="18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기록 시간</a:t>
                      </a:r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base salary (</a:t>
                      </a:r>
                      <a:r>
                        <a:rPr lang="ko-KR" altLang="en-US" sz="18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연봉</a:t>
                      </a:r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 yearly compensation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연간 총 급여금</a:t>
                      </a:r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8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 (</a:t>
                      </a:r>
                      <a:r>
                        <a:rPr lang="ko-KR" altLang="en-US" sz="18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직종 명</a:t>
                      </a:r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stock grant value (</a:t>
                      </a:r>
                      <a:r>
                        <a:rPr lang="ko-KR" altLang="en-US" sz="18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주식교부액</a:t>
                      </a:r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Education (</a:t>
                      </a:r>
                      <a:r>
                        <a:rPr lang="ko-KR" altLang="en-US" sz="18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학력</a:t>
                      </a:r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bonus (</a:t>
                      </a:r>
                      <a:r>
                        <a:rPr lang="ko-KR" altLang="en-US" sz="18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상여금</a:t>
                      </a:r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years at company (</a:t>
                      </a:r>
                      <a:r>
                        <a:rPr lang="ko-KR" altLang="en-US" sz="18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회사 근무 연차</a:t>
                      </a:r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18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gender (</a:t>
                      </a:r>
                      <a:r>
                        <a:rPr lang="ko-KR" altLang="en-US" sz="18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years of experience (</a:t>
                      </a:r>
                      <a:r>
                        <a:rPr lang="ko-KR" altLang="en-US" sz="18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경력</a:t>
                      </a:r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Race (</a:t>
                      </a:r>
                      <a:r>
                        <a:rPr lang="ko-KR" altLang="en-US" sz="18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인종</a:t>
                      </a:r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CC93E39-DC88-2155-9358-C37641377FC9}"/>
              </a:ext>
            </a:extLst>
          </p:cNvPr>
          <p:cNvSpPr txBox="1"/>
          <p:nvPr/>
        </p:nvSpPr>
        <p:spPr>
          <a:xfrm>
            <a:off x="1366848" y="375170"/>
            <a:ext cx="5811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변수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FE264D-FA5D-00E1-68B8-580C3BB77F85}"/>
              </a:ext>
            </a:extLst>
          </p:cNvPr>
          <p:cNvSpPr txBox="1"/>
          <p:nvPr/>
        </p:nvSpPr>
        <p:spPr>
          <a:xfrm>
            <a:off x="273327" y="282838"/>
            <a:ext cx="1093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1.2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A07CF3-EC0C-C123-00F6-8FD4398DBAAA}"/>
              </a:ext>
            </a:extLst>
          </p:cNvPr>
          <p:cNvSpPr txBox="1"/>
          <p:nvPr/>
        </p:nvSpPr>
        <p:spPr>
          <a:xfrm>
            <a:off x="7156579" y="57099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X : 10</a:t>
            </a:r>
            <a:r>
              <a:rPr lang="ko-KR" altLang="en-US" sz="2400" b="1" dirty="0">
                <a:solidFill>
                  <a:srgbClr val="FF0000"/>
                </a:solidFill>
              </a:rPr>
              <a:t>개</a:t>
            </a:r>
            <a:r>
              <a:rPr lang="en-US" altLang="ko-KR" sz="2400" b="1" dirty="0">
                <a:solidFill>
                  <a:srgbClr val="FF0000"/>
                </a:solidFill>
              </a:rPr>
              <a:t>, Y : 1</a:t>
            </a:r>
            <a:r>
              <a:rPr lang="ko-KR" altLang="en-US" sz="2400" b="1" dirty="0">
                <a:solidFill>
                  <a:srgbClr val="FF0000"/>
                </a:solidFill>
              </a:rPr>
              <a:t>개 </a:t>
            </a:r>
            <a:r>
              <a:rPr lang="en-US" altLang="ko-KR" sz="2400" b="1" dirty="0">
                <a:solidFill>
                  <a:srgbClr val="FF0000"/>
                </a:solidFill>
              </a:rPr>
              <a:t>    </a:t>
            </a:r>
            <a:r>
              <a:rPr lang="ko-KR" altLang="en-US" sz="2400" b="1" dirty="0">
                <a:solidFill>
                  <a:srgbClr val="FF0000"/>
                </a:solidFill>
              </a:rPr>
              <a:t>총 </a:t>
            </a:r>
            <a:r>
              <a:rPr lang="en-US" altLang="ko-KR" sz="2400" b="1" dirty="0">
                <a:solidFill>
                  <a:srgbClr val="FF0000"/>
                </a:solidFill>
              </a:rPr>
              <a:t>11</a:t>
            </a:r>
            <a:r>
              <a:rPr lang="ko-KR" altLang="en-US" sz="2400" b="1" dirty="0">
                <a:solidFill>
                  <a:srgbClr val="FF0000"/>
                </a:solidFill>
              </a:rPr>
              <a:t>개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2EE1C7E-57E2-FA6A-DC89-4AF37AE93DDD}"/>
              </a:ext>
            </a:extLst>
          </p:cNvPr>
          <p:cNvSpPr/>
          <p:nvPr/>
        </p:nvSpPr>
        <p:spPr>
          <a:xfrm>
            <a:off x="9638522" y="676889"/>
            <a:ext cx="363894" cy="21885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582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1798</Words>
  <Application>Microsoft Office PowerPoint</Application>
  <PresentationFormat>와이드스크린</PresentationFormat>
  <Paragraphs>424</Paragraphs>
  <Slides>61</Slides>
  <Notes>34</Notes>
  <HiddenSlides>8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8" baseType="lpstr">
      <vt:lpstr>-apple-system</vt:lpstr>
      <vt:lpstr>맑은 고딕</vt:lpstr>
      <vt:lpstr>맑은 고딕</vt:lpstr>
      <vt:lpstr>Arial</vt:lpstr>
      <vt:lpstr>Courier New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효선</dc:creator>
  <cp:lastModifiedBy>김효선</cp:lastModifiedBy>
  <cp:revision>93</cp:revision>
  <dcterms:created xsi:type="dcterms:W3CDTF">2022-12-07T12:38:05Z</dcterms:created>
  <dcterms:modified xsi:type="dcterms:W3CDTF">2023-08-25T00:29:32Z</dcterms:modified>
</cp:coreProperties>
</file>