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84" r:id="rId5"/>
    <p:sldId id="287" r:id="rId6"/>
    <p:sldId id="274" r:id="rId7"/>
    <p:sldId id="271" r:id="rId8"/>
    <p:sldId id="272" r:id="rId9"/>
    <p:sldId id="283" r:id="rId10"/>
    <p:sldId id="282" r:id="rId11"/>
    <p:sldId id="285" r:id="rId12"/>
    <p:sldId id="286" r:id="rId13"/>
    <p:sldId id="289" r:id="rId14"/>
    <p:sldId id="28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D4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5013" autoAdjust="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E2CF3-4C6A-4647-A70E-839F325526C3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3CBD-5723-4D45-8898-F2FA8F7C7A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2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8434A-014B-08D6-34E5-17766C150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4CC38-45D9-22C3-297C-B372C3ADF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AA5D-F0D2-1C02-B393-86ED9F6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83F7B-30E0-BECF-847E-103D2CD3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E7144-E372-4906-2D8F-466E6348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7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57A2C-55B1-44FF-0457-DD0CE9FC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F08935-5178-6675-83A3-8A9AF5B52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A3346-9571-4CE5-02CB-2C2A25C1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62858-728B-79D3-E63C-6A4F3708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02737-8AC3-A3BC-8690-BCADCC87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4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FF250-FB54-13A9-F0F0-3D4B94D1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36969-49A2-E4A4-83B6-699164AA0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2F0C7-65EF-FF2E-2149-39174766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A99B4-985B-AF8E-04C5-855122E4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01ED8-7AC2-E0C4-0356-1C83795A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30C5-58E6-866D-B287-83E3D2FB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15917-6C86-D1E9-BE2A-66C2C415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717CE-0855-4737-D25F-6F8FACDF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4BF2-59A0-DCAC-01EA-1CCDFA1F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A43D3-74E8-5F87-0BD3-8797A9B4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9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204B4-D9B2-45D1-BEAA-B6AE67EF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784DB-5090-36CA-49E7-A4587A2B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88A4F-A272-9247-300F-311E9C9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141B-74FC-225D-4E8E-04356132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ACF91-6D16-E30C-7258-4D43787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2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70898-5787-825D-281C-F25A7216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B2129-F555-4435-E8B3-002796591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87C7F-D991-4088-F47D-B2AFEF643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75A0C-A027-6AFB-08DC-274C21AF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2E3F7-230F-3BAC-0DBE-C728E60B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4DD63-65DF-F215-10CD-25ED8FC5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0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C9CE7-10CB-A4D0-B8EC-139C7423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F49CC-BF9E-588F-6F7A-A9F9F3D5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796FB-7FF7-DB60-46DE-A73818646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C9B1BD-D30F-1949-74E5-FC5ACD3A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1D7C74-93CB-FEF6-6C86-F17B7646C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4590EB-7DF1-FAE3-AB4F-2501983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5D8F8E-48C8-35EE-AFA6-8170E3C5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BCAAA2-9A61-5B99-FEBC-13BD0D3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8B7E2-DA05-0F4F-2225-12668C4A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26E96D-1E0E-C9BB-DB8E-5B81E6CB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4FDA3-C2EA-BE7B-8061-7DB4312B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12F79-F52A-2230-5683-971E260A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F4B20A-28AD-C190-170D-9C241F72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CD0BF-F630-0A25-91EF-8E9DCC6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648AA-F2D8-9B40-8AF3-03B934D2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969C4-B440-D96B-7DC0-20A01D91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9B7F6-16F8-41D7-F9C2-4E22DAFC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A726C-3262-BC16-3BFD-208836F5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85900-8129-B454-B37D-196D765B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D727A-5B43-7DCE-8E29-2B3BFDF6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75280-B586-9D20-0C30-2F904945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CED52-2E53-34CB-B5D7-33F26B28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2FC5FF-1A47-4B14-F9F9-43C1104C5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44FE10-BF09-4057-C83E-46D1FC92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FB7C7-18DE-D73E-2FAB-B0E86230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02B25-92CD-AFF6-5258-D7D3FA13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E6308-970F-F9F2-1D51-FF2E285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5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097BD-1C73-005D-4CCE-4A84593E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53B2-1CBA-D7A6-D33A-AD4E315E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19D70-C3F7-133D-7D01-4745ADE41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2A0E1-502E-4F86-A774-2391F87DECA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A97D0-BBB1-4097-EB24-BA5BCF71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B4D9B-F274-ACC7-96FF-3926641A6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C21A-7D13-47CB-9BC2-5E99178C8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22C2E-7F09-35EF-3834-81C69F18A521}"/>
              </a:ext>
            </a:extLst>
          </p:cNvPr>
          <p:cNvSpPr txBox="1"/>
          <p:nvPr/>
        </p:nvSpPr>
        <p:spPr>
          <a:xfrm>
            <a:off x="6582858" y="3647159"/>
            <a:ext cx="236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인지부조화 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TEAM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942F6-2FEB-0743-863E-6975ECE10BCA}"/>
              </a:ext>
            </a:extLst>
          </p:cNvPr>
          <p:cNvSpPr txBox="1"/>
          <p:nvPr/>
        </p:nvSpPr>
        <p:spPr>
          <a:xfrm>
            <a:off x="3091543" y="2201533"/>
            <a:ext cx="616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</a:rPr>
              <a:t>Light QLSTM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DE6D22-4DB8-8FBD-79CB-F6D46B09EECD}"/>
              </a:ext>
            </a:extLst>
          </p:cNvPr>
          <p:cNvCxnSpPr/>
          <p:nvPr/>
        </p:nvCxnSpPr>
        <p:spPr>
          <a:xfrm>
            <a:off x="3600994" y="3481252"/>
            <a:ext cx="5146766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1293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05. Light QLSTM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EB3552-0821-94F0-F64B-664FBB70C6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" r="1305"/>
          <a:stretch/>
        </p:blipFill>
        <p:spPr>
          <a:xfrm>
            <a:off x="3150713" y="2249087"/>
            <a:ext cx="5890573" cy="432762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BC0B790-DB81-C7E0-BFE3-BC1D0DAB74DA}"/>
              </a:ext>
            </a:extLst>
          </p:cNvPr>
          <p:cNvSpPr/>
          <p:nvPr/>
        </p:nvSpPr>
        <p:spPr>
          <a:xfrm>
            <a:off x="4283737" y="4557352"/>
            <a:ext cx="1872642" cy="286041"/>
          </a:xfrm>
          <a:prstGeom prst="rect">
            <a:avLst/>
          </a:prstGeom>
          <a:noFill/>
          <a:ln w="57150">
            <a:solidFill>
              <a:srgbClr val="CD49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FCAFB1-8065-7551-7E43-2A72F348DDD5}"/>
              </a:ext>
            </a:extLst>
          </p:cNvPr>
          <p:cNvSpPr/>
          <p:nvPr/>
        </p:nvSpPr>
        <p:spPr>
          <a:xfrm>
            <a:off x="951183" y="1276476"/>
            <a:ext cx="10411875" cy="830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573B4-DE5A-5181-B0A2-730E6958EAAC}"/>
              </a:ext>
            </a:extLst>
          </p:cNvPr>
          <p:cNvSpPr txBox="1"/>
          <p:nvPr/>
        </p:nvSpPr>
        <p:spPr>
          <a:xfrm>
            <a:off x="1138441" y="1491593"/>
            <a:ext cx="10168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Make Hardware-friendly by changing the fixable part of the circuit to Basis gate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2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1293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05. Light QLSTM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32C77C-D3FE-1E50-38C7-F72144EDA9A6}"/>
              </a:ext>
            </a:extLst>
          </p:cNvPr>
          <p:cNvGrpSpPr/>
          <p:nvPr/>
        </p:nvGrpSpPr>
        <p:grpSpPr>
          <a:xfrm>
            <a:off x="2321287" y="2510023"/>
            <a:ext cx="7549426" cy="3567920"/>
            <a:chOff x="1507947" y="1442662"/>
            <a:chExt cx="9842564" cy="44256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4B519E-EF4C-A1F4-559A-0C49B722FE92}"/>
                </a:ext>
              </a:extLst>
            </p:cNvPr>
            <p:cNvSpPr/>
            <p:nvPr/>
          </p:nvSpPr>
          <p:spPr>
            <a:xfrm rot="18981314">
              <a:off x="4909900" y="4099361"/>
              <a:ext cx="3002526" cy="54960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D7F7254-849F-5C39-B86E-216C52E6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7947" y="1442662"/>
              <a:ext cx="9842564" cy="4425696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F1DB22-CED2-17D6-0883-3EDE7CAE32E6}"/>
                </a:ext>
              </a:extLst>
            </p:cNvPr>
            <p:cNvSpPr/>
            <p:nvPr/>
          </p:nvSpPr>
          <p:spPr>
            <a:xfrm>
              <a:off x="2312172" y="4892608"/>
              <a:ext cx="5671879" cy="860258"/>
            </a:xfrm>
            <a:prstGeom prst="rect">
              <a:avLst/>
            </a:prstGeom>
            <a:noFill/>
            <a:ln w="57150">
              <a:solidFill>
                <a:srgbClr val="CD493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55082C-6217-CE75-8393-2417EA8B423B}"/>
              </a:ext>
            </a:extLst>
          </p:cNvPr>
          <p:cNvSpPr/>
          <p:nvPr/>
        </p:nvSpPr>
        <p:spPr>
          <a:xfrm>
            <a:off x="951183" y="1276476"/>
            <a:ext cx="10411875" cy="830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6A298-7B77-92E7-9F10-BB117700A9EA}"/>
              </a:ext>
            </a:extLst>
          </p:cNvPr>
          <p:cNvSpPr txBox="1"/>
          <p:nvPr/>
        </p:nvSpPr>
        <p:spPr>
          <a:xfrm>
            <a:off x="1138441" y="1491593"/>
            <a:ext cx="101688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Modify the circuit by configuring only the Basis gates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3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4021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06. Conclusion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C86C31-F711-A4C1-D9BC-601DBCAE4DC7}"/>
              </a:ext>
            </a:extLst>
          </p:cNvPr>
          <p:cNvGrpSpPr/>
          <p:nvPr/>
        </p:nvGrpSpPr>
        <p:grpSpPr>
          <a:xfrm>
            <a:off x="2094457" y="3680542"/>
            <a:ext cx="3429774" cy="2620847"/>
            <a:chOff x="1817191" y="3500507"/>
            <a:chExt cx="3117976" cy="238258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DBC910-1F46-44B3-041F-EE9C8258CD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7954" r="-1372" b="71318"/>
            <a:stretch/>
          </p:blipFill>
          <p:spPr bwMode="auto">
            <a:xfrm>
              <a:off x="1817192" y="3500507"/>
              <a:ext cx="3117975" cy="238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5B11BD-7034-70F4-61D3-CA7E879622DF}"/>
                </a:ext>
              </a:extLst>
            </p:cNvPr>
            <p:cNvSpPr/>
            <p:nvPr/>
          </p:nvSpPr>
          <p:spPr>
            <a:xfrm>
              <a:off x="1817191" y="4274288"/>
              <a:ext cx="2850501" cy="259211"/>
            </a:xfrm>
            <a:prstGeom prst="rect">
              <a:avLst/>
            </a:prstGeom>
            <a:solidFill>
              <a:srgbClr val="FFC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F4C1B0-1F34-9CEC-1BA4-18ED515CA5D0}"/>
              </a:ext>
            </a:extLst>
          </p:cNvPr>
          <p:cNvGrpSpPr/>
          <p:nvPr/>
        </p:nvGrpSpPr>
        <p:grpSpPr>
          <a:xfrm>
            <a:off x="6739302" y="3615019"/>
            <a:ext cx="3429775" cy="2808412"/>
            <a:chOff x="6367893" y="3500507"/>
            <a:chExt cx="3117977" cy="25531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00D850-6201-3EDF-AD08-35623A413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1813"/>
            <a:stretch/>
          </p:blipFill>
          <p:spPr>
            <a:xfrm>
              <a:off x="6367894" y="3500507"/>
              <a:ext cx="3117976" cy="255310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A44E8C-71E7-A3EC-A887-8BF6C986298B}"/>
                </a:ext>
              </a:extLst>
            </p:cNvPr>
            <p:cNvSpPr/>
            <p:nvPr/>
          </p:nvSpPr>
          <p:spPr>
            <a:xfrm>
              <a:off x="6367893" y="4350618"/>
              <a:ext cx="3117975" cy="263911"/>
            </a:xfrm>
            <a:prstGeom prst="rect">
              <a:avLst/>
            </a:prstGeom>
            <a:solidFill>
              <a:srgbClr val="FFC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B0ED2D-3623-87A5-D682-EFDDAC59FDC3}"/>
              </a:ext>
            </a:extLst>
          </p:cNvPr>
          <p:cNvSpPr txBox="1"/>
          <p:nvPr/>
        </p:nvSpPr>
        <p:spPr>
          <a:xfrm>
            <a:off x="2094457" y="3032730"/>
            <a:ext cx="303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QLSTM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C70F2-DEC4-6F1C-3613-55C5265C669E}"/>
              </a:ext>
            </a:extLst>
          </p:cNvPr>
          <p:cNvSpPr txBox="1"/>
          <p:nvPr/>
        </p:nvSpPr>
        <p:spPr>
          <a:xfrm>
            <a:off x="6739302" y="3017603"/>
            <a:ext cx="303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Light QLSTM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03F395-7BAA-C83F-BF4E-1E1F12722128}"/>
              </a:ext>
            </a:extLst>
          </p:cNvPr>
          <p:cNvSpPr/>
          <p:nvPr/>
        </p:nvSpPr>
        <p:spPr>
          <a:xfrm>
            <a:off x="890062" y="1176668"/>
            <a:ext cx="10411875" cy="1149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07F5E-13B0-E1F6-BA45-1269029674A8}"/>
              </a:ext>
            </a:extLst>
          </p:cNvPr>
          <p:cNvSpPr txBox="1"/>
          <p:nvPr/>
        </p:nvSpPr>
        <p:spPr>
          <a:xfrm>
            <a:off x="1011561" y="1251546"/>
            <a:ext cx="10168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Loss rate increased</a:t>
            </a:r>
          </a:p>
          <a:p>
            <a:pPr marL="342900" indent="-342900">
              <a:buFontTx/>
              <a:buChar char="-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Faster execution time</a:t>
            </a:r>
          </a:p>
          <a:p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0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E20BC4-B1FE-76C1-6CE6-4F76EC60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905000"/>
            <a:ext cx="10601325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4021"/>
            <a:ext cx="10623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06. Conclusion : What we learned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A2282-5CF8-26F3-7982-98D662AD631B}"/>
              </a:ext>
            </a:extLst>
          </p:cNvPr>
          <p:cNvSpPr txBox="1"/>
          <p:nvPr/>
        </p:nvSpPr>
        <p:spPr>
          <a:xfrm>
            <a:off x="730617" y="1358489"/>
            <a:ext cx="1047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1. Hyper parameter tuning in Quantum Circuit (in ansatz)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51728-1A1B-57FB-E242-A84BF43056C4}"/>
              </a:ext>
            </a:extLst>
          </p:cNvPr>
          <p:cNvSpPr txBox="1"/>
          <p:nvPr/>
        </p:nvSpPr>
        <p:spPr>
          <a:xfrm>
            <a:off x="730617" y="5344290"/>
            <a:ext cx="10935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2. The importance of replacing them with hardware-friendly circuits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2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4021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06. Conclusion : future job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9383F6-4AFB-DE9F-90C6-3B3D025B2525}"/>
              </a:ext>
            </a:extLst>
          </p:cNvPr>
          <p:cNvSpPr/>
          <p:nvPr/>
        </p:nvSpPr>
        <p:spPr>
          <a:xfrm>
            <a:off x="730618" y="4739763"/>
            <a:ext cx="10475088" cy="177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E28023-1674-394C-4403-D99302F86320}"/>
              </a:ext>
            </a:extLst>
          </p:cNvPr>
          <p:cNvSpPr/>
          <p:nvPr/>
        </p:nvSpPr>
        <p:spPr>
          <a:xfrm>
            <a:off x="730618" y="1981734"/>
            <a:ext cx="10475088" cy="177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A2282-5CF8-26F3-7982-98D662AD631B}"/>
              </a:ext>
            </a:extLst>
          </p:cNvPr>
          <p:cNvSpPr txBox="1"/>
          <p:nvPr/>
        </p:nvSpPr>
        <p:spPr>
          <a:xfrm>
            <a:off x="730617" y="1358489"/>
            <a:ext cx="565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1. Lower the loss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value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50093-018D-0989-6DB5-A4DDB525932E}"/>
              </a:ext>
            </a:extLst>
          </p:cNvPr>
          <p:cNvSpPr txBox="1"/>
          <p:nvPr/>
        </p:nvSpPr>
        <p:spPr>
          <a:xfrm>
            <a:off x="547737" y="2520399"/>
            <a:ext cx="1013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more hyperparameter tuning for accuracy in VQC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51728-1A1B-57FB-E242-A84BF43056C4}"/>
              </a:ext>
            </a:extLst>
          </p:cNvPr>
          <p:cNvSpPr txBox="1"/>
          <p:nvPr/>
        </p:nvSpPr>
        <p:spPr>
          <a:xfrm>
            <a:off x="730617" y="4025629"/>
            <a:ext cx="5872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2. Access Real Device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38250-C01E-8792-661F-BD0A4F80B8F0}"/>
              </a:ext>
            </a:extLst>
          </p:cNvPr>
          <p:cNvSpPr txBox="1"/>
          <p:nvPr/>
        </p:nvSpPr>
        <p:spPr>
          <a:xfrm>
            <a:off x="730617" y="5378453"/>
            <a:ext cx="11237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include the measurement part in the circuit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942F6-2FEB-0743-863E-6975ECE10BCA}"/>
              </a:ext>
            </a:extLst>
          </p:cNvPr>
          <p:cNvSpPr txBox="1"/>
          <p:nvPr/>
        </p:nvSpPr>
        <p:spPr>
          <a:xfrm>
            <a:off x="4498884" y="608871"/>
            <a:ext cx="3194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</a:rPr>
              <a:t>CONTENTS</a:t>
            </a:r>
            <a:endParaRPr lang="ko-KR" altLang="en-US" sz="4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D44D1-8FF5-3241-67DD-2404A080B52A}"/>
              </a:ext>
            </a:extLst>
          </p:cNvPr>
          <p:cNvSpPr txBox="1"/>
          <p:nvPr/>
        </p:nvSpPr>
        <p:spPr>
          <a:xfrm>
            <a:off x="686224" y="2318453"/>
            <a:ext cx="6165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Problem definition</a:t>
            </a:r>
          </a:p>
          <a:p>
            <a:pPr marL="742950" indent="-742950">
              <a:buAutoNum type="arabicPeriod"/>
            </a:pPr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Idea</a:t>
            </a:r>
          </a:p>
          <a:p>
            <a:pPr marL="742950" indent="-742950">
              <a:buAutoNum type="arabicPeriod"/>
            </a:pPr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Dataset</a:t>
            </a:r>
          </a:p>
          <a:p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9C4E0-76DC-0AEC-82F2-0C02A2E7607A}"/>
              </a:ext>
            </a:extLst>
          </p:cNvPr>
          <p:cNvSpPr txBox="1"/>
          <p:nvPr/>
        </p:nvSpPr>
        <p:spPr>
          <a:xfrm>
            <a:off x="6851892" y="2318453"/>
            <a:ext cx="5218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4. Base code</a:t>
            </a:r>
          </a:p>
          <a:p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5. Light QLSTM</a:t>
            </a:r>
          </a:p>
          <a:p>
            <a:endParaRPr lang="en-US" altLang="ko-KR" sz="3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374404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B8EE05-5A9E-0E27-A6FF-084C3D68883B}"/>
              </a:ext>
            </a:extLst>
          </p:cNvPr>
          <p:cNvSpPr/>
          <p:nvPr/>
        </p:nvSpPr>
        <p:spPr>
          <a:xfrm>
            <a:off x="730618" y="4739763"/>
            <a:ext cx="10475088" cy="177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171DC-AA8F-37A3-C255-2791AC296238}"/>
              </a:ext>
            </a:extLst>
          </p:cNvPr>
          <p:cNvSpPr/>
          <p:nvPr/>
        </p:nvSpPr>
        <p:spPr>
          <a:xfrm>
            <a:off x="730618" y="1981734"/>
            <a:ext cx="10475088" cy="17760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1293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01. Problem Definition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03510-A9E4-2463-037D-E2E54C778BA4}"/>
              </a:ext>
            </a:extLst>
          </p:cNvPr>
          <p:cNvSpPr txBox="1"/>
          <p:nvPr/>
        </p:nvSpPr>
        <p:spPr>
          <a:xfrm>
            <a:off x="730618" y="1358489"/>
            <a:ext cx="339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Probelm3. QML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9FCB0-AE34-31C0-B2CA-5EA4ACC90E50}"/>
              </a:ext>
            </a:extLst>
          </p:cNvPr>
          <p:cNvSpPr txBox="1"/>
          <p:nvPr/>
        </p:nvSpPr>
        <p:spPr>
          <a:xfrm>
            <a:off x="730618" y="2127908"/>
            <a:ext cx="10138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Using a quantum computer to learn a circular RNN for </a:t>
            </a:r>
          </a:p>
          <a:p>
            <a:endParaRPr lang="en-US" altLang="ko-KR" sz="28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sequential data analysis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67CC8-D450-DC99-172C-DAC1F6D7CB51}"/>
              </a:ext>
            </a:extLst>
          </p:cNvPr>
          <p:cNvSpPr txBox="1"/>
          <p:nvPr/>
        </p:nvSpPr>
        <p:spPr>
          <a:xfrm>
            <a:off x="730618" y="4025629"/>
            <a:ext cx="339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5E052-04C1-6F41-844C-4455EE0F82A7}"/>
              </a:ext>
            </a:extLst>
          </p:cNvPr>
          <p:cNvSpPr txBox="1"/>
          <p:nvPr/>
        </p:nvSpPr>
        <p:spPr>
          <a:xfrm>
            <a:off x="730618" y="4913934"/>
            <a:ext cx="11237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QML Algorithm</a:t>
            </a:r>
          </a:p>
          <a:p>
            <a:pPr marL="457200" indent="-457200">
              <a:buFontTx/>
              <a:buChar char="-"/>
            </a:pPr>
            <a:endParaRPr lang="en-US" altLang="ko-K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CQHML Algorithm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2416FC-222C-082B-2E07-B224CC6C6C95}"/>
              </a:ext>
            </a:extLst>
          </p:cNvPr>
          <p:cNvSpPr/>
          <p:nvPr/>
        </p:nvSpPr>
        <p:spPr>
          <a:xfrm>
            <a:off x="7449089" y="4392798"/>
            <a:ext cx="4311343" cy="1369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B5FF02-163E-5294-BF7D-79098EA57A53}"/>
              </a:ext>
            </a:extLst>
          </p:cNvPr>
          <p:cNvSpPr/>
          <p:nvPr/>
        </p:nvSpPr>
        <p:spPr>
          <a:xfrm>
            <a:off x="7416726" y="1724787"/>
            <a:ext cx="4311343" cy="1369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4728B-3971-2B38-1235-614857D2E442}"/>
              </a:ext>
            </a:extLst>
          </p:cNvPr>
          <p:cNvSpPr txBox="1"/>
          <p:nvPr/>
        </p:nvSpPr>
        <p:spPr>
          <a:xfrm>
            <a:off x="243841" y="265040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02. Idea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6FD1B5-36DA-7ED0-6B1F-E27F8815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1" y="1785752"/>
            <a:ext cx="6506336" cy="3861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AA5C9-58A9-102A-B384-125FB4D1A817}"/>
              </a:ext>
            </a:extLst>
          </p:cNvPr>
          <p:cNvSpPr txBox="1"/>
          <p:nvPr/>
        </p:nvSpPr>
        <p:spPr>
          <a:xfrm>
            <a:off x="7559831" y="1785752"/>
            <a:ext cx="408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Stock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price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prediction</a:t>
            </a: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Quantum LSTM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A459DD25-4FAE-3FE5-C3B8-3EBAC6D80F93}"/>
              </a:ext>
            </a:extLst>
          </p:cNvPr>
          <p:cNvSpPr/>
          <p:nvPr/>
        </p:nvSpPr>
        <p:spPr>
          <a:xfrm>
            <a:off x="9352165" y="3395304"/>
            <a:ext cx="440464" cy="751974"/>
          </a:xfrm>
          <a:prstGeom prst="downArrow">
            <a:avLst/>
          </a:prstGeom>
          <a:solidFill>
            <a:srgbClr val="CD49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7B70A-7911-79D1-32D8-E30C39C507A4}"/>
              </a:ext>
            </a:extLst>
          </p:cNvPr>
          <p:cNvSpPr txBox="1"/>
          <p:nvPr/>
        </p:nvSpPr>
        <p:spPr>
          <a:xfrm>
            <a:off x="7559831" y="4448630"/>
            <a:ext cx="408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Temperature prediction</a:t>
            </a:r>
          </a:p>
          <a:p>
            <a:pPr marL="285750" indent="-285750">
              <a:buFontTx/>
              <a:buChar char="-"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Light Quantum LSTM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5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4728B-3971-2B38-1235-614857D2E442}"/>
              </a:ext>
            </a:extLst>
          </p:cNvPr>
          <p:cNvSpPr txBox="1"/>
          <p:nvPr/>
        </p:nvSpPr>
        <p:spPr>
          <a:xfrm>
            <a:off x="243841" y="281293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02. Idea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ACBCEB-698B-B8F8-A0C4-9522FFA34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263"/>
          <a:stretch/>
        </p:blipFill>
        <p:spPr>
          <a:xfrm>
            <a:off x="899824" y="3369309"/>
            <a:ext cx="10563200" cy="25222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37478F-A189-24E8-517A-235A9E1949F5}"/>
              </a:ext>
            </a:extLst>
          </p:cNvPr>
          <p:cNvSpPr/>
          <p:nvPr/>
        </p:nvSpPr>
        <p:spPr>
          <a:xfrm>
            <a:off x="899824" y="1556217"/>
            <a:ext cx="10392346" cy="1369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48F0E-D844-88D8-768F-F3C533D42AB4}"/>
              </a:ext>
            </a:extLst>
          </p:cNvPr>
          <p:cNvSpPr txBox="1"/>
          <p:nvPr/>
        </p:nvSpPr>
        <p:spPr>
          <a:xfrm>
            <a:off x="1072937" y="1726359"/>
            <a:ext cx="10066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Ansatz Implementation</a:t>
            </a:r>
          </a:p>
          <a:p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: Refer to the paper “</a:t>
            </a:r>
            <a:r>
              <a:rPr lang="en-US" altLang="ko-KR" sz="2000" b="1" dirty="0" err="1">
                <a:solidFill>
                  <a:schemeClr val="bg2">
                    <a:lumMod val="25000"/>
                  </a:schemeClr>
                </a:solidFill>
              </a:rPr>
              <a:t>Expressibility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and entangling capability of parameterized    </a:t>
            </a:r>
            <a:r>
              <a:rPr lang="en-US" altLang="ko-KR" sz="2000" b="1" dirty="0">
                <a:solidFill>
                  <a:srgbClr val="D9D9D9"/>
                </a:solidFill>
              </a:rPr>
              <a:t>/.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quantum circuits for hybrid quantum-classical algorithms”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7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8D3FF2-CBAE-25B7-BFE1-B6965EE50722}"/>
              </a:ext>
            </a:extLst>
          </p:cNvPr>
          <p:cNvSpPr/>
          <p:nvPr/>
        </p:nvSpPr>
        <p:spPr>
          <a:xfrm>
            <a:off x="1372204" y="1712248"/>
            <a:ext cx="9447587" cy="5548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62F48-F849-7923-51EB-AE4FACE817E3}"/>
              </a:ext>
            </a:extLst>
          </p:cNvPr>
          <p:cNvSpPr txBox="1"/>
          <p:nvPr/>
        </p:nvSpPr>
        <p:spPr>
          <a:xfrm>
            <a:off x="243841" y="281293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03. Data set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485D99-DE81-4B19-28F3-3E5449DE3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19"/>
          <a:stretch/>
        </p:blipFill>
        <p:spPr>
          <a:xfrm>
            <a:off x="691364" y="2520101"/>
            <a:ext cx="10809269" cy="2625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B575B-9FC6-450F-5C8C-EF5FDA22C794}"/>
              </a:ext>
            </a:extLst>
          </p:cNvPr>
          <p:cNvSpPr txBox="1"/>
          <p:nvPr/>
        </p:nvSpPr>
        <p:spPr>
          <a:xfrm>
            <a:off x="7422206" y="5168902"/>
            <a:ext cx="419362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315937 rows x 15 columns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50F14-27ED-B4DC-52D9-18A9D20E0ECA}"/>
              </a:ext>
            </a:extLst>
          </p:cNvPr>
          <p:cNvSpPr txBox="1"/>
          <p:nvPr/>
        </p:nvSpPr>
        <p:spPr>
          <a:xfrm>
            <a:off x="1452315" y="1775494"/>
            <a:ext cx="6111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ysClr val="windowText" lastClr="000000"/>
                </a:solidFill>
              </a:rPr>
              <a:t>- </a:t>
            </a:r>
            <a:r>
              <a:rPr lang="it-IT" altLang="ko-KR" sz="2000" b="1" dirty="0">
                <a:solidFill>
                  <a:schemeClr val="bg2">
                    <a:lumMod val="25000"/>
                  </a:schemeClr>
                </a:solidFill>
              </a:rPr>
              <a:t>kaggle data : Germany Jena Climate Dataset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0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942F6-2FEB-0743-863E-6975ECE10BCA}"/>
              </a:ext>
            </a:extLst>
          </p:cNvPr>
          <p:cNvSpPr txBox="1"/>
          <p:nvPr/>
        </p:nvSpPr>
        <p:spPr>
          <a:xfrm>
            <a:off x="243841" y="281293"/>
            <a:ext cx="973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04. Base Code : loss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4D3912-BDF5-6DF7-3397-18E2EBBA0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332"/>
          <a:stretch/>
        </p:blipFill>
        <p:spPr>
          <a:xfrm>
            <a:off x="644434" y="2347335"/>
            <a:ext cx="4644661" cy="3485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46BD94-F281-078F-D0CC-3A92CFC2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829" y="2346771"/>
            <a:ext cx="5875737" cy="3486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4D443-8DF4-47C3-DF97-F0982ACC42FE}"/>
              </a:ext>
            </a:extLst>
          </p:cNvPr>
          <p:cNvSpPr txBox="1"/>
          <p:nvPr/>
        </p:nvSpPr>
        <p:spPr>
          <a:xfrm>
            <a:off x="7055265" y="1775573"/>
            <a:ext cx="359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Test loss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7D602-F917-E67F-A218-075A31AFEE00}"/>
              </a:ext>
            </a:extLst>
          </p:cNvPr>
          <p:cNvSpPr txBox="1"/>
          <p:nvPr/>
        </p:nvSpPr>
        <p:spPr>
          <a:xfrm>
            <a:off x="1402215" y="1775574"/>
            <a:ext cx="359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Train loss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8417A-B2E5-85AF-6941-1FAFCB7F4B69}"/>
              </a:ext>
            </a:extLst>
          </p:cNvPr>
          <p:cNvSpPr txBox="1"/>
          <p:nvPr/>
        </p:nvSpPr>
        <p:spPr>
          <a:xfrm>
            <a:off x="10415452" y="486987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LSTM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904BB1-2C2F-DEC8-3B3B-7C64AF4EBDA5}"/>
              </a:ext>
            </a:extLst>
          </p:cNvPr>
          <p:cNvSpPr txBox="1"/>
          <p:nvPr/>
        </p:nvSpPr>
        <p:spPr>
          <a:xfrm>
            <a:off x="4400821" y="468521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LSTM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310CE-B4DF-96BB-59FB-9C3C5593DEC4}"/>
              </a:ext>
            </a:extLst>
          </p:cNvPr>
          <p:cNvSpPr txBox="1"/>
          <p:nvPr/>
        </p:nvSpPr>
        <p:spPr>
          <a:xfrm>
            <a:off x="1402215" y="488036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QLSTM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B1B94-54B1-AC19-96D1-58EAA584F8E6}"/>
              </a:ext>
            </a:extLst>
          </p:cNvPr>
          <p:cNvSpPr txBox="1"/>
          <p:nvPr/>
        </p:nvSpPr>
        <p:spPr>
          <a:xfrm>
            <a:off x="6701381" y="489264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QLSTM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942F6-2FEB-0743-863E-6975ECE10BCA}"/>
              </a:ext>
            </a:extLst>
          </p:cNvPr>
          <p:cNvSpPr txBox="1"/>
          <p:nvPr/>
        </p:nvSpPr>
        <p:spPr>
          <a:xfrm>
            <a:off x="243841" y="281293"/>
            <a:ext cx="973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04. Base Code : prediction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9B0BC-23B7-4804-13C1-98C8F0486934}"/>
              </a:ext>
            </a:extLst>
          </p:cNvPr>
          <p:cNvGrpSpPr/>
          <p:nvPr/>
        </p:nvGrpSpPr>
        <p:grpSpPr>
          <a:xfrm>
            <a:off x="1920803" y="1854140"/>
            <a:ext cx="7570644" cy="4193178"/>
            <a:chOff x="1747548" y="1685107"/>
            <a:chExt cx="7570644" cy="41931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4E6953-0D29-5B3D-6B09-1C3213E0E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20" b="1990"/>
            <a:stretch/>
          </p:blipFill>
          <p:spPr>
            <a:xfrm>
              <a:off x="1747548" y="1685107"/>
              <a:ext cx="7570644" cy="419317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841B05-8812-9BF7-1C29-9BB75F0CBBF6}"/>
                </a:ext>
              </a:extLst>
            </p:cNvPr>
            <p:cNvSpPr txBox="1"/>
            <p:nvPr/>
          </p:nvSpPr>
          <p:spPr>
            <a:xfrm>
              <a:off x="7058433" y="4423169"/>
              <a:ext cx="17765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</a:rPr>
                <a:t>LSTM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50EE3F-6526-3610-A9A2-BE7843791706}"/>
                </a:ext>
              </a:extLst>
            </p:cNvPr>
            <p:cNvSpPr txBox="1"/>
            <p:nvPr/>
          </p:nvSpPr>
          <p:spPr>
            <a:xfrm>
              <a:off x="6322558" y="5176856"/>
              <a:ext cx="914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</a:rPr>
                <a:t>QLSTM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45CE1B-2185-0E42-6A1C-9C5C60F2C48B}"/>
                </a:ext>
              </a:extLst>
            </p:cNvPr>
            <p:cNvSpPr txBox="1"/>
            <p:nvPr/>
          </p:nvSpPr>
          <p:spPr>
            <a:xfrm>
              <a:off x="7820375" y="5176854"/>
              <a:ext cx="914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Real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96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C942F6-2FEB-0743-863E-6975ECE10BCA}"/>
              </a:ext>
            </a:extLst>
          </p:cNvPr>
          <p:cNvSpPr txBox="1"/>
          <p:nvPr/>
        </p:nvSpPr>
        <p:spPr>
          <a:xfrm>
            <a:off x="243841" y="281293"/>
            <a:ext cx="12036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2">
                    <a:lumMod val="25000"/>
                  </a:schemeClr>
                </a:solidFill>
              </a:rPr>
              <a:t>04. Base Code </a:t>
            </a:r>
            <a:r>
              <a:rPr lang="en-US" altLang="ko-KR" sz="4400" b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4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Hyper parameter tuning</a:t>
            </a:r>
            <a:endParaRPr lang="ko-KR" altLang="en-US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24C25F-15BA-7DAC-9AC3-26B8EBB2B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5"/>
          <a:stretch/>
        </p:blipFill>
        <p:spPr>
          <a:xfrm>
            <a:off x="2194357" y="1505711"/>
            <a:ext cx="9861132" cy="1586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D26B8-BD51-97A1-9AA1-B0E7B5DF144A}"/>
              </a:ext>
            </a:extLst>
          </p:cNvPr>
          <p:cNvSpPr txBox="1"/>
          <p:nvPr/>
        </p:nvSpPr>
        <p:spPr>
          <a:xfrm>
            <a:off x="85639" y="1625196"/>
            <a:ext cx="2108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Classical LSTM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Learning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rate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epoch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Hidden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units</a:t>
            </a: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4F141-8364-AB19-F500-45F4479F44A2}"/>
              </a:ext>
            </a:extLst>
          </p:cNvPr>
          <p:cNvSpPr txBox="1"/>
          <p:nvPr/>
        </p:nvSpPr>
        <p:spPr>
          <a:xfrm>
            <a:off x="85639" y="4215790"/>
            <a:ext cx="2244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Quantum LSTM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Learning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rate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epoch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Hidden</a:t>
            </a:r>
            <a:r>
              <a:rPr lang="ko-KR" alt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units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VQC &lt;- params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B0E3A6-1D5C-2CE5-9B4C-76867373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67" y="3719057"/>
            <a:ext cx="7809034" cy="1015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3D2145-573A-307D-BF29-F74F845745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3"/>
          <a:stretch/>
        </p:blipFill>
        <p:spPr>
          <a:xfrm>
            <a:off x="2754498" y="4734682"/>
            <a:ext cx="5282782" cy="18420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01AC2-2DDC-DEDA-C970-472DD008D66C}"/>
              </a:ext>
            </a:extLst>
          </p:cNvPr>
          <p:cNvSpPr/>
          <p:nvPr/>
        </p:nvSpPr>
        <p:spPr>
          <a:xfrm>
            <a:off x="3069601" y="5128103"/>
            <a:ext cx="4995672" cy="465824"/>
          </a:xfrm>
          <a:prstGeom prst="rect">
            <a:avLst/>
          </a:prstGeom>
          <a:noFill/>
          <a:ln w="57150">
            <a:solidFill>
              <a:srgbClr val="CD49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253</Words>
  <Application>Microsoft Office PowerPoint</Application>
  <PresentationFormat>와이드스크린</PresentationFormat>
  <Paragraphs>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효선</dc:creator>
  <cp:lastModifiedBy>김 효선</cp:lastModifiedBy>
  <cp:revision>22</cp:revision>
  <dcterms:created xsi:type="dcterms:W3CDTF">2023-06-21T23:43:09Z</dcterms:created>
  <dcterms:modified xsi:type="dcterms:W3CDTF">2023-06-23T02:53:38Z</dcterms:modified>
</cp:coreProperties>
</file>