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62" r:id="rId6"/>
    <p:sldId id="259" r:id="rId7"/>
    <p:sldId id="260" r:id="rId8"/>
    <p:sldId id="264" r:id="rId9"/>
    <p:sldId id="270" r:id="rId10"/>
    <p:sldId id="271" r:id="rId11"/>
    <p:sldId id="272" r:id="rId12"/>
    <p:sldId id="273" r:id="rId13"/>
    <p:sldId id="274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43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1C484-861A-44E7-8953-6075BD93CE1F}" type="datetimeFigureOut">
              <a:rPr lang="ko-KR" altLang="en-US" smtClean="0"/>
              <a:t>2023-12-15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F21D5-EDAA-4C2B-B1F6-C866D262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5888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1C484-861A-44E7-8953-6075BD93CE1F}" type="datetimeFigureOut">
              <a:rPr lang="ko-KR" altLang="en-US" smtClean="0"/>
              <a:t>2023-12-15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F21D5-EDAA-4C2B-B1F6-C866D262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7322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1C484-861A-44E7-8953-6075BD93CE1F}" type="datetimeFigureOut">
              <a:rPr lang="ko-KR" altLang="en-US" smtClean="0"/>
              <a:t>2023-12-15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F21D5-EDAA-4C2B-B1F6-C866D262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2826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1C484-861A-44E7-8953-6075BD93CE1F}" type="datetimeFigureOut">
              <a:rPr lang="ko-KR" altLang="en-US" smtClean="0"/>
              <a:t>2023-12-15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F21D5-EDAA-4C2B-B1F6-C866D262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1398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1C484-861A-44E7-8953-6075BD93CE1F}" type="datetimeFigureOut">
              <a:rPr lang="ko-KR" altLang="en-US" smtClean="0"/>
              <a:t>2023-12-15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F21D5-EDAA-4C2B-B1F6-C866D262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2533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1C484-861A-44E7-8953-6075BD93CE1F}" type="datetimeFigureOut">
              <a:rPr lang="ko-KR" altLang="en-US" smtClean="0"/>
              <a:t>2023-12-15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F21D5-EDAA-4C2B-B1F6-C866D262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8874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1C484-861A-44E7-8953-6075BD93CE1F}" type="datetimeFigureOut">
              <a:rPr lang="ko-KR" altLang="en-US" smtClean="0"/>
              <a:t>2023-12-15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F21D5-EDAA-4C2B-B1F6-C866D262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0050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1C484-861A-44E7-8953-6075BD93CE1F}" type="datetimeFigureOut">
              <a:rPr lang="ko-KR" altLang="en-US" smtClean="0"/>
              <a:t>2023-12-15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F21D5-EDAA-4C2B-B1F6-C866D262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7982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1C484-861A-44E7-8953-6075BD93CE1F}" type="datetimeFigureOut">
              <a:rPr lang="ko-KR" altLang="en-US" smtClean="0"/>
              <a:t>2023-12-15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F21D5-EDAA-4C2B-B1F6-C866D262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217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1C484-861A-44E7-8953-6075BD93CE1F}" type="datetimeFigureOut">
              <a:rPr lang="ko-KR" altLang="en-US" smtClean="0"/>
              <a:t>2023-12-15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F21D5-EDAA-4C2B-B1F6-C866D262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5156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1C484-861A-44E7-8953-6075BD93CE1F}" type="datetimeFigureOut">
              <a:rPr lang="ko-KR" altLang="en-US" smtClean="0"/>
              <a:t>2023-12-15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F21D5-EDAA-4C2B-B1F6-C866D262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120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71C484-861A-44E7-8953-6075BD93CE1F}" type="datetimeFigureOut">
              <a:rPr lang="ko-KR" altLang="en-US" smtClean="0"/>
              <a:t>2023-12-15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F21D5-EDAA-4C2B-B1F6-C866D262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0387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프로젝트 완료 보고서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43602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ko-KR" sz="3200" dirty="0" smtClean="0"/>
              <a:t>Calculator</a:t>
            </a:r>
          </a:p>
        </p:txBody>
      </p:sp>
    </p:spTree>
    <p:extLst>
      <p:ext uri="{BB962C8B-B14F-4D97-AF65-F5344CB8AC3E}">
        <p14:creationId xmlns:p14="http://schemas.microsoft.com/office/powerpoint/2010/main" val="1199792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/>
          <p:cNvGrpSpPr/>
          <p:nvPr/>
        </p:nvGrpSpPr>
        <p:grpSpPr>
          <a:xfrm>
            <a:off x="1744485" y="3412688"/>
            <a:ext cx="2500554" cy="3192567"/>
            <a:chOff x="6824688" y="708383"/>
            <a:chExt cx="2500554" cy="3192567"/>
          </a:xfrm>
        </p:grpSpPr>
        <p:pic>
          <p:nvPicPr>
            <p:cNvPr id="38" name="그림 3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24688" y="708383"/>
              <a:ext cx="2500554" cy="3192567"/>
            </a:xfrm>
            <a:prstGeom prst="rect">
              <a:avLst/>
            </a:prstGeom>
          </p:spPr>
        </p:pic>
        <p:sp>
          <p:nvSpPr>
            <p:cNvPr id="39" name="TextBox 38"/>
            <p:cNvSpPr txBox="1"/>
            <p:nvPr/>
          </p:nvSpPr>
          <p:spPr>
            <a:xfrm>
              <a:off x="8768115" y="3383496"/>
              <a:ext cx="311304" cy="369332"/>
            </a:xfrm>
            <a:prstGeom prst="rect">
              <a:avLst/>
            </a:prstGeom>
            <a:solidFill>
              <a:srgbClr val="FF000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2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334800" y="2110674"/>
              <a:ext cx="311304" cy="369332"/>
            </a:xfrm>
            <a:prstGeom prst="rect">
              <a:avLst/>
            </a:prstGeom>
            <a:solidFill>
              <a:srgbClr val="FF000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1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 flipV="1">
              <a:off x="8284700" y="3385027"/>
              <a:ext cx="483415" cy="41459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7355336" y="2142388"/>
              <a:ext cx="1392243" cy="1669773"/>
            </a:xfrm>
            <a:custGeom>
              <a:avLst/>
              <a:gdLst>
                <a:gd name="connsiteX0" fmla="*/ 0 w 1399430"/>
                <a:gd name="connsiteY0" fmla="*/ 0 h 1645920"/>
                <a:gd name="connsiteX1" fmla="*/ 0 w 1399430"/>
                <a:gd name="connsiteY1" fmla="*/ 1248355 h 1645920"/>
                <a:gd name="connsiteX2" fmla="*/ 461176 w 1399430"/>
                <a:gd name="connsiteY2" fmla="*/ 1248355 h 1645920"/>
                <a:gd name="connsiteX3" fmla="*/ 461176 w 1399430"/>
                <a:gd name="connsiteY3" fmla="*/ 1645920 h 1645920"/>
                <a:gd name="connsiteX4" fmla="*/ 930303 w 1399430"/>
                <a:gd name="connsiteY4" fmla="*/ 1645920 h 1645920"/>
                <a:gd name="connsiteX5" fmla="*/ 906449 w 1399430"/>
                <a:gd name="connsiteY5" fmla="*/ 1224501 h 1645920"/>
                <a:gd name="connsiteX6" fmla="*/ 1391478 w 1399430"/>
                <a:gd name="connsiteY6" fmla="*/ 1232452 h 1645920"/>
                <a:gd name="connsiteX7" fmla="*/ 1399430 w 1399430"/>
                <a:gd name="connsiteY7" fmla="*/ 39757 h 1645920"/>
                <a:gd name="connsiteX8" fmla="*/ 0 w 1399430"/>
                <a:gd name="connsiteY8" fmla="*/ 0 h 1645920"/>
                <a:gd name="connsiteX0" fmla="*/ 0 w 1392243"/>
                <a:gd name="connsiteY0" fmla="*/ 23853 h 1669773"/>
                <a:gd name="connsiteX1" fmla="*/ 0 w 1392243"/>
                <a:gd name="connsiteY1" fmla="*/ 1272208 h 1669773"/>
                <a:gd name="connsiteX2" fmla="*/ 461176 w 1392243"/>
                <a:gd name="connsiteY2" fmla="*/ 1272208 h 1669773"/>
                <a:gd name="connsiteX3" fmla="*/ 461176 w 1392243"/>
                <a:gd name="connsiteY3" fmla="*/ 1669773 h 1669773"/>
                <a:gd name="connsiteX4" fmla="*/ 930303 w 1392243"/>
                <a:gd name="connsiteY4" fmla="*/ 1669773 h 1669773"/>
                <a:gd name="connsiteX5" fmla="*/ 906449 w 1392243"/>
                <a:gd name="connsiteY5" fmla="*/ 1248354 h 1669773"/>
                <a:gd name="connsiteX6" fmla="*/ 1391478 w 1392243"/>
                <a:gd name="connsiteY6" fmla="*/ 1256305 h 1669773"/>
                <a:gd name="connsiteX7" fmla="*/ 1391479 w 1392243"/>
                <a:gd name="connsiteY7" fmla="*/ 0 h 1669773"/>
                <a:gd name="connsiteX8" fmla="*/ 0 w 1392243"/>
                <a:gd name="connsiteY8" fmla="*/ 23853 h 1669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92243" h="1669773">
                  <a:moveTo>
                    <a:pt x="0" y="23853"/>
                  </a:moveTo>
                  <a:lnTo>
                    <a:pt x="0" y="1272208"/>
                  </a:lnTo>
                  <a:lnTo>
                    <a:pt x="461176" y="1272208"/>
                  </a:lnTo>
                  <a:lnTo>
                    <a:pt x="461176" y="1669773"/>
                  </a:lnTo>
                  <a:lnTo>
                    <a:pt x="930303" y="1669773"/>
                  </a:lnTo>
                  <a:lnTo>
                    <a:pt x="906449" y="1248354"/>
                  </a:lnTo>
                  <a:lnTo>
                    <a:pt x="1391478" y="1256305"/>
                  </a:lnTo>
                  <a:cubicBezTo>
                    <a:pt x="1394129" y="858740"/>
                    <a:pt x="1388828" y="397565"/>
                    <a:pt x="1391479" y="0"/>
                  </a:cubicBezTo>
                  <a:lnTo>
                    <a:pt x="0" y="23853"/>
                  </a:lnTo>
                  <a:close/>
                </a:path>
              </a:pathLst>
            </a:cu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7228145" y="220120"/>
            <a:ext cx="2500554" cy="3192567"/>
            <a:chOff x="2483060" y="708383"/>
            <a:chExt cx="2500554" cy="3192567"/>
          </a:xfrm>
        </p:grpSpPr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83060" y="708383"/>
              <a:ext cx="2500554" cy="3192567"/>
            </a:xfrm>
            <a:prstGeom prst="rect">
              <a:avLst/>
            </a:prstGeom>
          </p:spPr>
        </p:pic>
        <p:sp>
          <p:nvSpPr>
            <p:cNvPr id="26" name="TextBox 25"/>
            <p:cNvSpPr txBox="1"/>
            <p:nvPr/>
          </p:nvSpPr>
          <p:spPr>
            <a:xfrm>
              <a:off x="2736179" y="3373569"/>
              <a:ext cx="311304" cy="369332"/>
            </a:xfrm>
            <a:prstGeom prst="rect">
              <a:avLst/>
            </a:prstGeom>
            <a:solidFill>
              <a:srgbClr val="FF000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2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037215" y="2128694"/>
              <a:ext cx="311304" cy="369332"/>
            </a:xfrm>
            <a:prstGeom prst="rect">
              <a:avLst/>
            </a:prstGeom>
            <a:solidFill>
              <a:srgbClr val="FF000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1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 flipV="1">
              <a:off x="3037215" y="3405283"/>
              <a:ext cx="483415" cy="41459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자유형 33"/>
            <p:cNvSpPr/>
            <p:nvPr/>
          </p:nvSpPr>
          <p:spPr>
            <a:xfrm>
              <a:off x="3057751" y="2160408"/>
              <a:ext cx="1392243" cy="1669773"/>
            </a:xfrm>
            <a:custGeom>
              <a:avLst/>
              <a:gdLst>
                <a:gd name="connsiteX0" fmla="*/ 0 w 1399430"/>
                <a:gd name="connsiteY0" fmla="*/ 0 h 1645920"/>
                <a:gd name="connsiteX1" fmla="*/ 0 w 1399430"/>
                <a:gd name="connsiteY1" fmla="*/ 1248355 h 1645920"/>
                <a:gd name="connsiteX2" fmla="*/ 461176 w 1399430"/>
                <a:gd name="connsiteY2" fmla="*/ 1248355 h 1645920"/>
                <a:gd name="connsiteX3" fmla="*/ 461176 w 1399430"/>
                <a:gd name="connsiteY3" fmla="*/ 1645920 h 1645920"/>
                <a:gd name="connsiteX4" fmla="*/ 930303 w 1399430"/>
                <a:gd name="connsiteY4" fmla="*/ 1645920 h 1645920"/>
                <a:gd name="connsiteX5" fmla="*/ 906449 w 1399430"/>
                <a:gd name="connsiteY5" fmla="*/ 1224501 h 1645920"/>
                <a:gd name="connsiteX6" fmla="*/ 1391478 w 1399430"/>
                <a:gd name="connsiteY6" fmla="*/ 1232452 h 1645920"/>
                <a:gd name="connsiteX7" fmla="*/ 1399430 w 1399430"/>
                <a:gd name="connsiteY7" fmla="*/ 39757 h 1645920"/>
                <a:gd name="connsiteX8" fmla="*/ 0 w 1399430"/>
                <a:gd name="connsiteY8" fmla="*/ 0 h 1645920"/>
                <a:gd name="connsiteX0" fmla="*/ 0 w 1392243"/>
                <a:gd name="connsiteY0" fmla="*/ 23853 h 1669773"/>
                <a:gd name="connsiteX1" fmla="*/ 0 w 1392243"/>
                <a:gd name="connsiteY1" fmla="*/ 1272208 h 1669773"/>
                <a:gd name="connsiteX2" fmla="*/ 461176 w 1392243"/>
                <a:gd name="connsiteY2" fmla="*/ 1272208 h 1669773"/>
                <a:gd name="connsiteX3" fmla="*/ 461176 w 1392243"/>
                <a:gd name="connsiteY3" fmla="*/ 1669773 h 1669773"/>
                <a:gd name="connsiteX4" fmla="*/ 930303 w 1392243"/>
                <a:gd name="connsiteY4" fmla="*/ 1669773 h 1669773"/>
                <a:gd name="connsiteX5" fmla="*/ 906449 w 1392243"/>
                <a:gd name="connsiteY5" fmla="*/ 1248354 h 1669773"/>
                <a:gd name="connsiteX6" fmla="*/ 1391478 w 1392243"/>
                <a:gd name="connsiteY6" fmla="*/ 1256305 h 1669773"/>
                <a:gd name="connsiteX7" fmla="*/ 1391479 w 1392243"/>
                <a:gd name="connsiteY7" fmla="*/ 0 h 1669773"/>
                <a:gd name="connsiteX8" fmla="*/ 0 w 1392243"/>
                <a:gd name="connsiteY8" fmla="*/ 23853 h 1669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92243" h="1669773">
                  <a:moveTo>
                    <a:pt x="0" y="23853"/>
                  </a:moveTo>
                  <a:lnTo>
                    <a:pt x="0" y="1272208"/>
                  </a:lnTo>
                  <a:lnTo>
                    <a:pt x="461176" y="1272208"/>
                  </a:lnTo>
                  <a:lnTo>
                    <a:pt x="461176" y="1669773"/>
                  </a:lnTo>
                  <a:lnTo>
                    <a:pt x="930303" y="1669773"/>
                  </a:lnTo>
                  <a:lnTo>
                    <a:pt x="906449" y="1248354"/>
                  </a:lnTo>
                  <a:lnTo>
                    <a:pt x="1391478" y="1256305"/>
                  </a:lnTo>
                  <a:cubicBezTo>
                    <a:pt x="1394129" y="858740"/>
                    <a:pt x="1388828" y="397565"/>
                    <a:pt x="1391479" y="0"/>
                  </a:cubicBezTo>
                  <a:lnTo>
                    <a:pt x="0" y="23853"/>
                  </a:lnTo>
                  <a:close/>
                </a:path>
              </a:pathLst>
            </a:cu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502623" y="1009194"/>
            <a:ext cx="453842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숫자를 입력합니다</a:t>
            </a:r>
            <a:endParaRPr lang="en-US" altLang="ko-KR" dirty="0"/>
          </a:p>
          <a:p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2. [+/-] </a:t>
            </a:r>
            <a:r>
              <a:rPr lang="ko-KR" altLang="en-US" dirty="0"/>
              <a:t>키를 입력합니다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양수는 음수로</a:t>
            </a:r>
            <a:r>
              <a:rPr lang="en-US" altLang="ko-KR" dirty="0"/>
              <a:t>, </a:t>
            </a:r>
            <a:r>
              <a:rPr lang="ko-KR" altLang="en-US" dirty="0"/>
              <a:t>음수는 양수로 변환됩니다</a:t>
            </a:r>
            <a:r>
              <a:rPr lang="en-US" altLang="ko-KR" dirty="0"/>
              <a:t>.</a:t>
            </a:r>
            <a:endParaRPr lang="en-US" altLang="ko-KR" dirty="0"/>
          </a:p>
        </p:txBody>
      </p:sp>
      <p:sp>
        <p:nvSpPr>
          <p:cNvPr id="27" name="제목 1"/>
          <p:cNvSpPr txBox="1">
            <a:spLocks/>
          </p:cNvSpPr>
          <p:nvPr/>
        </p:nvSpPr>
        <p:spPr>
          <a:xfrm>
            <a:off x="6831777" y="4139491"/>
            <a:ext cx="2909325" cy="5658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dirty="0"/>
              <a:t>소수점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323326" y="4793943"/>
            <a:ext cx="440537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/>
              <a:t>1. </a:t>
            </a:r>
            <a:r>
              <a:rPr lang="ko-KR" altLang="en-US" dirty="0"/>
              <a:t>숫자를 입력합니다</a:t>
            </a:r>
            <a:endParaRPr lang="en-US" altLang="ko-KR" dirty="0"/>
          </a:p>
          <a:p>
            <a:pPr algn="r"/>
            <a:r>
              <a:rPr lang="ko-KR" altLang="en-US" dirty="0"/>
              <a:t> </a:t>
            </a:r>
            <a:endParaRPr lang="en-US" altLang="ko-KR" dirty="0"/>
          </a:p>
          <a:p>
            <a:pPr algn="r"/>
            <a:r>
              <a:rPr lang="en-US" altLang="ko-KR" dirty="0"/>
              <a:t>2. [.] </a:t>
            </a:r>
            <a:r>
              <a:rPr lang="ko-KR" altLang="en-US" dirty="0"/>
              <a:t>키를 입력합니다</a:t>
            </a:r>
            <a:r>
              <a:rPr lang="en-US" altLang="ko-KR" dirty="0"/>
              <a:t>.</a:t>
            </a:r>
          </a:p>
          <a:p>
            <a:pPr algn="r"/>
            <a:endParaRPr lang="en-US" altLang="ko-KR" dirty="0"/>
          </a:p>
          <a:p>
            <a:pPr algn="r"/>
            <a:r>
              <a:rPr lang="ko-KR" altLang="en-US" dirty="0"/>
              <a:t>입력한 숫자부터 소수점으로 입력됩니다</a:t>
            </a:r>
            <a:r>
              <a:rPr lang="en-US" altLang="ko-KR" dirty="0"/>
              <a:t>.</a:t>
            </a:r>
            <a:endParaRPr lang="en-US" altLang="ko-KR" dirty="0"/>
          </a:p>
        </p:txBody>
      </p:sp>
      <p:sp>
        <p:nvSpPr>
          <p:cNvPr id="22" name="제목 1"/>
          <p:cNvSpPr txBox="1">
            <a:spLocks/>
          </p:cNvSpPr>
          <p:nvPr/>
        </p:nvSpPr>
        <p:spPr>
          <a:xfrm>
            <a:off x="1502623" y="387525"/>
            <a:ext cx="3980290" cy="5658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부호 변경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7414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/>
          <p:cNvGrpSpPr/>
          <p:nvPr/>
        </p:nvGrpSpPr>
        <p:grpSpPr>
          <a:xfrm>
            <a:off x="1575039" y="3412688"/>
            <a:ext cx="2965452" cy="3192567"/>
            <a:chOff x="7405388" y="564370"/>
            <a:chExt cx="2965452" cy="3192567"/>
          </a:xfrm>
        </p:grpSpPr>
        <p:pic>
          <p:nvPicPr>
            <p:cNvPr id="35" name="그림 3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95266" y="564370"/>
              <a:ext cx="2500554" cy="3192567"/>
            </a:xfrm>
            <a:prstGeom prst="rect">
              <a:avLst/>
            </a:prstGeom>
          </p:spPr>
        </p:pic>
        <p:sp>
          <p:nvSpPr>
            <p:cNvPr id="43" name="TextBox 42"/>
            <p:cNvSpPr txBox="1"/>
            <p:nvPr/>
          </p:nvSpPr>
          <p:spPr>
            <a:xfrm>
              <a:off x="7405388" y="2819360"/>
              <a:ext cx="311304" cy="369332"/>
            </a:xfrm>
            <a:prstGeom prst="rect">
              <a:avLst/>
            </a:prstGeom>
            <a:solidFill>
              <a:srgbClr val="FF000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2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7700015" y="2842071"/>
              <a:ext cx="449407" cy="40401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5" name="직사각형 44"/>
            <p:cNvSpPr/>
            <p:nvPr/>
          </p:nvSpPr>
          <p:spPr>
            <a:xfrm flipV="1">
              <a:off x="7595266" y="702181"/>
              <a:ext cx="2464270" cy="83627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0059536" y="702181"/>
              <a:ext cx="311304" cy="369332"/>
            </a:xfrm>
            <a:prstGeom prst="rect">
              <a:avLst/>
            </a:prstGeom>
            <a:solidFill>
              <a:srgbClr val="FF000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3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8149422" y="2007185"/>
              <a:ext cx="311304" cy="369332"/>
            </a:xfrm>
            <a:prstGeom prst="rect">
              <a:avLst/>
            </a:prstGeom>
            <a:solidFill>
              <a:srgbClr val="FF000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1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48" name="자유형 47"/>
            <p:cNvSpPr/>
            <p:nvPr/>
          </p:nvSpPr>
          <p:spPr>
            <a:xfrm>
              <a:off x="8149422" y="2007185"/>
              <a:ext cx="1392243" cy="1669773"/>
            </a:xfrm>
            <a:custGeom>
              <a:avLst/>
              <a:gdLst>
                <a:gd name="connsiteX0" fmla="*/ 0 w 1399430"/>
                <a:gd name="connsiteY0" fmla="*/ 0 h 1645920"/>
                <a:gd name="connsiteX1" fmla="*/ 0 w 1399430"/>
                <a:gd name="connsiteY1" fmla="*/ 1248355 h 1645920"/>
                <a:gd name="connsiteX2" fmla="*/ 461176 w 1399430"/>
                <a:gd name="connsiteY2" fmla="*/ 1248355 h 1645920"/>
                <a:gd name="connsiteX3" fmla="*/ 461176 w 1399430"/>
                <a:gd name="connsiteY3" fmla="*/ 1645920 h 1645920"/>
                <a:gd name="connsiteX4" fmla="*/ 930303 w 1399430"/>
                <a:gd name="connsiteY4" fmla="*/ 1645920 h 1645920"/>
                <a:gd name="connsiteX5" fmla="*/ 906449 w 1399430"/>
                <a:gd name="connsiteY5" fmla="*/ 1224501 h 1645920"/>
                <a:gd name="connsiteX6" fmla="*/ 1391478 w 1399430"/>
                <a:gd name="connsiteY6" fmla="*/ 1232452 h 1645920"/>
                <a:gd name="connsiteX7" fmla="*/ 1399430 w 1399430"/>
                <a:gd name="connsiteY7" fmla="*/ 39757 h 1645920"/>
                <a:gd name="connsiteX8" fmla="*/ 0 w 1399430"/>
                <a:gd name="connsiteY8" fmla="*/ 0 h 1645920"/>
                <a:gd name="connsiteX0" fmla="*/ 0 w 1392243"/>
                <a:gd name="connsiteY0" fmla="*/ 23853 h 1669773"/>
                <a:gd name="connsiteX1" fmla="*/ 0 w 1392243"/>
                <a:gd name="connsiteY1" fmla="*/ 1272208 h 1669773"/>
                <a:gd name="connsiteX2" fmla="*/ 461176 w 1392243"/>
                <a:gd name="connsiteY2" fmla="*/ 1272208 h 1669773"/>
                <a:gd name="connsiteX3" fmla="*/ 461176 w 1392243"/>
                <a:gd name="connsiteY3" fmla="*/ 1669773 h 1669773"/>
                <a:gd name="connsiteX4" fmla="*/ 930303 w 1392243"/>
                <a:gd name="connsiteY4" fmla="*/ 1669773 h 1669773"/>
                <a:gd name="connsiteX5" fmla="*/ 906449 w 1392243"/>
                <a:gd name="connsiteY5" fmla="*/ 1248354 h 1669773"/>
                <a:gd name="connsiteX6" fmla="*/ 1391478 w 1392243"/>
                <a:gd name="connsiteY6" fmla="*/ 1256305 h 1669773"/>
                <a:gd name="connsiteX7" fmla="*/ 1391479 w 1392243"/>
                <a:gd name="connsiteY7" fmla="*/ 0 h 1669773"/>
                <a:gd name="connsiteX8" fmla="*/ 0 w 1392243"/>
                <a:gd name="connsiteY8" fmla="*/ 23853 h 1669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92243" h="1669773">
                  <a:moveTo>
                    <a:pt x="0" y="23853"/>
                  </a:moveTo>
                  <a:lnTo>
                    <a:pt x="0" y="1272208"/>
                  </a:lnTo>
                  <a:lnTo>
                    <a:pt x="461176" y="1272208"/>
                  </a:lnTo>
                  <a:lnTo>
                    <a:pt x="461176" y="1669773"/>
                  </a:lnTo>
                  <a:lnTo>
                    <a:pt x="930303" y="1669773"/>
                  </a:lnTo>
                  <a:lnTo>
                    <a:pt x="906449" y="1248354"/>
                  </a:lnTo>
                  <a:lnTo>
                    <a:pt x="1391478" y="1256305"/>
                  </a:lnTo>
                  <a:cubicBezTo>
                    <a:pt x="1394129" y="858740"/>
                    <a:pt x="1388828" y="397565"/>
                    <a:pt x="1391479" y="0"/>
                  </a:cubicBezTo>
                  <a:lnTo>
                    <a:pt x="0" y="23853"/>
                  </a:lnTo>
                  <a:close/>
                </a:path>
              </a:pathLst>
            </a:cu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7003439" y="228813"/>
            <a:ext cx="2991036" cy="3192567"/>
            <a:chOff x="2261386" y="564370"/>
            <a:chExt cx="2991036" cy="3192567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76848" y="564370"/>
              <a:ext cx="2500554" cy="3192567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2261386" y="3231063"/>
              <a:ext cx="311304" cy="369332"/>
            </a:xfrm>
            <a:prstGeom prst="rect">
              <a:avLst/>
            </a:prstGeom>
            <a:solidFill>
              <a:srgbClr val="FF000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2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2575659" y="3250231"/>
              <a:ext cx="449407" cy="40401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 flipV="1">
              <a:off x="2476848" y="702181"/>
              <a:ext cx="2464270" cy="83627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941118" y="702181"/>
              <a:ext cx="311304" cy="369332"/>
            </a:xfrm>
            <a:prstGeom prst="rect">
              <a:avLst/>
            </a:prstGeom>
            <a:solidFill>
              <a:srgbClr val="FF000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3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031004" y="2007185"/>
              <a:ext cx="311304" cy="369332"/>
            </a:xfrm>
            <a:prstGeom prst="rect">
              <a:avLst/>
            </a:prstGeom>
            <a:solidFill>
              <a:srgbClr val="FF000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1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2" name="자유형 31"/>
            <p:cNvSpPr/>
            <p:nvPr/>
          </p:nvSpPr>
          <p:spPr>
            <a:xfrm>
              <a:off x="3031004" y="2007185"/>
              <a:ext cx="1392243" cy="1669773"/>
            </a:xfrm>
            <a:custGeom>
              <a:avLst/>
              <a:gdLst>
                <a:gd name="connsiteX0" fmla="*/ 0 w 1399430"/>
                <a:gd name="connsiteY0" fmla="*/ 0 h 1645920"/>
                <a:gd name="connsiteX1" fmla="*/ 0 w 1399430"/>
                <a:gd name="connsiteY1" fmla="*/ 1248355 h 1645920"/>
                <a:gd name="connsiteX2" fmla="*/ 461176 w 1399430"/>
                <a:gd name="connsiteY2" fmla="*/ 1248355 h 1645920"/>
                <a:gd name="connsiteX3" fmla="*/ 461176 w 1399430"/>
                <a:gd name="connsiteY3" fmla="*/ 1645920 h 1645920"/>
                <a:gd name="connsiteX4" fmla="*/ 930303 w 1399430"/>
                <a:gd name="connsiteY4" fmla="*/ 1645920 h 1645920"/>
                <a:gd name="connsiteX5" fmla="*/ 906449 w 1399430"/>
                <a:gd name="connsiteY5" fmla="*/ 1224501 h 1645920"/>
                <a:gd name="connsiteX6" fmla="*/ 1391478 w 1399430"/>
                <a:gd name="connsiteY6" fmla="*/ 1232452 h 1645920"/>
                <a:gd name="connsiteX7" fmla="*/ 1399430 w 1399430"/>
                <a:gd name="connsiteY7" fmla="*/ 39757 h 1645920"/>
                <a:gd name="connsiteX8" fmla="*/ 0 w 1399430"/>
                <a:gd name="connsiteY8" fmla="*/ 0 h 1645920"/>
                <a:gd name="connsiteX0" fmla="*/ 0 w 1392243"/>
                <a:gd name="connsiteY0" fmla="*/ 23853 h 1669773"/>
                <a:gd name="connsiteX1" fmla="*/ 0 w 1392243"/>
                <a:gd name="connsiteY1" fmla="*/ 1272208 h 1669773"/>
                <a:gd name="connsiteX2" fmla="*/ 461176 w 1392243"/>
                <a:gd name="connsiteY2" fmla="*/ 1272208 h 1669773"/>
                <a:gd name="connsiteX3" fmla="*/ 461176 w 1392243"/>
                <a:gd name="connsiteY3" fmla="*/ 1669773 h 1669773"/>
                <a:gd name="connsiteX4" fmla="*/ 930303 w 1392243"/>
                <a:gd name="connsiteY4" fmla="*/ 1669773 h 1669773"/>
                <a:gd name="connsiteX5" fmla="*/ 906449 w 1392243"/>
                <a:gd name="connsiteY5" fmla="*/ 1248354 h 1669773"/>
                <a:gd name="connsiteX6" fmla="*/ 1391478 w 1392243"/>
                <a:gd name="connsiteY6" fmla="*/ 1256305 h 1669773"/>
                <a:gd name="connsiteX7" fmla="*/ 1391479 w 1392243"/>
                <a:gd name="connsiteY7" fmla="*/ 0 h 1669773"/>
                <a:gd name="connsiteX8" fmla="*/ 0 w 1392243"/>
                <a:gd name="connsiteY8" fmla="*/ 23853 h 1669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92243" h="1669773">
                  <a:moveTo>
                    <a:pt x="0" y="23853"/>
                  </a:moveTo>
                  <a:lnTo>
                    <a:pt x="0" y="1272208"/>
                  </a:lnTo>
                  <a:lnTo>
                    <a:pt x="461176" y="1272208"/>
                  </a:lnTo>
                  <a:lnTo>
                    <a:pt x="461176" y="1669773"/>
                  </a:lnTo>
                  <a:lnTo>
                    <a:pt x="930303" y="1669773"/>
                  </a:lnTo>
                  <a:lnTo>
                    <a:pt x="906449" y="1248354"/>
                  </a:lnTo>
                  <a:lnTo>
                    <a:pt x="1391478" y="1256305"/>
                  </a:lnTo>
                  <a:cubicBezTo>
                    <a:pt x="1394129" y="858740"/>
                    <a:pt x="1388828" y="397565"/>
                    <a:pt x="1391479" y="0"/>
                  </a:cubicBezTo>
                  <a:lnTo>
                    <a:pt x="0" y="23853"/>
                  </a:lnTo>
                  <a:close/>
                </a:path>
              </a:pathLst>
            </a:cu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502623" y="1009194"/>
                <a:ext cx="3741730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1. </a:t>
                </a:r>
                <a:r>
                  <a:rPr lang="ko-KR" altLang="en-US" dirty="0"/>
                  <a:t>루트를 구할 숫자를 입력합니다</a:t>
                </a:r>
                <a:r>
                  <a:rPr lang="en-US" altLang="ko-KR" dirty="0"/>
                  <a:t>.</a:t>
                </a:r>
              </a:p>
              <a:p>
                <a:r>
                  <a:rPr lang="ko-KR" altLang="en-US" dirty="0"/>
                  <a:t> </a:t>
                </a:r>
                <a:endParaRPr lang="en-US" altLang="ko-KR" dirty="0"/>
              </a:p>
              <a:p>
                <a:r>
                  <a:rPr lang="en-US" altLang="ko-KR" dirty="0"/>
                  <a:t>2. [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!</m:t>
                    </m:r>
                  </m:oMath>
                </a14:m>
                <a:r>
                  <a:rPr lang="en-US" altLang="ko-KR" dirty="0"/>
                  <a:t>] </a:t>
                </a:r>
                <a:r>
                  <a:rPr lang="ko-KR" altLang="en-US" dirty="0"/>
                  <a:t>키를 입력합니다</a:t>
                </a:r>
                <a:r>
                  <a:rPr lang="en-US" altLang="ko-KR" dirty="0"/>
                  <a:t>.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3. </a:t>
                </a:r>
                <a:r>
                  <a:rPr lang="ko-KR" altLang="en-US" dirty="0"/>
                  <a:t>값을 확인합니다</a:t>
                </a:r>
                <a:r>
                  <a:rPr lang="en-US" altLang="ko-KR" dirty="0"/>
                  <a:t>.</a:t>
                </a:r>
                <a:endParaRPr lang="en-US" altLang="ko-KR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2623" y="1009194"/>
                <a:ext cx="3741730" cy="1477328"/>
              </a:xfrm>
              <a:prstGeom prst="rect">
                <a:avLst/>
              </a:prstGeom>
              <a:blipFill rotWithShape="0">
                <a:blip r:embed="rId3"/>
                <a:stretch>
                  <a:fillRect l="-1303" t="-2479" r="-814" b="-57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제목 1"/>
          <p:cNvSpPr txBox="1">
            <a:spLocks/>
          </p:cNvSpPr>
          <p:nvPr/>
        </p:nvSpPr>
        <p:spPr>
          <a:xfrm>
            <a:off x="6831777" y="4139491"/>
            <a:ext cx="2909325" cy="5658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dirty="0"/>
              <a:t>루트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/>
              <p:cNvSpPr txBox="1"/>
              <p:nvPr/>
            </p:nvSpPr>
            <p:spPr>
              <a:xfrm>
                <a:off x="5323326" y="4793943"/>
                <a:ext cx="4417776" cy="14979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dirty="0"/>
                  <a:t>1. </a:t>
                </a:r>
                <a:r>
                  <a:rPr lang="ko-KR" altLang="en-US" dirty="0"/>
                  <a:t>루트를 구할 숫자를 입력합니다</a:t>
                </a:r>
                <a:r>
                  <a:rPr lang="en-US" altLang="ko-KR" dirty="0"/>
                  <a:t>.</a:t>
                </a:r>
              </a:p>
              <a:p>
                <a:pPr algn="r"/>
                <a:r>
                  <a:rPr lang="ko-KR" altLang="en-US" dirty="0"/>
                  <a:t> </a:t>
                </a:r>
                <a:endParaRPr lang="en-US" altLang="ko-KR" dirty="0"/>
              </a:p>
              <a:p>
                <a:pPr algn="r"/>
                <a:r>
                  <a:rPr lang="en-US" altLang="ko-KR" dirty="0"/>
                  <a:t>2. [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√</m:t>
                    </m:r>
                  </m:oMath>
                </a14:m>
                <a:r>
                  <a:rPr lang="en-US" altLang="ko-KR" dirty="0"/>
                  <a:t>] </a:t>
                </a:r>
                <a:r>
                  <a:rPr lang="ko-KR" altLang="en-US" dirty="0"/>
                  <a:t>키를 입력합니다</a:t>
                </a:r>
                <a:r>
                  <a:rPr lang="en-US" altLang="ko-KR" dirty="0"/>
                  <a:t>.</a:t>
                </a:r>
              </a:p>
              <a:p>
                <a:pPr algn="r"/>
                <a:endParaRPr lang="en-US" altLang="ko-KR" dirty="0"/>
              </a:p>
              <a:p>
                <a:pPr algn="r"/>
                <a:r>
                  <a:rPr lang="en-US" altLang="ko-KR" dirty="0"/>
                  <a:t>3. </a:t>
                </a:r>
                <a:r>
                  <a:rPr lang="ko-KR" altLang="en-US" dirty="0"/>
                  <a:t>값을 확인합니다</a:t>
                </a:r>
                <a:r>
                  <a:rPr lang="en-US" altLang="ko-KR" dirty="0"/>
                  <a:t>.</a:t>
                </a:r>
                <a:endParaRPr lang="en-US" altLang="ko-KR" dirty="0"/>
              </a:p>
            </p:txBody>
          </p:sp>
        </mc:Choice>
        <mc:Fallback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3326" y="4793943"/>
                <a:ext cx="4417776" cy="1497974"/>
              </a:xfrm>
              <a:prstGeom prst="rect">
                <a:avLst/>
              </a:prstGeom>
              <a:blipFill rotWithShape="0">
                <a:blip r:embed="rId4"/>
                <a:stretch>
                  <a:fillRect t="-2033" r="-1241" b="-52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제목 1"/>
          <p:cNvSpPr txBox="1">
            <a:spLocks/>
          </p:cNvSpPr>
          <p:nvPr/>
        </p:nvSpPr>
        <p:spPr>
          <a:xfrm>
            <a:off x="1502623" y="387525"/>
            <a:ext cx="3980290" cy="5658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/>
              <a:t>팩토리얼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473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/>
          <p:cNvGrpSpPr/>
          <p:nvPr/>
        </p:nvGrpSpPr>
        <p:grpSpPr>
          <a:xfrm>
            <a:off x="7009377" y="228813"/>
            <a:ext cx="2985098" cy="3192567"/>
            <a:chOff x="2780483" y="582819"/>
            <a:chExt cx="2985098" cy="3192567"/>
          </a:xfrm>
        </p:grpSpPr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90007" y="582819"/>
              <a:ext cx="2500554" cy="3192567"/>
            </a:xfrm>
            <a:prstGeom prst="rect">
              <a:avLst/>
            </a:prstGeom>
          </p:spPr>
        </p:pic>
        <p:sp>
          <p:nvSpPr>
            <p:cNvPr id="26" name="TextBox 25"/>
            <p:cNvSpPr txBox="1"/>
            <p:nvPr/>
          </p:nvSpPr>
          <p:spPr>
            <a:xfrm>
              <a:off x="2780483" y="2031369"/>
              <a:ext cx="311304" cy="369332"/>
            </a:xfrm>
            <a:prstGeom prst="rect">
              <a:avLst/>
            </a:prstGeom>
            <a:solidFill>
              <a:srgbClr val="FF000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2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3094756" y="2050537"/>
              <a:ext cx="449407" cy="40401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 flipV="1">
              <a:off x="2990007" y="720630"/>
              <a:ext cx="2464270" cy="83627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454277" y="720630"/>
              <a:ext cx="311304" cy="369332"/>
            </a:xfrm>
            <a:prstGeom prst="rect">
              <a:avLst/>
            </a:prstGeom>
            <a:solidFill>
              <a:srgbClr val="FF000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4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544163" y="2025634"/>
              <a:ext cx="311304" cy="369332"/>
            </a:xfrm>
            <a:prstGeom prst="rect">
              <a:avLst/>
            </a:prstGeom>
            <a:solidFill>
              <a:srgbClr val="FF000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1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8" name="자유형 37"/>
            <p:cNvSpPr/>
            <p:nvPr/>
          </p:nvSpPr>
          <p:spPr>
            <a:xfrm>
              <a:off x="3544163" y="2025634"/>
              <a:ext cx="1392243" cy="1669773"/>
            </a:xfrm>
            <a:custGeom>
              <a:avLst/>
              <a:gdLst>
                <a:gd name="connsiteX0" fmla="*/ 0 w 1399430"/>
                <a:gd name="connsiteY0" fmla="*/ 0 h 1645920"/>
                <a:gd name="connsiteX1" fmla="*/ 0 w 1399430"/>
                <a:gd name="connsiteY1" fmla="*/ 1248355 h 1645920"/>
                <a:gd name="connsiteX2" fmla="*/ 461176 w 1399430"/>
                <a:gd name="connsiteY2" fmla="*/ 1248355 h 1645920"/>
                <a:gd name="connsiteX3" fmla="*/ 461176 w 1399430"/>
                <a:gd name="connsiteY3" fmla="*/ 1645920 h 1645920"/>
                <a:gd name="connsiteX4" fmla="*/ 930303 w 1399430"/>
                <a:gd name="connsiteY4" fmla="*/ 1645920 h 1645920"/>
                <a:gd name="connsiteX5" fmla="*/ 906449 w 1399430"/>
                <a:gd name="connsiteY5" fmla="*/ 1224501 h 1645920"/>
                <a:gd name="connsiteX6" fmla="*/ 1391478 w 1399430"/>
                <a:gd name="connsiteY6" fmla="*/ 1232452 h 1645920"/>
                <a:gd name="connsiteX7" fmla="*/ 1399430 w 1399430"/>
                <a:gd name="connsiteY7" fmla="*/ 39757 h 1645920"/>
                <a:gd name="connsiteX8" fmla="*/ 0 w 1399430"/>
                <a:gd name="connsiteY8" fmla="*/ 0 h 1645920"/>
                <a:gd name="connsiteX0" fmla="*/ 0 w 1392243"/>
                <a:gd name="connsiteY0" fmla="*/ 23853 h 1669773"/>
                <a:gd name="connsiteX1" fmla="*/ 0 w 1392243"/>
                <a:gd name="connsiteY1" fmla="*/ 1272208 h 1669773"/>
                <a:gd name="connsiteX2" fmla="*/ 461176 w 1392243"/>
                <a:gd name="connsiteY2" fmla="*/ 1272208 h 1669773"/>
                <a:gd name="connsiteX3" fmla="*/ 461176 w 1392243"/>
                <a:gd name="connsiteY3" fmla="*/ 1669773 h 1669773"/>
                <a:gd name="connsiteX4" fmla="*/ 930303 w 1392243"/>
                <a:gd name="connsiteY4" fmla="*/ 1669773 h 1669773"/>
                <a:gd name="connsiteX5" fmla="*/ 906449 w 1392243"/>
                <a:gd name="connsiteY5" fmla="*/ 1248354 h 1669773"/>
                <a:gd name="connsiteX6" fmla="*/ 1391478 w 1392243"/>
                <a:gd name="connsiteY6" fmla="*/ 1256305 h 1669773"/>
                <a:gd name="connsiteX7" fmla="*/ 1391479 w 1392243"/>
                <a:gd name="connsiteY7" fmla="*/ 0 h 1669773"/>
                <a:gd name="connsiteX8" fmla="*/ 0 w 1392243"/>
                <a:gd name="connsiteY8" fmla="*/ 23853 h 1669773"/>
                <a:gd name="connsiteX0" fmla="*/ 0 w 1392243"/>
                <a:gd name="connsiteY0" fmla="*/ 23853 h 1669773"/>
                <a:gd name="connsiteX1" fmla="*/ 0 w 1392243"/>
                <a:gd name="connsiteY1" fmla="*/ 1272208 h 1669773"/>
                <a:gd name="connsiteX2" fmla="*/ 461176 w 1392243"/>
                <a:gd name="connsiteY2" fmla="*/ 1272208 h 1669773"/>
                <a:gd name="connsiteX3" fmla="*/ 461176 w 1392243"/>
                <a:gd name="connsiteY3" fmla="*/ 1669773 h 1669773"/>
                <a:gd name="connsiteX4" fmla="*/ 930303 w 1392243"/>
                <a:gd name="connsiteY4" fmla="*/ 1669773 h 1669773"/>
                <a:gd name="connsiteX5" fmla="*/ 930512 w 1392243"/>
                <a:gd name="connsiteY5" fmla="*/ 1256375 h 1669773"/>
                <a:gd name="connsiteX6" fmla="*/ 1391478 w 1392243"/>
                <a:gd name="connsiteY6" fmla="*/ 1256305 h 1669773"/>
                <a:gd name="connsiteX7" fmla="*/ 1391479 w 1392243"/>
                <a:gd name="connsiteY7" fmla="*/ 0 h 1669773"/>
                <a:gd name="connsiteX8" fmla="*/ 0 w 1392243"/>
                <a:gd name="connsiteY8" fmla="*/ 23853 h 1669773"/>
                <a:gd name="connsiteX0" fmla="*/ 0 w 1392243"/>
                <a:gd name="connsiteY0" fmla="*/ 23853 h 1669773"/>
                <a:gd name="connsiteX1" fmla="*/ 0 w 1392243"/>
                <a:gd name="connsiteY1" fmla="*/ 1272208 h 1669773"/>
                <a:gd name="connsiteX2" fmla="*/ 461176 w 1392243"/>
                <a:gd name="connsiteY2" fmla="*/ 1272208 h 1669773"/>
                <a:gd name="connsiteX3" fmla="*/ 461176 w 1392243"/>
                <a:gd name="connsiteY3" fmla="*/ 1669773 h 1669773"/>
                <a:gd name="connsiteX4" fmla="*/ 930303 w 1392243"/>
                <a:gd name="connsiteY4" fmla="*/ 1669773 h 1669773"/>
                <a:gd name="connsiteX5" fmla="*/ 930512 w 1392243"/>
                <a:gd name="connsiteY5" fmla="*/ 1256375 h 1669773"/>
                <a:gd name="connsiteX6" fmla="*/ 1391478 w 1392243"/>
                <a:gd name="connsiteY6" fmla="*/ 1256305 h 1669773"/>
                <a:gd name="connsiteX7" fmla="*/ 1391479 w 1392243"/>
                <a:gd name="connsiteY7" fmla="*/ 0 h 1669773"/>
                <a:gd name="connsiteX8" fmla="*/ 0 w 1392243"/>
                <a:gd name="connsiteY8" fmla="*/ 23853 h 1669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92243" h="1669773">
                  <a:moveTo>
                    <a:pt x="0" y="23853"/>
                  </a:moveTo>
                  <a:lnTo>
                    <a:pt x="0" y="1272208"/>
                  </a:lnTo>
                  <a:lnTo>
                    <a:pt x="461176" y="1272208"/>
                  </a:lnTo>
                  <a:lnTo>
                    <a:pt x="461176" y="1669773"/>
                  </a:lnTo>
                  <a:lnTo>
                    <a:pt x="930303" y="1669773"/>
                  </a:lnTo>
                  <a:cubicBezTo>
                    <a:pt x="930373" y="1531974"/>
                    <a:pt x="930442" y="1394174"/>
                    <a:pt x="930512" y="1256375"/>
                  </a:cubicBezTo>
                  <a:lnTo>
                    <a:pt x="1391478" y="1256305"/>
                  </a:lnTo>
                  <a:cubicBezTo>
                    <a:pt x="1394129" y="858740"/>
                    <a:pt x="1388828" y="397565"/>
                    <a:pt x="1391479" y="0"/>
                  </a:cubicBezTo>
                  <a:lnTo>
                    <a:pt x="0" y="23853"/>
                  </a:lnTo>
                  <a:close/>
                </a:path>
              </a:pathLst>
            </a:cu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1575039" y="3412688"/>
            <a:ext cx="3001182" cy="3192567"/>
            <a:chOff x="7405388" y="564370"/>
            <a:chExt cx="3001182" cy="3192567"/>
          </a:xfrm>
        </p:grpSpPr>
        <p:pic>
          <p:nvPicPr>
            <p:cNvPr id="35" name="그림 3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95266" y="564370"/>
              <a:ext cx="2500554" cy="3192567"/>
            </a:xfrm>
            <a:prstGeom prst="rect">
              <a:avLst/>
            </a:prstGeom>
          </p:spPr>
        </p:pic>
        <p:sp>
          <p:nvSpPr>
            <p:cNvPr id="43" name="TextBox 42"/>
            <p:cNvSpPr txBox="1"/>
            <p:nvPr/>
          </p:nvSpPr>
          <p:spPr>
            <a:xfrm>
              <a:off x="7405388" y="2418523"/>
              <a:ext cx="311304" cy="369332"/>
            </a:xfrm>
            <a:prstGeom prst="rect">
              <a:avLst/>
            </a:prstGeom>
            <a:solidFill>
              <a:srgbClr val="FF000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2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7700015" y="2441234"/>
              <a:ext cx="449407" cy="40401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5" name="직사각형 44"/>
            <p:cNvSpPr/>
            <p:nvPr/>
          </p:nvSpPr>
          <p:spPr>
            <a:xfrm flipV="1">
              <a:off x="9543236" y="3250457"/>
              <a:ext cx="447836" cy="42650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9991072" y="3242929"/>
              <a:ext cx="415498" cy="369332"/>
            </a:xfrm>
            <a:prstGeom prst="rect">
              <a:avLst/>
            </a:prstGeom>
            <a:solidFill>
              <a:srgbClr val="FF0000"/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</a:rPr>
                <a:t>４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8149422" y="2007185"/>
              <a:ext cx="311304" cy="369332"/>
            </a:xfrm>
            <a:prstGeom prst="rect">
              <a:avLst/>
            </a:prstGeom>
            <a:solidFill>
              <a:srgbClr val="FF000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1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48" name="자유형 47"/>
            <p:cNvSpPr/>
            <p:nvPr/>
          </p:nvSpPr>
          <p:spPr>
            <a:xfrm>
              <a:off x="8149422" y="2007185"/>
              <a:ext cx="1392243" cy="1669773"/>
            </a:xfrm>
            <a:custGeom>
              <a:avLst/>
              <a:gdLst>
                <a:gd name="connsiteX0" fmla="*/ 0 w 1399430"/>
                <a:gd name="connsiteY0" fmla="*/ 0 h 1645920"/>
                <a:gd name="connsiteX1" fmla="*/ 0 w 1399430"/>
                <a:gd name="connsiteY1" fmla="*/ 1248355 h 1645920"/>
                <a:gd name="connsiteX2" fmla="*/ 461176 w 1399430"/>
                <a:gd name="connsiteY2" fmla="*/ 1248355 h 1645920"/>
                <a:gd name="connsiteX3" fmla="*/ 461176 w 1399430"/>
                <a:gd name="connsiteY3" fmla="*/ 1645920 h 1645920"/>
                <a:gd name="connsiteX4" fmla="*/ 930303 w 1399430"/>
                <a:gd name="connsiteY4" fmla="*/ 1645920 h 1645920"/>
                <a:gd name="connsiteX5" fmla="*/ 906449 w 1399430"/>
                <a:gd name="connsiteY5" fmla="*/ 1224501 h 1645920"/>
                <a:gd name="connsiteX6" fmla="*/ 1391478 w 1399430"/>
                <a:gd name="connsiteY6" fmla="*/ 1232452 h 1645920"/>
                <a:gd name="connsiteX7" fmla="*/ 1399430 w 1399430"/>
                <a:gd name="connsiteY7" fmla="*/ 39757 h 1645920"/>
                <a:gd name="connsiteX8" fmla="*/ 0 w 1399430"/>
                <a:gd name="connsiteY8" fmla="*/ 0 h 1645920"/>
                <a:gd name="connsiteX0" fmla="*/ 0 w 1392243"/>
                <a:gd name="connsiteY0" fmla="*/ 23853 h 1669773"/>
                <a:gd name="connsiteX1" fmla="*/ 0 w 1392243"/>
                <a:gd name="connsiteY1" fmla="*/ 1272208 h 1669773"/>
                <a:gd name="connsiteX2" fmla="*/ 461176 w 1392243"/>
                <a:gd name="connsiteY2" fmla="*/ 1272208 h 1669773"/>
                <a:gd name="connsiteX3" fmla="*/ 461176 w 1392243"/>
                <a:gd name="connsiteY3" fmla="*/ 1669773 h 1669773"/>
                <a:gd name="connsiteX4" fmla="*/ 930303 w 1392243"/>
                <a:gd name="connsiteY4" fmla="*/ 1669773 h 1669773"/>
                <a:gd name="connsiteX5" fmla="*/ 906449 w 1392243"/>
                <a:gd name="connsiteY5" fmla="*/ 1248354 h 1669773"/>
                <a:gd name="connsiteX6" fmla="*/ 1391478 w 1392243"/>
                <a:gd name="connsiteY6" fmla="*/ 1256305 h 1669773"/>
                <a:gd name="connsiteX7" fmla="*/ 1391479 w 1392243"/>
                <a:gd name="connsiteY7" fmla="*/ 0 h 1669773"/>
                <a:gd name="connsiteX8" fmla="*/ 0 w 1392243"/>
                <a:gd name="connsiteY8" fmla="*/ 23853 h 1669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92243" h="1669773">
                  <a:moveTo>
                    <a:pt x="0" y="23853"/>
                  </a:moveTo>
                  <a:lnTo>
                    <a:pt x="0" y="1272208"/>
                  </a:lnTo>
                  <a:lnTo>
                    <a:pt x="461176" y="1272208"/>
                  </a:lnTo>
                  <a:lnTo>
                    <a:pt x="461176" y="1669773"/>
                  </a:lnTo>
                  <a:lnTo>
                    <a:pt x="930303" y="1669773"/>
                  </a:lnTo>
                  <a:lnTo>
                    <a:pt x="906449" y="1248354"/>
                  </a:lnTo>
                  <a:lnTo>
                    <a:pt x="1391478" y="1256305"/>
                  </a:lnTo>
                  <a:cubicBezTo>
                    <a:pt x="1394129" y="858740"/>
                    <a:pt x="1388828" y="397565"/>
                    <a:pt x="1391479" y="0"/>
                  </a:cubicBezTo>
                  <a:lnTo>
                    <a:pt x="0" y="23853"/>
                  </a:lnTo>
                  <a:close/>
                </a:path>
              </a:pathLst>
            </a:cu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502623" y="1009194"/>
                <a:ext cx="2736647" cy="20313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1. </a:t>
                </a:r>
                <a:r>
                  <a:rPr lang="ko-KR" altLang="en-US" dirty="0"/>
                  <a:t>전체 값을 입력합니다</a:t>
                </a:r>
                <a:r>
                  <a:rPr lang="en-US" altLang="ko-KR" dirty="0"/>
                  <a:t>.</a:t>
                </a:r>
              </a:p>
              <a:p>
                <a:r>
                  <a:rPr lang="ko-KR" altLang="en-US" dirty="0"/>
                  <a:t> </a:t>
                </a:r>
                <a:endParaRPr lang="en-US" altLang="ko-KR" dirty="0"/>
              </a:p>
              <a:p>
                <a:r>
                  <a:rPr lang="en-US" altLang="ko-KR" dirty="0"/>
                  <a:t>2. [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en-US" altLang="ko-KR" dirty="0"/>
                  <a:t>] </a:t>
                </a:r>
                <a:r>
                  <a:rPr lang="ko-KR" altLang="en-US" dirty="0"/>
                  <a:t>키를 입력합니다</a:t>
                </a:r>
                <a:r>
                  <a:rPr lang="en-US" altLang="ko-KR" dirty="0"/>
                  <a:t>.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3. </a:t>
                </a:r>
                <a:r>
                  <a:rPr lang="ko-KR" altLang="en-US" dirty="0"/>
                  <a:t>목표 값을 입력합니다</a:t>
                </a:r>
                <a:r>
                  <a:rPr lang="en-US" altLang="ko-KR" dirty="0"/>
                  <a:t>.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4. </a:t>
                </a:r>
                <a:r>
                  <a:rPr lang="ko-KR" altLang="en-US" dirty="0"/>
                  <a:t>값을 </a:t>
                </a:r>
                <a:r>
                  <a:rPr lang="ko-KR" altLang="en-US" dirty="0"/>
                  <a:t>확인합니다</a:t>
                </a:r>
                <a:r>
                  <a:rPr lang="en-US" altLang="ko-KR" dirty="0"/>
                  <a:t>.</a:t>
                </a:r>
                <a:endParaRPr lang="en-US" altLang="ko-KR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2623" y="1009194"/>
                <a:ext cx="2736647" cy="2031325"/>
              </a:xfrm>
              <a:prstGeom prst="rect">
                <a:avLst/>
              </a:prstGeom>
              <a:blipFill rotWithShape="0">
                <a:blip r:embed="rId3"/>
                <a:stretch>
                  <a:fillRect l="-1782" t="-1802" r="-1559" b="-39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제목 1"/>
          <p:cNvSpPr txBox="1">
            <a:spLocks/>
          </p:cNvSpPr>
          <p:nvPr/>
        </p:nvSpPr>
        <p:spPr>
          <a:xfrm>
            <a:off x="6831777" y="3964728"/>
            <a:ext cx="2909325" cy="5658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dirty="0"/>
              <a:t>제곱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/>
              <p:cNvSpPr txBox="1"/>
              <p:nvPr/>
            </p:nvSpPr>
            <p:spPr>
              <a:xfrm>
                <a:off x="5323326" y="4641702"/>
                <a:ext cx="4417776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dirty="0"/>
                  <a:t>1. </a:t>
                </a:r>
                <a:r>
                  <a:rPr lang="ko-KR" altLang="en-US" dirty="0"/>
                  <a:t>밑이 될 숫자를 입력합니다</a:t>
                </a:r>
                <a:r>
                  <a:rPr lang="en-US" altLang="ko-KR" dirty="0"/>
                  <a:t>.</a:t>
                </a:r>
              </a:p>
              <a:p>
                <a:pPr algn="r"/>
                <a:r>
                  <a:rPr lang="ko-KR" altLang="en-US" dirty="0"/>
                  <a:t> </a:t>
                </a:r>
                <a:endParaRPr lang="en-US" altLang="ko-KR" dirty="0"/>
              </a:p>
              <a:p>
                <a:pPr algn="r"/>
                <a:r>
                  <a:rPr lang="en-US" altLang="ko-KR" dirty="0"/>
                  <a:t>2. [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^</m:t>
                    </m:r>
                  </m:oMath>
                </a14:m>
                <a:r>
                  <a:rPr lang="en-US" altLang="ko-KR" dirty="0"/>
                  <a:t>] </a:t>
                </a:r>
                <a:r>
                  <a:rPr lang="ko-KR" altLang="en-US" dirty="0"/>
                  <a:t>키를 입력합니다</a:t>
                </a:r>
                <a:r>
                  <a:rPr lang="en-US" altLang="ko-KR" dirty="0"/>
                  <a:t>.</a:t>
                </a:r>
              </a:p>
              <a:p>
                <a:pPr algn="r"/>
                <a:endParaRPr lang="en-US" altLang="ko-KR" dirty="0"/>
              </a:p>
              <a:p>
                <a:pPr algn="r"/>
                <a:r>
                  <a:rPr lang="en-US" altLang="ko-KR" dirty="0"/>
                  <a:t>3. </a:t>
                </a:r>
                <a:r>
                  <a:rPr lang="ko-KR" altLang="en-US" dirty="0"/>
                  <a:t>지수를 입력합니다</a:t>
                </a:r>
                <a:r>
                  <a:rPr lang="en-US" altLang="ko-KR" dirty="0"/>
                  <a:t>.</a:t>
                </a:r>
              </a:p>
              <a:p>
                <a:pPr algn="r"/>
                <a:endParaRPr lang="en-US" altLang="ko-KR" dirty="0"/>
              </a:p>
              <a:p>
                <a:pPr algn="r"/>
                <a:r>
                  <a:rPr lang="en-US" altLang="ko-KR" dirty="0"/>
                  <a:t>4. [=] </a:t>
                </a:r>
                <a:r>
                  <a:rPr lang="ko-KR" altLang="en-US" dirty="0"/>
                  <a:t>버튼을 눌러 값을 확인합니다</a:t>
                </a:r>
                <a:r>
                  <a:rPr lang="en-US" altLang="ko-KR" dirty="0"/>
                  <a:t>.</a:t>
                </a:r>
                <a:endParaRPr lang="en-US" altLang="ko-KR" dirty="0"/>
              </a:p>
            </p:txBody>
          </p:sp>
        </mc:Choice>
        <mc:Fallback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3326" y="4641702"/>
                <a:ext cx="4417776" cy="2031325"/>
              </a:xfrm>
              <a:prstGeom prst="rect">
                <a:avLst/>
              </a:prstGeom>
              <a:blipFill rotWithShape="0">
                <a:blip r:embed="rId4"/>
                <a:stretch>
                  <a:fillRect t="-1497" r="-1241" b="-35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제목 1"/>
          <p:cNvSpPr txBox="1">
            <a:spLocks/>
          </p:cNvSpPr>
          <p:nvPr/>
        </p:nvSpPr>
        <p:spPr>
          <a:xfrm>
            <a:off x="1502623" y="387525"/>
            <a:ext cx="3980290" cy="5658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백분율 </a:t>
            </a:r>
            <a:r>
              <a:rPr lang="en-US" altLang="ko-KR" dirty="0"/>
              <a:t>(</a:t>
            </a:r>
            <a:r>
              <a:rPr lang="ko-KR" altLang="en-US" dirty="0"/>
              <a:t>퍼센트</a:t>
            </a:r>
            <a:r>
              <a:rPr lang="en-US" altLang="ko-KR" dirty="0"/>
              <a:t>)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/>
              <p:cNvSpPr txBox="1"/>
              <p:nvPr/>
            </p:nvSpPr>
            <p:spPr>
              <a:xfrm>
                <a:off x="4342949" y="2173741"/>
                <a:ext cx="2649764" cy="5279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600" i="1">
                          <a:latin typeface="Cambria Math" panose="02040503050406030204" pitchFamily="18" charset="0"/>
                        </a:rPr>
                        <m:t>（</m:t>
                      </m:r>
                      <m:r>
                        <a:rPr lang="ko-KR" altLang="en-US" sz="1600" i="1" smtClean="0">
                          <a:latin typeface="Cambria Math" panose="02040503050406030204" pitchFamily="18" charset="0"/>
                        </a:rPr>
                        <m:t>결과</m:t>
                      </m:r>
                      <m:r>
                        <a:rPr lang="ko-KR" altLang="en-US" sz="1600" i="1">
                          <a:latin typeface="Cambria Math" panose="02040503050406030204" pitchFamily="18" charset="0"/>
                        </a:rPr>
                        <m:t>값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목</m:t>
                          </m:r>
                          <m: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  <m:t>표</m:t>
                          </m:r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값</m:t>
                          </m:r>
                        </m:num>
                        <m:den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전</m:t>
                          </m:r>
                          <m: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  <m:t>체</m:t>
                          </m:r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값</m:t>
                          </m:r>
                        </m:den>
                      </m:f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100</m:t>
                      </m:r>
                      <m:r>
                        <a:rPr lang="ko-KR" altLang="en-US" sz="1600" i="1">
                          <a:latin typeface="Cambria Math" panose="02040503050406030204" pitchFamily="18" charset="0"/>
                        </a:rPr>
                        <m:t>）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2949" y="2173741"/>
                <a:ext cx="2649764" cy="52796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4490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/>
        </p:nvGrpSpPr>
        <p:grpSpPr>
          <a:xfrm>
            <a:off x="6941938" y="1864666"/>
            <a:ext cx="2771728" cy="3192567"/>
            <a:chOff x="3680189" y="665662"/>
            <a:chExt cx="2771728" cy="3192567"/>
          </a:xfrm>
        </p:grpSpPr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51363" y="665662"/>
              <a:ext cx="2500554" cy="3192567"/>
            </a:xfrm>
            <a:prstGeom prst="rect">
              <a:avLst/>
            </a:prstGeom>
          </p:spPr>
        </p:pic>
        <p:sp>
          <p:nvSpPr>
            <p:cNvPr id="31" name="TextBox 30"/>
            <p:cNvSpPr txBox="1"/>
            <p:nvPr/>
          </p:nvSpPr>
          <p:spPr>
            <a:xfrm>
              <a:off x="3680189" y="1722909"/>
              <a:ext cx="311304" cy="369332"/>
            </a:xfrm>
            <a:prstGeom prst="rect">
              <a:avLst/>
            </a:prstGeom>
            <a:solidFill>
              <a:srgbClr val="FF000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2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4505519" y="1740251"/>
              <a:ext cx="449407" cy="40401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176412" y="1740251"/>
              <a:ext cx="311304" cy="369332"/>
            </a:xfrm>
            <a:prstGeom prst="rect">
              <a:avLst/>
            </a:prstGeom>
            <a:solidFill>
              <a:srgbClr val="FF000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1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4005795" y="1722909"/>
              <a:ext cx="2352038" cy="202988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4972729" y="1740251"/>
              <a:ext cx="449407" cy="40401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423028" y="1722909"/>
              <a:ext cx="311304" cy="369332"/>
            </a:xfrm>
            <a:prstGeom prst="rect">
              <a:avLst/>
            </a:prstGeom>
            <a:solidFill>
              <a:srgbClr val="FF000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3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502623" y="2645047"/>
            <a:ext cx="380424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[(] </a:t>
            </a:r>
            <a:r>
              <a:rPr lang="ko-KR" altLang="en-US" dirty="0"/>
              <a:t>버튼을 입력합니다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식을 입력합니다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3. [)] </a:t>
            </a:r>
            <a:r>
              <a:rPr lang="ko-KR" altLang="en-US" dirty="0"/>
              <a:t>버튼을 눌러 괄호를 닫습니다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22" name="제목 1"/>
          <p:cNvSpPr txBox="1">
            <a:spLocks/>
          </p:cNvSpPr>
          <p:nvPr/>
        </p:nvSpPr>
        <p:spPr>
          <a:xfrm>
            <a:off x="1502623" y="2023378"/>
            <a:ext cx="3980290" cy="5658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괄호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0306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개발 일정표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요구사항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시스템 구조도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화면 설계서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최종 프로그램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사용 매뉴얼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8283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개발 일정표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6329861"/>
              </p:ext>
            </p:extLst>
          </p:nvPr>
        </p:nvGraphicFramePr>
        <p:xfrm>
          <a:off x="2580296" y="2441330"/>
          <a:ext cx="7048499" cy="1752600"/>
        </p:xfrm>
        <a:graphic>
          <a:graphicData uri="http://schemas.openxmlformats.org/drawingml/2006/table">
            <a:tbl>
              <a:tblPr/>
              <a:tblGrid>
                <a:gridCol w="1206414"/>
                <a:gridCol w="1168417"/>
                <a:gridCol w="1168417"/>
                <a:gridCol w="1168417"/>
                <a:gridCol w="1168417"/>
                <a:gridCol w="1168417"/>
              </a:tblGrid>
              <a:tr h="2667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2023-12-11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2023-12-12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2023-12-13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2023-12-14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2023-12-15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금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프로그램 설계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프로그램 구현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프로그램 테스트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프로그램 수정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9667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요구사항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9694" y="1693787"/>
            <a:ext cx="7706321" cy="3505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904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시스템 구조도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9555" y="1325563"/>
            <a:ext cx="8646045" cy="5023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74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화면설계서</a:t>
            </a:r>
            <a:endParaRPr lang="ko-KR" altLang="en-US" dirty="0"/>
          </a:p>
        </p:txBody>
      </p:sp>
      <p:sp>
        <p:nvSpPr>
          <p:cNvPr id="6" name="부제목 2"/>
          <p:cNvSpPr txBox="1">
            <a:spLocks/>
          </p:cNvSpPr>
          <p:nvPr/>
        </p:nvSpPr>
        <p:spPr>
          <a:xfrm>
            <a:off x="4901012" y="5660409"/>
            <a:ext cx="2304516" cy="603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3200" dirty="0" smtClean="0"/>
              <a:t>Calculator</a:t>
            </a:r>
          </a:p>
        </p:txBody>
      </p:sp>
      <p:pic>
        <p:nvPicPr>
          <p:cNvPr id="9" name="내용 개체 틀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09649" y="1150508"/>
            <a:ext cx="348724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86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최종 프로그램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28908" y="1325563"/>
            <a:ext cx="341454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314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11850" y="2845750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 smtClean="0"/>
              <a:t>사용자 매뉴얼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4408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02623" y="337226"/>
            <a:ext cx="3980290" cy="565894"/>
          </a:xfrm>
        </p:spPr>
        <p:txBody>
          <a:bodyPr>
            <a:noAutofit/>
          </a:bodyPr>
          <a:lstStyle/>
          <a:p>
            <a:r>
              <a:rPr lang="ko-KR" altLang="en-US" sz="4000" dirty="0" smtClean="0"/>
              <a:t>사칙연산</a:t>
            </a:r>
            <a:endParaRPr lang="ko-KR" alt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1502623" y="1009194"/>
            <a:ext cx="435728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숫자를 입력합니다</a:t>
            </a:r>
            <a:endParaRPr lang="en-US" altLang="ko-KR" dirty="0" smtClean="0"/>
          </a:p>
          <a:p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사칙연산 중 하나를 입력합니다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숫자를 입력합니다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</a:p>
          <a:p>
            <a:r>
              <a:rPr lang="en-US" altLang="ko-KR" dirty="0" smtClean="0"/>
              <a:t>4. </a:t>
            </a:r>
            <a:r>
              <a:rPr lang="en-US" altLang="ko-KR" dirty="0"/>
              <a:t>[</a:t>
            </a:r>
            <a:r>
              <a:rPr lang="en-US" altLang="ko-KR" dirty="0" smtClean="0"/>
              <a:t>=] </a:t>
            </a:r>
            <a:r>
              <a:rPr lang="ko-KR" altLang="en-US" dirty="0" smtClean="0"/>
              <a:t>버튼을 눌러 결과값을 확인합니다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grpSp>
        <p:nvGrpSpPr>
          <p:cNvPr id="3" name="그룹 2"/>
          <p:cNvGrpSpPr/>
          <p:nvPr/>
        </p:nvGrpSpPr>
        <p:grpSpPr>
          <a:xfrm>
            <a:off x="7240548" y="220121"/>
            <a:ext cx="2742261" cy="3192567"/>
            <a:chOff x="2473404" y="491687"/>
            <a:chExt cx="2742261" cy="3192567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73404" y="491687"/>
              <a:ext cx="2500554" cy="3192567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4419802" y="1560071"/>
              <a:ext cx="483415" cy="164364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419802" y="1542666"/>
              <a:ext cx="311304" cy="369332"/>
            </a:xfrm>
            <a:prstGeom prst="rect">
              <a:avLst/>
            </a:prstGeom>
            <a:solidFill>
              <a:srgbClr val="FF000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2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027559" y="1911998"/>
              <a:ext cx="311304" cy="369332"/>
            </a:xfrm>
            <a:prstGeom prst="rect">
              <a:avLst/>
            </a:prstGeom>
            <a:solidFill>
              <a:srgbClr val="FF000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1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904361" y="3174681"/>
              <a:ext cx="311304" cy="369332"/>
            </a:xfrm>
            <a:prstGeom prst="rect">
              <a:avLst/>
            </a:prstGeom>
            <a:solidFill>
              <a:srgbClr val="FF000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4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 flipV="1">
              <a:off x="4419802" y="3185444"/>
              <a:ext cx="483415" cy="41459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자유형 15"/>
            <p:cNvSpPr/>
            <p:nvPr/>
          </p:nvSpPr>
          <p:spPr>
            <a:xfrm>
              <a:off x="3027559" y="1935852"/>
              <a:ext cx="1392243" cy="1645920"/>
            </a:xfrm>
            <a:custGeom>
              <a:avLst/>
              <a:gdLst>
                <a:gd name="connsiteX0" fmla="*/ 0 w 1399430"/>
                <a:gd name="connsiteY0" fmla="*/ 0 h 1645920"/>
                <a:gd name="connsiteX1" fmla="*/ 0 w 1399430"/>
                <a:gd name="connsiteY1" fmla="*/ 1248355 h 1645920"/>
                <a:gd name="connsiteX2" fmla="*/ 461176 w 1399430"/>
                <a:gd name="connsiteY2" fmla="*/ 1248355 h 1645920"/>
                <a:gd name="connsiteX3" fmla="*/ 461176 w 1399430"/>
                <a:gd name="connsiteY3" fmla="*/ 1645920 h 1645920"/>
                <a:gd name="connsiteX4" fmla="*/ 930303 w 1399430"/>
                <a:gd name="connsiteY4" fmla="*/ 1645920 h 1645920"/>
                <a:gd name="connsiteX5" fmla="*/ 906449 w 1399430"/>
                <a:gd name="connsiteY5" fmla="*/ 1224501 h 1645920"/>
                <a:gd name="connsiteX6" fmla="*/ 1391478 w 1399430"/>
                <a:gd name="connsiteY6" fmla="*/ 1232452 h 1645920"/>
                <a:gd name="connsiteX7" fmla="*/ 1399430 w 1399430"/>
                <a:gd name="connsiteY7" fmla="*/ 39757 h 1645920"/>
                <a:gd name="connsiteX8" fmla="*/ 0 w 1399430"/>
                <a:gd name="connsiteY8" fmla="*/ 0 h 1645920"/>
                <a:gd name="connsiteX0" fmla="*/ 0 w 1392243"/>
                <a:gd name="connsiteY0" fmla="*/ 23853 h 1669773"/>
                <a:gd name="connsiteX1" fmla="*/ 0 w 1392243"/>
                <a:gd name="connsiteY1" fmla="*/ 1272208 h 1669773"/>
                <a:gd name="connsiteX2" fmla="*/ 461176 w 1392243"/>
                <a:gd name="connsiteY2" fmla="*/ 1272208 h 1669773"/>
                <a:gd name="connsiteX3" fmla="*/ 461176 w 1392243"/>
                <a:gd name="connsiteY3" fmla="*/ 1669773 h 1669773"/>
                <a:gd name="connsiteX4" fmla="*/ 930303 w 1392243"/>
                <a:gd name="connsiteY4" fmla="*/ 1669773 h 1669773"/>
                <a:gd name="connsiteX5" fmla="*/ 906449 w 1392243"/>
                <a:gd name="connsiteY5" fmla="*/ 1248354 h 1669773"/>
                <a:gd name="connsiteX6" fmla="*/ 1391478 w 1392243"/>
                <a:gd name="connsiteY6" fmla="*/ 1256305 h 1669773"/>
                <a:gd name="connsiteX7" fmla="*/ 1391479 w 1392243"/>
                <a:gd name="connsiteY7" fmla="*/ 0 h 1669773"/>
                <a:gd name="connsiteX8" fmla="*/ 0 w 1392243"/>
                <a:gd name="connsiteY8" fmla="*/ 23853 h 1669773"/>
                <a:gd name="connsiteX0" fmla="*/ 0 w 1392243"/>
                <a:gd name="connsiteY0" fmla="*/ 0 h 1645920"/>
                <a:gd name="connsiteX1" fmla="*/ 0 w 1392243"/>
                <a:gd name="connsiteY1" fmla="*/ 1248355 h 1645920"/>
                <a:gd name="connsiteX2" fmla="*/ 461176 w 1392243"/>
                <a:gd name="connsiteY2" fmla="*/ 1248355 h 1645920"/>
                <a:gd name="connsiteX3" fmla="*/ 461176 w 1392243"/>
                <a:gd name="connsiteY3" fmla="*/ 1645920 h 1645920"/>
                <a:gd name="connsiteX4" fmla="*/ 930303 w 1392243"/>
                <a:gd name="connsiteY4" fmla="*/ 1645920 h 1645920"/>
                <a:gd name="connsiteX5" fmla="*/ 906449 w 1392243"/>
                <a:gd name="connsiteY5" fmla="*/ 1224501 h 1645920"/>
                <a:gd name="connsiteX6" fmla="*/ 1391478 w 1392243"/>
                <a:gd name="connsiteY6" fmla="*/ 1232452 h 1645920"/>
                <a:gd name="connsiteX7" fmla="*/ 1391479 w 1392243"/>
                <a:gd name="connsiteY7" fmla="*/ 640 h 1645920"/>
                <a:gd name="connsiteX8" fmla="*/ 0 w 1392243"/>
                <a:gd name="connsiteY8" fmla="*/ 0 h 1645920"/>
                <a:gd name="connsiteX0" fmla="*/ 0 w 1392243"/>
                <a:gd name="connsiteY0" fmla="*/ 0 h 1645920"/>
                <a:gd name="connsiteX1" fmla="*/ 0 w 1392243"/>
                <a:gd name="connsiteY1" fmla="*/ 1248355 h 1645920"/>
                <a:gd name="connsiteX2" fmla="*/ 461176 w 1392243"/>
                <a:gd name="connsiteY2" fmla="*/ 1248355 h 1645920"/>
                <a:gd name="connsiteX3" fmla="*/ 461176 w 1392243"/>
                <a:gd name="connsiteY3" fmla="*/ 1645920 h 1645920"/>
                <a:gd name="connsiteX4" fmla="*/ 930303 w 1392243"/>
                <a:gd name="connsiteY4" fmla="*/ 1645920 h 1645920"/>
                <a:gd name="connsiteX5" fmla="*/ 906449 w 1392243"/>
                <a:gd name="connsiteY5" fmla="*/ 1240829 h 1645920"/>
                <a:gd name="connsiteX6" fmla="*/ 1391478 w 1392243"/>
                <a:gd name="connsiteY6" fmla="*/ 1232452 h 1645920"/>
                <a:gd name="connsiteX7" fmla="*/ 1391479 w 1392243"/>
                <a:gd name="connsiteY7" fmla="*/ 640 h 1645920"/>
                <a:gd name="connsiteX8" fmla="*/ 0 w 1392243"/>
                <a:gd name="connsiteY8" fmla="*/ 0 h 1645920"/>
                <a:gd name="connsiteX0" fmla="*/ 0 w 1392243"/>
                <a:gd name="connsiteY0" fmla="*/ 0 h 1645920"/>
                <a:gd name="connsiteX1" fmla="*/ 0 w 1392243"/>
                <a:gd name="connsiteY1" fmla="*/ 1248355 h 1645920"/>
                <a:gd name="connsiteX2" fmla="*/ 461176 w 1392243"/>
                <a:gd name="connsiteY2" fmla="*/ 1248355 h 1645920"/>
                <a:gd name="connsiteX3" fmla="*/ 461176 w 1392243"/>
                <a:gd name="connsiteY3" fmla="*/ 1645920 h 1645920"/>
                <a:gd name="connsiteX4" fmla="*/ 930303 w 1392243"/>
                <a:gd name="connsiteY4" fmla="*/ 1645920 h 1645920"/>
                <a:gd name="connsiteX5" fmla="*/ 939106 w 1392243"/>
                <a:gd name="connsiteY5" fmla="*/ 1240829 h 1645920"/>
                <a:gd name="connsiteX6" fmla="*/ 1391478 w 1392243"/>
                <a:gd name="connsiteY6" fmla="*/ 1232452 h 1645920"/>
                <a:gd name="connsiteX7" fmla="*/ 1391479 w 1392243"/>
                <a:gd name="connsiteY7" fmla="*/ 640 h 1645920"/>
                <a:gd name="connsiteX8" fmla="*/ 0 w 1392243"/>
                <a:gd name="connsiteY8" fmla="*/ 0 h 1645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92243" h="1645920">
                  <a:moveTo>
                    <a:pt x="0" y="0"/>
                  </a:moveTo>
                  <a:lnTo>
                    <a:pt x="0" y="1248355"/>
                  </a:lnTo>
                  <a:lnTo>
                    <a:pt x="461176" y="1248355"/>
                  </a:lnTo>
                  <a:lnTo>
                    <a:pt x="461176" y="1645920"/>
                  </a:lnTo>
                  <a:lnTo>
                    <a:pt x="930303" y="1645920"/>
                  </a:lnTo>
                  <a:lnTo>
                    <a:pt x="939106" y="1240829"/>
                  </a:lnTo>
                  <a:lnTo>
                    <a:pt x="1391478" y="1232452"/>
                  </a:lnTo>
                  <a:cubicBezTo>
                    <a:pt x="1394129" y="834887"/>
                    <a:pt x="1388828" y="398205"/>
                    <a:pt x="1391479" y="64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7" name="제목 1"/>
          <p:cNvSpPr txBox="1">
            <a:spLocks/>
          </p:cNvSpPr>
          <p:nvPr/>
        </p:nvSpPr>
        <p:spPr>
          <a:xfrm>
            <a:off x="6831777" y="4139491"/>
            <a:ext cx="2909325" cy="5658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dirty="0" smtClean="0"/>
              <a:t>숫자 지우기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1502623" y="3412688"/>
            <a:ext cx="3530893" cy="3192567"/>
            <a:chOff x="8198819" y="1087609"/>
            <a:chExt cx="3530893" cy="3192567"/>
          </a:xfrm>
        </p:grpSpPr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40681" y="1087609"/>
              <a:ext cx="2500554" cy="3192567"/>
            </a:xfrm>
            <a:prstGeom prst="rect">
              <a:avLst/>
            </a:prstGeom>
          </p:spPr>
        </p:pic>
        <p:sp>
          <p:nvSpPr>
            <p:cNvPr id="31" name="TextBox 30"/>
            <p:cNvSpPr txBox="1"/>
            <p:nvPr/>
          </p:nvSpPr>
          <p:spPr>
            <a:xfrm>
              <a:off x="8198819" y="2128532"/>
              <a:ext cx="330540" cy="369332"/>
            </a:xfrm>
            <a:prstGeom prst="rect">
              <a:avLst/>
            </a:prstGeom>
            <a:solidFill>
              <a:srgbClr val="FF000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C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0390884" y="2145484"/>
              <a:ext cx="1338828" cy="369332"/>
            </a:xfrm>
            <a:prstGeom prst="rect">
              <a:avLst/>
            </a:prstGeom>
            <a:solidFill>
              <a:srgbClr val="FF0000"/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</a:rPr>
                <a:t>백스페이스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 flipV="1">
              <a:off x="9910001" y="2155992"/>
              <a:ext cx="483415" cy="41459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 flipV="1">
              <a:off x="8526827" y="2155993"/>
              <a:ext cx="483415" cy="41459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4808341" y="4793132"/>
            <a:ext cx="49327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 smtClean="0"/>
              <a:t>C : </a:t>
            </a:r>
            <a:r>
              <a:rPr lang="ko-KR" altLang="en-US" dirty="0" smtClean="0"/>
              <a:t>입력한 숫자와 식을 모두 지웁니다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algn="r"/>
            <a:endParaRPr lang="en-US" altLang="ko-KR" dirty="0" smtClean="0"/>
          </a:p>
          <a:p>
            <a:pPr algn="r"/>
            <a:r>
              <a:rPr lang="ko-KR" altLang="en-US" dirty="0" smtClean="0"/>
              <a:t>백스페이스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가장 뒤에 있는 숫자를 지웁니다</a:t>
            </a:r>
            <a:r>
              <a:rPr lang="en-US" altLang="ko-KR" dirty="0" smtClean="0"/>
              <a:t>.</a:t>
            </a:r>
          </a:p>
          <a:p>
            <a:pPr algn="r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0971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869</TotalTime>
  <Words>274</Words>
  <Application>Microsoft Office PowerPoint</Application>
  <PresentationFormat>와이드스크린</PresentationFormat>
  <Paragraphs>121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맑은 고딕</vt:lpstr>
      <vt:lpstr>Arial</vt:lpstr>
      <vt:lpstr>Cambria Math</vt:lpstr>
      <vt:lpstr>Office 테마</vt:lpstr>
      <vt:lpstr>프로젝트 완료 보고서</vt:lpstr>
      <vt:lpstr>목차</vt:lpstr>
      <vt:lpstr>개발 일정표</vt:lpstr>
      <vt:lpstr>요구사항</vt:lpstr>
      <vt:lpstr>시스템 구조도</vt:lpstr>
      <vt:lpstr>화면설계서</vt:lpstr>
      <vt:lpstr>최종 프로그램</vt:lpstr>
      <vt:lpstr>사용자 매뉴얼</vt:lpstr>
      <vt:lpstr>사칙연산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프로젝트 완료 보고서</dc:title>
  <dc:creator>user</dc:creator>
  <cp:lastModifiedBy>user</cp:lastModifiedBy>
  <cp:revision>17</cp:revision>
  <dcterms:created xsi:type="dcterms:W3CDTF">2023-12-11T01:55:25Z</dcterms:created>
  <dcterms:modified xsi:type="dcterms:W3CDTF">2023-12-15T05:48:05Z</dcterms:modified>
</cp:coreProperties>
</file>