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8" r:id="rId7"/>
    <p:sldId id="269" r:id="rId8"/>
    <p:sldId id="267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AD20-43C2-CA44-8C28-8CAD34CDE910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2008-D079-A946-A017-F5D1B5A9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Radix Sort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CS 375</a:t>
            </a: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Samuel </a:t>
            </a:r>
            <a:r>
              <a:rPr lang="en-US" sz="2000" dirty="0" err="1" smtClean="0">
                <a:solidFill>
                  <a:srgbClr val="FFFFFF"/>
                </a:solidFill>
                <a:latin typeface="Avenir Next Regular"/>
                <a:cs typeface="Avenir Next Regular"/>
              </a:rPr>
              <a:t>Bae</a:t>
            </a:r>
            <a:endParaRPr lang="en-US" sz="2000" dirty="0" smtClean="0">
              <a:solidFill>
                <a:srgbClr val="FFFFFF"/>
              </a:solidFill>
              <a:latin typeface="Avenir Next Regular"/>
              <a:cs typeface="Avenir Next Regular"/>
            </a:endParaRPr>
          </a:p>
          <a:p>
            <a:pPr algn="r"/>
            <a:r>
              <a:rPr lang="en-US" sz="2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Ho-On Yoshida</a:t>
            </a:r>
            <a:endParaRPr lang="en-US" sz="20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7052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Basic Idea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47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Non-comparative sorting algorithm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in linear time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 from least significant digit to most significant digit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Stable sorting</a:t>
            </a:r>
            <a:endParaRPr lang="en-US" sz="280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3306"/>
              </p:ext>
            </p:extLst>
          </p:nvPr>
        </p:nvGraphicFramePr>
        <p:xfrm>
          <a:off x="688116" y="4151747"/>
          <a:ext cx="911823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18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238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934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344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377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53" y="4785426"/>
            <a:ext cx="325116" cy="325116"/>
          </a:xfrm>
          <a:prstGeom prst="rect">
            <a:avLst/>
          </a:prstGeom>
        </p:spPr>
      </p:pic>
      <p:pic>
        <p:nvPicPr>
          <p:cNvPr id="13" name="Picture 1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37" y="4785426"/>
            <a:ext cx="325116" cy="32511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85640"/>
              </p:ext>
            </p:extLst>
          </p:nvPr>
        </p:nvGraphicFramePr>
        <p:xfrm>
          <a:off x="2772234" y="4151747"/>
          <a:ext cx="922475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24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endParaRPr lang="en-US" b="1" cap="none" spc="0" dirty="0">
                        <a:ln w="1905"/>
                        <a:gradFill>
                          <a:gsLst>
                            <a:gs pos="0">
                              <a:schemeClr val="accent6">
                                <a:shade val="20000"/>
                                <a:satMod val="200000"/>
                              </a:schemeClr>
                            </a:gs>
                            <a:gs pos="78000">
                              <a:schemeClr val="accent6">
                                <a:tint val="90000"/>
                                <a:shade val="89000"/>
                                <a:satMod val="220000"/>
                              </a:schemeClr>
                            </a:gs>
                            <a:gs pos="100000">
                              <a:schemeClr val="accent6">
                                <a:tint val="12000"/>
                                <a:satMod val="25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8" y="4785426"/>
            <a:ext cx="325116" cy="325116"/>
          </a:xfrm>
          <a:prstGeom prst="rect">
            <a:avLst/>
          </a:prstGeom>
        </p:spPr>
      </p:pic>
      <p:pic>
        <p:nvPicPr>
          <p:cNvPr id="17" name="Picture 16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68" y="4785426"/>
            <a:ext cx="325116" cy="3251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95853" y="6133107"/>
            <a:ext cx="215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54460"/>
              </p:ext>
            </p:extLst>
          </p:nvPr>
        </p:nvGraphicFramePr>
        <p:xfrm>
          <a:off x="5004289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b="0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4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7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55584" y="6119831"/>
            <a:ext cx="234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2</a:t>
            </a:r>
            <a:r>
              <a:rPr lang="en-US" baseline="300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 LSD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22" name="Picture 21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2" y="4785426"/>
            <a:ext cx="325116" cy="325116"/>
          </a:xfrm>
          <a:prstGeom prst="rect">
            <a:avLst/>
          </a:prstGeom>
        </p:spPr>
      </p:pic>
      <p:pic>
        <p:nvPicPr>
          <p:cNvPr id="23" name="Picture 22" descr="12456877162087486429Soeb_Plain_Arrow_7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11" y="4785426"/>
            <a:ext cx="325116" cy="325116"/>
          </a:xfrm>
          <a:prstGeom prst="rect">
            <a:avLst/>
          </a:prstGeom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61500"/>
              </p:ext>
            </p:extLst>
          </p:nvPr>
        </p:nvGraphicFramePr>
        <p:xfrm>
          <a:off x="7165034" y="4150452"/>
          <a:ext cx="90479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47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1</a:t>
                      </a:r>
                      <a:r>
                        <a:rPr lang="en-US" b="0" dirty="0" smtClean="0"/>
                        <a:t>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2</a:t>
                      </a:r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3</a:t>
                      </a:r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 smtClean="0">
                          <a:ln w="1905"/>
                          <a:gradFill>
                            <a:gsLst>
                              <a:gs pos="0">
                                <a:schemeClr val="accent6">
                                  <a:shade val="20000"/>
                                  <a:satMod val="200000"/>
                                </a:schemeClr>
                              </a:gs>
                              <a:gs pos="78000">
                                <a:schemeClr val="accent6">
                                  <a:tint val="90000"/>
                                  <a:shade val="89000"/>
                                  <a:satMod val="220000"/>
                                </a:schemeClr>
                              </a:gs>
                              <a:gs pos="100000">
                                <a:schemeClr val="accent6">
                                  <a:tint val="12000"/>
                                  <a:satMod val="25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9</a:t>
                      </a:r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696669" y="6133107"/>
            <a:ext cx="212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After sorting MSD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056" y="6133107"/>
            <a:ext cx="15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Array to sort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30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Avenir Next Regular"/>
                <a:cs typeface="Avenir Next Regular"/>
              </a:rPr>
              <a:t>U</a:t>
            </a:r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nderstanding the Algorithm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Sorts from the LSD to MSD using another sort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Its complexity will be determined by the complexity of the sort it uses</a:t>
            </a:r>
          </a:p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Use counting sort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Keeps stable sorting property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Use it for each digit </a:t>
            </a:r>
            <a:r>
              <a:rPr lang="en-US" smtClean="0">
                <a:solidFill>
                  <a:schemeClr val="bg1"/>
                </a:solidFill>
                <a:latin typeface="Avenir Next Regular"/>
                <a:cs typeface="Avenir Next Regular"/>
              </a:rPr>
              <a:t>we sort</a:t>
            </a:r>
            <a:endParaRPr lang="en-US" dirty="0" smtClean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849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Pseudocode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venir Light"/>
                <a:cs typeface="Avenir Light"/>
              </a:rPr>
              <a:t>radixSort</a:t>
            </a:r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() - counting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650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radixSort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(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max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digits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int</a:t>
            </a:r>
            <a:r>
              <a:rPr lang="en-US" sz="22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=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=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1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venir Light"/>
                <a:cs typeface="Avenir Light"/>
              </a:rPr>
              <a:t>declare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/>
            </a: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i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0 to digits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from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 1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to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size	 	 	 	 	 	 	 </a:t>
            </a:r>
            <a:endParaRPr lang="en-US" sz="2200" dirty="0" smtClean="0">
              <a:solidFill>
                <a:schemeClr val="bg1">
                  <a:lumMod val="85000"/>
                </a:schemeClr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		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]/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dirty="0" smtClean="0">
                <a:solidFill>
                  <a:srgbClr val="95B3D7"/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1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					 	 	 	 	 	 	 	//Counting Sort</a:t>
            </a:r>
            <a:endParaRPr lang="en-US" sz="2200" i="1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] +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</a:t>
            </a:r>
            <a:r>
              <a:rPr lang="en-US" sz="2200" dirty="0" smtClean="0">
                <a:solidFill>
                  <a:srgbClr val="95B3D7"/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from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1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to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k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+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-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1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95B3D7"/>
                </a:solidFill>
                <a:latin typeface="Avenir Light"/>
                <a:cs typeface="Avenir Light"/>
              </a:rPr>
              <a:t>for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from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size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down to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	 	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] ] =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oVect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[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j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] ] – </a:t>
            </a:r>
            <a:r>
              <a:rPr lang="en-US" sz="2200" dirty="0" smtClean="0">
                <a:solidFill>
                  <a:srgbClr val="D99694"/>
                </a:solidFill>
                <a:latin typeface="Avenir Light"/>
                <a:cs typeface="Avenir Light"/>
              </a:rPr>
              <a:t>1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	</a:t>
            </a:r>
            <a:r>
              <a:rPr lang="en-US" sz="220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Light"/>
                <a:cs typeface="Avenir Light"/>
              </a:rPr>
              <a:t>update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 </a:t>
            </a:r>
            <a:r>
              <a:rPr lang="en-US" sz="2200" i="1" dirty="0">
                <a:solidFill>
                  <a:srgbClr val="FFFFFF"/>
                </a:solidFill>
                <a:latin typeface="Avenir Light"/>
                <a:cs typeface="Avenir Light"/>
              </a:rPr>
              <a:t>mod</a:t>
            </a:r>
            <a:r>
              <a:rPr lang="en-US" sz="2200" dirty="0">
                <a:solidFill>
                  <a:srgbClr val="FFFFFF"/>
                </a:solidFill>
                <a:latin typeface="Avenir Light"/>
                <a:cs typeface="Avenir Light"/>
              </a:rPr>
              <a:t>, </a:t>
            </a:r>
            <a:r>
              <a:rPr lang="en-US" sz="2200" i="1" dirty="0" smtClean="0">
                <a:solidFill>
                  <a:srgbClr val="FFFFFF"/>
                </a:solidFill>
                <a:latin typeface="Avenir Light"/>
                <a:cs typeface="Avenir Light"/>
              </a:rPr>
              <a:t>div, 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and </a:t>
            </a:r>
            <a:r>
              <a:rPr lang="en-US" sz="2200" i="1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vect</a:t>
            </a:r>
            <a:r>
              <a:rPr lang="en-US" sz="2200" dirty="0" smtClean="0">
                <a:solidFill>
                  <a:srgbClr val="FFFFFF"/>
                </a:solidFill>
                <a:latin typeface="Avenir Light"/>
                <a:cs typeface="Avenir Light"/>
              </a:rPr>
              <a:t> with </a:t>
            </a:r>
            <a:r>
              <a:rPr lang="en-US" sz="2200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sVect</a:t>
            </a:r>
            <a:endParaRPr lang="en-US" sz="2200" i="1" dirty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550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Complexity</a:t>
            </a:r>
            <a:endParaRPr lang="en-US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using counting sort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Counting sort: O(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n+k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performs counting sort d times, where d is the number of digits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So Radix sort has a running time of O(</a:t>
            </a:r>
            <a:r>
              <a:rPr lang="en-US" dirty="0" err="1" smtClean="0">
                <a:solidFill>
                  <a:srgbClr val="FFFFFF"/>
                </a:solidFill>
                <a:latin typeface="Avenir Light"/>
                <a:cs typeface="Avenir Light"/>
              </a:rPr>
              <a:t>dn+dk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But d will always be a constant for that run of radix sort and k is O(n)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Therefore the running time of Radix Sort:</a:t>
            </a:r>
          </a:p>
          <a:p>
            <a:pPr lvl="3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O(n) </a:t>
            </a:r>
          </a:p>
        </p:txBody>
      </p:sp>
    </p:spTree>
    <p:extLst>
      <p:ext uri="{BB962C8B-B14F-4D97-AF65-F5344CB8AC3E}">
        <p14:creationId xmlns:p14="http://schemas.microsoft.com/office/powerpoint/2010/main" val="2098785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Test Result of 10d and 20d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pic>
        <p:nvPicPr>
          <p:cNvPr id="4" name="Content Placeholder 3" descr="sortGraph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6" b="2593"/>
          <a:stretch/>
        </p:blipFill>
        <p:spPr/>
      </p:pic>
    </p:spTree>
    <p:extLst>
      <p:ext uri="{BB962C8B-B14F-4D97-AF65-F5344CB8AC3E}">
        <p14:creationId xmlns:p14="http://schemas.microsoft.com/office/powerpoint/2010/main" val="123894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Test Result of 50d and 100d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pic>
        <p:nvPicPr>
          <p:cNvPr id="4" name="Content Placeholder 3" descr="largeDGraph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0" b="3285"/>
          <a:stretch/>
        </p:blipFill>
        <p:spPr/>
      </p:pic>
    </p:spTree>
    <p:extLst>
      <p:ext uri="{BB962C8B-B14F-4D97-AF65-F5344CB8AC3E}">
        <p14:creationId xmlns:p14="http://schemas.microsoft.com/office/powerpoint/2010/main" val="193627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venir Light"/>
                <a:cs typeface="Avenir Light"/>
              </a:rPr>
              <a:t>Conclusion</a:t>
            </a:r>
            <a:endParaRPr lang="en-US" dirty="0">
              <a:solidFill>
                <a:schemeClr val="bg1"/>
              </a:solidFill>
              <a:latin typeface="Avenir Light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Radix sort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Linear sort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  <a:sym typeface="Wingdings"/>
              </a:rPr>
              <a:t> O(n) running time</a:t>
            </a:r>
            <a:endParaRPr lang="en-US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LSD to MSD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Stable Sort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Performance improvement as </a:t>
            </a: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length of k increases</a:t>
            </a:r>
            <a:endParaRPr lang="en-US" dirty="0" smtClean="0">
              <a:solidFill>
                <a:srgbClr val="FFFFFF"/>
              </a:solidFill>
              <a:latin typeface="Avenir Light"/>
              <a:cs typeface="Avenir Light"/>
            </a:endParaRPr>
          </a:p>
          <a:p>
            <a:pPr lvl="2"/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But only to a certain point, then performance diminishes</a:t>
            </a:r>
          </a:p>
          <a:p>
            <a:pPr lvl="1"/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594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FFFFFF"/>
                </a:solidFill>
                <a:latin typeface="Avenir Light"/>
                <a:cs typeface="Avenir Light"/>
              </a:rPr>
              <a:t>Thank You</a:t>
            </a:r>
            <a:endParaRPr lang="en-US" dirty="0">
              <a:solidFill>
                <a:srgbClr val="FFFFF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72705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247</Words>
  <Application>Microsoft Macintosh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Radix Sort</vt:lpstr>
      <vt:lpstr>Basic Idea</vt:lpstr>
      <vt:lpstr>Understanding the Algorithm</vt:lpstr>
      <vt:lpstr>Pseudocode: radixSort() - counting</vt:lpstr>
      <vt:lpstr>Complexity</vt:lpstr>
      <vt:lpstr>Test Result of 10d and 20d</vt:lpstr>
      <vt:lpstr>Test Result of 50d and 100d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CS 375: Final Project </dc:title>
  <dc:creator>hoony</dc:creator>
  <cp:lastModifiedBy>sam</cp:lastModifiedBy>
  <cp:revision>142</cp:revision>
  <dcterms:created xsi:type="dcterms:W3CDTF">2013-04-22T21:03:27Z</dcterms:created>
  <dcterms:modified xsi:type="dcterms:W3CDTF">2013-05-09T17:31:24Z</dcterms:modified>
</cp:coreProperties>
</file>