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4" r:id="rId7"/>
    <p:sldId id="265" r:id="rId8"/>
    <p:sldId id="266" r:id="rId9"/>
    <p:sldId id="260" r:id="rId10"/>
    <p:sldId id="261" r:id="rId11"/>
    <p:sldId id="268" r:id="rId12"/>
    <p:sldId id="267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Radix Sort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CS 375</a:t>
            </a: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Samuel </a:t>
            </a:r>
            <a:r>
              <a:rPr lang="en-US" sz="2000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Bae</a:t>
            </a:r>
            <a:endParaRPr lang="en-US" sz="2000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Ho-On Yoshida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Test Results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d for 100 digit decimal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for 20 digit decimal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Best </a:t>
            </a:r>
            <a:r>
              <a:rPr lang="en-US" i="1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 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for 10 digit 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decimal</a:t>
            </a:r>
            <a:endParaRPr lang="en-US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861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Test Result cont.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//Graphs of results of different </a:t>
            </a:r>
            <a:r>
              <a:rPr lang="en-US" i="1" dirty="0">
                <a:solidFill>
                  <a:srgbClr val="FFFFFF"/>
                </a:solidFill>
                <a:latin typeface="Avenir Next Regular"/>
                <a:cs typeface="Avenir Next Regular"/>
              </a:rPr>
              <a:t>d</a:t>
            </a:r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’s for 10d, 20d, 100d with bucket and counting.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894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Conclusion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//Summary of radix sort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594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5954"/>
            <a:ext cx="8229600" cy="24578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Thank you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3352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Basic Idea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47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Non-comparative sorting algorithm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in linear time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from least significant digit to most significant digit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Stable sorting</a:t>
            </a:r>
            <a:endParaRPr lang="en-US" sz="28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3306"/>
              </p:ext>
            </p:extLst>
          </p:nvPr>
        </p:nvGraphicFramePr>
        <p:xfrm>
          <a:off x="688116" y="4151747"/>
          <a:ext cx="911823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934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377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53" y="4785426"/>
            <a:ext cx="325116" cy="325116"/>
          </a:xfrm>
          <a:prstGeom prst="rect">
            <a:avLst/>
          </a:prstGeom>
        </p:spPr>
      </p:pic>
      <p:pic>
        <p:nvPicPr>
          <p:cNvPr id="13" name="Picture 1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7" y="4785426"/>
            <a:ext cx="325116" cy="32511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85640"/>
              </p:ext>
            </p:extLst>
          </p:nvPr>
        </p:nvGraphicFramePr>
        <p:xfrm>
          <a:off x="2772234" y="4151747"/>
          <a:ext cx="92247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24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8" y="4785426"/>
            <a:ext cx="325116" cy="325116"/>
          </a:xfrm>
          <a:prstGeom prst="rect">
            <a:avLst/>
          </a:prstGeom>
        </p:spPr>
      </p:pic>
      <p:pic>
        <p:nvPicPr>
          <p:cNvPr id="17" name="Picture 16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68" y="4785426"/>
            <a:ext cx="325116" cy="3251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95853" y="6133107"/>
            <a:ext cx="215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54460"/>
              </p:ext>
            </p:extLst>
          </p:nvPr>
        </p:nvGraphicFramePr>
        <p:xfrm>
          <a:off x="5004289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b="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55584" y="6119831"/>
            <a:ext cx="2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2</a:t>
            </a:r>
            <a:r>
              <a:rPr lang="en-US" baseline="30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22" name="Picture 2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2" y="4785426"/>
            <a:ext cx="325116" cy="325116"/>
          </a:xfrm>
          <a:prstGeom prst="rect">
            <a:avLst/>
          </a:prstGeom>
        </p:spPr>
      </p:pic>
      <p:pic>
        <p:nvPicPr>
          <p:cNvPr id="23" name="Picture 2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11" y="4785426"/>
            <a:ext cx="325116" cy="32511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61500"/>
              </p:ext>
            </p:extLst>
          </p:nvPr>
        </p:nvGraphicFramePr>
        <p:xfrm>
          <a:off x="7165034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r>
                        <a:rPr lang="en-US" b="0" dirty="0" smtClean="0"/>
                        <a:t>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9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96669" y="6133107"/>
            <a:ext cx="212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MSD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056" y="6133107"/>
            <a:ext cx="15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 to sort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U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nderstanding the Algorithm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a “digit” at a time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Choosing the optimal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digit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</a:p>
          <a:p>
            <a:pPr lvl="1"/>
            <a:r>
              <a:rPr lang="en-US" i="1" dirty="0">
                <a:solidFill>
                  <a:schemeClr val="bg1"/>
                </a:solidFill>
                <a:latin typeface="Avenir Next Regular"/>
                <a:cs typeface="Avenir Next Regular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values with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b-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bits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Broke the values into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r-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bit digits</a:t>
            </a:r>
          </a:p>
          <a:p>
            <a:pPr lvl="2"/>
            <a:r>
              <a:rPr lang="en-US" i="1" dirty="0">
                <a:solidFill>
                  <a:schemeClr val="bg1"/>
                </a:solidFill>
                <a:latin typeface="Avenir Next Regular"/>
                <a:cs typeface="Avenir Next Regular"/>
              </a:rPr>
              <a:t>d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igit =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ceiling(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b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/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r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)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//estimate for </a:t>
            </a:r>
            <a:r>
              <a:rPr lang="en-US" i="1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d</a:t>
            </a:r>
            <a:endParaRPr lang="en-US" i="1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849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Building the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Pseudocode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We need to define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r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endParaRPr lang="en-US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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b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/log(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size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)</a:t>
            </a:r>
          </a:p>
          <a:p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r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= 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b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/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digits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</a:t>
            </a:r>
          </a:p>
          <a:p>
            <a:r>
              <a:rPr lang="en-US" i="1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k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= 2</a:t>
            </a:r>
            <a:r>
              <a:rPr lang="en-US" i="1" baseline="30000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r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Symbol"/>
              </a:rPr>
              <a:t> </a:t>
            </a:r>
            <a:endParaRPr lang="en-US" i="1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0" y="3187700"/>
            <a:ext cx="11811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00" y="3187700"/>
            <a:ext cx="1181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1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radixSort</a:t>
            </a:r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() - bucket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354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  <a:latin typeface="Avenir Light"/>
                <a:cs typeface="Avenir Light"/>
              </a:rPr>
              <a:t>radixSort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array, size,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maxLength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, digits, r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rgbClr val="C6D9F1"/>
                </a:solidFill>
                <a:latin typeface="Avenir Light"/>
                <a:cs typeface="Avenir Light"/>
              </a:rPr>
              <a:t>through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	 	create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new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endParaRPr lang="en-US" sz="24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j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rgbClr val="D99694"/>
                </a:solidFill>
                <a:latin typeface="Avenir Light"/>
                <a:cs typeface="Avenir Ligh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dirty="0" smtClean="0">
                <a:solidFill>
                  <a:srgbClr val="C6D9F1"/>
                </a:solidFill>
                <a:latin typeface="Avenir Light"/>
                <a:cs typeface="Avenir Light"/>
              </a:rPr>
              <a:t>through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	 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create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new </a:t>
            </a:r>
            <a:r>
              <a:rPr lang="en-US" sz="2400" dirty="0" smtClean="0">
                <a:solidFill>
                  <a:schemeClr val="bg1"/>
                </a:solidFill>
                <a:latin typeface="Avenir Light"/>
                <a:cs typeface="Avenir Light"/>
              </a:rPr>
              <a:t>empty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list 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at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 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]</a:t>
            </a:r>
            <a:endParaRPr lang="en-US" sz="24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populate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 						 	 	 		 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//call </a:t>
            </a:r>
            <a:r>
              <a:rPr lang="en-US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popAdjList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repopulate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	 	 	 	 	 	 							//call </a:t>
            </a:r>
            <a:r>
              <a:rPr lang="en-US" sz="24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repopArray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delete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endParaRPr lang="en-US" sz="24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update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4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4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</a:p>
        </p:txBody>
      </p:sp>
    </p:spTree>
    <p:extLst>
      <p:ext uri="{BB962C8B-B14F-4D97-AF65-F5344CB8AC3E}">
        <p14:creationId xmlns:p14="http://schemas.microsoft.com/office/powerpoint/2010/main" val="251027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popAdjList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()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popAdjList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div)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,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empty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0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DCE6F2"/>
                </a:solidFill>
                <a:latin typeface="Avenir Light"/>
                <a:cs typeface="Avenir Light"/>
              </a:rPr>
              <a:t>to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size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/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empty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 %= mod</a:t>
            </a: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	 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DCE6F2"/>
                </a:solidFill>
                <a:latin typeface="Avenir Light"/>
                <a:cs typeface="Avenir Light"/>
              </a:rPr>
              <a:t>append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</a:t>
            </a:r>
            <a:r>
              <a:rPr lang="en-US" sz="2200" dirty="0" smtClean="0">
                <a:solidFill>
                  <a:srgbClr val="DCE6F2"/>
                </a:solidFill>
                <a:latin typeface="Avenir Light"/>
                <a:cs typeface="Avenir Light"/>
              </a:rPr>
              <a:t>to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[(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/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)]</a:t>
            </a:r>
            <a:endParaRPr lang="en-US" sz="22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6630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repopArray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()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repopArray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Node *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count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 </a:t>
            </a:r>
            <a:r>
              <a:rPr lang="en-US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from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0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C6D9F1"/>
                </a:solidFill>
                <a:latin typeface="Avenir Light"/>
                <a:cs typeface="Avenir Light"/>
              </a:rPr>
              <a:t>to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	 	</a:t>
            </a:r>
            <a:r>
              <a:rPr lang="en-US" sz="2200" dirty="0" smtClean="0">
                <a:solidFill>
                  <a:srgbClr val="8EB4E3"/>
                </a:solidFill>
                <a:latin typeface="Avenir Light"/>
                <a:cs typeface="Avenir Light"/>
              </a:rPr>
              <a:t>if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</a:t>
            </a:r>
            <a:r>
              <a:rPr lang="en-US" sz="2200" dirty="0" smtClean="0">
                <a:solidFill>
                  <a:srgbClr val="C6D9F1"/>
                </a:solidFill>
                <a:latin typeface="Avenir Light"/>
                <a:cs typeface="Avenir Light"/>
              </a:rPr>
              <a:t>is not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NULL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temp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adjList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smtClean="0">
                <a:solidFill>
                  <a:srgbClr val="8EB4E3"/>
                </a:solidFill>
                <a:latin typeface="Avenir Light"/>
                <a:cs typeface="Avenir Light"/>
              </a:rPr>
              <a:t>while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temp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C6D9F1"/>
                </a:solidFill>
                <a:latin typeface="Avenir Light"/>
                <a:cs typeface="Avenir Light"/>
              </a:rPr>
              <a:t>is not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NULL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 	 	 	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count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]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		 	 	 	count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++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 	 	 	temp = temp-&gt;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getNext</a:t>
            </a:r>
            <a:endParaRPr lang="en-US" sz="2200" i="1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85616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radixSort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() - counting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radixSort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array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max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=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update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endParaRPr lang="en-US" sz="2200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550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Complexity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using buckets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O(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kn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using counting sort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Total time is 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Θ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(2n+2*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max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)</a:t>
            </a:r>
            <a:endParaRPr lang="en-US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lvl="1"/>
            <a:r>
              <a:rPr lang="en-US" dirty="0" err="1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Θ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(n) when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max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 = O(n) and </a:t>
            </a:r>
            <a:r>
              <a:rPr lang="en-US" i="1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b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 = O(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lg</a:t>
            </a:r>
            <a:r>
              <a:rPr lang="en-US" dirty="0" smtClean="0">
                <a:solidFill>
                  <a:srgbClr val="FFFFFF"/>
                </a:solidFill>
                <a:latin typeface="Avenir Light"/>
                <a:ea typeface="Lucida Grande"/>
                <a:cs typeface="Avenir Light"/>
              </a:rPr>
              <a:t>(n))</a:t>
            </a:r>
          </a:p>
        </p:txBody>
      </p:sp>
    </p:spTree>
    <p:extLst>
      <p:ext uri="{BB962C8B-B14F-4D97-AF65-F5344CB8AC3E}">
        <p14:creationId xmlns:p14="http://schemas.microsoft.com/office/powerpoint/2010/main" val="209878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307</Words>
  <Application>Microsoft Macintosh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Radix Sort</vt:lpstr>
      <vt:lpstr>Basic Idea</vt:lpstr>
      <vt:lpstr>Understanding the Algorithm</vt:lpstr>
      <vt:lpstr>Building the Pseudocode</vt:lpstr>
      <vt:lpstr>Pseudocode: radixSort() - bucket</vt:lpstr>
      <vt:lpstr>Pseudocode: popAdjList()</vt:lpstr>
      <vt:lpstr>Pseudocode: repopArray()</vt:lpstr>
      <vt:lpstr>Pseudocode: radixSort() - counting</vt:lpstr>
      <vt:lpstr>Complexity</vt:lpstr>
      <vt:lpstr>Test Results</vt:lpstr>
      <vt:lpstr>Test Result cont.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hoony</cp:lastModifiedBy>
  <cp:revision>114</cp:revision>
  <dcterms:created xsi:type="dcterms:W3CDTF">2013-04-22T21:03:27Z</dcterms:created>
  <dcterms:modified xsi:type="dcterms:W3CDTF">2013-04-28T21:48:14Z</dcterms:modified>
</cp:coreProperties>
</file>